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7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5" r:id="rId15"/>
    <p:sldId id="271" r:id="rId16"/>
    <p:sldId id="272" r:id="rId17"/>
    <p:sldId id="273" r:id="rId18"/>
    <p:sldId id="276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41B8-1EF8-4873-9202-9D077C85248B}" type="datetimeFigureOut">
              <a:rPr lang="en-AU" smtClean="0"/>
              <a:t>26/05/2024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8FB8-7AFE-4C04-8B62-53B5529FD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161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41B8-1EF8-4873-9202-9D077C85248B}" type="datetimeFigureOut">
              <a:rPr lang="en-AU" smtClean="0"/>
              <a:t>26/05/2024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8FB8-7AFE-4C04-8B62-53B5529FD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068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41B8-1EF8-4873-9202-9D077C85248B}" type="datetimeFigureOut">
              <a:rPr lang="en-AU" smtClean="0"/>
              <a:t>26/05/2024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8FB8-7AFE-4C04-8B62-53B5529FD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563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41B8-1EF8-4873-9202-9D077C85248B}" type="datetimeFigureOut">
              <a:rPr lang="en-AU" smtClean="0"/>
              <a:t>26/05/2024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8FB8-7AFE-4C04-8B62-53B5529FD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725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41B8-1EF8-4873-9202-9D077C85248B}" type="datetimeFigureOut">
              <a:rPr lang="en-AU" smtClean="0"/>
              <a:t>26/05/2024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8FB8-7AFE-4C04-8B62-53B5529FD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1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41B8-1EF8-4873-9202-9D077C85248B}" type="datetimeFigureOut">
              <a:rPr lang="en-AU" smtClean="0"/>
              <a:t>26/05/2024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8FB8-7AFE-4C04-8B62-53B5529FD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742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41B8-1EF8-4873-9202-9D077C85248B}" type="datetimeFigureOut">
              <a:rPr lang="en-AU" smtClean="0"/>
              <a:t>26/05/2024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8FB8-7AFE-4C04-8B62-53B5529FD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386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41B8-1EF8-4873-9202-9D077C85248B}" type="datetimeFigureOut">
              <a:rPr lang="en-AU" smtClean="0"/>
              <a:t>26/05/2024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8FB8-7AFE-4C04-8B62-53B5529FD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98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41B8-1EF8-4873-9202-9D077C85248B}" type="datetimeFigureOut">
              <a:rPr lang="en-AU" smtClean="0"/>
              <a:t>26/05/2024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8FB8-7AFE-4C04-8B62-53B5529FD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852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41B8-1EF8-4873-9202-9D077C85248B}" type="datetimeFigureOut">
              <a:rPr lang="en-AU" smtClean="0"/>
              <a:t>26/05/2024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8FB8-7AFE-4C04-8B62-53B5529FD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186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41B8-1EF8-4873-9202-9D077C85248B}" type="datetimeFigureOut">
              <a:rPr lang="en-AU" smtClean="0"/>
              <a:t>26/05/2024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8FB8-7AFE-4C04-8B62-53B5529FD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155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041B8-1EF8-4873-9202-9D077C85248B}" type="datetimeFigureOut">
              <a:rPr lang="en-AU" smtClean="0"/>
              <a:t>26/05/2024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B8FB8-7AFE-4C04-8B62-53B5529FD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412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Lesson 10.</a:t>
            </a:r>
            <a:br>
              <a:rPr lang="en-AU" dirty="0"/>
            </a:br>
            <a:br>
              <a:rPr lang="en-AU" dirty="0"/>
            </a:br>
            <a:r>
              <a:rPr lang="en-AU" sz="9800" b="1" dirty="0">
                <a:solidFill>
                  <a:srgbClr val="002060"/>
                </a:solidFill>
              </a:rPr>
              <a:t>Cryptography</a:t>
            </a:r>
            <a:endParaRPr lang="en-AU" sz="8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96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628650"/>
            <a:ext cx="11163300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27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1" y="342385"/>
            <a:ext cx="1088707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816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033463"/>
            <a:ext cx="1091565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523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86" y="365125"/>
            <a:ext cx="10515600" cy="89063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Public Key Cryptosystems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996" y="1255756"/>
            <a:ext cx="8639175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528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9416" y="1825625"/>
            <a:ext cx="1814384" cy="4351338"/>
          </a:xfrm>
        </p:spPr>
        <p:txBody>
          <a:bodyPr/>
          <a:lstStyle/>
          <a:p>
            <a:r>
              <a:rPr lang="en-US"/>
              <a:t>m = 0, 1, 2, 3, 4, 5, 6, 7, 8, 9</a:t>
            </a:r>
          </a:p>
          <a:p>
            <a:r>
              <a:rPr lang="en-US"/>
              <a:t>c = 0, 1, 8, 5, 9, 4, 7,2, 6, 3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18" y="588234"/>
            <a:ext cx="8236937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34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742950"/>
            <a:ext cx="9677400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0834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676275"/>
            <a:ext cx="927735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9968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733425"/>
            <a:ext cx="10601325" cy="53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1691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Phần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tử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sinh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snt</a:t>
            </a:r>
            <a:r>
              <a:rPr lang="en-US" dirty="0"/>
              <a:t> p hay </a:t>
            </a:r>
            <a:r>
              <a:rPr lang="en-US" dirty="0" err="1"/>
              <a:t>Z</a:t>
            </a:r>
            <a:r>
              <a:rPr lang="en-US" baseline="-25000" dirty="0" err="1"/>
              <a:t>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VD: Xét Z</a:t>
            </a:r>
            <a:r>
              <a:rPr lang="en-US" baseline="-25000"/>
              <a:t>7</a:t>
            </a:r>
            <a:r>
              <a:rPr lang="en-US"/>
              <a:t>={1, 2, 3, 4, 5, 6}</a:t>
            </a:r>
          </a:p>
          <a:p>
            <a:pPr marL="0" indent="0">
              <a:buNone/>
            </a:pPr>
            <a:r>
              <a:rPr lang="en-US"/>
              <a:t>Chọn g=2.  2</a:t>
            </a:r>
            <a:r>
              <a:rPr lang="en-US" baseline="30000"/>
              <a:t>0 </a:t>
            </a:r>
            <a:r>
              <a:rPr lang="en-US"/>
              <a:t>%7=1, 2</a:t>
            </a:r>
            <a:r>
              <a:rPr lang="en-US" baseline="30000"/>
              <a:t>1 </a:t>
            </a:r>
            <a:r>
              <a:rPr lang="en-US"/>
              <a:t>%7=2, 2</a:t>
            </a:r>
            <a:r>
              <a:rPr lang="en-US" baseline="30000"/>
              <a:t>3 </a:t>
            </a:r>
            <a:r>
              <a:rPr lang="en-US"/>
              <a:t>%7=1</a:t>
            </a:r>
          </a:p>
          <a:p>
            <a:pPr marL="0" indent="0">
              <a:buNone/>
            </a:pPr>
            <a:r>
              <a:rPr lang="en-US"/>
              <a:t>          g=3.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61CFBA-8D2D-9BCB-3951-2DBEC2E27BDD}"/>
              </a:ext>
            </a:extLst>
          </p:cNvPr>
          <p:cNvSpPr txBox="1"/>
          <p:nvPr/>
        </p:nvSpPr>
        <p:spPr>
          <a:xfrm>
            <a:off x="1760629" y="3429000"/>
            <a:ext cx="8670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0" i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ui-sans-serif"/>
              </a:rPr>
              <a:t>Giả sử </a:t>
            </a:r>
            <a:r>
              <a:rPr lang="vi-VN" b="0" i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KaTeX_Math"/>
              </a:rPr>
              <a:t>p</a:t>
            </a:r>
            <a:r>
              <a:rPr lang="vi-VN" b="0" i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KaTeX_Main"/>
              </a:rPr>
              <a:t>=23</a:t>
            </a:r>
            <a:r>
              <a:rPr lang="vi-VN" b="0" i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ui-sans-serif"/>
              </a:rPr>
              <a:t>, là một số nguyên tố, và </a:t>
            </a:r>
            <a:r>
              <a:rPr lang="vi-VN" b="0" i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KaTeX_Math"/>
              </a:rPr>
              <a:t>g</a:t>
            </a:r>
            <a:r>
              <a:rPr lang="vi-VN" b="0" i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KaTeX_Main"/>
              </a:rPr>
              <a:t>=5</a:t>
            </a:r>
            <a:r>
              <a:rPr lang="vi-VN" b="0" i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ui-sans-serif"/>
              </a:rPr>
              <a:t>, là một phần tử sinh. Khi đó, mọi số từ 1 đến 22 có thể được biểu diễn dưới dạng một lũy thừa của 5 modulo 23.</a:t>
            </a:r>
            <a:endParaRPr lang="vi-V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20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890588"/>
            <a:ext cx="945832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04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20436" y="5661891"/>
            <a:ext cx="10668000" cy="0"/>
          </a:xfrm>
          <a:prstGeom prst="line">
            <a:avLst/>
          </a:prstGeom>
          <a:ln w="762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52436" y="5994400"/>
            <a:ext cx="6576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Mathematics and Computer Science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1893454" y="4516582"/>
            <a:ext cx="2475346" cy="10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Crypto1</a:t>
            </a:r>
          </a:p>
          <a:p>
            <a:pPr algn="ctr"/>
            <a:r>
              <a:rPr lang="en-AU" sz="2400" dirty="0">
                <a:solidFill>
                  <a:schemeClr val="tx1"/>
                </a:solidFill>
              </a:rPr>
              <a:t>(Maths for Crypto)</a:t>
            </a:r>
          </a:p>
        </p:txBody>
      </p:sp>
      <p:sp>
        <p:nvSpPr>
          <p:cNvPr id="8" name="Rectangle 7"/>
          <p:cNvSpPr/>
          <p:nvPr/>
        </p:nvSpPr>
        <p:spPr>
          <a:xfrm>
            <a:off x="7135090" y="3971637"/>
            <a:ext cx="2475346" cy="10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Crypto2</a:t>
            </a:r>
          </a:p>
          <a:p>
            <a:pPr algn="ctr"/>
            <a:r>
              <a:rPr lang="en-AU" sz="2400" dirty="0">
                <a:solidFill>
                  <a:schemeClr val="tx1"/>
                </a:solidFill>
              </a:rPr>
              <a:t>(Applied Crypto)</a:t>
            </a:r>
          </a:p>
        </p:txBody>
      </p:sp>
      <p:sp>
        <p:nvSpPr>
          <p:cNvPr id="9" name="Rectangle 8"/>
          <p:cNvSpPr/>
          <p:nvPr/>
        </p:nvSpPr>
        <p:spPr>
          <a:xfrm>
            <a:off x="6054436" y="2544619"/>
            <a:ext cx="2475346" cy="10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Computer Security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57614" y="2202873"/>
            <a:ext cx="2475346" cy="10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Database </a:t>
            </a:r>
          </a:p>
          <a:p>
            <a:pPr algn="ctr"/>
            <a:r>
              <a:rPr lang="en-AU" sz="2400" dirty="0">
                <a:solidFill>
                  <a:schemeClr val="tx1"/>
                </a:solidFill>
              </a:rPr>
              <a:t>Security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20436" y="1981200"/>
            <a:ext cx="10668000" cy="0"/>
          </a:xfrm>
          <a:prstGeom prst="line">
            <a:avLst/>
          </a:prstGeom>
          <a:ln w="76200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93454" y="706584"/>
            <a:ext cx="2475346" cy="10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Advanced Crypto</a:t>
            </a:r>
          </a:p>
          <a:p>
            <a:pPr algn="ctr"/>
            <a:r>
              <a:rPr lang="en-AU" sz="2400" dirty="0">
                <a:solidFill>
                  <a:schemeClr val="tx1"/>
                </a:solidFill>
              </a:rPr>
              <a:t>(Crypto1+Cryto2)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68290" y="198584"/>
            <a:ext cx="2475346" cy="10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Crypt-</a:t>
            </a:r>
          </a:p>
          <a:p>
            <a:pPr algn="ctr"/>
            <a:r>
              <a:rPr lang="en-AU" sz="2400" dirty="0">
                <a:solidFill>
                  <a:schemeClr val="tx1"/>
                </a:solidFill>
              </a:rPr>
              <a:t>analysis</a:t>
            </a:r>
          </a:p>
        </p:txBody>
      </p:sp>
      <p:cxnSp>
        <p:nvCxnSpPr>
          <p:cNvPr id="15" name="Straight Arrow Connector 14"/>
          <p:cNvCxnSpPr>
            <a:endCxn id="7" idx="2"/>
          </p:cNvCxnSpPr>
          <p:nvPr/>
        </p:nvCxnSpPr>
        <p:spPr>
          <a:xfrm flipH="1" flipV="1">
            <a:off x="3131127" y="5532582"/>
            <a:ext cx="1690255" cy="4618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2"/>
          </p:cNvCxnSpPr>
          <p:nvPr/>
        </p:nvCxnSpPr>
        <p:spPr>
          <a:xfrm flipV="1">
            <a:off x="7135090" y="4987637"/>
            <a:ext cx="1237673" cy="10067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9" idx="2"/>
          </p:cNvCxnSpPr>
          <p:nvPr/>
        </p:nvCxnSpPr>
        <p:spPr>
          <a:xfrm flipV="1">
            <a:off x="4368800" y="3560619"/>
            <a:ext cx="2923309" cy="1463963"/>
          </a:xfrm>
          <a:prstGeom prst="straightConnector1">
            <a:avLst/>
          </a:prstGeom>
          <a:ln w="5715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0"/>
            <a:endCxn id="9" idx="2"/>
          </p:cNvCxnSpPr>
          <p:nvPr/>
        </p:nvCxnSpPr>
        <p:spPr>
          <a:xfrm flipH="1" flipV="1">
            <a:off x="7292109" y="3560619"/>
            <a:ext cx="1080654" cy="4110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0"/>
            <a:endCxn id="10" idx="2"/>
          </p:cNvCxnSpPr>
          <p:nvPr/>
        </p:nvCxnSpPr>
        <p:spPr>
          <a:xfrm flipV="1">
            <a:off x="3131127" y="3218873"/>
            <a:ext cx="264160" cy="12977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1"/>
            <a:endCxn id="10" idx="2"/>
          </p:cNvCxnSpPr>
          <p:nvPr/>
        </p:nvCxnSpPr>
        <p:spPr>
          <a:xfrm flipH="1" flipV="1">
            <a:off x="3395287" y="3218873"/>
            <a:ext cx="3739803" cy="1260764"/>
          </a:xfrm>
          <a:prstGeom prst="straightConnector1">
            <a:avLst/>
          </a:prstGeom>
          <a:ln w="5715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  <a:endCxn id="13" idx="1"/>
          </p:cNvCxnSpPr>
          <p:nvPr/>
        </p:nvCxnSpPr>
        <p:spPr>
          <a:xfrm flipV="1">
            <a:off x="4368800" y="706584"/>
            <a:ext cx="1699490" cy="508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0"/>
            <a:endCxn id="13" idx="2"/>
          </p:cNvCxnSpPr>
          <p:nvPr/>
        </p:nvCxnSpPr>
        <p:spPr>
          <a:xfrm flipV="1">
            <a:off x="3131127" y="1214584"/>
            <a:ext cx="4174836" cy="33019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1"/>
          </p:cNvCxnSpPr>
          <p:nvPr/>
        </p:nvCxnSpPr>
        <p:spPr>
          <a:xfrm flipH="1" flipV="1">
            <a:off x="1046480" y="6225232"/>
            <a:ext cx="1705956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076960" y="1173944"/>
            <a:ext cx="162560" cy="50846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2" idx="1"/>
          </p:cNvCxnSpPr>
          <p:nvPr/>
        </p:nvCxnSpPr>
        <p:spPr>
          <a:xfrm>
            <a:off x="1233516" y="1214584"/>
            <a:ext cx="65993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19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072" y="146757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Một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số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thuật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ngữ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11379200" cy="4953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laintext: </a:t>
            </a:r>
            <a:r>
              <a:rPr lang="en-US" sz="2000" dirty="0" err="1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bản</a:t>
            </a:r>
            <a:r>
              <a:rPr lang="en-US" sz="20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rõ</a:t>
            </a:r>
            <a:r>
              <a:rPr lang="en-US" sz="20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bản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gốc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– </a:t>
            </a: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original message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000" b="1" dirty="0" err="1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Ciphertext</a:t>
            </a:r>
            <a:r>
              <a:rPr lang="en-US" sz="20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bản</a:t>
            </a:r>
            <a:r>
              <a:rPr lang="en-US" sz="20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mã</a:t>
            </a:r>
            <a:r>
              <a:rPr lang="en-US" sz="20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bản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mật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– </a:t>
            </a: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coded message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kết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quả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bản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rõ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hóa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0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Encryption </a:t>
            </a:r>
            <a:r>
              <a:rPr lang="en-US" sz="20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(encipher</a:t>
            </a:r>
            <a:r>
              <a:rPr lang="en-US" sz="20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)</a:t>
            </a:r>
            <a:r>
              <a:rPr lang="en-US" sz="20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mã</a:t>
            </a:r>
            <a:r>
              <a:rPr lang="en-US" sz="20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hóa</a:t>
            </a:r>
            <a:r>
              <a:rPr lang="en-US" sz="20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quá</a:t>
            </a:r>
            <a:r>
              <a:rPr lang="en-US" sz="20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trình</a:t>
            </a:r>
            <a:r>
              <a:rPr lang="en-US" sz="20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chuyển</a:t>
            </a:r>
            <a:r>
              <a:rPr lang="en-US" sz="20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đổi</a:t>
            </a:r>
            <a:r>
              <a:rPr lang="en-US" sz="20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bản</a:t>
            </a:r>
            <a:r>
              <a:rPr lang="en-US" sz="20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rõ</a:t>
            </a:r>
            <a:r>
              <a:rPr lang="en-US" sz="20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thành</a:t>
            </a:r>
            <a:r>
              <a:rPr lang="en-US" sz="20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bản</a:t>
            </a:r>
            <a:r>
              <a:rPr lang="en-US" sz="20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mã</a:t>
            </a:r>
            <a:r>
              <a:rPr lang="en-US" sz="20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converting plaintext to </a:t>
            </a:r>
            <a:r>
              <a:rPr lang="en-US" sz="2000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ciphertext</a:t>
            </a:r>
            <a:endParaRPr lang="en-US" sz="2000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0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Decryption </a:t>
            </a:r>
            <a:r>
              <a:rPr lang="en-US" sz="20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(decipher): </a:t>
            </a:r>
            <a:r>
              <a:rPr lang="en-US" sz="2000" dirty="0" err="1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giải</a:t>
            </a:r>
            <a:r>
              <a:rPr lang="en-US" sz="20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mã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quá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biến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đổi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bản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bản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rõ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0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Cryptosystem</a:t>
            </a:r>
            <a:r>
              <a:rPr lang="en-US" sz="20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hệ</a:t>
            </a:r>
            <a:r>
              <a:rPr lang="en-US" sz="20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mã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phương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pháp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ngụy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trang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bản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rõ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0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Cryptanalysis </a:t>
            </a:r>
            <a:r>
              <a:rPr lang="en-US" sz="20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codebreaking</a:t>
            </a:r>
            <a:r>
              <a:rPr lang="en-US" sz="20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): </a:t>
            </a:r>
            <a:r>
              <a:rPr lang="en-US" sz="2000" dirty="0" err="1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phá</a:t>
            </a:r>
            <a:r>
              <a:rPr lang="en-US" sz="20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mã</a:t>
            </a:r>
            <a:r>
              <a:rPr lang="en-US" sz="20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quá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cố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gắng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chuyển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đổi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bản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bản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rõ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khóa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– </a:t>
            </a: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study of principles/methods of deciphering </a:t>
            </a:r>
            <a:r>
              <a:rPr lang="en-US" sz="2000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ciphertext</a:t>
            </a: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without knowing key</a:t>
            </a:r>
          </a:p>
        </p:txBody>
      </p:sp>
    </p:spTree>
    <p:extLst>
      <p:ext uri="{BB962C8B-B14F-4D97-AF65-F5344CB8AC3E}">
        <p14:creationId xmlns:p14="http://schemas.microsoft.com/office/powerpoint/2010/main" val="243491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>
                <a:solidFill>
                  <a:srgbClr val="002060"/>
                </a:solidFill>
              </a:rPr>
              <a:t>Mã</a:t>
            </a:r>
            <a:r>
              <a:rPr lang="en-AU" b="1" dirty="0">
                <a:solidFill>
                  <a:srgbClr val="002060"/>
                </a:solidFill>
              </a:rPr>
              <a:t> </a:t>
            </a:r>
            <a:r>
              <a:rPr lang="en-AU" b="1" dirty="0" err="1">
                <a:solidFill>
                  <a:srgbClr val="002060"/>
                </a:solidFill>
              </a:rPr>
              <a:t>hóa</a:t>
            </a:r>
            <a:r>
              <a:rPr lang="en-AU" b="1" dirty="0">
                <a:solidFill>
                  <a:srgbClr val="002060"/>
                </a:solidFill>
              </a:rPr>
              <a:t> </a:t>
            </a:r>
            <a:r>
              <a:rPr lang="en-AU" b="1" dirty="0" err="1">
                <a:solidFill>
                  <a:srgbClr val="002060"/>
                </a:solidFill>
              </a:rPr>
              <a:t>ứng</a:t>
            </a:r>
            <a:r>
              <a:rPr lang="en-AU" b="1" dirty="0">
                <a:solidFill>
                  <a:srgbClr val="002060"/>
                </a:solidFill>
              </a:rPr>
              <a:t> </a:t>
            </a:r>
            <a:r>
              <a:rPr lang="en-AU" b="1" dirty="0" err="1">
                <a:solidFill>
                  <a:srgbClr val="002060"/>
                </a:solidFill>
              </a:rPr>
              <a:t>dụng</a:t>
            </a:r>
            <a:r>
              <a:rPr lang="en-AU" b="1" dirty="0">
                <a:solidFill>
                  <a:srgbClr val="002060"/>
                </a:solidFill>
              </a:rPr>
              <a:t> – </a:t>
            </a:r>
            <a:r>
              <a:rPr lang="en-AU" b="1" dirty="0" err="1">
                <a:solidFill>
                  <a:srgbClr val="002060"/>
                </a:solidFill>
              </a:rPr>
              <a:t>giới</a:t>
            </a:r>
            <a:r>
              <a:rPr lang="en-AU" b="1" dirty="0">
                <a:solidFill>
                  <a:srgbClr val="002060"/>
                </a:solidFill>
              </a:rPr>
              <a:t> </a:t>
            </a:r>
            <a:r>
              <a:rPr lang="en-AU" b="1" dirty="0" err="1">
                <a:solidFill>
                  <a:srgbClr val="002060"/>
                </a:solidFill>
              </a:rPr>
              <a:t>thiệu</a:t>
            </a:r>
            <a:endParaRPr lang="en-AU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6582" y="1958109"/>
            <a:ext cx="8026400" cy="1690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600365" y="2272145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>
                <a:highlight>
                  <a:srgbClr val="FFFF00"/>
                </a:highlight>
              </a:rPr>
              <a:t>Cryptology = Cryptography + Cryptanalysis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97745" y="4114800"/>
            <a:ext cx="38700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/>
              <a:t>Building a cryptosystem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67782" y="4114800"/>
            <a:ext cx="38700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 err="1"/>
              <a:t>Analyzing</a:t>
            </a:r>
            <a:r>
              <a:rPr lang="en-AU" sz="4400" dirty="0"/>
              <a:t> a cryptosystem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5006109" y="3103142"/>
            <a:ext cx="1339272" cy="86849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Down Arrow 13"/>
          <p:cNvSpPr/>
          <p:nvPr/>
        </p:nvSpPr>
        <p:spPr>
          <a:xfrm>
            <a:off x="9033164" y="3135331"/>
            <a:ext cx="1339272" cy="86849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92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solidFill>
                  <a:srgbClr val="002060"/>
                </a:solidFill>
              </a:rPr>
              <a:t>Định</a:t>
            </a:r>
            <a:r>
              <a:rPr lang="en-AU" dirty="0">
                <a:solidFill>
                  <a:srgbClr val="002060"/>
                </a:solidFill>
              </a:rPr>
              <a:t> </a:t>
            </a:r>
            <a:r>
              <a:rPr lang="en-AU" dirty="0" err="1">
                <a:solidFill>
                  <a:srgbClr val="002060"/>
                </a:solidFill>
              </a:rPr>
              <a:t>nghĩa</a:t>
            </a:r>
            <a:endParaRPr lang="en-AU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𝓜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𝓒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∃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𝓒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𝓜</m:t>
                      </m:r>
                      <m:r>
                        <a:rPr lang="en-AU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𝓜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∈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𝓚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/>
              </a:p>
              <a:p>
                <a:endParaRPr lang="en-AU" dirty="0"/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A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AU" dirty="0"/>
                  <a:t>: Symmetric/Secret key/Pre-share key Cryptosystem.</a:t>
                </a:r>
              </a:p>
              <a:p>
                <a:endParaRPr lang="en-AU" dirty="0"/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′(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𝐺𝑒𝑛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: Assymmetric/Public key Cryptosystem.</a:t>
                </a:r>
              </a:p>
              <a:p>
                <a:endParaRPr lang="en-AU" dirty="0"/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𝓜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 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: Cryptographic Hash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262038"/>
              </p:ext>
            </p:extLst>
          </p:nvPr>
        </p:nvGraphicFramePr>
        <p:xfrm>
          <a:off x="6038850" y="3370263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114120" progId="Equation.DSMT4">
                  <p:embed/>
                </p:oleObj>
              </mc:Choice>
              <mc:Fallback>
                <p:oleObj name="Equation" r:id="rId4" imgW="1141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70263"/>
                        <a:ext cx="1143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994800"/>
              </p:ext>
            </p:extLst>
          </p:nvPr>
        </p:nvGraphicFramePr>
        <p:xfrm>
          <a:off x="6038850" y="3370263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20" imgH="114120" progId="Equation.DSMT4">
                  <p:embed/>
                </p:oleObj>
              </mc:Choice>
              <mc:Fallback>
                <p:oleObj name="Equation" r:id="rId6" imgW="1141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70263"/>
                        <a:ext cx="1143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743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solidFill>
                  <a:srgbClr val="002060"/>
                </a:solidFill>
              </a:rPr>
              <a:t>Bảo</a:t>
            </a:r>
            <a:r>
              <a:rPr lang="en-AU" dirty="0">
                <a:solidFill>
                  <a:srgbClr val="002060"/>
                </a:solidFill>
              </a:rPr>
              <a:t> </a:t>
            </a:r>
            <a:r>
              <a:rPr lang="en-AU" dirty="0" err="1">
                <a:solidFill>
                  <a:srgbClr val="002060"/>
                </a:solidFill>
              </a:rPr>
              <a:t>mật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Tính</a:t>
            </a:r>
            <a:r>
              <a:rPr lang="en-AU" dirty="0"/>
              <a:t> </a:t>
            </a:r>
            <a:r>
              <a:rPr lang="en-AU" dirty="0" err="1"/>
              <a:t>chất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i="1" dirty="0"/>
              <a:t>C</a:t>
            </a:r>
            <a:r>
              <a:rPr lang="en-AU" i="1" dirty="0">
                <a:highlight>
                  <a:srgbClr val="FFFF00"/>
                </a:highlight>
              </a:rPr>
              <a:t>o</a:t>
            </a:r>
            <a:r>
              <a:rPr lang="en-AU" i="1" dirty="0"/>
              <a:t>nfidentiality </a:t>
            </a:r>
          </a:p>
          <a:p>
            <a:endParaRPr lang="en-AU" i="1" dirty="0"/>
          </a:p>
          <a:p>
            <a:r>
              <a:rPr lang="en-AU" i="1" dirty="0"/>
              <a:t>Integrity </a:t>
            </a:r>
          </a:p>
          <a:p>
            <a:endParaRPr lang="en-AU" i="1" dirty="0"/>
          </a:p>
          <a:p>
            <a:r>
              <a:rPr lang="en-AU" i="1" dirty="0"/>
              <a:t>Authenticity</a:t>
            </a:r>
            <a:r>
              <a:rPr lang="en-AU" dirty="0"/>
              <a:t> (</a:t>
            </a:r>
            <a:r>
              <a:rPr lang="en-AU" dirty="0" err="1"/>
              <a:t>xác</a:t>
            </a:r>
            <a:r>
              <a:rPr lang="en-AU" dirty="0"/>
              <a:t> </a:t>
            </a:r>
            <a:r>
              <a:rPr lang="en-AU" dirty="0" err="1"/>
              <a:t>thực</a:t>
            </a:r>
            <a:r>
              <a:rPr lang="en-AU" dirty="0"/>
              <a:t>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err="1"/>
              <a:t>Thám</a:t>
            </a:r>
            <a:r>
              <a:rPr lang="en-AU" dirty="0"/>
              <a:t> </a:t>
            </a:r>
            <a:r>
              <a:rPr lang="en-AU" dirty="0" err="1"/>
              <a:t>mã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i="1" dirty="0"/>
              <a:t>Brute-Force Attack</a:t>
            </a:r>
            <a:endParaRPr lang="en-AU" dirty="0"/>
          </a:p>
          <a:p>
            <a:r>
              <a:rPr lang="en-AU" i="1" dirty="0"/>
              <a:t>Cipher-text-Only Attack</a:t>
            </a:r>
            <a:endParaRPr lang="en-AU" dirty="0"/>
          </a:p>
          <a:p>
            <a:r>
              <a:rPr lang="en-AU" i="1" dirty="0"/>
              <a:t>Known-Plaintext Attack</a:t>
            </a:r>
            <a:endParaRPr lang="en-AU" dirty="0"/>
          </a:p>
          <a:p>
            <a:r>
              <a:rPr lang="en-AU" i="1" dirty="0"/>
              <a:t>Chosen-Plaintext Attack</a:t>
            </a:r>
            <a:endParaRPr lang="en-AU" dirty="0"/>
          </a:p>
          <a:p>
            <a:r>
              <a:rPr lang="en-AU" i="1" dirty="0"/>
              <a:t>Chosen-Cipher-text Attack</a:t>
            </a:r>
            <a:endParaRPr lang="en-AU" dirty="0"/>
          </a:p>
          <a:p>
            <a:pPr marL="0" indent="0">
              <a:buNone/>
            </a:pPr>
            <a:r>
              <a:rPr lang="en-AU" i="1" dirty="0"/>
              <a:t>___</a:t>
            </a:r>
          </a:p>
          <a:p>
            <a:r>
              <a:rPr lang="en-AU" i="1" dirty="0"/>
              <a:t>Meet-in-the-Middle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6022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solidFill>
                  <a:srgbClr val="002060"/>
                </a:solidFill>
              </a:rPr>
              <a:t>Nguyên</a:t>
            </a:r>
            <a:r>
              <a:rPr lang="en-AU" dirty="0">
                <a:solidFill>
                  <a:srgbClr val="002060"/>
                </a:solidFill>
              </a:rPr>
              <a:t> </a:t>
            </a:r>
            <a:r>
              <a:rPr lang="en-AU" dirty="0" err="1">
                <a:solidFill>
                  <a:srgbClr val="002060"/>
                </a:solidFill>
              </a:rPr>
              <a:t>tắc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AU" dirty="0" err="1"/>
              <a:t>Tính</a:t>
            </a:r>
            <a:r>
              <a:rPr lang="en-AU" dirty="0"/>
              <a:t> </a:t>
            </a:r>
            <a:r>
              <a:rPr lang="en-AU" dirty="0" err="1"/>
              <a:t>chất</a:t>
            </a:r>
            <a:endParaRPr lang="en-AU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AU" sz="4000"/>
              <a:t>Diffusion  </a:t>
            </a:r>
            <a:endParaRPr lang="en-AU" sz="4000" dirty="0"/>
          </a:p>
          <a:p>
            <a:pPr marL="0" indent="0">
              <a:buNone/>
            </a:pPr>
            <a:r>
              <a:rPr lang="en-AU" sz="4000">
                <a:solidFill>
                  <a:srgbClr val="FF0000"/>
                </a:solidFill>
              </a:rPr>
              <a:t>(phát tán)</a:t>
            </a:r>
            <a:endParaRPr lang="en-AU" sz="4000" dirty="0">
              <a:solidFill>
                <a:srgbClr val="FF0000"/>
              </a:solidFill>
            </a:endParaRPr>
          </a:p>
          <a:p>
            <a:endParaRPr lang="en-AU" sz="4000" dirty="0"/>
          </a:p>
          <a:p>
            <a:endParaRPr lang="en-AU" sz="4000" dirty="0"/>
          </a:p>
          <a:p>
            <a:r>
              <a:rPr lang="en-AU" sz="4000"/>
              <a:t>Confusion</a:t>
            </a:r>
          </a:p>
          <a:p>
            <a:pPr marL="0" indent="0">
              <a:buNone/>
            </a:pPr>
            <a:r>
              <a:rPr lang="en-AU" sz="4000">
                <a:solidFill>
                  <a:srgbClr val="FF0000"/>
                </a:solidFill>
              </a:rPr>
              <a:t>(Rối) </a:t>
            </a:r>
            <a:endParaRPr lang="en-AU" sz="4000" dirty="0">
              <a:solidFill>
                <a:srgbClr val="FF0000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AU" dirty="0" err="1"/>
              <a:t>Kỹ</a:t>
            </a:r>
            <a:r>
              <a:rPr lang="en-AU" dirty="0"/>
              <a:t> </a:t>
            </a:r>
            <a:r>
              <a:rPr lang="en-AU" dirty="0" err="1"/>
              <a:t>thuật</a:t>
            </a:r>
            <a:endParaRPr lang="en-A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Replace </a:t>
            </a:r>
          </a:p>
          <a:p>
            <a:endParaRPr lang="en-AU" sz="4000" dirty="0"/>
          </a:p>
          <a:p>
            <a:endParaRPr lang="en-AU" sz="4000" dirty="0"/>
          </a:p>
          <a:p>
            <a:endParaRPr lang="en-AU" sz="4000" dirty="0"/>
          </a:p>
          <a:p>
            <a:r>
              <a:rPr lang="en-AU" sz="4000" dirty="0"/>
              <a:t>Permutation 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993" y="3147498"/>
            <a:ext cx="37052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430" y="5678960"/>
            <a:ext cx="28003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7712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02" y="228647"/>
            <a:ext cx="10515600" cy="1325563"/>
          </a:xfrm>
        </p:spPr>
        <p:txBody>
          <a:bodyPr/>
          <a:lstStyle/>
          <a:p>
            <a:r>
              <a:rPr lang="en-AU" b="1" dirty="0" err="1">
                <a:solidFill>
                  <a:srgbClr val="002060"/>
                </a:solidFill>
              </a:rPr>
              <a:t>Mật</a:t>
            </a:r>
            <a:r>
              <a:rPr lang="en-AU" b="1" dirty="0">
                <a:solidFill>
                  <a:srgbClr val="002060"/>
                </a:solidFill>
              </a:rPr>
              <a:t> </a:t>
            </a:r>
            <a:r>
              <a:rPr lang="en-AU" b="1" dirty="0" err="1">
                <a:solidFill>
                  <a:srgbClr val="002060"/>
                </a:solidFill>
              </a:rPr>
              <a:t>mã</a:t>
            </a:r>
            <a:r>
              <a:rPr lang="en-AU" b="1" dirty="0">
                <a:solidFill>
                  <a:srgbClr val="002060"/>
                </a:solidFill>
              </a:rPr>
              <a:t> </a:t>
            </a:r>
            <a:r>
              <a:rPr lang="en-AU" b="1" dirty="0" err="1">
                <a:solidFill>
                  <a:srgbClr val="002060"/>
                </a:solidFill>
              </a:rPr>
              <a:t>khóa</a:t>
            </a:r>
            <a:r>
              <a:rPr lang="en-AU" b="1" dirty="0">
                <a:solidFill>
                  <a:srgbClr val="002060"/>
                </a:solidFill>
              </a:rPr>
              <a:t> </a:t>
            </a:r>
            <a:r>
              <a:rPr lang="en-AU" b="1" dirty="0" err="1">
                <a:solidFill>
                  <a:srgbClr val="002060"/>
                </a:solidFill>
              </a:rPr>
              <a:t>đối</a:t>
            </a:r>
            <a:r>
              <a:rPr lang="en-AU" b="1" dirty="0">
                <a:solidFill>
                  <a:srgbClr val="002060"/>
                </a:solidFill>
              </a:rPr>
              <a:t> </a:t>
            </a:r>
            <a:r>
              <a:rPr lang="en-AU" b="1" dirty="0" err="1">
                <a:solidFill>
                  <a:srgbClr val="002060"/>
                </a:solidFill>
              </a:rPr>
              <a:t>xứng</a:t>
            </a:r>
            <a:endParaRPr lang="en-AU" b="1" dirty="0">
              <a:solidFill>
                <a:srgbClr val="00206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703193"/>
              </p:ext>
            </p:extLst>
          </p:nvPr>
        </p:nvGraphicFramePr>
        <p:xfrm>
          <a:off x="6038850" y="3370263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114120" progId="Equation.DSMT4">
                  <p:embed/>
                </p:oleObj>
              </mc:Choice>
              <mc:Fallback>
                <p:oleObj name="Equation" r:id="rId2" imgW="1141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38850" y="3370263"/>
                        <a:ext cx="1143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171108"/>
              </p:ext>
            </p:extLst>
          </p:nvPr>
        </p:nvGraphicFramePr>
        <p:xfrm>
          <a:off x="6038850" y="3370263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114120" progId="Equation.DSMT4">
                  <p:embed/>
                </p:oleObj>
              </mc:Choice>
              <mc:Fallback>
                <p:oleObj name="Equation" r:id="rId4" imgW="1141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38850" y="3370263"/>
                        <a:ext cx="1143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02" y="1431067"/>
            <a:ext cx="1005840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5157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0985"/>
            <a:ext cx="10515600" cy="895264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Các</a:t>
            </a:r>
            <a:r>
              <a:rPr lang="en-US" b="1" dirty="0">
                <a:solidFill>
                  <a:srgbClr val="002060"/>
                </a:solidFill>
              </a:rPr>
              <a:t> mode </a:t>
            </a:r>
            <a:r>
              <a:rPr lang="en-US" b="1" dirty="0" err="1">
                <a:solidFill>
                  <a:srgbClr val="002060"/>
                </a:solidFill>
              </a:rPr>
              <a:t>cài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đặt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062296"/>
            <a:ext cx="1107757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82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441</Words>
  <Application>Microsoft Office PowerPoint</Application>
  <PresentationFormat>Widescreen</PresentationFormat>
  <Paragraphs>71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KaTeX_Main</vt:lpstr>
      <vt:lpstr>KaTeX_Math</vt:lpstr>
      <vt:lpstr>ui-sans-serif</vt:lpstr>
      <vt:lpstr>Office Theme</vt:lpstr>
      <vt:lpstr>Equation</vt:lpstr>
      <vt:lpstr>Lesson 10.  Cryptography</vt:lpstr>
      <vt:lpstr>PowerPoint Presentation</vt:lpstr>
      <vt:lpstr>Một số thuật ngữ</vt:lpstr>
      <vt:lpstr>Mã hóa ứng dụng – giới thiệu</vt:lpstr>
      <vt:lpstr>Định nghĩa</vt:lpstr>
      <vt:lpstr>Bảo mật</vt:lpstr>
      <vt:lpstr>Nguyên tắc</vt:lpstr>
      <vt:lpstr>Mật mã khóa đối xứng</vt:lpstr>
      <vt:lpstr>Các mode cài đặt</vt:lpstr>
      <vt:lpstr>PowerPoint Presentation</vt:lpstr>
      <vt:lpstr>PowerPoint Presentation</vt:lpstr>
      <vt:lpstr>PowerPoint Presentation</vt:lpstr>
      <vt:lpstr>Public Key Cryptosystems</vt:lpstr>
      <vt:lpstr>PowerPoint Presentation</vt:lpstr>
      <vt:lpstr>PowerPoint Presentation</vt:lpstr>
      <vt:lpstr>PowerPoint Presentation</vt:lpstr>
      <vt:lpstr>PowerPoint Presentation</vt:lpstr>
      <vt:lpstr>Phần tử sinh (của snt p hay Zp)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Security</dc:title>
  <dc:creator>Thuc Nguyen</dc:creator>
  <cp:lastModifiedBy>blht .</cp:lastModifiedBy>
  <cp:revision>25</cp:revision>
  <dcterms:created xsi:type="dcterms:W3CDTF">2020-04-02T03:15:27Z</dcterms:created>
  <dcterms:modified xsi:type="dcterms:W3CDTF">2024-05-26T16:44:40Z</dcterms:modified>
</cp:coreProperties>
</file>