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6" r:id="rId3"/>
    <p:sldId id="355" r:id="rId4"/>
    <p:sldId id="358" r:id="rId5"/>
    <p:sldId id="356" r:id="rId6"/>
    <p:sldId id="361" r:id="rId7"/>
    <p:sldId id="362" r:id="rId8"/>
    <p:sldId id="359" r:id="rId9"/>
    <p:sldId id="393" r:id="rId10"/>
    <p:sldId id="371" r:id="rId11"/>
    <p:sldId id="388" r:id="rId12"/>
    <p:sldId id="389" r:id="rId13"/>
    <p:sldId id="390" r:id="rId14"/>
    <p:sldId id="391" r:id="rId15"/>
    <p:sldId id="392" r:id="rId16"/>
    <p:sldId id="372" r:id="rId17"/>
    <p:sldId id="346" r:id="rId18"/>
    <p:sldId id="348" r:id="rId19"/>
    <p:sldId id="350" r:id="rId20"/>
    <p:sldId id="351" r:id="rId21"/>
    <p:sldId id="352" r:id="rId22"/>
    <p:sldId id="353" r:id="rId23"/>
    <p:sldId id="377" r:id="rId24"/>
    <p:sldId id="354" r:id="rId25"/>
    <p:sldId id="385" r:id="rId26"/>
    <p:sldId id="386" r:id="rId27"/>
    <p:sldId id="387" r:id="rId28"/>
    <p:sldId id="376" r:id="rId29"/>
    <p:sldId id="373" r:id="rId30"/>
    <p:sldId id="365" r:id="rId31"/>
    <p:sldId id="375" r:id="rId32"/>
    <p:sldId id="378" r:id="rId33"/>
    <p:sldId id="379" r:id="rId34"/>
    <p:sldId id="380" r:id="rId35"/>
    <p:sldId id="367" r:id="rId36"/>
    <p:sldId id="381" r:id="rId37"/>
    <p:sldId id="382" r:id="rId38"/>
    <p:sldId id="383" r:id="rId39"/>
    <p:sldId id="384" r:id="rId40"/>
    <p:sldId id="34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 autoAdjust="0"/>
  </p:normalViewPr>
  <p:slideViewPr>
    <p:cSldViewPr>
      <p:cViewPr varScale="1">
        <p:scale>
          <a:sx n="63" d="100"/>
          <a:sy n="63" d="100"/>
        </p:scale>
        <p:origin x="77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560CE-14D6-48C9-9A0C-70AC0C0BF99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90E13-D304-41D8-8B7F-7F17A6B3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90E13-D304-41D8-8B7F-7F17A6B32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0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guard.com/blog/brute-force-attac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blog/social-engineering" TargetMode="External"/><Relationship Id="rId2" Type="http://schemas.openxmlformats.org/officeDocument/2006/relationships/hyperlink" Target="https://www.upguard.com/blog/spy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75" y="1490546"/>
            <a:ext cx="6841085" cy="1470025"/>
          </a:xfrm>
        </p:spPr>
        <p:txBody>
          <a:bodyPr/>
          <a:lstStyle/>
          <a:p>
            <a:pPr algn="l"/>
            <a:r>
              <a:rPr lang="en-US">
                <a:solidFill>
                  <a:srgbClr val="002060"/>
                </a:solidFill>
              </a:rPr>
              <a:t>Lesson 3.</a:t>
            </a:r>
            <a:br>
              <a:rPr lang="en-US" dirty="0"/>
            </a:b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AutoShape 4" descr="Image result for Software secur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Software secur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7975" y="2927117"/>
            <a:ext cx="8302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Software Security</a:t>
            </a:r>
          </a:p>
        </p:txBody>
      </p:sp>
    </p:spTree>
    <p:extLst>
      <p:ext uri="{BB962C8B-B14F-4D97-AF65-F5344CB8AC3E}">
        <p14:creationId xmlns:p14="http://schemas.microsoft.com/office/powerpoint/2010/main" val="369254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05" y="1828800"/>
            <a:ext cx="8521390" cy="40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memory layout</a:t>
            </a:r>
          </a:p>
        </p:txBody>
      </p:sp>
      <p:pic>
        <p:nvPicPr>
          <p:cNvPr id="2050" name="Picture 2" descr="https://cdncontribute.geeksforgeeks.org/wp-content/uploads/memoryLayout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57" y="1600200"/>
            <a:ext cx="559074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6800" y="5413513"/>
            <a:ext cx="3657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Store the executable code of the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267200"/>
            <a:ext cx="4038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Store </a:t>
            </a:r>
            <a:r>
              <a:rPr lang="en-US" dirty="0" err="1"/>
              <a:t>unintialized</a:t>
            </a:r>
            <a:r>
              <a:rPr lang="en-US" dirty="0"/>
              <a:t> static/global variables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4888468"/>
            <a:ext cx="401872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Stores inintialized static/global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505200"/>
            <a:ext cx="40386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Is used to provide space for dynamic memory allocation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600200"/>
            <a:ext cx="40386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Is used for storing local variables defined inside functions, as well as return address, arguments</a:t>
            </a:r>
          </a:p>
        </p:txBody>
      </p:sp>
    </p:spTree>
    <p:extLst>
      <p:ext uri="{BB962C8B-B14F-4D97-AF65-F5344CB8AC3E}">
        <p14:creationId xmlns:p14="http://schemas.microsoft.com/office/powerpoint/2010/main" val="259488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Memory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73" y="2057400"/>
            <a:ext cx="8292654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9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138363"/>
            <a:ext cx="8540195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9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362200"/>
            <a:ext cx="2514600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x, y;</a:t>
            </a:r>
          </a:p>
          <a:p>
            <a:r>
              <a:rPr lang="en-US" dirty="0"/>
              <a:t>  x = a + b;</a:t>
            </a:r>
          </a:p>
          <a:p>
            <a:r>
              <a:rPr lang="en-US" dirty="0"/>
              <a:t>  y = a – b;</a:t>
            </a:r>
          </a:p>
          <a:p>
            <a:r>
              <a:rPr lang="en-US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81200"/>
            <a:ext cx="46958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55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Layout for Function Call Chain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3" y="1417638"/>
            <a:ext cx="855691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8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Vulnerable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5517"/>
            <a:ext cx="8729663" cy="40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3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Defined in the NIST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“A condition at an interface under which </a:t>
            </a:r>
            <a:r>
              <a:rPr lang="en-US" sz="2400" i="1" dirty="0">
                <a:solidFill>
                  <a:srgbClr val="FF0000"/>
                </a:solidFill>
              </a:rPr>
              <a:t>more input can be placed into a buffer or data-holding area than the capacity allocated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, overwriting other information. </a:t>
            </a:r>
            <a:r>
              <a:rPr lang="en-US" sz="2400" i="1" dirty="0">
                <a:solidFill>
                  <a:srgbClr val="002060"/>
                </a:solidFill>
              </a:rPr>
              <a:t>Attackers exploit such a condition to crash a system or to insert specially crafted code that allows them to gain control of the system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1106794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buffer overflow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Memory copying is quite common in programs, where data from one place (source) need to be copied to another place (destination). Before copying, a program needs to allocate memory space for the destination.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Sometimes, programmers may make mistaken and fail to allocate sufficient amount of memory for the destination, so </a:t>
            </a:r>
            <a:r>
              <a:rPr lang="en-US" sz="2400" dirty="0">
                <a:solidFill>
                  <a:srgbClr val="FF0000"/>
                </a:solidFill>
              </a:rPr>
              <a:t>more data will be copied to the destination than the amount of allocated space</a:t>
            </a:r>
            <a:r>
              <a:rPr lang="en-US" sz="2400" dirty="0"/>
              <a:t>. This will result in an overflow.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199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/>
              <a:t>When we copy a string to a target buffer, what will happen if the string is longer than the size og the buffer?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2628037"/>
            <a:ext cx="4876800" cy="39703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void foo(char *str)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char  buffer[12];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strcpy(buffer, str);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/>
          </a:p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r>
              <a:rPr lang="en-US"/>
              <a:t>       char *str = “This is definitely longer than 12”;</a:t>
            </a:r>
          </a:p>
          <a:p>
            <a:r>
              <a:rPr lang="en-US"/>
              <a:t>       foo(str);</a:t>
            </a:r>
          </a:p>
          <a:p>
            <a:r>
              <a:rPr lang="en-US"/>
              <a:t>       return 1;</a:t>
            </a:r>
          </a:p>
          <a:p>
            <a:r>
              <a:rPr lang="en-US"/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25908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The local array </a:t>
            </a:r>
            <a:r>
              <a:rPr lang="en-US" b="1">
                <a:highlight>
                  <a:srgbClr val="FFFF00"/>
                </a:highlight>
              </a:rPr>
              <a:t>buffer[] </a:t>
            </a:r>
            <a:r>
              <a:rPr lang="en-US">
                <a:highlight>
                  <a:srgbClr val="FFFF00"/>
                </a:highlight>
              </a:rPr>
              <a:t>in </a:t>
            </a:r>
            <a:r>
              <a:rPr lang="en-US" b="1">
                <a:highlight>
                  <a:srgbClr val="FFFF00"/>
                </a:highlight>
              </a:rPr>
              <a:t>foo() </a:t>
            </a:r>
            <a:r>
              <a:rPr lang="en-US">
                <a:highlight>
                  <a:srgbClr val="FFFF00"/>
                </a:highlight>
              </a:rPr>
              <a:t>has 12 bytes of memory. The </a:t>
            </a:r>
            <a:r>
              <a:rPr lang="en-US" b="1">
                <a:highlight>
                  <a:srgbClr val="FFFF00"/>
                </a:highlight>
              </a:rPr>
              <a:t>foo() </a:t>
            </a:r>
            <a:r>
              <a:rPr lang="en-US">
                <a:highlight>
                  <a:srgbClr val="FFFF00"/>
                </a:highlight>
              </a:rPr>
              <a:t>function uses </a:t>
            </a:r>
            <a:r>
              <a:rPr lang="en-US" b="1">
                <a:highlight>
                  <a:srgbClr val="FFFF00"/>
                </a:highlight>
              </a:rPr>
              <a:t>strcpy() </a:t>
            </a:r>
            <a:r>
              <a:rPr lang="en-US">
                <a:highlight>
                  <a:srgbClr val="FFFF00"/>
                </a:highlight>
              </a:rPr>
              <a:t>to copy the string from </a:t>
            </a:r>
            <a:r>
              <a:rPr lang="en-US" b="1">
                <a:highlight>
                  <a:srgbClr val="FFFF00"/>
                </a:highlight>
              </a:rPr>
              <a:t>str</a:t>
            </a:r>
            <a:r>
              <a:rPr lang="en-US">
                <a:highlight>
                  <a:srgbClr val="FFFF00"/>
                </a:highlight>
              </a:rPr>
              <a:t> to </a:t>
            </a:r>
            <a:r>
              <a:rPr lang="en-US" b="1">
                <a:highlight>
                  <a:srgbClr val="FFFF00"/>
                </a:highlight>
              </a:rPr>
              <a:t>buffer[]</a:t>
            </a:r>
          </a:p>
          <a:p>
            <a:endParaRPr lang="en-US"/>
          </a:p>
          <a:p>
            <a:r>
              <a:rPr lang="en-US">
                <a:highlight>
                  <a:srgbClr val="FFFF00"/>
                </a:highlight>
              </a:rPr>
              <a:t>The </a:t>
            </a:r>
            <a:r>
              <a:rPr lang="en-US" b="1">
                <a:highlight>
                  <a:srgbClr val="FFFF00"/>
                </a:highlight>
              </a:rPr>
              <a:t>strcpy() </a:t>
            </a:r>
            <a:r>
              <a:rPr lang="en-US">
                <a:highlight>
                  <a:srgbClr val="FFFF00"/>
                </a:highlight>
              </a:rPr>
              <a:t>function does not stop until it sees a zero (‘\0’) in the source string.</a:t>
            </a:r>
          </a:p>
          <a:p>
            <a:endParaRPr lang="en-US"/>
          </a:p>
          <a:p>
            <a:r>
              <a:rPr lang="en-US"/>
              <a:t>Since the source string is longer than 12 bytes, </a:t>
            </a:r>
            <a:r>
              <a:rPr lang="en-US" b="1"/>
              <a:t>strcpy() </a:t>
            </a:r>
            <a:r>
              <a:rPr lang="en-US"/>
              <a:t>will overwrite some portion of the stack obove the buffer.</a:t>
            </a:r>
          </a:p>
          <a:p>
            <a:endParaRPr lang="en-US"/>
          </a:p>
          <a:p>
            <a:r>
              <a:rPr lang="en-US"/>
              <a:t>This is called </a:t>
            </a:r>
            <a:r>
              <a:rPr lang="en-US" b="1"/>
              <a:t>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341292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dirty="0"/>
              <a:t>Software vulnerabilies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dirty="0"/>
              <a:t>Most common vulnerabilities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dirty="0"/>
              <a:t>Vulnerable program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dirty="0"/>
              <a:t>Buffer overflow</a:t>
            </a:r>
            <a:endParaRPr lang="en-US" dirty="0"/>
          </a:p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sz="2800" dirty="0"/>
              <a:t>Defense against </a:t>
            </a:r>
            <a:r>
              <a:rPr lang="de-DE" dirty="0"/>
              <a:t>buffer overflow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dirty="0"/>
              <a:t>Lab: Buffer overflow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07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By overflowing buffer, we can cause a program to crash or to run some other code.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From the attacker’s perspective, the latter sounds more interesting, especially if </a:t>
            </a:r>
            <a:r>
              <a:rPr lang="en-US" sz="2800" dirty="0">
                <a:solidFill>
                  <a:srgbClr val="FF0000"/>
                </a:solidFill>
              </a:rPr>
              <a:t>they can control what code to run</a:t>
            </a:r>
            <a:r>
              <a:rPr lang="en-US" sz="2800" dirty="0"/>
              <a:t>, because that will allow us to hijack the execution of the program.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Exploiting a Buffer Overflow Vulnerability</a:t>
            </a:r>
          </a:p>
        </p:txBody>
      </p:sp>
    </p:spTree>
    <p:extLst>
      <p:ext uri="{BB962C8B-B14F-4D97-AF65-F5344CB8AC3E}">
        <p14:creationId xmlns:p14="http://schemas.microsoft.com/office/powerpoint/2010/main" val="1281111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6096000"/>
          </a:xfrm>
          <a:solidFill>
            <a:schemeClr val="bg2">
              <a:lumMod val="7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#include &lt;string.h&gt;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int   foo(char  *str)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char   buffer[100];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strcpy(buffer, str);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int main(int argc,  char  **argv)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char  str[400];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FILE *badfile;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badfile = fopen(“babfile”, “r”);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fread(str, sizeof(char), 300, badfile);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foo(str);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printf(“ Return Properly \n”);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}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3400" y="685800"/>
            <a:ext cx="4800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The program reads 300 bytes of data from a “badfile”, and then copies the data to a buffer of size 100. Clearly, this is a buffer overflow problem.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2076271"/>
            <a:ext cx="480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The question is what to stored in “badfile”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2590800"/>
            <a:ext cx="4800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We need to get our code (i.e., malicious code) into the memory of the running program first.</a:t>
            </a:r>
          </a:p>
        </p:txBody>
      </p:sp>
    </p:spTree>
    <p:extLst>
      <p:ext uri="{BB962C8B-B14F-4D97-AF65-F5344CB8AC3E}">
        <p14:creationId xmlns:p14="http://schemas.microsoft.com/office/powerpoint/2010/main" val="215532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143000"/>
          <a:ext cx="2667000" cy="487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Arguments</a:t>
                      </a:r>
                      <a:r>
                        <a:rPr lang="en-US" baseline="0"/>
                        <a:t> 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r>
                        <a:rPr lang="en-US"/>
                        <a:t>Buffer[99]</a:t>
                      </a:r>
                    </a:p>
                    <a:p>
                      <a:r>
                        <a:rPr lang="en-US"/>
                        <a:t>….</a:t>
                      </a:r>
                    </a:p>
                    <a:p>
                      <a:r>
                        <a:rPr lang="en-US"/>
                        <a:t>….</a:t>
                      </a:r>
                    </a:p>
                    <a:p>
                      <a:r>
                        <a:rPr lang="en-US"/>
                        <a:t>Buffer[0]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6200" y="1524000"/>
          <a:ext cx="17526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Malicious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New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ross 5"/>
          <p:cNvSpPr/>
          <p:nvPr/>
        </p:nvSpPr>
        <p:spPr>
          <a:xfrm>
            <a:off x="3200400" y="3200400"/>
            <a:ext cx="381000" cy="3810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77000" y="888999"/>
          <a:ext cx="2057400" cy="5374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237">
                <a:tc>
                  <a:txBody>
                    <a:bodyPr/>
                    <a:lstStyle/>
                    <a:p>
                      <a:r>
                        <a:rPr lang="en-US"/>
                        <a:t>Malicious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40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(Overwrite)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 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(Overwrite)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723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(Overwrite)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9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791200" y="32004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686800" y="4114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Left Arrow 12"/>
          <p:cNvSpPr/>
          <p:nvPr/>
        </p:nvSpPr>
        <p:spPr>
          <a:xfrm flipV="1">
            <a:off x="8660989" y="2095500"/>
            <a:ext cx="369939" cy="1409700"/>
          </a:xfrm>
          <a:prstGeom prst="curvedLeftArrow">
            <a:avLst>
              <a:gd name="adj1" fmla="val 25000"/>
              <a:gd name="adj2" fmla="val 50000"/>
              <a:gd name="adj3" fmla="val 13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0600" y="411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ebp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6200" y="5105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badfile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457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Stack before the buffer copy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9300" y="457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Stack after the buffer copy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9250" y="6279403"/>
            <a:ext cx="628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Insert and jump to malicious code</a:t>
            </a:r>
          </a:p>
        </p:txBody>
      </p:sp>
    </p:spTree>
    <p:extLst>
      <p:ext uri="{BB962C8B-B14F-4D97-AF65-F5344CB8AC3E}">
        <p14:creationId xmlns:p14="http://schemas.microsoft.com/office/powerpoint/2010/main" val="2894524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to the Malicious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48447"/>
            <a:ext cx="6196012" cy="428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08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Countermeasures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Safer function</a:t>
            </a:r>
          </a:p>
          <a:p>
            <a:r>
              <a:rPr lang="en-US" dirty="0"/>
              <a:t>Safer dynamic link library</a:t>
            </a:r>
          </a:p>
          <a:p>
            <a:r>
              <a:rPr lang="en-US" dirty="0"/>
              <a:t>Program static analyzer</a:t>
            </a:r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Compiler </a:t>
            </a:r>
          </a:p>
          <a:p>
            <a:r>
              <a:rPr lang="en-US" dirty="0"/>
              <a:t>Operating system</a:t>
            </a:r>
          </a:p>
          <a:p>
            <a:r>
              <a:rPr lang="en-US" dirty="0"/>
              <a:t>Hardware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26216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Compiler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Compilers are responsible for translating source code into binary code.</a:t>
            </a:r>
          </a:p>
          <a:p>
            <a:r>
              <a:rPr lang="en-US" sz="2400" dirty="0"/>
              <a:t>It provides compilers an opportunity to control the layout of stack</a:t>
            </a:r>
          </a:p>
          <a:p>
            <a:r>
              <a:rPr lang="en-US" sz="2400" dirty="0" err="1"/>
              <a:t>Stackshield</a:t>
            </a:r>
            <a:r>
              <a:rPr lang="en-US" sz="2400" dirty="0"/>
              <a:t> &amp; </a:t>
            </a:r>
            <a:r>
              <a:rPr lang="en-US" sz="2400" dirty="0" err="1"/>
              <a:t>StackGuard</a:t>
            </a:r>
            <a:endParaRPr lang="en-US" sz="2400" dirty="0"/>
          </a:p>
          <a:p>
            <a:pPr lvl="1"/>
            <a:r>
              <a:rPr lang="en-US" sz="2000" dirty="0" err="1">
                <a:highlight>
                  <a:srgbClr val="FFFF00"/>
                </a:highlight>
              </a:rPr>
              <a:t>Stackshield</a:t>
            </a:r>
            <a:r>
              <a:rPr lang="en-US" sz="2000" dirty="0">
                <a:highlight>
                  <a:srgbClr val="FFFF00"/>
                </a:highlight>
              </a:rPr>
              <a:t>: save a copy  of the </a:t>
            </a:r>
            <a:r>
              <a:rPr lang="en-US" sz="2000" b="1" dirty="0">
                <a:highlight>
                  <a:srgbClr val="FFFF00"/>
                </a:highlight>
              </a:rPr>
              <a:t>return address </a:t>
            </a:r>
            <a:r>
              <a:rPr lang="en-US" sz="2000" dirty="0">
                <a:highlight>
                  <a:srgbClr val="FFFF00"/>
                </a:highlight>
              </a:rPr>
              <a:t>at some </a:t>
            </a:r>
            <a:r>
              <a:rPr lang="en-US" sz="2000" b="1" dirty="0">
                <a:highlight>
                  <a:srgbClr val="FFFF00"/>
                </a:highlight>
              </a:rPr>
              <a:t>safer place</a:t>
            </a:r>
          </a:p>
          <a:p>
            <a:pPr lvl="1"/>
            <a:r>
              <a:rPr lang="en-US" sz="2000" dirty="0" err="1">
                <a:highlight>
                  <a:srgbClr val="FFFF00"/>
                </a:highlight>
              </a:rPr>
              <a:t>stackGuard</a:t>
            </a:r>
            <a:r>
              <a:rPr lang="en-US" sz="2000" dirty="0">
                <a:highlight>
                  <a:srgbClr val="FFFF00"/>
                </a:highlight>
              </a:rPr>
              <a:t>: put a </a:t>
            </a:r>
            <a:r>
              <a:rPr lang="en-US" sz="2000" b="1" dirty="0">
                <a:highlight>
                  <a:srgbClr val="FFFF00"/>
                </a:highlight>
              </a:rPr>
              <a:t>guard</a:t>
            </a:r>
            <a:r>
              <a:rPr lang="en-US" sz="2000" dirty="0">
                <a:highlight>
                  <a:srgbClr val="FFFF00"/>
                </a:highlight>
              </a:rPr>
              <a:t> between the </a:t>
            </a:r>
            <a:r>
              <a:rPr lang="en-US" sz="2000" b="1" dirty="0">
                <a:highlight>
                  <a:srgbClr val="FFFF00"/>
                </a:highlight>
              </a:rPr>
              <a:t>return address </a:t>
            </a:r>
            <a:r>
              <a:rPr lang="en-US" sz="2000" dirty="0">
                <a:highlight>
                  <a:srgbClr val="FFFF00"/>
                </a:highlight>
              </a:rPr>
              <a:t>and the </a:t>
            </a:r>
            <a:r>
              <a:rPr lang="en-US" sz="2000" b="1" dirty="0">
                <a:highlight>
                  <a:srgbClr val="FFFF00"/>
                </a:highlight>
              </a:rPr>
              <a:t>buffer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62400"/>
            <a:ext cx="3124200" cy="278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922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Before a program is executed, it needs to be loaded into the system, and the running environment needs to be set up.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This is the job of the </a:t>
            </a:r>
            <a:r>
              <a:rPr lang="en-US" sz="2400" dirty="0">
                <a:solidFill>
                  <a:srgbClr val="FF0000"/>
                </a:solidFill>
              </a:rPr>
              <a:t>loader program </a:t>
            </a:r>
            <a:r>
              <a:rPr lang="en-US" sz="2400" dirty="0"/>
              <a:t>in most operating systems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The setup stage provides an opportunity to counter the buffer overflow problem because it can dictate how the memory of a program is laid out.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ASLR</a:t>
            </a:r>
            <a:r>
              <a:rPr lang="en-US" sz="2400" dirty="0">
                <a:highlight>
                  <a:srgbClr val="FFFF00"/>
                </a:highlight>
              </a:rPr>
              <a:t> – Address Space Layout Randomization</a:t>
            </a:r>
          </a:p>
        </p:txBody>
      </p:sp>
    </p:spTree>
    <p:extLst>
      <p:ext uri="{BB962C8B-B14F-4D97-AF65-F5344CB8AC3E}">
        <p14:creationId xmlns:p14="http://schemas.microsoft.com/office/powerpoint/2010/main" val="2108205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Privileged programs are an essential part of an operating system; without them, simple things such as changing password would become difficult.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Types: </a:t>
            </a:r>
            <a:r>
              <a:rPr lang="en-US" sz="2400" dirty="0">
                <a:solidFill>
                  <a:srgbClr val="FF0000"/>
                </a:solidFill>
              </a:rPr>
              <a:t>Daemons/services</a:t>
            </a:r>
            <a:r>
              <a:rPr lang="en-US" sz="2400" dirty="0"/>
              <a:t> &amp; </a:t>
            </a:r>
            <a:r>
              <a:rPr lang="en-US" sz="2400" dirty="0">
                <a:solidFill>
                  <a:srgbClr val="FF0000"/>
                </a:solidFill>
              </a:rPr>
              <a:t>Set-</a:t>
            </a:r>
            <a:r>
              <a:rPr lang="en-US" sz="2400" dirty="0" err="1">
                <a:solidFill>
                  <a:srgbClr val="FF0000"/>
                </a:solidFill>
              </a:rPr>
              <a:t>UID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A daemon is a computer program that runs as a </a:t>
            </a:r>
            <a:r>
              <a:rPr lang="en-US" sz="2400" dirty="0">
                <a:solidFill>
                  <a:srgbClr val="FF0000"/>
                </a:solidFill>
              </a:rPr>
              <a:t>background process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To become a privileged program, a daemon needs to run with a privileged user ID, such as </a:t>
            </a:r>
            <a:r>
              <a:rPr lang="en-US" sz="2400" dirty="0">
                <a:solidFill>
                  <a:srgbClr val="FF0000"/>
                </a:solidFill>
              </a:rPr>
              <a:t>root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594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Privileged program (Set-</a:t>
            </a:r>
            <a:r>
              <a:rPr lang="en-US" dirty="0" err="1"/>
              <a:t>UID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2209800"/>
          </a:xfrm>
        </p:spPr>
        <p:txBody>
          <a:bodyPr/>
          <a:lstStyle/>
          <a:p>
            <a:r>
              <a:rPr lang="en-US" sz="2800" dirty="0"/>
              <a:t>It uses </a:t>
            </a:r>
            <a:r>
              <a:rPr lang="en-US" sz="2800" dirty="0">
                <a:solidFill>
                  <a:srgbClr val="FF0000"/>
                </a:solidFill>
              </a:rPr>
              <a:t>a special bit </a:t>
            </a:r>
            <a:r>
              <a:rPr lang="en-US" sz="2800" dirty="0"/>
              <a:t>to mark a program, telling the operating system that such a program is special and should be treated </a:t>
            </a:r>
            <a:r>
              <a:rPr lang="en-US" sz="2800" dirty="0">
                <a:solidFill>
                  <a:srgbClr val="FF0000"/>
                </a:solidFill>
              </a:rPr>
              <a:t>specially when running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971799"/>
            <a:ext cx="5943600" cy="3631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mic Sans MS" pitchFamily="66" charset="0"/>
              </a:rPr>
              <a:t>$</a:t>
            </a:r>
            <a:r>
              <a:rPr lang="en-US" sz="2000" dirty="0" err="1">
                <a:latin typeface="Comic Sans MS" pitchFamily="66" charset="0"/>
              </a:rPr>
              <a:t>cp</a:t>
            </a:r>
            <a:r>
              <a:rPr lang="en-US" sz="2000" dirty="0">
                <a:latin typeface="Comic Sans MS" pitchFamily="66" charset="0"/>
              </a:rPr>
              <a:t>  /bin/cat  ./</a:t>
            </a:r>
            <a:r>
              <a:rPr lang="en-US" sz="2000" dirty="0" err="1">
                <a:latin typeface="Comic Sans MS" pitchFamily="66" charset="0"/>
              </a:rPr>
              <a:t>mycat</a:t>
            </a:r>
            <a:endParaRPr lang="en-US" sz="2000" dirty="0">
              <a:latin typeface="Comic Sans MS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mic Sans MS" pitchFamily="66" charset="0"/>
              </a:rPr>
              <a:t>$</a:t>
            </a:r>
            <a:r>
              <a:rPr lang="en-US" sz="2000" dirty="0" err="1">
                <a:latin typeface="Comic Sans MS" pitchFamily="66" charset="0"/>
              </a:rPr>
              <a:t>ls</a:t>
            </a:r>
            <a:r>
              <a:rPr lang="en-US" sz="2000" dirty="0">
                <a:latin typeface="Comic Sans MS" pitchFamily="66" charset="0"/>
              </a:rPr>
              <a:t> –l </a:t>
            </a:r>
            <a:r>
              <a:rPr lang="en-US" sz="2000" dirty="0" err="1">
                <a:latin typeface="Comic Sans MS" pitchFamily="66" charset="0"/>
              </a:rPr>
              <a:t>mycat</a:t>
            </a:r>
            <a:endParaRPr lang="en-US" sz="2000" dirty="0">
              <a:latin typeface="Comic Sans MS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mic Sans MS" pitchFamily="66" charset="0"/>
              </a:rPr>
              <a:t>$</a:t>
            </a:r>
            <a:r>
              <a:rPr lang="en-US" sz="2000" dirty="0" err="1">
                <a:latin typeface="Comic Sans MS" pitchFamily="66" charset="0"/>
              </a:rPr>
              <a:t>sudo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chown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root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mycat</a:t>
            </a:r>
            <a:endParaRPr lang="en-US" sz="2000" dirty="0">
              <a:latin typeface="Comic Sans MS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mic Sans MS" pitchFamily="66" charset="0"/>
              </a:rPr>
              <a:t>$</a:t>
            </a:r>
            <a:r>
              <a:rPr lang="en-US" sz="2000" dirty="0" err="1">
                <a:latin typeface="Comic Sans MS" pitchFamily="66" charset="0"/>
              </a:rPr>
              <a:t>ls</a:t>
            </a:r>
            <a:r>
              <a:rPr lang="en-US" sz="2000" dirty="0">
                <a:latin typeface="Comic Sans MS" pitchFamily="66" charset="0"/>
              </a:rPr>
              <a:t> –l </a:t>
            </a:r>
            <a:r>
              <a:rPr lang="en-US" sz="2000" dirty="0" err="1">
                <a:latin typeface="Comic Sans MS" pitchFamily="66" charset="0"/>
              </a:rPr>
              <a:t>mycat</a:t>
            </a:r>
            <a:endParaRPr lang="en-US" sz="2000" dirty="0">
              <a:latin typeface="Comic Sans MS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mic Sans MS" pitchFamily="66" charset="0"/>
              </a:rPr>
              <a:t>$./</a:t>
            </a:r>
            <a:r>
              <a:rPr lang="en-US" sz="2000" dirty="0" err="1">
                <a:latin typeface="Comic Sans MS" pitchFamily="66" charset="0"/>
              </a:rPr>
              <a:t>mycat</a:t>
            </a:r>
            <a:r>
              <a:rPr lang="en-US" sz="2000" dirty="0">
                <a:latin typeface="Comic Sans MS" pitchFamily="66" charset="0"/>
              </a:rPr>
              <a:t>  /</a:t>
            </a:r>
            <a:r>
              <a:rPr lang="en-US" sz="2000" dirty="0" err="1">
                <a:latin typeface="Comic Sans MS" pitchFamily="66" charset="0"/>
              </a:rPr>
              <a:t>etc</a:t>
            </a:r>
            <a:r>
              <a:rPr lang="en-US" sz="2000" dirty="0">
                <a:latin typeface="Comic Sans MS" pitchFamily="66" charset="0"/>
              </a:rPr>
              <a:t>/shadow  </a:t>
            </a:r>
            <a:r>
              <a:rPr lang="en-US" sz="2000" dirty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Permission denied</a:t>
            </a:r>
            <a:endParaRPr lang="en-US" sz="2000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mic Sans MS" pitchFamily="66" charset="0"/>
              </a:rPr>
              <a:t>$</a:t>
            </a:r>
            <a:r>
              <a:rPr lang="en-US" sz="2000" dirty="0" err="1">
                <a:latin typeface="Comic Sans MS" pitchFamily="66" charset="0"/>
              </a:rPr>
              <a:t>sudo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chmod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sz="2000" dirty="0">
                <a:latin typeface="Comic Sans MS" pitchFamily="66" charset="0"/>
              </a:rPr>
              <a:t>755 </a:t>
            </a:r>
            <a:r>
              <a:rPr lang="en-US" sz="2000" dirty="0" err="1">
                <a:latin typeface="Comic Sans MS" pitchFamily="66" charset="0"/>
              </a:rPr>
              <a:t>mycat</a:t>
            </a:r>
            <a:endParaRPr lang="en-US" sz="2000" dirty="0">
              <a:latin typeface="Comic Sans MS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mic Sans MS" pitchFamily="66" charset="0"/>
              </a:rPr>
              <a:t>$</a:t>
            </a:r>
            <a:r>
              <a:rPr lang="en-US" sz="2000" dirty="0" err="1">
                <a:latin typeface="Comic Sans MS" pitchFamily="66" charset="0"/>
              </a:rPr>
              <a:t>ls</a:t>
            </a:r>
            <a:r>
              <a:rPr lang="en-US" sz="2000" dirty="0">
                <a:latin typeface="Comic Sans MS" pitchFamily="66" charset="0"/>
              </a:rPr>
              <a:t> –l </a:t>
            </a:r>
            <a:r>
              <a:rPr lang="en-US" sz="2000" dirty="0" err="1">
                <a:latin typeface="Comic Sans MS" pitchFamily="66" charset="0"/>
              </a:rPr>
              <a:t>mycat</a:t>
            </a:r>
            <a:endParaRPr lang="en-US" sz="2000" dirty="0">
              <a:latin typeface="Comic Sans MS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mic Sans MS" pitchFamily="66" charset="0"/>
              </a:rPr>
              <a:t>$./</a:t>
            </a:r>
            <a:r>
              <a:rPr lang="en-US" sz="2000" dirty="0" err="1">
                <a:latin typeface="Comic Sans MS" pitchFamily="66" charset="0"/>
              </a:rPr>
              <a:t>mycat</a:t>
            </a:r>
            <a:r>
              <a:rPr lang="en-US" sz="2000" dirty="0">
                <a:latin typeface="Comic Sans MS" pitchFamily="66" charset="0"/>
              </a:rPr>
              <a:t>  /</a:t>
            </a:r>
            <a:r>
              <a:rPr lang="en-US" sz="2000" dirty="0" err="1">
                <a:latin typeface="Comic Sans MS" pitchFamily="66" charset="0"/>
              </a:rPr>
              <a:t>etc</a:t>
            </a:r>
            <a:r>
              <a:rPr lang="en-US" sz="2000" dirty="0">
                <a:latin typeface="Comic Sans MS" pitchFamily="66" charset="0"/>
              </a:rPr>
              <a:t>/shadow </a:t>
            </a:r>
            <a:r>
              <a:rPr lang="en-US" sz="2000" dirty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permission</a:t>
            </a:r>
            <a:endParaRPr lang="en-US" sz="20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73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</a:t>
            </a:r>
            <a:r>
              <a:rPr lang="en-US" dirty="0" err="1"/>
              <a:t>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b="1" dirty="0"/>
              <a:t>root</a:t>
            </a:r>
            <a:r>
              <a:rPr lang="en-US" dirty="0"/>
              <a:t> </a:t>
            </a:r>
            <a:r>
              <a:rPr lang="en-US" dirty="0" err="1"/>
              <a:t>abc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$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chmod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en-US" dirty="0">
                <a:highlight>
                  <a:srgbClr val="FFFF00"/>
                </a:highlight>
              </a:rPr>
              <a:t>755  </a:t>
            </a:r>
            <a:r>
              <a:rPr lang="en-US" dirty="0" err="1">
                <a:highlight>
                  <a:srgbClr val="FFFF00"/>
                </a:highlight>
              </a:rPr>
              <a:t>abc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$./</a:t>
            </a:r>
            <a:r>
              <a:rPr lang="en-US" dirty="0" err="1"/>
              <a:t>abc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0C750-6EFF-FDBA-8B3F-A4F305E1A465}"/>
              </a:ext>
            </a:extLst>
          </p:cNvPr>
          <p:cNvSpPr txBox="1"/>
          <p:nvPr/>
        </p:nvSpPr>
        <p:spPr>
          <a:xfrm>
            <a:off x="1257300" y="3581400"/>
            <a:ext cx="662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vi-VN" b="1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Chữ số đầu tiên (4):</a:t>
            </a:r>
            <a:r>
              <a:rPr lang="vi-V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 Đây là con số xác định các quyền đặc biệt (setuid-4), setgid(2-thừa kế quyền nhóm), và sticky bit-1).</a:t>
            </a:r>
          </a:p>
          <a:p>
            <a:pPr algn="l">
              <a:buFont typeface="+mj-lt"/>
              <a:buAutoNum type="arabicPeriod"/>
            </a:pPr>
            <a:r>
              <a:rPr lang="vi-VN" b="1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Ba chữ số cuối (755):</a:t>
            </a:r>
            <a:r>
              <a:rPr lang="vi-V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 Đây là các quyền thông thường cho chủ sở hữu (owner), nhóm (group), và những người khác (others). Tức là 7-owner, 5-group, 5-othoers</a:t>
            </a:r>
          </a:p>
          <a:p>
            <a:pPr lvl="1">
              <a:buFont typeface="+mj-lt"/>
              <a:buAutoNum type="arabicPeriod"/>
            </a:pPr>
            <a:r>
              <a:rPr lang="vi-V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7=4(r)+2(w)+1(x) </a:t>
            </a:r>
            <a:r>
              <a:rPr lang="vi-V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  <a:sym typeface="Wingdings" panose="05000000000000000000" pitchFamily="2" charset="2"/>
              </a:rPr>
              <a:t> người sở hữu read write and excute</a:t>
            </a:r>
          </a:p>
          <a:p>
            <a:pPr lvl="1">
              <a:buFont typeface="+mj-lt"/>
              <a:buAutoNum type="arabicPeriod"/>
            </a:pPr>
            <a:r>
              <a:rPr lang="vi-VN">
                <a:solidFill>
                  <a:srgbClr val="FF0000"/>
                </a:solidFill>
                <a:highlight>
                  <a:srgbClr val="FFFFFF"/>
                </a:highlight>
                <a:latin typeface="ui-sans-serif"/>
                <a:sym typeface="Wingdings" panose="05000000000000000000" pitchFamily="2" charset="2"/>
              </a:rPr>
              <a:t>5=4+0+1  group read và excute</a:t>
            </a:r>
          </a:p>
          <a:p>
            <a:pPr lvl="1">
              <a:buFont typeface="+mj-lt"/>
              <a:buAutoNum type="arabicPeriod"/>
            </a:pPr>
            <a:r>
              <a:rPr lang="vi-V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  <a:sym typeface="Wingdings" panose="05000000000000000000" pitchFamily="2" charset="2"/>
              </a:rPr>
              <a:t>Others cx v</a:t>
            </a:r>
            <a:r>
              <a:rPr lang="vi-V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</a:p>
          <a:p>
            <a:endParaRPr lang="vi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3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In computer security, </a:t>
            </a:r>
            <a:r>
              <a:rPr lang="en-US" sz="2800" dirty="0">
                <a:solidFill>
                  <a:srgbClr val="FF0000"/>
                </a:solidFill>
              </a:rPr>
              <a:t>a </a:t>
            </a:r>
            <a:r>
              <a:rPr lang="en-US" sz="2800" b="1" dirty="0">
                <a:solidFill>
                  <a:srgbClr val="FF0000"/>
                </a:solidFill>
              </a:rPr>
              <a:t>vulnerability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is a weakness which can be exploited by a threat actor</a:t>
            </a:r>
            <a:r>
              <a:rPr lang="en-US" sz="2800" dirty="0"/>
              <a:t>, such as an attacker,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to perform unauthorized actions </a:t>
            </a:r>
            <a:r>
              <a:rPr lang="en-US" sz="2800" dirty="0"/>
              <a:t>within a computer system.</a:t>
            </a: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rgbClr val="FF0000"/>
                </a:solidFill>
              </a:rPr>
              <a:t>Vulnerability</a:t>
            </a:r>
            <a:r>
              <a:rPr lang="en-US" sz="2800" dirty="0"/>
              <a:t>:  A weakness in the security system, e.g., in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policy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design</a:t>
            </a:r>
            <a:r>
              <a:rPr lang="en-US" sz="2800" dirty="0"/>
              <a:t>, or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implementation</a:t>
            </a:r>
            <a:r>
              <a:rPr lang="en-US" sz="2800" dirty="0"/>
              <a:t>, that might be exploited to cause loss or harm.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Software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896700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Lab. Buffer Overflow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4555156"/>
            <a:ext cx="4038600" cy="1447800"/>
          </a:xfrm>
        </p:spPr>
        <p:txBody>
          <a:bodyPr>
            <a:normAutofit/>
          </a:bodyPr>
          <a:lstStyle/>
          <a:p>
            <a:r>
              <a:rPr lang="en-US" dirty="0"/>
              <a:t>Learning objectives:</a:t>
            </a:r>
          </a:p>
          <a:p>
            <a:pPr marL="457200" lvl="1" indent="0">
              <a:buNone/>
            </a:pPr>
            <a:r>
              <a:rPr lang="en-US" sz="2200" i="1" dirty="0">
                <a:solidFill>
                  <a:srgbClr val="7030A0"/>
                </a:solidFill>
              </a:rPr>
              <a:t>This lab aims to understand buffer overflow</a:t>
            </a:r>
            <a:endParaRPr lang="en-US" sz="3200" dirty="0"/>
          </a:p>
          <a:p>
            <a:pPr marL="457200" lvl="1" indent="0">
              <a:buNone/>
            </a:pPr>
            <a:endParaRPr lang="en-US" sz="2200" i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1600200"/>
            <a:ext cx="4572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https://seedsecuritylabs.org/Labs_16.04/Software/Buffer_Overflow/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38400"/>
            <a:ext cx="3733800" cy="42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83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Ubuntu 16.04 (</a:t>
            </a:r>
            <a:r>
              <a:rPr lang="en-US" dirty="0" err="1"/>
              <a:t>32bit</a:t>
            </a:r>
            <a:r>
              <a:rPr lang="en-US" dirty="0"/>
              <a:t>)</a:t>
            </a:r>
          </a:p>
          <a:p>
            <a:r>
              <a:rPr lang="en-US" dirty="0"/>
              <a:t>Files: </a:t>
            </a:r>
            <a:r>
              <a:rPr lang="en-US" dirty="0" err="1"/>
              <a:t>stack.c</a:t>
            </a:r>
            <a:r>
              <a:rPr lang="en-US" dirty="0"/>
              <a:t>, </a:t>
            </a:r>
            <a:r>
              <a:rPr lang="en-US" dirty="0" err="1"/>
              <a:t>exploit.c</a:t>
            </a:r>
            <a:r>
              <a:rPr lang="en-US" dirty="0"/>
              <a:t>/</a:t>
            </a:r>
            <a:r>
              <a:rPr lang="en-US" dirty="0" err="1"/>
              <a:t>exploit.py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65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BUF_SIZE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BUF_SIZE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24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char buffer[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BUF_SIZE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      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13" y="3505200"/>
            <a:ext cx="6340987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446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err="1"/>
              <a:t>Exploit.c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"/>
            <a:ext cx="6096000" cy="641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739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"/>
            <a:ext cx="6248400" cy="640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761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Lab1. Buffer Overflow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1</a:t>
            </a:r>
            <a:r>
              <a:rPr lang="en-US" dirty="0"/>
              <a:t>. Turning off countermeasures</a:t>
            </a:r>
          </a:p>
          <a:p>
            <a:pPr lvl="1"/>
            <a:r>
              <a:rPr lang="en-US" dirty="0"/>
              <a:t>Address Space Randomization</a:t>
            </a:r>
          </a:p>
          <a:p>
            <a:pPr lvl="2"/>
            <a:r>
              <a:rPr lang="en-US" dirty="0"/>
              <a:t>$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sysctl</a:t>
            </a:r>
            <a:r>
              <a:rPr lang="en-US" dirty="0">
                <a:highlight>
                  <a:srgbClr val="FFFF00"/>
                </a:highlight>
              </a:rPr>
              <a:t> -w </a:t>
            </a:r>
            <a:r>
              <a:rPr lang="en-US" dirty="0" err="1">
                <a:highlight>
                  <a:srgbClr val="FFFF00"/>
                </a:highlight>
              </a:rPr>
              <a:t>kernel.randomize_va_space</a:t>
            </a:r>
            <a:r>
              <a:rPr lang="en-US" dirty="0">
                <a:highlight>
                  <a:srgbClr val="FFFF00"/>
                </a:highlight>
              </a:rPr>
              <a:t>=0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FF0000"/>
                </a:solidFill>
              </a:rPr>
              <a:t>// </a:t>
            </a:r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Disable Randomization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highlight>
                  <a:srgbClr val="FFFF00"/>
                </a:highlight>
              </a:rPr>
              <a:t>StackGuard</a:t>
            </a:r>
            <a:r>
              <a:rPr lang="en-US" dirty="0">
                <a:highlight>
                  <a:srgbClr val="FFFF00"/>
                </a:highlight>
              </a:rPr>
              <a:t> Protection </a:t>
            </a:r>
            <a:r>
              <a:rPr lang="en-US" dirty="0"/>
              <a:t>Scheme</a:t>
            </a:r>
          </a:p>
          <a:p>
            <a:pPr lvl="2"/>
            <a:r>
              <a:rPr lang="en-US" i="1" dirty="0"/>
              <a:t>$ </a:t>
            </a:r>
            <a:r>
              <a:rPr lang="en-US" i="1" dirty="0" err="1"/>
              <a:t>gcc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-</a:t>
            </a:r>
            <a:r>
              <a:rPr lang="en-US" i="1" dirty="0" err="1">
                <a:solidFill>
                  <a:srgbClr val="FF0000"/>
                </a:solidFill>
              </a:rPr>
              <a:t>f</a:t>
            </a:r>
            <a:r>
              <a:rPr lang="en-US" i="1" dirty="0" err="1">
                <a:solidFill>
                  <a:srgbClr val="FF0000"/>
                </a:solidFill>
                <a:highlight>
                  <a:srgbClr val="FFFF00"/>
                </a:highlight>
              </a:rPr>
              <a:t>no</a:t>
            </a:r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-stack-protector </a:t>
            </a:r>
            <a:r>
              <a:rPr lang="en-US" i="1" dirty="0" err="1"/>
              <a:t>example.c</a:t>
            </a:r>
            <a:endParaRPr lang="en-US" i="1" dirty="0"/>
          </a:p>
          <a:p>
            <a:pPr lvl="1"/>
            <a:r>
              <a:rPr lang="en-US" dirty="0"/>
              <a:t>Non-Executable Stack</a:t>
            </a:r>
          </a:p>
          <a:p>
            <a:pPr lvl="2"/>
            <a:r>
              <a:rPr lang="en-US" dirty="0"/>
              <a:t>For executable stack: $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-z </a:t>
            </a:r>
            <a:r>
              <a:rPr lang="en-US" dirty="0" err="1">
                <a:solidFill>
                  <a:srgbClr val="FF0000"/>
                </a:solidFill>
              </a:rPr>
              <a:t>execstack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-o test </a:t>
            </a:r>
            <a:r>
              <a:rPr lang="en-US" dirty="0" err="1"/>
              <a:t>test.c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For </a:t>
            </a:r>
            <a:r>
              <a:rPr lang="en-US" dirty="0">
                <a:highlight>
                  <a:srgbClr val="FFFF00"/>
                </a:highlight>
              </a:rPr>
              <a:t>non-executable stack: $ </a:t>
            </a:r>
            <a:r>
              <a:rPr lang="en-US" dirty="0" err="1">
                <a:highlight>
                  <a:srgbClr val="FFFF00"/>
                </a:highlight>
              </a:rPr>
              <a:t>gcc</a:t>
            </a:r>
            <a:r>
              <a:rPr lang="en-US" dirty="0">
                <a:highlight>
                  <a:srgbClr val="FFFF00"/>
                </a:highlight>
              </a:rPr>
              <a:t> -z </a:t>
            </a:r>
            <a:r>
              <a:rPr lang="en-US" dirty="0" err="1">
                <a:highlight>
                  <a:srgbClr val="FFFF00"/>
                </a:highlight>
              </a:rPr>
              <a:t>noexecstack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-o test </a:t>
            </a:r>
            <a:r>
              <a:rPr lang="en-US" dirty="0" err="1"/>
              <a:t>test.c</a:t>
            </a:r>
            <a:endParaRPr lang="en-US" dirty="0"/>
          </a:p>
          <a:p>
            <a:pPr lvl="1"/>
            <a:r>
              <a:rPr lang="en-US" dirty="0"/>
              <a:t>Configuring /bin/</a:t>
            </a:r>
            <a:r>
              <a:rPr lang="en-US" dirty="0" err="1"/>
              <a:t>sh</a:t>
            </a:r>
            <a:endParaRPr lang="en-US" dirty="0"/>
          </a:p>
          <a:p>
            <a:pPr lvl="2"/>
            <a:r>
              <a:rPr lang="de-DE" dirty="0"/>
              <a:t>$ </a:t>
            </a:r>
            <a:r>
              <a:rPr lang="de-DE" dirty="0">
                <a:solidFill>
                  <a:srgbClr val="FF0000"/>
                </a:solidFill>
              </a:rPr>
              <a:t>sudo ln -sf /bin/zsh /bin/sh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98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b="1" dirty="0"/>
              <a:t>Step 2. Finding the address of the inject code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85344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gcc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–z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execstack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–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fno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-stack-protector –g –o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stack_dbg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stack.c</a:t>
            </a:r>
            <a:endParaRPr lang="en-US" b="1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$touch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badfile</a:t>
            </a:r>
            <a:endParaRPr lang="en-US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gdb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stack_dbg</a:t>
            </a:r>
            <a:endParaRPr lang="en-US" b="1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gdb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b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bof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 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  <a:sym typeface="Wingdings"/>
              </a:rPr>
              <a:t>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see the name of the function in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stack.c</a:t>
            </a:r>
            <a:endParaRPr lang="en-US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gdb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run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gdb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p $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ebp</a:t>
            </a:r>
            <a:endParaRPr lang="en-US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$1 = (void *)  </a:t>
            </a:r>
            <a:r>
              <a:rPr lang="en-US" b="1" dirty="0" err="1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0xbfffeb48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gdb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p &amp;buffer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rgbClr val="7030A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$2 = (char (*) [100]) </a:t>
            </a:r>
            <a:r>
              <a:rPr lang="en-US" b="1" dirty="0" err="1">
                <a:solidFill>
                  <a:srgbClr val="7030A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0xbfffeb28</a:t>
            </a:r>
            <a:endParaRPr lang="en-US" b="1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gdb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 p/d </a:t>
            </a:r>
            <a:r>
              <a:rPr lang="en-US" dirty="0" err="1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0xbffffeb48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–</a:t>
            </a:r>
            <a:r>
              <a:rPr lang="en-US" dirty="0">
                <a:solidFill>
                  <a:srgbClr val="7030A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0xbffffeb28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$3 = 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32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Return address =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ebp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+ (32 + 4) =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ebp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+ 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637245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Step 3. Edit </a:t>
            </a:r>
            <a:r>
              <a:rPr lang="en-US" sz="2800" b="1" dirty="0" err="1"/>
              <a:t>exploit.c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/* Fill the return address file with a candidate entry point of the malicious code */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	*((long *) (buffer + 36)) = </a:t>
            </a:r>
            <a:r>
              <a:rPr lang="en-US" sz="18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0xbfffeb38</a:t>
            </a:r>
            <a:r>
              <a:rPr lang="en-US" sz="18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+ </a:t>
            </a:r>
            <a:r>
              <a:rPr lang="en-US" sz="18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0x80</a:t>
            </a:r>
            <a:r>
              <a:rPr lang="en-US" sz="18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/* Place the </a:t>
            </a:r>
            <a:r>
              <a:rPr lang="en-US" sz="1800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shellcode</a:t>
            </a:r>
            <a:r>
              <a:rPr lang="en-US" sz="180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towards the end of the buffer */	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memcpy</a:t>
            </a:r>
            <a:r>
              <a:rPr lang="en-US" sz="16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(buffer + </a:t>
            </a:r>
            <a:r>
              <a:rPr lang="en-US" sz="16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sizeof</a:t>
            </a:r>
            <a:r>
              <a:rPr lang="en-US" sz="16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(buffer) – </a:t>
            </a:r>
            <a:r>
              <a:rPr lang="en-US" sz="16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sizeof</a:t>
            </a:r>
            <a:r>
              <a:rPr lang="en-US" sz="16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</a:t>
            </a:r>
            <a:r>
              <a:rPr lang="en-US" sz="16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shellcode</a:t>
            </a:r>
            <a:r>
              <a:rPr lang="en-US" sz="16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), </a:t>
            </a:r>
            <a:r>
              <a:rPr lang="en-US" sz="16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shellcode</a:t>
            </a:r>
            <a:r>
              <a:rPr lang="en-US" sz="16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, </a:t>
            </a:r>
            <a:r>
              <a:rPr lang="en-US" sz="16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sizeof</a:t>
            </a:r>
            <a:r>
              <a:rPr lang="en-US" sz="16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</a:t>
            </a:r>
            <a:r>
              <a:rPr lang="en-US" sz="16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shellcode</a:t>
            </a:r>
            <a:r>
              <a:rPr lang="en-US" sz="16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5156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4. Execute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997839"/>
            <a:ext cx="85344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$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sudo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ln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-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sf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/bin/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zsh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/bin/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sh</a:t>
            </a:r>
            <a:endParaRPr lang="en-US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gcc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-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DBUF_SIZE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=N -o stack -z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execstack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-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fno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-stack-protector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stack.c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sudo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chown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root stack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sudo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chmod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4755 stack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gcc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-o exploit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exploit.c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./exploit 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// create the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badfile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./stack 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// launch the attack by running the vulnerable program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# &lt;---- You’ve got a root shell!</a:t>
            </a:r>
          </a:p>
        </p:txBody>
      </p:sp>
    </p:spTree>
    <p:extLst>
      <p:ext uri="{BB962C8B-B14F-4D97-AF65-F5344CB8AC3E}">
        <p14:creationId xmlns:p14="http://schemas.microsoft.com/office/powerpoint/2010/main" val="13313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3000" dirty="0"/>
              <a:t>Sometimes, programmers may make mistaken and fail to allocate sufficient amount of memory for the destination, so </a:t>
            </a:r>
            <a:r>
              <a:rPr lang="en-US" sz="3000" dirty="0">
                <a:solidFill>
                  <a:srgbClr val="FF0000"/>
                </a:solidFill>
              </a:rPr>
              <a:t>more data will be copied to the destination than the amount of allocated space</a:t>
            </a:r>
            <a:r>
              <a:rPr lang="en-US" sz="3000" dirty="0"/>
              <a:t>. This will result in an overflow.</a:t>
            </a:r>
          </a:p>
          <a:p>
            <a:pPr>
              <a:spcAft>
                <a:spcPts val="1200"/>
              </a:spcAft>
            </a:pPr>
            <a:r>
              <a:rPr lang="en-US" sz="3000" b="1" dirty="0"/>
              <a:t>Countermeasures: </a:t>
            </a:r>
            <a:r>
              <a:rPr lang="en-US" sz="3000" dirty="0"/>
              <a:t>Safer function, Safer dynamic link library, Program static analyzer, Programming language, Compiler, Operating system, Hardware architecture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1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The severity of software vulnerabilities advances at an exponential rate</a:t>
            </a:r>
            <a:r>
              <a:rPr lang="en-US" sz="2800" dirty="0"/>
              <a:t>. </a:t>
            </a:r>
            <a:r>
              <a:rPr lang="en-US" sz="2800" dirty="0">
                <a:solidFill>
                  <a:srgbClr val="C00000"/>
                </a:solidFill>
              </a:rPr>
              <a:t>All systems include vulnerabilities</a:t>
            </a:r>
            <a:r>
              <a:rPr lang="en-US" sz="2800" dirty="0"/>
              <a:t>. </a:t>
            </a:r>
          </a:p>
          <a:p>
            <a:pPr>
              <a:spcAft>
                <a:spcPts val="600"/>
              </a:spcAft>
            </a:pPr>
            <a:r>
              <a:rPr lang="en-US" sz="2800" b="1" dirty="0"/>
              <a:t>Examples: 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Software: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does not check input data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let in malicious code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ym typeface="Wingdings" panose="05000000000000000000" pitchFamily="2" charset="2"/>
              </a:rPr>
              <a:t>Database or </a:t>
            </a:r>
            <a:r>
              <a:rPr lang="en-US" sz="2400" dirty="0" err="1">
                <a:sym typeface="Wingdings" panose="05000000000000000000" pitchFamily="2" charset="2"/>
              </a:rPr>
              <a:t>WiFi</a:t>
            </a:r>
            <a:r>
              <a:rPr lang="en-US" sz="2400" dirty="0">
                <a:sym typeface="Wingdings" panose="05000000000000000000" pitchFamily="2" charset="2"/>
              </a:rPr>
              <a:t> router left configured with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known default passwords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ym typeface="Wingdings" panose="05000000000000000000" pitchFamily="2" charset="2"/>
              </a:rPr>
              <a:t>Policy: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not restrict enough</a:t>
            </a:r>
            <a:endParaRPr lang="en-US" sz="24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Software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997428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2907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Software Vulnerabilities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Software vulnerabilities are defined by three factors. </a:t>
            </a:r>
          </a:p>
          <a:p>
            <a:pPr marL="0" indent="0">
              <a:buNone/>
            </a:pPr>
            <a:r>
              <a:rPr lang="en-US" sz="2400" dirty="0"/>
              <a:t>These are:</a:t>
            </a:r>
          </a:p>
          <a:p>
            <a:pPr lvl="1">
              <a:spcAft>
                <a:spcPts val="1200"/>
              </a:spcAft>
            </a:pPr>
            <a:r>
              <a:rPr lang="en-US" sz="2400" b="1" dirty="0"/>
              <a:t>Existence </a:t>
            </a:r>
            <a:r>
              <a:rPr lang="en-US" sz="2400" dirty="0"/>
              <a:t>– The existence of a vulnerability in the software.</a:t>
            </a:r>
          </a:p>
          <a:p>
            <a:pPr lvl="1">
              <a:spcAft>
                <a:spcPts val="1200"/>
              </a:spcAft>
            </a:pPr>
            <a:r>
              <a:rPr lang="en-US" sz="2400" b="1" dirty="0"/>
              <a:t>Access </a:t>
            </a:r>
            <a:r>
              <a:rPr lang="en-US" sz="2400" dirty="0"/>
              <a:t>– The possibility that hackers gain access to the vulnerability.</a:t>
            </a:r>
          </a:p>
          <a:p>
            <a:pPr lvl="1">
              <a:spcAft>
                <a:spcPts val="1200"/>
              </a:spcAft>
            </a:pPr>
            <a:r>
              <a:rPr lang="en-US" sz="2400" b="1" dirty="0"/>
              <a:t>Exploit</a:t>
            </a:r>
            <a:r>
              <a:rPr lang="en-US" sz="2400" dirty="0"/>
              <a:t> – The capability of the hacker to take advantage of that vulnerability via tools or with certain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10600" cy="4708525"/>
          </a:xfrm>
        </p:spPr>
        <p:txBody>
          <a:bodyPr>
            <a:normAutofit/>
          </a:bodyPr>
          <a:lstStyle/>
          <a:p>
            <a:r>
              <a:rPr lang="en-US" sz="2100" b="1" dirty="0"/>
              <a:t>Complexity: </a:t>
            </a:r>
          </a:p>
          <a:p>
            <a:pPr lvl="1"/>
            <a:r>
              <a:rPr lang="en-US" sz="2100" dirty="0"/>
              <a:t>Complex systems increase the probability of a flaw, misconfiguration or unintended access.</a:t>
            </a:r>
          </a:p>
          <a:p>
            <a:r>
              <a:rPr lang="en-US" sz="2100" b="1" dirty="0"/>
              <a:t>Familiarity: </a:t>
            </a:r>
          </a:p>
          <a:p>
            <a:pPr lvl="1"/>
            <a:r>
              <a:rPr lang="en-US" sz="2100" dirty="0"/>
              <a:t>Common code, software, operating systems and hardware increase the probability that an attacker can find or has information about known vulnerabilities.</a:t>
            </a:r>
          </a:p>
          <a:p>
            <a:r>
              <a:rPr lang="en-US" sz="2100" b="1" dirty="0"/>
              <a:t>Connectivity: </a:t>
            </a:r>
          </a:p>
          <a:p>
            <a:pPr lvl="1"/>
            <a:r>
              <a:rPr lang="en-US" sz="2100" dirty="0"/>
              <a:t>The more connected a device is the higher the chance of a vulnerability.</a:t>
            </a:r>
          </a:p>
          <a:p>
            <a:r>
              <a:rPr lang="en-US" sz="2100" b="1" dirty="0"/>
              <a:t>Poor password management: </a:t>
            </a:r>
          </a:p>
          <a:p>
            <a:pPr lvl="1"/>
            <a:r>
              <a:rPr lang="en-US" sz="2100" dirty="0"/>
              <a:t>Weak passwords can be broken with </a:t>
            </a:r>
            <a:r>
              <a:rPr lang="en-US" sz="2100" dirty="0">
                <a:hlinkClick r:id="rId2"/>
              </a:rPr>
              <a:t>brute force</a:t>
            </a:r>
            <a:r>
              <a:rPr lang="en-US" sz="2100" dirty="0"/>
              <a:t> and reusing passwords can result in one data breach becoming many.</a:t>
            </a:r>
          </a:p>
          <a:p>
            <a:endParaRPr lang="en-US" sz="25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79604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 vulnerabilities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516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Operating system flaws: 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Like any software, operating systems can have flaws. Operating systems that are insecure by default and give all users full access can allow viruses and malware to execute commands.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Internet usage: </a:t>
            </a:r>
          </a:p>
          <a:p>
            <a:pPr lvl="1">
              <a:spcAft>
                <a:spcPts val="600"/>
              </a:spcAft>
            </a:pPr>
            <a:r>
              <a:rPr lang="en-US" dirty="0">
                <a:highlight>
                  <a:srgbClr val="FFFF00"/>
                </a:highlight>
              </a:rPr>
              <a:t>The Internet is full of </a:t>
            </a:r>
            <a:r>
              <a:rPr lang="en-US" dirty="0">
                <a:highlight>
                  <a:srgbClr val="FFFF00"/>
                </a:highlight>
                <a:hlinkClick r:id="rId2"/>
              </a:rPr>
              <a:t>spyware</a:t>
            </a:r>
            <a:r>
              <a:rPr lang="en-US" dirty="0">
                <a:highlight>
                  <a:srgbClr val="FFFF00"/>
                </a:highlight>
              </a:rPr>
              <a:t> and adware that can be installed automatically on computers.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Software bugs: 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Programmers can accidentally or deliberately leave an exploitable bug in software.</a:t>
            </a:r>
          </a:p>
          <a:p>
            <a:pPr>
              <a:spcAft>
                <a:spcPts val="600"/>
              </a:spcAft>
            </a:pPr>
            <a:r>
              <a:rPr lang="en-US" b="1" dirty="0"/>
              <a:t>Unchecked user input: 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If your website or software assume all input is safe it may execute unintended SQL commands.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People: 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biggest vulnerability in any organization is the h</a:t>
            </a:r>
            <a:r>
              <a:rPr lang="en-US" dirty="0">
                <a:highlight>
                  <a:srgbClr val="FFFF00"/>
                </a:highlight>
              </a:rPr>
              <a:t>uman </a:t>
            </a:r>
            <a:r>
              <a:rPr lang="en-US" dirty="0"/>
              <a:t>at the end of the system. </a:t>
            </a:r>
            <a:r>
              <a:rPr lang="en-US" dirty="0">
                <a:highlight>
                  <a:srgbClr val="FFFF00"/>
                </a:highlight>
                <a:hlinkClick r:id="rId3"/>
              </a:rPr>
              <a:t>Social engineering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dirty="0"/>
              <a:t>is the biggest threat to the majority of organizations.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Control</a:t>
            </a:r>
            <a:r>
              <a:rPr lang="en-US" dirty="0"/>
              <a:t>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6021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70C0"/>
                </a:solidFill>
              </a:rPr>
              <a:t>Control</a:t>
            </a:r>
            <a:r>
              <a:rPr lang="en-US" dirty="0"/>
              <a:t>: an action, device, policy, procedure, or technique that removes or reduces a vulnerability</a:t>
            </a:r>
          </a:p>
          <a:p>
            <a:pPr>
              <a:spcAft>
                <a:spcPts val="1200"/>
              </a:spcAft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threat</a:t>
            </a:r>
            <a:r>
              <a:rPr lang="en-US" dirty="0"/>
              <a:t> is blocked by </a:t>
            </a:r>
            <a:r>
              <a:rPr lang="en-US" dirty="0">
                <a:solidFill>
                  <a:srgbClr val="0070C0"/>
                </a:solidFill>
              </a:rPr>
              <a:t>control</a:t>
            </a:r>
            <a:r>
              <a:rPr lang="en-US" dirty="0"/>
              <a:t> of vulnerability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80" y="3990278"/>
            <a:ext cx="8500620" cy="23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4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Common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Buffer overflow</a:t>
            </a:r>
          </a:p>
          <a:p>
            <a:r>
              <a:rPr lang="en-US" sz="2800" dirty="0"/>
              <a:t>SQL Injection</a:t>
            </a:r>
          </a:p>
          <a:p>
            <a:r>
              <a:rPr lang="en-US" sz="2800" dirty="0"/>
              <a:t>Missing or broken authentication/authorization</a:t>
            </a:r>
          </a:p>
          <a:p>
            <a:r>
              <a:rPr lang="en-US" sz="2800" dirty="0"/>
              <a:t>Issues with Web services and APIs</a:t>
            </a:r>
          </a:p>
          <a:p>
            <a:r>
              <a:rPr lang="en-US" sz="2800" dirty="0"/>
              <a:t>Failure to protect sensitive data</a:t>
            </a:r>
          </a:p>
          <a:p>
            <a:r>
              <a:rPr lang="en-US" sz="2800" dirty="0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2091</Words>
  <Application>Microsoft Office PowerPoint</Application>
  <PresentationFormat>On-screen Show (4:3)</PresentationFormat>
  <Paragraphs>259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Malgun Gothic</vt:lpstr>
      <vt:lpstr>Arial</vt:lpstr>
      <vt:lpstr>Calibri</vt:lpstr>
      <vt:lpstr>Comic Sans MS</vt:lpstr>
      <vt:lpstr>Courier New</vt:lpstr>
      <vt:lpstr>ui-sans-serif</vt:lpstr>
      <vt:lpstr>Wingdings</vt:lpstr>
      <vt:lpstr>Office Theme</vt:lpstr>
      <vt:lpstr>Lesson 3.  </vt:lpstr>
      <vt:lpstr>Contents </vt:lpstr>
      <vt:lpstr>Software Vulnerabilities</vt:lpstr>
      <vt:lpstr>Software Vulnerabilities</vt:lpstr>
      <vt:lpstr>Software Vulnerabilities</vt:lpstr>
      <vt:lpstr>What cause vulnerabilities</vt:lpstr>
      <vt:lpstr>What cause vulnerabilities (cont.)</vt:lpstr>
      <vt:lpstr>Control Vulnerability</vt:lpstr>
      <vt:lpstr>Most Common Vulnerabilities</vt:lpstr>
      <vt:lpstr>Vulnerable Program</vt:lpstr>
      <vt:lpstr>Program memory layout</vt:lpstr>
      <vt:lpstr>Program Memory Stack</vt:lpstr>
      <vt:lpstr>Function Call Stack</vt:lpstr>
      <vt:lpstr>Stack memory layout</vt:lpstr>
      <vt:lpstr>Stack Layout for Function Call Chain</vt:lpstr>
      <vt:lpstr>Vulnerable Program</vt:lpstr>
      <vt:lpstr>Buffer overflow</vt:lpstr>
      <vt:lpstr>Stack buffer overflow attack</vt:lpstr>
      <vt:lpstr>Buffer overflow</vt:lpstr>
      <vt:lpstr>Exploiting a Buffer Overflow Vulnerability</vt:lpstr>
      <vt:lpstr>PowerPoint Presentation</vt:lpstr>
      <vt:lpstr>PowerPoint Presentation</vt:lpstr>
      <vt:lpstr>Jumping to the Malicious Code</vt:lpstr>
      <vt:lpstr>Countermeasures </vt:lpstr>
      <vt:lpstr>Compiler </vt:lpstr>
      <vt:lpstr>Operating System</vt:lpstr>
      <vt:lpstr>Privileged program</vt:lpstr>
      <vt:lpstr>Privileged program (Set-UID)</vt:lpstr>
      <vt:lpstr>Set-UID</vt:lpstr>
      <vt:lpstr>Lab. Buffer Overflow</vt:lpstr>
      <vt:lpstr>PowerPoint Presentation</vt:lpstr>
      <vt:lpstr>PowerPoint Presentation</vt:lpstr>
      <vt:lpstr>Exploit.c</vt:lpstr>
      <vt:lpstr>PowerPoint Presentation</vt:lpstr>
      <vt:lpstr>Lab1. Buffer Overflow (cont.)</vt:lpstr>
      <vt:lpstr> Step 2. Finding the address of the inject code </vt:lpstr>
      <vt:lpstr>Step 3. Edit exploit.c</vt:lpstr>
      <vt:lpstr>Step 4. Execute</vt:lpstr>
      <vt:lpstr>Summary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Software &amp; OS Security</dc:title>
  <dc:creator>Admin</dc:creator>
  <cp:lastModifiedBy>blht .</cp:lastModifiedBy>
  <cp:revision>124</cp:revision>
  <dcterms:created xsi:type="dcterms:W3CDTF">2006-08-16T00:00:00Z</dcterms:created>
  <dcterms:modified xsi:type="dcterms:W3CDTF">2024-05-27T13:41:32Z</dcterms:modified>
</cp:coreProperties>
</file>