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 snapToGrid="0">
      <p:cViewPr varScale="1">
        <p:scale>
          <a:sx n="94" d="100"/>
          <a:sy n="94" d="100"/>
        </p:scale>
        <p:origin x="113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9673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Lesson 9.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IDS/</a:t>
            </a:r>
            <a:r>
              <a:rPr lang="en-GB" dirty="0" err="1"/>
              <a:t>IPS</a:t>
            </a:r>
            <a:r>
              <a:rPr lang="en-GB" dirty="0"/>
              <a:t>, </a:t>
            </a:r>
            <a:r>
              <a:rPr lang="en-GB" dirty="0" err="1"/>
              <a:t>SIEM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SIEM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Security Information and Event Management</a:t>
            </a:r>
          </a:p>
        </p:txBody>
      </p:sp>
    </p:spTree>
    <p:extLst>
      <p:ext uri="{BB962C8B-B14F-4D97-AF65-F5344CB8AC3E}">
        <p14:creationId xmlns:p14="http://schemas.microsoft.com/office/powerpoint/2010/main" val="309339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Giới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thiệu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SIEM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thu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thập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thông</a:t>
            </a:r>
            <a:r>
              <a:rPr lang="en-US" dirty="0">
                <a:highlight>
                  <a:srgbClr val="FFFF00"/>
                </a:highlight>
              </a:rPr>
              <a:t> tin </a:t>
            </a:r>
            <a:r>
              <a:rPr lang="en-US" dirty="0" err="1">
                <a:highlight>
                  <a:srgbClr val="FFFF00"/>
                </a:highlight>
              </a:rPr>
              <a:t>nhật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ký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các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sự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kiện</a:t>
            </a:r>
            <a:r>
              <a:rPr lang="en-US" dirty="0">
                <a:highlight>
                  <a:srgbClr val="FFFF00"/>
                </a:highlight>
              </a:rPr>
              <a:t> an </a:t>
            </a:r>
            <a:r>
              <a:rPr lang="en-US" dirty="0" err="1">
                <a:highlight>
                  <a:srgbClr val="FFFF00"/>
                </a:highlight>
              </a:rPr>
              <a:t>ninh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từ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các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thiết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bị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đầu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cuối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  <a:p>
            <a:r>
              <a:rPr lang="en-US" dirty="0"/>
              <a:t>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Kiến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trúc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SIEM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SIEM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SIEM</a:t>
            </a:r>
            <a:endParaRPr lang="en-US" dirty="0"/>
          </a:p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</a:t>
            </a:r>
            <a:r>
              <a:rPr lang="en-US" dirty="0" err="1"/>
              <a:t>SIEM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8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Lợi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ích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của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SIEM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187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Quản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lý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tập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trung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log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SIEM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SIEM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0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Giám sát an toàn mạng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log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SIEM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SIEM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63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dirty="0" err="1"/>
              <a:t>IPS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HĐH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SIEM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hay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hay </a:t>
            </a:r>
            <a:r>
              <a:rPr lang="en-US" dirty="0" err="1"/>
              <a:t>chưa</a:t>
            </a:r>
            <a:endParaRPr lang="en-US" dirty="0"/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16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SIEM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IPS</a:t>
            </a:r>
            <a:r>
              <a:rPr lang="en-US" dirty="0"/>
              <a:t>, firewall,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virus</a:t>
            </a:r>
          </a:p>
          <a:p>
            <a:r>
              <a:rPr lang="en-US" dirty="0" err="1"/>
              <a:t>SIEM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.</a:t>
            </a:r>
          </a:p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SIEM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SIEM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firewall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8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err="1">
                <a:solidFill>
                  <a:srgbClr val="00B050"/>
                </a:solidFill>
              </a:rPr>
              <a:t>Cải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thiện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hoạt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động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xử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lý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sự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cố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hiệu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quả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Cung cấp giao diện đơn giản để xem xét tất cả dữ liệu nhật ký an ninh từ nhiều thiết bị.</a:t>
            </a:r>
          </a:p>
          <a:p>
            <a:r>
              <a:rPr lang="en-US"/>
              <a:t>Xác định nhanh chóng tất cả các thiết bị đầu cuối bị ảnh hưởng bởi cuộc tấn công</a:t>
            </a:r>
          </a:p>
          <a:p>
            <a:r>
              <a:rPr lang="en-US"/>
              <a:t>Cung cấp cơ chế tự động nhằm ngăn chặn các cuộc tấn công và cách ly các thiết bị đầu cuối đã bị tấn công.</a:t>
            </a:r>
          </a:p>
        </p:txBody>
      </p:sp>
    </p:spTree>
    <p:extLst>
      <p:ext uri="{BB962C8B-B14F-4D97-AF65-F5344CB8AC3E}">
        <p14:creationId xmlns:p14="http://schemas.microsoft.com/office/powerpoint/2010/main" val="27965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IDS/</a:t>
            </a:r>
            <a:r>
              <a:rPr lang="en-GB" dirty="0" err="1">
                <a:solidFill>
                  <a:srgbClr val="000000"/>
                </a:solidFill>
              </a:rPr>
              <a:t>IPS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err="1">
                <a:solidFill>
                  <a:srgbClr val="000000"/>
                </a:solidFill>
              </a:rPr>
              <a:t>SIEM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Labs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IDS</a:t>
            </a:r>
            <a:r>
              <a:rPr lang="en-US" dirty="0"/>
              <a:t> – Intrusion Detection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 The main function of an IDS is to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warn about suspicious activity</a:t>
            </a:r>
            <a:r>
              <a:rPr lang="en-US" sz="2400" dirty="0"/>
              <a:t> taking </a:t>
            </a:r>
            <a:r>
              <a:rPr lang="en-US" sz="2400" dirty="0">
                <a:highlight>
                  <a:srgbClr val="FFFF00"/>
                </a:highlight>
              </a:rPr>
              <a:t>place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but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not to prevent them</a:t>
            </a:r>
          </a:p>
          <a:p>
            <a:r>
              <a:rPr lang="en-US" sz="2400" dirty="0"/>
              <a:t> An IDS specifically </a:t>
            </a:r>
            <a:r>
              <a:rPr lang="en-US" sz="2400" dirty="0">
                <a:highlight>
                  <a:srgbClr val="FFFF00"/>
                </a:highlight>
              </a:rPr>
              <a:t>looks for suspicious activity </a:t>
            </a:r>
            <a:r>
              <a:rPr lang="en-US" sz="2400" dirty="0"/>
              <a:t>and events that might be the </a:t>
            </a:r>
            <a:r>
              <a:rPr lang="en-US" sz="2400" dirty="0">
                <a:highlight>
                  <a:srgbClr val="FFFF00"/>
                </a:highlight>
              </a:rPr>
              <a:t>result of a virus, worm or hacker</a:t>
            </a:r>
          </a:p>
        </p:txBody>
      </p:sp>
    </p:spTree>
    <p:extLst>
      <p:ext uri="{BB962C8B-B14F-4D97-AF65-F5344CB8AC3E}">
        <p14:creationId xmlns:p14="http://schemas.microsoft.com/office/powerpoint/2010/main" val="228132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IDS – Intrusion Detection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All IDS have three things in commons: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highlight>
                  <a:srgbClr val="FFFF00"/>
                </a:highlight>
              </a:rPr>
              <a:t>Sensors</a:t>
            </a:r>
            <a:r>
              <a:rPr lang="en-US" sz="2000" dirty="0">
                <a:highlight>
                  <a:srgbClr val="FFFF00"/>
                </a:highlight>
              </a:rPr>
              <a:t>: </a:t>
            </a:r>
            <a:r>
              <a:rPr lang="en-US" sz="2000" dirty="0"/>
              <a:t>collect </a:t>
            </a:r>
            <a:r>
              <a:rPr lang="en-US" sz="2000" dirty="0">
                <a:highlight>
                  <a:srgbClr val="FFFF00"/>
                </a:highlight>
              </a:rPr>
              <a:t>traffic and user activity data and sends to analyzer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highlight>
                  <a:srgbClr val="FFFF00"/>
                </a:highlight>
              </a:rPr>
              <a:t>Analyzer</a:t>
            </a:r>
            <a:r>
              <a:rPr lang="en-US" sz="2000" dirty="0">
                <a:highlight>
                  <a:srgbClr val="FFFF00"/>
                </a:highlight>
              </a:rPr>
              <a:t>:</a:t>
            </a:r>
            <a:r>
              <a:rPr lang="en-US" sz="2000" dirty="0"/>
              <a:t> looks for </a:t>
            </a:r>
            <a:r>
              <a:rPr lang="en-US" sz="2000" dirty="0">
                <a:highlight>
                  <a:srgbClr val="FFFF00"/>
                </a:highlight>
              </a:rPr>
              <a:t>suspicious activity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highlight>
                  <a:srgbClr val="FFFF00"/>
                </a:highlight>
              </a:rPr>
              <a:t>Administrator interface</a:t>
            </a:r>
            <a:r>
              <a:rPr lang="en-US" sz="2000" dirty="0"/>
              <a:t>: </a:t>
            </a:r>
            <a:r>
              <a:rPr lang="en-US" sz="2000" dirty="0">
                <a:highlight>
                  <a:srgbClr val="FFFF00"/>
                </a:highlight>
              </a:rPr>
              <a:t>If analyzer detects </a:t>
            </a:r>
            <a:r>
              <a:rPr lang="en-US" sz="2000" dirty="0"/>
              <a:t>suspicious activity, sends an </a:t>
            </a:r>
            <a:r>
              <a:rPr lang="en-US" sz="2000" dirty="0">
                <a:highlight>
                  <a:srgbClr val="FFFF00"/>
                </a:highlight>
              </a:rPr>
              <a:t>alert</a:t>
            </a:r>
            <a:r>
              <a:rPr lang="en-US" sz="2000" dirty="0"/>
              <a:t> to the </a:t>
            </a:r>
            <a:r>
              <a:rPr lang="en-US" sz="2000" dirty="0">
                <a:highlight>
                  <a:srgbClr val="FFFF00"/>
                </a:highlight>
              </a:rPr>
              <a:t>Admin interface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66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IDS – Intrusion Detection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7030A0"/>
                </a:solidFill>
              </a:rPr>
              <a:t>Types of IDS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NIDS</a:t>
            </a:r>
          </a:p>
          <a:p>
            <a:pPr lvl="6">
              <a:spcAft>
                <a:spcPts val="600"/>
              </a:spcAft>
              <a:buNone/>
            </a:pPr>
            <a:r>
              <a:rPr lang="en-US" sz="1800" dirty="0"/>
              <a:t>     - </a:t>
            </a:r>
            <a:r>
              <a:rPr lang="en-US" sz="1800" dirty="0">
                <a:highlight>
                  <a:srgbClr val="FFFF00"/>
                </a:highlight>
              </a:rPr>
              <a:t>Use sensors to monitor all network traffic</a:t>
            </a:r>
          </a:p>
          <a:p>
            <a:pPr lvl="6">
              <a:spcAft>
                <a:spcPts val="600"/>
              </a:spcAft>
              <a:buNone/>
            </a:pPr>
            <a:r>
              <a:rPr lang="en-US" sz="1800" dirty="0"/>
              <a:t>     - </a:t>
            </a:r>
            <a:r>
              <a:rPr lang="en-US" sz="1800" dirty="0">
                <a:highlight>
                  <a:srgbClr val="FFFF00"/>
                </a:highlight>
              </a:rPr>
              <a:t>Cannot see the activities within the computer itself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HIDS</a:t>
            </a:r>
          </a:p>
          <a:p>
            <a:pPr lvl="1">
              <a:buNone/>
            </a:pPr>
            <a:r>
              <a:rPr lang="en-US" sz="1800" dirty="0"/>
              <a:t>     - </a:t>
            </a:r>
            <a:r>
              <a:rPr lang="en-US" sz="1800" dirty="0">
                <a:highlight>
                  <a:srgbClr val="FFFF00"/>
                </a:highlight>
              </a:rPr>
              <a:t>Install on workstations/Servers</a:t>
            </a:r>
          </a:p>
          <a:p>
            <a:pPr lvl="1">
              <a:buNone/>
            </a:pPr>
            <a:r>
              <a:rPr lang="en-US" sz="1800" dirty="0"/>
              <a:t>     - Watches for </a:t>
            </a:r>
            <a:r>
              <a:rPr lang="en-US" sz="1800" dirty="0">
                <a:highlight>
                  <a:srgbClr val="FFFF00"/>
                </a:highlight>
              </a:rPr>
              <a:t>abnormal activity</a:t>
            </a:r>
          </a:p>
        </p:txBody>
      </p:sp>
    </p:spTree>
    <p:extLst>
      <p:ext uri="{BB962C8B-B14F-4D97-AF65-F5344CB8AC3E}">
        <p14:creationId xmlns:p14="http://schemas.microsoft.com/office/powerpoint/2010/main" val="17958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– </a:t>
            </a:r>
            <a:r>
              <a:rPr lang="en-US" dirty="0">
                <a:highlight>
                  <a:srgbClr val="FFFF00"/>
                </a:highlight>
              </a:rPr>
              <a:t>Intrusion Detection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Signature based</a:t>
            </a:r>
          </a:p>
          <a:p>
            <a:pPr marL="682625" lvl="1"/>
            <a:r>
              <a:rPr lang="en-US" dirty="0"/>
              <a:t> Pattern matching</a:t>
            </a:r>
          </a:p>
          <a:p>
            <a:pPr marL="682625" lvl="1"/>
            <a:r>
              <a:rPr lang="en-US" dirty="0"/>
              <a:t> </a:t>
            </a:r>
            <a:r>
              <a:rPr lang="en-US" dirty="0" err="1"/>
              <a:t>Stateful</a:t>
            </a:r>
            <a:r>
              <a:rPr lang="en-US" dirty="0"/>
              <a:t> matching</a:t>
            </a:r>
          </a:p>
          <a:p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Anomaly based</a:t>
            </a:r>
          </a:p>
          <a:p>
            <a:pPr marL="682625" lvl="1"/>
            <a:r>
              <a:rPr lang="en-US" dirty="0"/>
              <a:t> Statistical anomaly based</a:t>
            </a:r>
          </a:p>
          <a:p>
            <a:pPr marL="682625" lvl="1"/>
            <a:r>
              <a:rPr lang="en-US" dirty="0"/>
              <a:t> Protocol anomaly based</a:t>
            </a:r>
          </a:p>
          <a:p>
            <a:pPr marL="682625" lvl="1"/>
            <a:r>
              <a:rPr lang="en-US" dirty="0"/>
              <a:t> Traffic anomaly based</a:t>
            </a:r>
          </a:p>
          <a:p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Rule based</a:t>
            </a:r>
          </a:p>
        </p:txBody>
      </p:sp>
    </p:spTree>
    <p:extLst>
      <p:ext uri="{BB962C8B-B14F-4D97-AF65-F5344CB8AC3E}">
        <p14:creationId xmlns:p14="http://schemas.microsoft.com/office/powerpoint/2010/main" val="20047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IPS – Intrusion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Prevention</a:t>
            </a:r>
            <a:r>
              <a:rPr lang="en-US" dirty="0">
                <a:solidFill>
                  <a:srgbClr val="7030A0"/>
                </a:solidFill>
              </a:rPr>
              <a:t>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dirty="0" err="1"/>
              <a:t>IPS</a:t>
            </a:r>
            <a:r>
              <a:rPr lang="en-US" sz="2400" dirty="0"/>
              <a:t> is any device (hardware or software) that has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the ability to detect attacks</a:t>
            </a:r>
            <a:r>
              <a:rPr lang="en-US" sz="2400" dirty="0"/>
              <a:t>, both known and unknown, </a:t>
            </a:r>
            <a:r>
              <a:rPr lang="en-US" sz="2400" dirty="0">
                <a:solidFill>
                  <a:srgbClr val="FF0000"/>
                </a:solidFill>
              </a:rPr>
              <a:t>and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prevent the attack</a:t>
            </a:r>
            <a:r>
              <a:rPr lang="en-US" sz="2400" dirty="0"/>
              <a:t> from being successful</a:t>
            </a:r>
          </a:p>
          <a:p>
            <a:r>
              <a:rPr lang="en-US" sz="2400" dirty="0"/>
              <a:t> Classification of IPS</a:t>
            </a:r>
          </a:p>
          <a:p>
            <a:pPr lvl="5">
              <a:buNone/>
            </a:pPr>
            <a:r>
              <a:rPr lang="en-US" sz="2000" dirty="0"/>
              <a:t>   - </a:t>
            </a:r>
            <a:r>
              <a:rPr lang="en-US" sz="2000" b="1" dirty="0">
                <a:highlight>
                  <a:srgbClr val="FFFF00"/>
                </a:highlight>
              </a:rPr>
              <a:t>HIPS</a:t>
            </a:r>
          </a:p>
          <a:p>
            <a:pPr lvl="5">
              <a:buNone/>
            </a:pPr>
            <a:r>
              <a:rPr lang="en-US" sz="2000" dirty="0">
                <a:highlight>
                  <a:srgbClr val="FFFF00"/>
                </a:highlight>
              </a:rPr>
              <a:t>   - </a:t>
            </a:r>
            <a:r>
              <a:rPr lang="en-US" sz="2000" b="1" dirty="0">
                <a:highlight>
                  <a:srgbClr val="FFFF00"/>
                </a:highlight>
              </a:rPr>
              <a:t>NIPS</a:t>
            </a:r>
          </a:p>
        </p:txBody>
      </p:sp>
    </p:spTree>
    <p:extLst>
      <p:ext uri="{BB962C8B-B14F-4D97-AF65-F5344CB8AC3E}">
        <p14:creationId xmlns:p14="http://schemas.microsoft.com/office/powerpoint/2010/main" val="252509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: Snort IDS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four basic components of Snort’s architecture:</a:t>
            </a:r>
          </a:p>
          <a:p>
            <a:pPr lvl="1"/>
            <a:r>
              <a:rPr lang="en-US" dirty="0"/>
              <a:t> The Sniffer</a:t>
            </a:r>
          </a:p>
          <a:p>
            <a:pPr lvl="1"/>
            <a:r>
              <a:rPr lang="en-US" dirty="0"/>
              <a:t>The Preprocessor</a:t>
            </a:r>
          </a:p>
          <a:p>
            <a:pPr lvl="1"/>
            <a:r>
              <a:rPr lang="en-US" dirty="0"/>
              <a:t>The Detection Engine</a:t>
            </a:r>
          </a:p>
          <a:p>
            <a:pPr lvl="1"/>
            <a:r>
              <a:rPr lang="en-US" dirty="0"/>
              <a:t>The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11" y="2133600"/>
            <a:ext cx="6531532" cy="24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5" y="309410"/>
            <a:ext cx="8260111" cy="449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2436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847</Words>
  <Application>Microsoft Office PowerPoint</Application>
  <PresentationFormat>On-screen Show (16:9)</PresentationFormat>
  <Paragraphs>75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Wingdings</vt:lpstr>
      <vt:lpstr>Simple Light</vt:lpstr>
      <vt:lpstr>Lesson 9.   IDS/IPS, SIEM</vt:lpstr>
      <vt:lpstr>Outline</vt:lpstr>
      <vt:lpstr>IDS – Intrusion Detection System</vt:lpstr>
      <vt:lpstr>IDS – Intrusion Detection System</vt:lpstr>
      <vt:lpstr>IDS – Intrusion Detection System</vt:lpstr>
      <vt:lpstr>IDS – Intrusion Detection System</vt:lpstr>
      <vt:lpstr>IPS – Intrusion Prevention System</vt:lpstr>
      <vt:lpstr>Lab : Snort IDS</vt:lpstr>
      <vt:lpstr>PowerPoint Presentation</vt:lpstr>
      <vt:lpstr>SIEM  Security Information and Event Management</vt:lpstr>
      <vt:lpstr>Giới thiệu</vt:lpstr>
      <vt:lpstr>Kiến trúc SIEM</vt:lpstr>
      <vt:lpstr>Lợi ích của SIEM</vt:lpstr>
      <vt:lpstr>Quản lý tập trung</vt:lpstr>
      <vt:lpstr>Giám sát an toàn mạng</vt:lpstr>
      <vt:lpstr>PowerPoint Presentation</vt:lpstr>
      <vt:lpstr>PowerPoint Presentation</vt:lpstr>
      <vt:lpstr>Cải thiện hoạt động xử lý sự cố hiệu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cp:lastModifiedBy>blht .</cp:lastModifiedBy>
  <cp:revision>32</cp:revision>
  <dcterms:modified xsi:type="dcterms:W3CDTF">2024-05-26T17:06:10Z</dcterms:modified>
</cp:coreProperties>
</file>