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90" r:id="rId5"/>
    <p:sldId id="300" r:id="rId6"/>
    <p:sldId id="301" r:id="rId7"/>
    <p:sldId id="302" r:id="rId8"/>
    <p:sldId id="303" r:id="rId9"/>
    <p:sldId id="307" r:id="rId10"/>
    <p:sldId id="304" r:id="rId11"/>
    <p:sldId id="305" r:id="rId12"/>
    <p:sldId id="30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45" d="100"/>
          <a:sy n="45" d="100"/>
        </p:scale>
        <p:origin x="504" y="3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22/05/2024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A71B4-60CD-4D49-B779-926567448A58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1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61852" y="307911"/>
            <a:ext cx="10974841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hàm gộp và gom nhóm: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/>
              <a:t>Hàm gộp </a:t>
            </a:r>
            <a:r>
              <a:rPr lang="en-US" altLang="en-US">
                <a:highlight>
                  <a:srgbClr val="FFFF00"/>
                </a:highlight>
              </a:rPr>
              <a:t>nhận vào một tập các giá trị và cho kết quả là một giá trị</a:t>
            </a:r>
            <a:r>
              <a:rPr lang="en-US" altLang="en-US"/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>
                <a:highlight>
                  <a:srgbClr val="00FF00"/>
                </a:highlight>
              </a:rPr>
              <a:t>Các hàm gộp: Min, Max, Sum, Avg, Count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/>
              <a:t>Cú pháp:</a:t>
            </a:r>
            <a:endParaRPr lang="en-US" sz="280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trong đó, (</a:t>
            </a:r>
            <a:r>
              <a:rPr lang="en-US" altLang="en-US" sz="3600">
                <a:latin typeface=".VnAristote" panose="020B7200000000000000" pitchFamily="34" charset="0"/>
              </a:rPr>
              <a:t>F</a:t>
            </a:r>
            <a:r>
              <a:rPr lang="en-US" altLang="en-US" sz="2600"/>
              <a:t> được đọc là script F)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 - E là một quan hệ hoặc một biểu thức đại số quan hệ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 - </a:t>
            </a:r>
            <a:r>
              <a:rPr lang="en-US" altLang="en-US" sz="2600" i="1"/>
              <a:t>G</a:t>
            </a:r>
            <a:r>
              <a:rPr lang="en-US" altLang="en-US" sz="2600" baseline="-25000"/>
              <a:t>1</a:t>
            </a:r>
            <a:r>
              <a:rPr lang="en-US" altLang="en-US" sz="2600"/>
              <a:t>, </a:t>
            </a:r>
            <a:r>
              <a:rPr lang="en-US" altLang="en-US" sz="2600" i="1"/>
              <a:t>G</a:t>
            </a:r>
            <a:r>
              <a:rPr lang="en-US" altLang="en-US" sz="2600" baseline="-25000"/>
              <a:t>2</a:t>
            </a:r>
            <a:r>
              <a:rPr lang="en-US" altLang="en-US" sz="2600"/>
              <a:t>, …, </a:t>
            </a:r>
            <a:r>
              <a:rPr lang="en-US" altLang="en-US" sz="2600" i="1"/>
              <a:t>G</a:t>
            </a:r>
            <a:r>
              <a:rPr lang="en-US" altLang="en-US" sz="2600" i="1" baseline="-25000"/>
              <a:t>n</a:t>
            </a:r>
            <a:r>
              <a:rPr lang="en-US" altLang="en-US" sz="2600"/>
              <a:t>: là danh sách các cột dùng để gom nhóm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 - Mỗi </a:t>
            </a:r>
            <a:r>
              <a:rPr lang="en-US" altLang="en-US" sz="2600" i="1"/>
              <a:t>F</a:t>
            </a:r>
            <a:r>
              <a:rPr lang="en-US" altLang="en-US" sz="2600" i="1" baseline="-25000"/>
              <a:t>i</a:t>
            </a:r>
            <a:r>
              <a:rPr lang="en-US" altLang="en-US" sz="2600"/>
              <a:t> là một hàm gộp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 - </a:t>
            </a:r>
            <a:r>
              <a:rPr lang="en-US" altLang="en-US" sz="2600" i="1"/>
              <a:t>A</a:t>
            </a:r>
            <a:r>
              <a:rPr lang="en-US" altLang="en-US" sz="2600" i="1" baseline="-25000"/>
              <a:t>i</a:t>
            </a:r>
            <a:r>
              <a:rPr lang="en-US" altLang="en-US" sz="2600"/>
              <a:t> là tên một thuộc tính muốn tính trong hàm gộp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15106" y="1756423"/>
            <a:ext cx="4781550" cy="726852"/>
            <a:chOff x="2228494" y="2372243"/>
            <a:chExt cx="4781550" cy="72685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685918"/>
                </p:ext>
              </p:extLst>
            </p:nvPr>
          </p:nvGraphicFramePr>
          <p:xfrm>
            <a:off x="2228494" y="2405358"/>
            <a:ext cx="4781550" cy="69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41500" imgH="241300" progId="Equation.DSMT4">
                    <p:embed/>
                  </p:oleObj>
                </mc:Choice>
                <mc:Fallback>
                  <p:oleObj name="Equation" r:id="rId2" imgW="1841500" imgH="241300" progId="Equation.DSMT4">
                    <p:embed/>
                    <p:pic>
                      <p:nvPicPr>
                        <p:cNvPr id="839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494" y="2405358"/>
                          <a:ext cx="4781550" cy="693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340973" y="2372243"/>
              <a:ext cx="7091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.VnAristote" panose="020B7200000000000000" pitchFamily="34" charset="0"/>
                </a:rPr>
                <a:t> </a:t>
              </a:r>
              <a:r>
                <a:rPr lang="en-US" sz="4000">
                  <a:latin typeface=".VnAristote" panose="020B7200000000000000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9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61852" y="307911"/>
            <a:ext cx="10974841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hàm gộp và gom nhóm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/>
              <a:t>Ví dụ. SV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/>
              <a:t>    </a:t>
            </a: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27688"/>
              </p:ext>
            </p:extLst>
          </p:nvPr>
        </p:nvGraphicFramePr>
        <p:xfrm>
          <a:off x="494892" y="1318104"/>
          <a:ext cx="3181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0565" y="610218"/>
            <a:ext cx="4468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.VnAristote" panose="020B7200000000000000" pitchFamily="34" charset="0"/>
              </a:rPr>
              <a:t> </a:t>
            </a:r>
            <a:r>
              <a:rPr lang="en-US" sz="4000">
                <a:latin typeface=".VnAristote" panose="020B7200000000000000" pitchFamily="34" charset="0"/>
              </a:rPr>
              <a:t>F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max(Diem), min(Diem), avg(Diem)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(SV)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63512"/>
              </p:ext>
            </p:extLst>
          </p:nvPr>
        </p:nvGraphicFramePr>
        <p:xfrm>
          <a:off x="4873604" y="1413334"/>
          <a:ext cx="41490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44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147423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max(Diem)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baseline="0"/>
                        <a:t>min(Diem)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avg(Điem)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73605" y="2299059"/>
            <a:ext cx="375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.VnAristote" panose="020B7200000000000000" pitchFamily="34" charset="0"/>
              </a:rPr>
              <a:t> </a:t>
            </a:r>
            <a:r>
              <a:rPr lang="en-US" sz="4000">
                <a:latin typeface=".VnAristote" panose="020B7200000000000000" pitchFamily="34" charset="0"/>
              </a:rPr>
              <a:t>F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avg(Diem) </a:t>
            </a:r>
            <a:r>
              <a:rPr lang="en-US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DiemTB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(SV)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60945"/>
              </p:ext>
            </p:extLst>
          </p:nvPr>
        </p:nvGraphicFramePr>
        <p:xfrm>
          <a:off x="5691546" y="3102175"/>
          <a:ext cx="12566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07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DiemTB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3604" y="3925399"/>
            <a:ext cx="3757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.VnAristote" panose="020B7200000000000000" pitchFamily="34" charset="0"/>
              </a:rPr>
              <a:t> 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sz="4000">
                <a:latin typeface=".VnAristote" panose="020B7200000000000000" pitchFamily="34" charset="0"/>
              </a:rPr>
              <a:t>F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avg(Diem) as DiemTB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(SV)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4660"/>
              </p:ext>
            </p:extLst>
          </p:nvPr>
        </p:nvGraphicFramePr>
        <p:xfrm>
          <a:off x="5357282" y="4667079"/>
          <a:ext cx="27898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16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147423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baseline="0"/>
                        <a:t>MaSV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DiemTB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5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0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3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61852" y="307911"/>
            <a:ext cx="10974841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3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Phép gán: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/>
              <a:t>Cung cấp một cách thuận tiện để trình bày các truy vấn phức tạp.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/>
              <a:t>Cú pháp:   </a:t>
            </a:r>
            <a:r>
              <a:rPr lang="en-US" altLang="en-US">
                <a:highlight>
                  <a:srgbClr val="FFFF00"/>
                </a:highlight>
              </a:rPr>
              <a:t>Biến  </a:t>
            </a:r>
            <a:r>
              <a:rPr lang="en-US" altLang="en-US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</a:t>
            </a:r>
            <a:r>
              <a:rPr lang="en-US" altLang="en-US">
                <a:highlight>
                  <a:srgbClr val="FFFF00"/>
                </a:highlight>
                <a:sym typeface="Wingdings" panose="05000000000000000000" pitchFamily="2" charset="2"/>
              </a:rPr>
              <a:t> Biểu thức đại số quan hệ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Wingdings" panose="05000000000000000000" pitchFamily="2" charset="2"/>
              </a:rPr>
              <a:t>Ví dụ: </a:t>
            </a:r>
            <a:r>
              <a:rPr lang="en-US" altLang="en-US"/>
              <a:t>Sinhvien</a:t>
            </a:r>
            <a:r>
              <a:rPr lang="en-US" altLang="en-US">
                <a:sym typeface="Wingdings" panose="05000000000000000000" pitchFamily="2" charset="2"/>
              </a:rPr>
              <a:t>(MaSV, Hoten, Sodt, Diachi, DiemTB)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4000">
                <a:sym typeface="Symbol" panose="05050102010706020507" pitchFamily="18" charset="2"/>
              </a:rPr>
              <a:t>         </a:t>
            </a:r>
            <a:r>
              <a:rPr lang="en-US" altLang="en-US" baseline="-25000">
                <a:sym typeface="Symbol" panose="05050102010706020507" pitchFamily="18" charset="2"/>
              </a:rPr>
              <a:t>MaSV, Hoten, MaMH, TenMH</a:t>
            </a:r>
            <a:r>
              <a:rPr lang="en-US" altLang="en-US"/>
              <a:t>(</a:t>
            </a:r>
            <a:r>
              <a:rPr lang="en-US" altLang="en-US" sz="4000"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ym typeface="Symbol" panose="05050102010706020507" pitchFamily="18" charset="2"/>
              </a:rPr>
              <a:t>DiemTB&lt;5</a:t>
            </a:r>
            <a:r>
              <a:rPr lang="en-US" altLang="en-US"/>
              <a:t>(Sinhvien))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/>
              <a:t>Biểu thức trên có thể được viết lại bằng cách dùng phép gán như sau: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/>
              <a:t>             buf  </a:t>
            </a:r>
            <a:r>
              <a:rPr lang="en-US" altLang="en-US">
                <a:sym typeface="Wingdings" panose="05000000000000000000" pitchFamily="2" charset="2"/>
              </a:rPr>
              <a:t> </a:t>
            </a:r>
            <a:r>
              <a:rPr lang="en-US" altLang="en-US" sz="4000"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ym typeface="Symbol" panose="05050102010706020507" pitchFamily="18" charset="2"/>
              </a:rPr>
              <a:t>DiemTB&lt;5</a:t>
            </a:r>
            <a:r>
              <a:rPr lang="en-US" altLang="en-US"/>
              <a:t>(Sinhvien)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3600">
                <a:sym typeface="Symbol" panose="05050102010706020507" pitchFamily="18" charset="2"/>
              </a:rPr>
              <a:t>          </a:t>
            </a:r>
            <a:r>
              <a:rPr lang="en-US" altLang="en-US" baseline="-25000">
                <a:sym typeface="Symbol" panose="05050102010706020507" pitchFamily="18" charset="2"/>
              </a:rPr>
              <a:t>MaSV, Hoten, MaMH, TenMH</a:t>
            </a:r>
            <a:r>
              <a:rPr lang="en-US" altLang="en-US"/>
              <a:t>(buf)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>
                <a:solidFill>
                  <a:schemeClr val="bg2"/>
                </a:solidFill>
                <a:latin typeface="+mj-lt"/>
              </a:rPr>
              <a:t>Hết phần 1 chương 3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sonnt</a:t>
            </a:r>
            <a:r>
              <a:rPr lang="id-ID" sz="140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+849</a:t>
            </a:r>
            <a:r>
              <a:rPr lang="en-US" sz="140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20" grpId="0"/>
      <p:bldP spid="13" grpId="0"/>
      <p:bldP spid="15" grpId="0"/>
      <p:bldP spid="16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3: </a:t>
            </a:r>
            <a:r>
              <a:rPr lang="en-US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Đại số quan hệ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7728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1- Các phép toán trên một quan hệ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4" y="954916"/>
            <a:ext cx="7879118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Giới thiệu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Các phép toán trên một quan hệ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chọn (Select)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chiếu (Project) 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Kết hợp phép chọn và phép chiếu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+ Phép đổi tên  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3. Các hàm gộp và gom nhóm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4. Phép gán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Giới thiệu: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>
                <a:highlight>
                  <a:srgbClr val="FFFF00"/>
                </a:highlight>
              </a:rPr>
              <a:t>Đại số quan hệ </a:t>
            </a:r>
            <a:r>
              <a:rPr lang="en-US" altLang="en-US" sz="2600"/>
              <a:t>là </a:t>
            </a:r>
            <a:r>
              <a:rPr lang="en-US" altLang="en-US" sz="2600">
                <a:highlight>
                  <a:srgbClr val="FFFF00"/>
                </a:highlight>
              </a:rPr>
              <a:t>một tập các phép toán cơ bản </a:t>
            </a:r>
            <a:r>
              <a:rPr lang="en-US" altLang="en-US" sz="2600"/>
              <a:t>trên mô hình quan hệ. Các phép toán này cho phép người dùng </a:t>
            </a:r>
            <a:r>
              <a:rPr lang="en-US" altLang="en-US" sz="2600">
                <a:highlight>
                  <a:srgbClr val="FFFF00"/>
                </a:highlight>
              </a:rPr>
              <a:t>xác định yêu cầu truy vấn thông tin dưới dạng biểu thức đại số quan hệ.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Đại số quan hệ rất quan trọng vì: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- Nó cung cấp một nền tảng chính thức cho các phép toán trên mô</a:t>
            </a:r>
            <a:br>
              <a:rPr lang="en-US" altLang="en-US" sz="2600"/>
            </a:br>
            <a:r>
              <a:rPr lang="en-US" altLang="en-US" sz="2600"/>
              <a:t>     hình quan hệ.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/>
              <a:t>   - Nó được sử dụng </a:t>
            </a:r>
            <a:r>
              <a:rPr lang="en-US" altLang="en-US" sz="2600">
                <a:highlight>
                  <a:srgbClr val="FFFF00"/>
                </a:highlight>
              </a:rPr>
              <a:t>làm cơ sở để triển khai và tối ưu hóa các truy</a:t>
            </a:r>
            <a:br>
              <a:rPr lang="en-US" altLang="en-US" sz="2600">
                <a:highlight>
                  <a:srgbClr val="FFFF00"/>
                </a:highlight>
              </a:rPr>
            </a:br>
            <a:r>
              <a:rPr lang="en-US" altLang="en-US" sz="2600">
                <a:highlight>
                  <a:srgbClr val="FFFF00"/>
                </a:highlight>
              </a:rPr>
              <a:t>     vấn trong module xử lý và tối ưu hóa truy vấn có trong các hệ</a:t>
            </a:r>
            <a:br>
              <a:rPr lang="en-US" altLang="en-US" sz="2600">
                <a:highlight>
                  <a:srgbClr val="FFFF00"/>
                </a:highlight>
              </a:rPr>
            </a:br>
            <a:r>
              <a:rPr lang="en-US" altLang="en-US" sz="2600">
                <a:highlight>
                  <a:srgbClr val="FFFF00"/>
                </a:highlight>
              </a:rPr>
              <a:t>     quản trị CSDL quan hệ.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480319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phép toán trên một quan hệ: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Các phép toán này </a:t>
            </a:r>
            <a:r>
              <a:rPr lang="en-US" altLang="en-US" sz="2600">
                <a:highlight>
                  <a:srgbClr val="FFFF00"/>
                </a:highlight>
              </a:rPr>
              <a:t>nhận vào một quan hệ và cho ra kết quả là một quan hệ </a:t>
            </a:r>
            <a:r>
              <a:rPr lang="en-US" altLang="en-US" sz="2600">
                <a:highlight>
                  <a:srgbClr val="00FF00"/>
                </a:highlight>
              </a:rPr>
              <a:t>khác.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highlight>
                  <a:srgbClr val="FFFF00"/>
                </a:highlight>
              </a:rPr>
              <a:t>Phép chọn</a:t>
            </a:r>
            <a:r>
              <a:rPr lang="en-US" altLang="en-US" sz="2600"/>
              <a:t>: </a:t>
            </a:r>
            <a:r>
              <a:rPr lang="en-US" altLang="en-US" sz="2600">
                <a:highlight>
                  <a:srgbClr val="00FF00"/>
                </a:highlight>
              </a:rPr>
              <a:t>Lấy các dòng trong quan hệ input thỏa điều kiện </a:t>
            </a:r>
            <a:r>
              <a:rPr lang="en-US" altLang="en-US" sz="2600" i="1">
                <a:highlight>
                  <a:srgbClr val="00FF00"/>
                </a:highlight>
              </a:rPr>
              <a:t>F</a:t>
            </a:r>
            <a:r>
              <a:rPr lang="en-US" altLang="en-US" sz="2600">
                <a:highlight>
                  <a:srgbClr val="00FF00"/>
                </a:highlight>
              </a:rPr>
              <a:t> </a:t>
            </a:r>
            <a:r>
              <a:rPr lang="en-US" altLang="en-US" sz="2600"/>
              <a:t>cho trước. Quan hệ </a:t>
            </a:r>
            <a:r>
              <a:rPr lang="en-US" altLang="en-US" sz="2600">
                <a:highlight>
                  <a:srgbClr val="00FF00"/>
                </a:highlight>
              </a:rPr>
              <a:t>kết quả có số cột giống như quan hệ input.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- Cú pháp</a:t>
            </a:r>
            <a:r>
              <a:rPr lang="en-US" altLang="en-US" sz="2600">
                <a:highlight>
                  <a:srgbClr val="00FFFF"/>
                </a:highlight>
              </a:rPr>
              <a:t>:   </a:t>
            </a:r>
            <a:r>
              <a:rPr lang="en-US" altLang="en-US" sz="4000">
                <a:highlight>
                  <a:srgbClr val="00FFFF"/>
                </a:highlight>
                <a:sym typeface="Symbol" panose="05050102010706020507" pitchFamily="18" charset="2"/>
              </a:rPr>
              <a:t></a:t>
            </a:r>
            <a:r>
              <a:rPr lang="en-US" altLang="en-US" sz="2600" baseline="-25000">
                <a:highlight>
                  <a:srgbClr val="00FFFF"/>
                </a:highlight>
                <a:sym typeface="Symbol" panose="05050102010706020507" pitchFamily="18" charset="2"/>
              </a:rPr>
              <a:t>F</a:t>
            </a:r>
            <a:r>
              <a:rPr lang="en-US" altLang="en-US" sz="2600">
                <a:highlight>
                  <a:srgbClr val="00FFFF"/>
                </a:highlight>
                <a:sym typeface="Symbol" panose="05050102010706020507" pitchFamily="18" charset="2"/>
              </a:rPr>
              <a:t>(tên quan hệ)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Vd. Tìm những SV thi môn có mã ‘M01’ và đạt điểm trên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KQTHI. 		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52073"/>
              </p:ext>
            </p:extLst>
          </p:nvPr>
        </p:nvGraphicFramePr>
        <p:xfrm>
          <a:off x="689993" y="4030810"/>
          <a:ext cx="3181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27836" y="3422143"/>
            <a:ext cx="4189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4400"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ym typeface="Symbol" panose="05050102010706020507" pitchFamily="18" charset="2"/>
              </a:rPr>
              <a:t>MaMH=‘M01’  Diem &gt; 7</a:t>
            </a:r>
            <a:r>
              <a:rPr lang="en-US" altLang="en-US" sz="2400">
                <a:sym typeface="Symbol" panose="05050102010706020507" pitchFamily="18" charset="2"/>
              </a:rPr>
              <a:t>(KQTHI)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4444"/>
              </p:ext>
            </p:extLst>
          </p:nvPr>
        </p:nvGraphicFramePr>
        <p:xfrm>
          <a:off x="7908913" y="3900170"/>
          <a:ext cx="31817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130212" y="4191584"/>
            <a:ext cx="1604877" cy="264846"/>
            <a:chOff x="6130212" y="4191584"/>
            <a:chExt cx="1604877" cy="26484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130224" y="4456430"/>
              <a:ext cx="160486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130212" y="4191584"/>
              <a:ext cx="0" cy="2648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995127" y="4456430"/>
            <a:ext cx="876577" cy="292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5127" y="5174902"/>
            <a:ext cx="876577" cy="292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phép toán trên một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/>
              <a:t>Phép chiếu</a:t>
            </a:r>
            <a:r>
              <a:rPr lang="en-US" altLang="en-US" sz="2600"/>
              <a:t>: Lấy các cột được chiếu trong bảng input. Bảng </a:t>
            </a:r>
            <a:r>
              <a:rPr lang="en-US" altLang="en-US" sz="2600">
                <a:highlight>
                  <a:srgbClr val="FFFF00"/>
                </a:highlight>
              </a:rPr>
              <a:t>kết quả có các dòng giống như bảng input nhưng chỉ lấy các dòng khác nhau.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/>
              <a:t>   - Cú pháp:   </a:t>
            </a:r>
            <a:r>
              <a:rPr lang="en-US" altLang="en-US" sz="4000">
                <a:highlight>
                  <a:srgbClr val="FFFF00"/>
                </a:highlight>
                <a:sym typeface="Symbol" panose="05050102010706020507" pitchFamily="18" charset="2"/>
              </a:rPr>
              <a:t></a:t>
            </a:r>
            <a:r>
              <a:rPr lang="en-US" altLang="en-US" sz="2600" baseline="-25000">
                <a:highlight>
                  <a:srgbClr val="FFFF00"/>
                </a:highlight>
                <a:sym typeface="Symbol" panose="05050102010706020507" pitchFamily="18" charset="2"/>
              </a:rPr>
              <a:t>x1,x2,…,xn</a:t>
            </a: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(R), với x</a:t>
            </a:r>
            <a:r>
              <a:rPr lang="en-US" altLang="en-US" sz="2600" baseline="-25000">
                <a:highlight>
                  <a:srgbClr val="FFFF00"/>
                </a:highlight>
                <a:sym typeface="Symbol" panose="05050102010706020507" pitchFamily="18" charset="2"/>
              </a:rPr>
              <a:t>i</a:t>
            </a:r>
            <a:r>
              <a:rPr lang="en-US" altLang="en-US" sz="2600">
                <a:highlight>
                  <a:srgbClr val="FFFF00"/>
                </a:highlight>
                <a:sym typeface="Symbol" panose="05050102010706020507" pitchFamily="18" charset="2"/>
              </a:rPr>
              <a:t> là các thuộc tính </a:t>
            </a:r>
            <a:r>
              <a:rPr lang="en-US" altLang="en-US" sz="2600">
                <a:sym typeface="Symbol" panose="05050102010706020507" pitchFamily="18" charset="2"/>
              </a:rPr>
              <a:t>trong quan hệ R.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- Vd. Tìm những mã môn học có SV thi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   KQTHI 				</a:t>
            </a: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Phép chiếu tổng quát: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altLang="en-US" sz="2400">
                <a:highlight>
                  <a:srgbClr val="FFFF00"/>
                </a:highlight>
              </a:rPr>
              <a:t>x</a:t>
            </a:r>
            <a:r>
              <a:rPr lang="en-US" altLang="en-US" sz="2400" baseline="-25000">
                <a:highlight>
                  <a:srgbClr val="FFFF00"/>
                </a:highlight>
              </a:rPr>
              <a:t>i</a:t>
            </a:r>
            <a:r>
              <a:rPr lang="en-US" altLang="en-US" sz="2400">
                <a:highlight>
                  <a:srgbClr val="FFFF00"/>
                </a:highlight>
              </a:rPr>
              <a:t> trong phép chiếu </a:t>
            </a:r>
            <a:r>
              <a:rPr lang="en-US">
                <a:highlight>
                  <a:srgbClr val="FFFF00"/>
                </a:highlight>
              </a:rPr>
              <a:t>có thể là các biểu thức trên các thuộc tính trong quan hệ R.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Vd.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35145"/>
              </p:ext>
            </p:extLst>
          </p:nvPr>
        </p:nvGraphicFramePr>
        <p:xfrm>
          <a:off x="2072280" y="3207456"/>
          <a:ext cx="3181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9596" y="5939968"/>
            <a:ext cx="3994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4400">
                <a:sym typeface="Symbol" panose="05050102010706020507" pitchFamily="18" charset="2"/>
              </a:rPr>
              <a:t></a:t>
            </a:r>
            <a:r>
              <a:rPr lang="en-US" altLang="en-US" baseline="-25000">
                <a:sym typeface="Symbol" panose="05050102010706020507" pitchFamily="18" charset="2"/>
              </a:rPr>
              <a:t>MaSV, MaMH, Diem * 2</a:t>
            </a:r>
            <a:r>
              <a:rPr lang="en-US" altLang="en-US" sz="2400">
                <a:sym typeface="Symbol" panose="05050102010706020507" pitchFamily="18" charset="2"/>
              </a:rPr>
              <a:t>(KQTHI)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6822"/>
              </p:ext>
            </p:extLst>
          </p:nvPr>
        </p:nvGraphicFramePr>
        <p:xfrm>
          <a:off x="10349960" y="3285445"/>
          <a:ext cx="928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3508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8524285" y="4076777"/>
            <a:ext cx="160486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57192"/>
              </p:ext>
            </p:extLst>
          </p:nvPr>
        </p:nvGraphicFramePr>
        <p:xfrm>
          <a:off x="7360059" y="3285445"/>
          <a:ext cx="9284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89994" y="3657793"/>
            <a:ext cx="11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quả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1001" y="2466352"/>
            <a:ext cx="2386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4400">
                <a:sym typeface="Symbol" panose="05050102010706020507" pitchFamily="18" charset="2"/>
              </a:rPr>
              <a:t></a:t>
            </a:r>
            <a:r>
              <a:rPr lang="en-US" altLang="en-US" baseline="-25000">
                <a:sym typeface="Symbol" panose="05050102010706020507" pitchFamily="18" charset="2"/>
              </a:rPr>
              <a:t>MaMH</a:t>
            </a:r>
            <a:r>
              <a:rPr lang="en-US" altLang="en-US" sz="2400">
                <a:sym typeface="Symbol" panose="05050102010706020507" pitchFamily="18" charset="2"/>
              </a:rPr>
              <a:t>(KQTHI)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1657" y="3139724"/>
            <a:ext cx="886408" cy="2225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2" y="298580"/>
            <a:ext cx="6035992" cy="203648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en-US" sz="2400" b="1"/>
              <a:t>Các phép toán trên một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b="1">
                <a:highlight>
                  <a:srgbClr val="FFFF00"/>
                </a:highlight>
              </a:rPr>
              <a:t>Kết hợp phép chiếu và phép chọn</a:t>
            </a:r>
            <a:r>
              <a:rPr lang="en-US" altLang="en-US" sz="2400">
                <a:highlight>
                  <a:srgbClr val="FFFF00"/>
                </a:highlight>
              </a:rPr>
              <a:t>: Phép toán trong ngoặc sẽ được thực hiện trước.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400">
                <a:sym typeface="Symbol" panose="05050102010706020507" pitchFamily="18" charset="2"/>
              </a:rPr>
              <a:t>- Vd. Cho quan hệ KQTHI như bảng bên 				</a:t>
            </a:r>
            <a:endParaRPr lang="en-US" altLang="en-US" sz="24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677371" y="2837911"/>
            <a:ext cx="577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>
                <a:sym typeface="Symbol" panose="05050102010706020507" pitchFamily="18" charset="2"/>
              </a:rPr>
              <a:t>1.</a:t>
            </a:r>
            <a:r>
              <a:rPr lang="en-US" altLang="en-US" sz="4400"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sym typeface="Symbol" panose="05050102010706020507" pitchFamily="18" charset="2"/>
              </a:rPr>
              <a:t>MaMH=‘M01’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4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MaMH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KQTHI</a:t>
            </a:r>
            <a:r>
              <a:rPr lang="en-US" altLang="en-US" sz="2800">
                <a:sym typeface="Symbol" panose="05050102010706020507" pitchFamily="18" charset="2"/>
              </a:rPr>
              <a:t>))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49202"/>
              </p:ext>
            </p:extLst>
          </p:nvPr>
        </p:nvGraphicFramePr>
        <p:xfrm>
          <a:off x="5355632" y="2286402"/>
          <a:ext cx="928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3508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950939" y="3068565"/>
            <a:ext cx="318912" cy="1660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28700" y="2535654"/>
            <a:ext cx="11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quả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074" y="3934163"/>
            <a:ext cx="577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2.</a:t>
            </a:r>
            <a:r>
              <a:rPr lang="en-US" altLang="en-US" sz="4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MaMH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4400"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sym typeface="Symbol" panose="05050102010706020507" pitchFamily="18" charset="2"/>
              </a:rPr>
              <a:t>MaMH=‘M01’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KQTHI</a:t>
            </a:r>
            <a:r>
              <a:rPr lang="en-US" altLang="en-US" sz="2800">
                <a:sym typeface="Symbol" panose="05050102010706020507" pitchFamily="18" charset="2"/>
              </a:rPr>
              <a:t>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88648" y="3023498"/>
            <a:ext cx="79333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89481"/>
              </p:ext>
            </p:extLst>
          </p:nvPr>
        </p:nvGraphicFramePr>
        <p:xfrm>
          <a:off x="7653546" y="2531463"/>
          <a:ext cx="928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11761"/>
              </p:ext>
            </p:extLst>
          </p:nvPr>
        </p:nvGraphicFramePr>
        <p:xfrm>
          <a:off x="6369853" y="3516055"/>
          <a:ext cx="31817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0718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5173564" y="4379810"/>
            <a:ext cx="993971" cy="29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58484"/>
              </p:ext>
            </p:extLst>
          </p:nvPr>
        </p:nvGraphicFramePr>
        <p:xfrm>
          <a:off x="10721453" y="3628027"/>
          <a:ext cx="928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617071" y="3637255"/>
            <a:ext cx="11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quả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677019" y="4125099"/>
            <a:ext cx="79333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36" y="4957734"/>
            <a:ext cx="577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3.</a:t>
            </a:r>
            <a:r>
              <a:rPr lang="en-US" altLang="en-US" sz="4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MaMH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4400"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sym typeface="Symbol" panose="05050102010706020507" pitchFamily="18" charset="2"/>
              </a:rPr>
              <a:t>MaMH=‘M01’ </a:t>
            </a:r>
            <a:r>
              <a:rPr lang="en-US" altLang="en-US" sz="2800" baseline="-25000">
                <a:sym typeface="Symbol" panose="05050102010706020507" pitchFamily="18" charset="2"/>
              </a:rPr>
              <a:t> Diem &gt; 7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KQTHI</a:t>
            </a:r>
            <a:r>
              <a:rPr lang="en-US" altLang="en-US" sz="2800">
                <a:sym typeface="Symbol" panose="05050102010706020507" pitchFamily="18" charset="2"/>
              </a:rPr>
              <a:t>))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46635"/>
              </p:ext>
            </p:extLst>
          </p:nvPr>
        </p:nvGraphicFramePr>
        <p:xfrm>
          <a:off x="6495308" y="5050232"/>
          <a:ext cx="31817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01218"/>
              </p:ext>
            </p:extLst>
          </p:nvPr>
        </p:nvGraphicFramePr>
        <p:xfrm>
          <a:off x="10890276" y="5198315"/>
          <a:ext cx="928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773443" y="5111136"/>
            <a:ext cx="11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quả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19212" y="6399195"/>
            <a:ext cx="79333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40" y="5874462"/>
            <a:ext cx="577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>
                <a:sym typeface="Symbol" panose="05050102010706020507" pitchFamily="18" charset="2"/>
              </a:rPr>
              <a:t>4. </a:t>
            </a:r>
            <a:r>
              <a:rPr lang="en-US" altLang="en-US" sz="4400"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sym typeface="Symbol" panose="05050102010706020507" pitchFamily="18" charset="2"/>
              </a:rPr>
              <a:t>MaMH=‘M01’ </a:t>
            </a:r>
            <a:r>
              <a:rPr lang="en-US" altLang="en-US" sz="2800" baseline="-25000">
                <a:sym typeface="Symbol" panose="05050102010706020507" pitchFamily="18" charset="2"/>
              </a:rPr>
              <a:t> </a:t>
            </a:r>
            <a:r>
              <a:rPr lang="en-US" altLang="en-US" sz="2800" baseline="-25000">
                <a:solidFill>
                  <a:srgbClr val="FF0000"/>
                </a:solidFill>
                <a:sym typeface="Symbol" panose="05050102010706020507" pitchFamily="18" charset="2"/>
              </a:rPr>
              <a:t>Diem &gt; 7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4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MaMH</a:t>
            </a:r>
            <a:r>
              <a:rPr lang="en-US" altLang="en-US" sz="2800">
                <a:sym typeface="Symbol" panose="05050102010706020507" pitchFamily="18" charset="2"/>
              </a:rPr>
              <a:t>(</a:t>
            </a:r>
            <a:r>
              <a:rPr lang="en-US" altLang="en-US" sz="2400">
                <a:sym typeface="Symbol" panose="05050102010706020507" pitchFamily="18" charset="2"/>
              </a:rPr>
              <a:t>KQTHI</a:t>
            </a:r>
            <a:r>
              <a:rPr lang="en-US" altLang="en-US" sz="2800">
                <a:sym typeface="Symbol" panose="05050102010706020507" pitchFamily="18" charset="2"/>
              </a:rPr>
              <a:t>))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881460" y="5565790"/>
            <a:ext cx="79333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9176" y="6226441"/>
            <a:ext cx="6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Sai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052698" y="5458417"/>
            <a:ext cx="442610" cy="36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17997"/>
              </p:ext>
            </p:extLst>
          </p:nvPr>
        </p:nvGraphicFramePr>
        <p:xfrm>
          <a:off x="6699749" y="207762"/>
          <a:ext cx="31817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193">
                  <a:extLst>
                    <a:ext uri="{9D8B030D-6E8A-4147-A177-3AD203B41FA5}">
                      <a16:colId xmlns:a16="http://schemas.microsoft.com/office/drawing/2014/main" val="1856028819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857725832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8562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Ma</a:t>
                      </a:r>
                      <a:r>
                        <a:rPr lang="en-US" u="sng" baseline="0"/>
                        <a:t>SV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baseline="0"/>
                        <a:t>MaMH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Điem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7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8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14111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9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0916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15208" y="3068565"/>
            <a:ext cx="2090057" cy="538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4073" y="4208106"/>
            <a:ext cx="2696547" cy="49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9429" y="5198315"/>
            <a:ext cx="3974840" cy="528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8188" y="6162752"/>
            <a:ext cx="2124510" cy="433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8" grpId="0"/>
      <p:bldP spid="20" grpId="0"/>
      <p:bldP spid="23" grpId="0"/>
      <p:bldP spid="25" grpId="0"/>
      <p:bldP spid="11" grpId="0"/>
      <p:bldP spid="4" grpId="0" animBg="1"/>
      <p:bldP spid="9" grpId="0" animBg="1"/>
      <p:bldP spid="12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0974841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phép toán trên một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/>
              <a:t>Phép đổi tên</a:t>
            </a:r>
            <a:r>
              <a:rPr lang="en-US" altLang="en-US"/>
              <a:t>: </a:t>
            </a:r>
            <a:r>
              <a:rPr lang="en-US" altLang="en-US">
                <a:highlight>
                  <a:srgbClr val="FFFF00"/>
                </a:highlight>
              </a:rPr>
              <a:t>Tạo ra một quan hệ mới </a:t>
            </a:r>
            <a:r>
              <a:rPr lang="en-US" altLang="en-US">
                <a:highlight>
                  <a:srgbClr val="00FF00"/>
                </a:highlight>
              </a:rPr>
              <a:t>từ quan hệ input </a:t>
            </a:r>
            <a:r>
              <a:rPr lang="en-US" altLang="en-US">
                <a:highlight>
                  <a:srgbClr val="FFFF00"/>
                </a:highlight>
              </a:rPr>
              <a:t>với tên quan hệ và/hoặc tên thuộc tính mới.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/>
              <a:t>Cho quan hệ R(A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n</a:t>
            </a:r>
            <a:r>
              <a:rPr lang="en-US" altLang="en-US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>
                <a:sym typeface="Symbol" panose="05050102010706020507" pitchFamily="18" charset="2"/>
              </a:rPr>
              <a:t>Đổi tên quan hệ R: </a:t>
            </a:r>
            <a:r>
              <a:rPr lang="en-US" sz="3600">
                <a:sym typeface="Symbol" panose="05050102010706020507" pitchFamily="18" charset="2"/>
              </a:rPr>
              <a:t></a:t>
            </a:r>
            <a:r>
              <a:rPr lang="en-US" sz="2800" baseline="-25000"/>
              <a:t>S</a:t>
            </a:r>
            <a:r>
              <a:rPr lang="en-US" sz="2800"/>
              <a:t>(R)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>
                <a:sym typeface="Symbol" panose="05050102010706020507" pitchFamily="18" charset="2"/>
              </a:rPr>
              <a:t>Đổi tên thuộc tính: </a:t>
            </a:r>
            <a:r>
              <a:rPr lang="en-US" sz="3600">
                <a:sym typeface="Symbol" panose="05050102010706020507" pitchFamily="18" charset="2"/>
              </a:rPr>
              <a:t></a:t>
            </a:r>
            <a:r>
              <a:rPr lang="en-US" sz="2800" baseline="-25000">
                <a:sym typeface="Symbol" panose="05050102010706020507" pitchFamily="18" charset="2"/>
              </a:rPr>
              <a:t>R</a:t>
            </a:r>
            <a:r>
              <a:rPr lang="en-US" sz="2800" baseline="-25000"/>
              <a:t>(B1, B2, ..., Bn)</a:t>
            </a:r>
            <a:r>
              <a:rPr lang="en-US" sz="2800"/>
              <a:t>(R)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>
                <a:sym typeface="Symbol" panose="05050102010706020507" pitchFamily="18" charset="2"/>
              </a:rPr>
              <a:t>Đổi tên tất cả thuộc tính và tên quan hệ: </a:t>
            </a:r>
            <a:r>
              <a:rPr lang="en-US" sz="3600">
                <a:sym typeface="Symbol" panose="05050102010706020507" pitchFamily="18" charset="2"/>
              </a:rPr>
              <a:t></a:t>
            </a:r>
            <a:r>
              <a:rPr lang="en-US" sz="2800" baseline="-25000"/>
              <a:t>S(B1, B2, ..., Bn)</a:t>
            </a:r>
            <a:r>
              <a:rPr lang="en-US" sz="2800"/>
              <a:t>(R)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>
                <a:sym typeface="Symbol" panose="05050102010706020507" pitchFamily="18" charset="2"/>
              </a:rPr>
              <a:t>Đổi tên thuộc tính A2 thành B2: </a:t>
            </a:r>
            <a:r>
              <a:rPr lang="en-US" sz="3600">
                <a:sym typeface="Symbol" panose="05050102010706020507" pitchFamily="18" charset="2"/>
              </a:rPr>
              <a:t></a:t>
            </a:r>
            <a:r>
              <a:rPr lang="en-US" sz="2800" baseline="-25000"/>
              <a:t>R(A1, B2, ..., An)</a:t>
            </a:r>
            <a:r>
              <a:rPr lang="en-US" sz="2800"/>
              <a:t>(R)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45233"/>
            <a:ext cx="11236098" cy="5999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Các phép toán trên một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/>
              <a:t>Ví dụ</a:t>
            </a:r>
            <a:r>
              <a:rPr lang="en-US" altLang="en-US"/>
              <a:t>: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      </a:t>
            </a: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75428"/>
              </p:ext>
            </p:extLst>
          </p:nvPr>
        </p:nvGraphicFramePr>
        <p:xfrm>
          <a:off x="249888" y="2117837"/>
          <a:ext cx="475132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64">
                  <a:extLst>
                    <a:ext uri="{9D8B030D-6E8A-4147-A177-3AD203B41FA5}">
                      <a16:colId xmlns:a16="http://schemas.microsoft.com/office/drawing/2014/main" val="195290034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72620540"/>
                    </a:ext>
                  </a:extLst>
                </a:gridCol>
                <a:gridCol w="952640">
                  <a:extLst>
                    <a:ext uri="{9D8B030D-6E8A-4147-A177-3AD203B41FA5}">
                      <a16:colId xmlns:a16="http://schemas.microsoft.com/office/drawing/2014/main" val="3328419490"/>
                    </a:ext>
                  </a:extLst>
                </a:gridCol>
                <a:gridCol w="1333359">
                  <a:extLst>
                    <a:ext uri="{9D8B030D-6E8A-4147-A177-3AD203B41FA5}">
                      <a16:colId xmlns:a16="http://schemas.microsoft.com/office/drawing/2014/main" val="197328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VVT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 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9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68658" y="3657722"/>
            <a:ext cx="16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Quanly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5548" y="4580085"/>
            <a:ext cx="270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>
                <a:sym typeface="Symbol" panose="05050102010706020507" pitchFamily="18" charset="2"/>
              </a:rPr>
              <a:t></a:t>
            </a:r>
            <a:r>
              <a:rPr lang="en-US" altLang="en-US" sz="2400" baseline="-25000">
                <a:sym typeface="Symbol" panose="05050102010706020507" pitchFamily="18" charset="2"/>
              </a:rPr>
              <a:t>Quanly</a:t>
            </a:r>
            <a:r>
              <a:rPr lang="en-US" altLang="en-US" sz="2400">
                <a:sym typeface="Symbol" panose="05050102010706020507" pitchFamily="18" charset="2"/>
              </a:rPr>
              <a:t>(Nhanvien)</a:t>
            </a:r>
            <a:endParaRPr lang="en-US" sz="24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59357"/>
              </p:ext>
            </p:extLst>
          </p:nvPr>
        </p:nvGraphicFramePr>
        <p:xfrm>
          <a:off x="7197864" y="4119387"/>
          <a:ext cx="475132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64">
                  <a:extLst>
                    <a:ext uri="{9D8B030D-6E8A-4147-A177-3AD203B41FA5}">
                      <a16:colId xmlns:a16="http://schemas.microsoft.com/office/drawing/2014/main" val="195290034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72620540"/>
                    </a:ext>
                  </a:extLst>
                </a:gridCol>
                <a:gridCol w="952640">
                  <a:extLst>
                    <a:ext uri="{9D8B030D-6E8A-4147-A177-3AD203B41FA5}">
                      <a16:colId xmlns:a16="http://schemas.microsoft.com/office/drawing/2014/main" val="3328419490"/>
                    </a:ext>
                  </a:extLst>
                </a:gridCol>
                <a:gridCol w="1333359">
                  <a:extLst>
                    <a:ext uri="{9D8B030D-6E8A-4147-A177-3AD203B41FA5}">
                      <a16:colId xmlns:a16="http://schemas.microsoft.com/office/drawing/2014/main" val="1973282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Trương Trọng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VVN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Duy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nv03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Lê</a:t>
                      </a:r>
                      <a:r>
                        <a:rPr lang="en-US" baseline="0"/>
                        <a:t> Khang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VVT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Trần</a:t>
                      </a:r>
                      <a:r>
                        <a:rPr lang="en-US" baseline="0"/>
                        <a:t>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18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nv05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</a:t>
                      </a:r>
                      <a:r>
                        <a:rPr lang="en-US" baseline="0"/>
                        <a:t> Kha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 HD2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997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669" y="1629242"/>
            <a:ext cx="160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Nhanvien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49078" y="4963886"/>
            <a:ext cx="155821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1188</Words>
  <Application>Microsoft Office PowerPoint</Application>
  <PresentationFormat>Widescreen</PresentationFormat>
  <Paragraphs>294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.VnAristote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Equation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blht .</cp:lastModifiedBy>
  <cp:revision>232</cp:revision>
  <dcterms:created xsi:type="dcterms:W3CDTF">2017-01-10T11:09:36Z</dcterms:created>
  <dcterms:modified xsi:type="dcterms:W3CDTF">2024-05-22T15:01:20Z</dcterms:modified>
</cp:coreProperties>
</file>