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0" r:id="rId4"/>
    <p:sldId id="290" r:id="rId5"/>
    <p:sldId id="300" r:id="rId6"/>
    <p:sldId id="301" r:id="rId7"/>
    <p:sldId id="302" r:id="rId8"/>
    <p:sldId id="303" r:id="rId9"/>
    <p:sldId id="304" r:id="rId10"/>
    <p:sldId id="305" r:id="rId11"/>
    <p:sldId id="307" r:id="rId12"/>
    <p:sldId id="306" r:id="rId13"/>
    <p:sldId id="313" r:id="rId14"/>
    <p:sldId id="309" r:id="rId15"/>
    <p:sldId id="308" r:id="rId16"/>
    <p:sldId id="310" r:id="rId17"/>
    <p:sldId id="311" r:id="rId18"/>
    <p:sldId id="312" r:id="rId19"/>
    <p:sldId id="2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7" autoAdjust="0"/>
    <p:restoredTop sz="93956" autoAdjust="0"/>
  </p:normalViewPr>
  <p:slideViewPr>
    <p:cSldViewPr snapToGrid="0" showGuides="1">
      <p:cViewPr varScale="1">
        <p:scale>
          <a:sx n="73" d="100"/>
          <a:sy n="73" d="100"/>
        </p:scale>
        <p:origin x="1171" y="62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0E8DD-A0C7-419E-AC85-726EB37FF7FF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A71B4-60CD-4D49-B779-926567448A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873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A71B4-60CD-4D49-B779-926567448A58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814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1837"/>
            <a:ext cx="9144000" cy="15081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16313"/>
            <a:ext cx="9144000" cy="5603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C544-4C5B-40F5-B6BC-7078F14102FE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3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0405" y="1658938"/>
            <a:ext cx="10791190" cy="245586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5F51C49-0036-4204-9B57-95AAC2F1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1A47D85-81C8-43FF-9C42-3F48D6FDA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F2F2BB-1219-E64A-8D58-AF2C8A6ADC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6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35">
            <a:extLst>
              <a:ext uri="{FF2B5EF4-FFF2-40B4-BE49-F238E27FC236}">
                <a16:creationId xmlns:a16="http://schemas.microsoft.com/office/drawing/2014/main" id="{C31BD89A-8F52-4756-B027-614D46D10F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082800"/>
            <a:ext cx="7150100" cy="3525519"/>
          </a:xfrm>
        </p:spPr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2D7031D-1453-4A60-AEE6-26465607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6E80B69-A5C3-4D3B-8165-F7E3BB40FD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E8B86D-E59D-F044-9C6A-CE55AC3877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0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53829"/>
            <a:ext cx="11902440" cy="477631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FC7C2A-F4D5-4A2F-93B1-9C764A4E9794}"/>
              </a:ext>
            </a:extLst>
          </p:cNvPr>
          <p:cNvSpPr/>
          <p:nvPr userDrawn="1"/>
        </p:nvSpPr>
        <p:spPr>
          <a:xfrm>
            <a:off x="1132094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1A05DB3-42C8-46AC-A554-0663D9B52EF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29929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57F1C2-3136-4035-B358-1AA921A2894A}"/>
              </a:ext>
            </a:extLst>
          </p:cNvPr>
          <p:cNvSpPr txBox="1"/>
          <p:nvPr userDrawn="1"/>
        </p:nvSpPr>
        <p:spPr>
          <a:xfrm>
            <a:off x="11353800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2FC83-02D9-0044-8504-A38A8B9111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47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667000"/>
            <a:ext cx="11902440" cy="225044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2324406-7016-4738-B8E3-058CADC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F5D83137-F185-44B2-96D7-C40DC8EE3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FF52D1-EFC6-C44A-B994-D42346839B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48589"/>
            <a:ext cx="11902440" cy="6559907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83F84-8924-44E5-846B-EDD367C8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67AD1-B73F-4851-B3AF-211B535170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A3DAFE-860B-6F45-8784-31E154F972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8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849120"/>
            <a:ext cx="11902440" cy="411480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2236BFD-99FD-4F1C-80FD-F953B1E3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C7F29D1-4A66-4CBA-A9A1-D069F0F0D6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22EEAB-C4D0-4040-B9CF-5EFAE08F06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5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326" y="1658938"/>
            <a:ext cx="5400674" cy="448147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8159B0-B246-4992-B682-E76BEB9A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6507238-16C6-423B-A2C2-7A1ECA40C1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D4C4F-1CDC-FE40-AB90-9027A80017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4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35136"/>
            <a:ext cx="5400674" cy="6560820"/>
          </a:xfrm>
        </p:spPr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71F0DE-8E43-3F44-A379-F7763A3AE5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44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21973" y="1628894"/>
            <a:ext cx="5161914" cy="452477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6E58B73-29F9-4789-BF35-AB485895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46D5EA9-AAF6-4488-B583-7DA55424AD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D8DFB7-D816-3949-AE6B-76FB988F86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5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149D4E7D-F51D-4CEF-AC74-A691AA6AE2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1424BD47-36D8-4D1A-BE14-9782F1FD74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9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7D7A4D8-88B4-4DB1-99A7-519C7BE9418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823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5D95C81D-9B10-4FF8-8C90-E648F3A196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23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D4080F6-33B2-488F-B0BB-E156334F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16E3F69-D1AB-4A8A-BCE1-81157536CE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1D4CD7-697F-6D43-A07E-57DD939B72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0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0070C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83F84-8924-44E5-846B-EDD367C8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67AD1-B73F-4851-B3AF-211B535170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01FEEF-8C03-3540-9178-3FBE72EAAF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9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1424BD47-36D8-4D1A-BE14-9782F1FD74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960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91D35E9C-5092-45CB-A44E-ECEC5C354E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82135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9AE37AB8-671B-4D62-B300-4E818F9AAF8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74342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3235931-13F3-445C-A864-257369C4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40FCDF2-BE5D-4439-B3DA-53B1E34F0C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77FE6C-918F-DD4F-877B-B804CF2C9B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38A09F8-496A-4644-B820-D6251E2963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463" y="3428722"/>
            <a:ext cx="11902440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F18353-28B7-4477-95E9-3562CE24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3B43E75-A765-4118-A3B7-CF2952D7F8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73BB8-D672-9349-A510-597412AF8D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7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FF7217-FCD0-4A8A-B377-29B7E8F398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4463" y="149225"/>
            <a:ext cx="11903075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B278207-40F1-4CC1-B990-0006B8D4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724"/>
            <a:ext cx="9912009" cy="9860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E72771F-C44F-4A27-AB45-B4A1254562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58875"/>
            <a:ext cx="9912327" cy="365125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9185968-EB6A-4B69-8C1D-3E33CEC7D1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93494" y="2061687"/>
            <a:ext cx="2005012" cy="2005012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6633F8-1B31-49A7-BF63-C9B0313AA221}"/>
              </a:ext>
            </a:extLst>
          </p:cNvPr>
          <p:cNvSpPr/>
          <p:nvPr userDrawn="1"/>
        </p:nvSpPr>
        <p:spPr>
          <a:xfrm>
            <a:off x="11318471" y="64518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31946B16-90EF-47BB-A0D1-2DC2836625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06678" y="6456244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DD8459-35C2-44CC-B56E-55CEFA2AECF1}"/>
              </a:ext>
            </a:extLst>
          </p:cNvPr>
          <p:cNvSpPr txBox="1"/>
          <p:nvPr userDrawn="1"/>
        </p:nvSpPr>
        <p:spPr>
          <a:xfrm>
            <a:off x="11308514" y="6469221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BCE90E-A60C-7949-8B71-68AE28547B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9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7264113-4187-4EBB-AD66-68EAE65599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463" y="5328563"/>
            <a:ext cx="11903075" cy="1380212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43409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4CFBD0-B126-4756-BAE9-DFE94586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2798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F8443F7-284F-443E-9B77-C5CA54ED4F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2798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B622DE-BF82-E549-9051-132805BD38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5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3957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3354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4790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D19C3E4-9A91-4A56-B588-962A44C1A52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641599"/>
            <a:ext cx="4681220" cy="4066897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67A9ADB-1E48-4CA0-9DC1-FFB2810A2E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9820" y="2641599"/>
            <a:ext cx="4305300" cy="2082802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502B214-2686-4349-AEC1-6742DB3773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0982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C3FAE7E5-3173-43D5-BA67-5E8C52D68C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0438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2C4D62D-125F-4BA1-BA36-28807380D45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298940" y="2641598"/>
            <a:ext cx="2748280" cy="405253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C5B2C26-C857-4DD8-8F19-B2E3979C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702D8E62-69AA-4148-9680-07DBAAA296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71A709-F799-6540-AB36-D103691AF3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8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089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6ADC654-223A-4D00-BE02-70EA40CA51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313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B95F7005-6F08-46B7-BFA6-60D84DAD99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727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D823C65-70E5-4B30-81AB-42F2E48BAD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9315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01584CA-9F9A-415F-9A69-45BC12F1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AE9D6D3-08AE-4BDE-BCC2-7F7A06524A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346352-EC24-634E-A07B-8678EFB27C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8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410" y="1992301"/>
            <a:ext cx="4547370" cy="273017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F049B6-04C3-4385-97E7-0C9490C2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E44C51A-9A91-41EE-9C68-F5035AB14A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06E97E-4841-244B-8C0F-AC84D5BB80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0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26549" y="1629886"/>
            <a:ext cx="3168000" cy="424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30088-3DCC-4EB2-AFF1-DA21BF1D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F748112-F6C0-47FB-B576-1C132DE4BC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A36BCC-1883-674C-BBD1-FF3C56ED86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9E94143-FE7E-4405-B3B0-6F6A3B33E6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F39CC5B-CD77-41B3-A9F8-0BC5279C8B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0232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A9DC35DC-2D52-4786-87F7-0622512D0A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4914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9524047-19EA-426B-9978-B7002DC7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4356494-8784-4D7C-802E-FC8E96D4E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0EC3C3-3F8A-5044-9BBC-3DACD06B99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187870D-C780-4128-ABA3-7BF0D5FF93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4463" y="149225"/>
            <a:ext cx="11903075" cy="6559550"/>
          </a:xfrm>
        </p:spPr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363C9-4316-3940-AD93-83F81B9AE7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22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E05A6-6893-4CAA-8D5F-2957D0B1D971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A3BEB-79BF-654F-8A73-71411B77825B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64" r:id="rId4"/>
    <p:sldLayoutId id="2147483663" r:id="rId5"/>
    <p:sldLayoutId id="2147483665" r:id="rId6"/>
    <p:sldLayoutId id="2147483666" r:id="rId7"/>
    <p:sldLayoutId id="2147483668" r:id="rId8"/>
    <p:sldLayoutId id="2147483661" r:id="rId9"/>
    <p:sldLayoutId id="2147483653" r:id="rId10"/>
    <p:sldLayoutId id="2147483669" r:id="rId11"/>
    <p:sldLayoutId id="2147483662" r:id="rId12"/>
    <p:sldLayoutId id="2147483655" r:id="rId13"/>
    <p:sldLayoutId id="2147483667" r:id="rId14"/>
    <p:sldLayoutId id="2147483656" r:id="rId15"/>
    <p:sldLayoutId id="2147483652" r:id="rId16"/>
    <p:sldLayoutId id="2147483657" r:id="rId17"/>
    <p:sldLayoutId id="2147483658" r:id="rId18"/>
    <p:sldLayoutId id="2147483659" r:id="rId19"/>
    <p:sldLayoutId id="2147483660" r:id="rId20"/>
    <p:sldLayoutId id="2147483654" r:id="rId21"/>
    <p:sldLayoutId id="2147483651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9E74059-9CB0-4FC5-A877-21160B4A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8D8D56-9593-2647-8786-62A1E697095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324" y="2127141"/>
            <a:ext cx="4517351" cy="22359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12D5E5-5D16-8B42-B5E3-B478B482F1E0}"/>
              </a:ext>
            </a:extLst>
          </p:cNvPr>
          <p:cNvSpPr/>
          <p:nvPr/>
        </p:nvSpPr>
        <p:spPr>
          <a:xfrm>
            <a:off x="10649415" y="133815"/>
            <a:ext cx="1360448" cy="791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58751" y="252762"/>
            <a:ext cx="10750906" cy="59991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  <a:defRPr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Kết theo điều kiện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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b="1">
                <a:sym typeface="Symbol" panose="05050102010706020507" pitchFamily="18" charset="2"/>
              </a:rPr>
              <a:t> join</a:t>
            </a:r>
            <a:r>
              <a:rPr lang="en-US" altLang="en-US" b="1"/>
              <a:t>) (cont.)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- Vd. PB  	            			 NV     		</a:t>
            </a:r>
            <a:endParaRPr lang="en-US" altLang="en-US" sz="2600"/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b="1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b="1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b="1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b="1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spcBef>
                <a:spcPts val="750"/>
              </a:spcBef>
              <a:buNone/>
              <a:defRPr/>
            </a:pPr>
            <a:r>
              <a:rPr lang="en-US" altLang="en-US" sz="2800"/>
              <a:t>Chú ý:  </a:t>
            </a:r>
            <a:r>
              <a:rPr lang="en-US" altLang="en-US" sz="2800">
                <a:highlight>
                  <a:srgbClr val="FFFF00"/>
                </a:highlight>
                <a:sym typeface="Symbol" panose="05050102010706020507" pitchFamily="18" charset="2"/>
              </a:rPr>
              <a:t>R       S  </a:t>
            </a:r>
            <a:r>
              <a:rPr lang="en-US" altLang="en-US" sz="3600">
                <a:highlight>
                  <a:srgbClr val="FFFF00"/>
                </a:highlight>
                <a:sym typeface="Symbol" panose="05050102010706020507" pitchFamily="18" charset="2"/>
              </a:rPr>
              <a:t></a:t>
            </a:r>
            <a:r>
              <a:rPr lang="en-US" sz="2800" baseline="-25000">
                <a:highlight>
                  <a:srgbClr val="FFFF00"/>
                </a:highlight>
                <a:sym typeface="Symbol" panose="05050102010706020507" pitchFamily="18" charset="2"/>
              </a:rPr>
              <a:t></a:t>
            </a:r>
            <a:r>
              <a:rPr lang="en-US" sz="2800">
                <a:highlight>
                  <a:srgbClr val="FFFF00"/>
                </a:highlight>
                <a:sym typeface="Symbol" panose="05050102010706020507" pitchFamily="18" charset="2"/>
              </a:rPr>
              <a:t>(R</a:t>
            </a:r>
            <a:r>
              <a:rPr lang="en-US" altLang="en-US" sz="2800">
                <a:highlight>
                  <a:srgbClr val="FFFF00"/>
                </a:highlight>
              </a:rPr>
              <a:t> </a:t>
            </a:r>
            <a:r>
              <a:rPr lang="en-US" altLang="en-US" sz="2800">
                <a:highlight>
                  <a:srgbClr val="FFFF00"/>
                </a:highlight>
                <a:sym typeface="Symbol" panose="05050102010706020507" pitchFamily="18" charset="2"/>
              </a:rPr>
              <a:t>x S)</a:t>
            </a:r>
            <a:endParaRPr lang="en-US" altLang="en-US" sz="2800">
              <a:highlight>
                <a:srgbClr val="FFFF00"/>
              </a:highligh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511512"/>
              </p:ext>
            </p:extLst>
          </p:nvPr>
        </p:nvGraphicFramePr>
        <p:xfrm>
          <a:off x="176395" y="1275476"/>
          <a:ext cx="37371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027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65439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1227666">
                  <a:extLst>
                    <a:ext uri="{9D8B030D-6E8A-4147-A177-3AD203B41FA5}">
                      <a16:colId xmlns:a16="http://schemas.microsoft.com/office/drawing/2014/main" val="2156907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/>
                        <a:t>MaPB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TenPB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MaNQL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Nhân</a:t>
                      </a:r>
                      <a:r>
                        <a:rPr lang="en-US" baseline="0"/>
                        <a:t> sự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11111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Tài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 chính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11110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Kỹ</a:t>
                      </a:r>
                      <a:r>
                        <a:rPr lang="en-US" baseline="0"/>
                        <a:t> thuật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11114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237643"/>
              </p:ext>
            </p:extLst>
          </p:nvPr>
        </p:nvGraphicFramePr>
        <p:xfrm>
          <a:off x="5095579" y="3531912"/>
          <a:ext cx="5814077" cy="1513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848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319777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1097867">
                  <a:extLst>
                    <a:ext uri="{9D8B030D-6E8A-4147-A177-3AD203B41FA5}">
                      <a16:colId xmlns:a16="http://schemas.microsoft.com/office/drawing/2014/main" val="3051557007"/>
                    </a:ext>
                  </a:extLst>
                </a:gridCol>
                <a:gridCol w="910996">
                  <a:extLst>
                    <a:ext uri="{9D8B030D-6E8A-4147-A177-3AD203B41FA5}">
                      <a16:colId xmlns:a16="http://schemas.microsoft.com/office/drawing/2014/main" val="3444700964"/>
                    </a:ext>
                  </a:extLst>
                </a:gridCol>
                <a:gridCol w="1630589">
                  <a:extLst>
                    <a:ext uri="{9D8B030D-6E8A-4147-A177-3AD203B41FA5}">
                      <a16:colId xmlns:a16="http://schemas.microsoft.com/office/drawing/2014/main" val="1143608419"/>
                    </a:ext>
                  </a:extLst>
                </a:gridCol>
              </a:tblGrid>
              <a:tr h="328135">
                <a:tc>
                  <a:txBody>
                    <a:bodyPr/>
                    <a:lstStyle/>
                    <a:p>
                      <a:r>
                        <a:rPr lang="en-US" u="none"/>
                        <a:t>MaPB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TenPB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MaNQL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28135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28135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416354"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2475839" y="4088531"/>
            <a:ext cx="2495568" cy="310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018872"/>
              </p:ext>
            </p:extLst>
          </p:nvPr>
        </p:nvGraphicFramePr>
        <p:xfrm>
          <a:off x="5095578" y="3918660"/>
          <a:ext cx="58092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880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  <a:gridCol w="1635210">
                  <a:extLst>
                    <a:ext uri="{9D8B030D-6E8A-4147-A177-3AD203B41FA5}">
                      <a16:colId xmlns:a16="http://schemas.microsoft.com/office/drawing/2014/main" val="364610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Nhân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 sự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rgbClr val="FF0000"/>
                          </a:solidFill>
                        </a:rPr>
                        <a:t>11111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11111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Nguyễn Duy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902594" y="5674866"/>
            <a:ext cx="573245" cy="430938"/>
            <a:chOff x="11343209" y="1213870"/>
            <a:chExt cx="573245" cy="430938"/>
          </a:xfrm>
        </p:grpSpPr>
        <p:grpSp>
          <p:nvGrpSpPr>
            <p:cNvPr id="41" name="Group 40"/>
            <p:cNvGrpSpPr/>
            <p:nvPr/>
          </p:nvGrpSpPr>
          <p:grpSpPr>
            <a:xfrm>
              <a:off x="11343209" y="1213870"/>
              <a:ext cx="259942" cy="258997"/>
              <a:chOff x="3571953" y="914400"/>
              <a:chExt cx="266272" cy="311720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3571953" y="934902"/>
                <a:ext cx="255270" cy="290409"/>
                <a:chOff x="3582955" y="931901"/>
                <a:chExt cx="255270" cy="290409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3582955" y="935711"/>
                  <a:ext cx="255270" cy="28659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3589832" y="931901"/>
                  <a:ext cx="248393" cy="26439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/>
              <p:cNvGrpSpPr/>
              <p:nvPr/>
            </p:nvGrpSpPr>
            <p:grpSpPr>
              <a:xfrm>
                <a:off x="3582955" y="914400"/>
                <a:ext cx="255270" cy="311720"/>
                <a:chOff x="3582955" y="914400"/>
                <a:chExt cx="255270" cy="311720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3582955" y="914400"/>
                  <a:ext cx="0" cy="30791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3838225" y="914400"/>
                  <a:ext cx="0" cy="31172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TextBox 48"/>
            <p:cNvSpPr txBox="1"/>
            <p:nvPr/>
          </p:nvSpPr>
          <p:spPr>
            <a:xfrm>
              <a:off x="11589883" y="1275476"/>
              <a:ext cx="326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ym typeface="Symbol" panose="05050102010706020507" pitchFamily="18" charset="2"/>
                </a:rPr>
                <a:t></a:t>
              </a:r>
              <a:endParaRPr lang="en-US"/>
            </a:p>
          </p:txBody>
        </p:sp>
      </p:grp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934123"/>
              </p:ext>
            </p:extLst>
          </p:nvPr>
        </p:nvGraphicFramePr>
        <p:xfrm>
          <a:off x="5095579" y="1213870"/>
          <a:ext cx="25679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482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47478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/>
                        <a:t>MaNV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/>
                        <a:t>Trương Trọng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Nguyễn Duy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11112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Lê</a:t>
                      </a:r>
                      <a:r>
                        <a:rPr lang="en-US" baseline="0"/>
                        <a:t> Khang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11113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Trần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 B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8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11114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Nguyễn</a:t>
                      </a:r>
                      <a:r>
                        <a:rPr lang="en-US" baseline="0"/>
                        <a:t> Kha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245992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39382" y="4453840"/>
            <a:ext cx="3828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ym typeface="Symbol" panose="05050102010706020507" pitchFamily="18" charset="2"/>
              </a:rPr>
              <a:t>Với : PB.MaNQL = NV.MaNV</a:t>
            </a:r>
            <a:endParaRPr lang="en-US" sz="2000"/>
          </a:p>
        </p:txBody>
      </p:sp>
      <p:grpSp>
        <p:nvGrpSpPr>
          <p:cNvPr id="5" name="Group 4"/>
          <p:cNvGrpSpPr/>
          <p:nvPr/>
        </p:nvGrpSpPr>
        <p:grpSpPr>
          <a:xfrm>
            <a:off x="743235" y="3894067"/>
            <a:ext cx="3042079" cy="532594"/>
            <a:chOff x="743235" y="3894067"/>
            <a:chExt cx="3042079" cy="532594"/>
          </a:xfrm>
        </p:grpSpPr>
        <p:sp>
          <p:nvSpPr>
            <p:cNvPr id="2" name="TextBox 1"/>
            <p:cNvSpPr txBox="1"/>
            <p:nvPr/>
          </p:nvSpPr>
          <p:spPr>
            <a:xfrm>
              <a:off x="743235" y="3894067"/>
              <a:ext cx="3042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en-US" sz="2400">
                  <a:sym typeface="Symbol" panose="05050102010706020507" pitchFamily="18" charset="2"/>
                </a:rPr>
                <a:t>PB        NV  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399076" y="3995723"/>
              <a:ext cx="573245" cy="430938"/>
              <a:chOff x="11343209" y="1213870"/>
              <a:chExt cx="573245" cy="430938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11343209" y="1213870"/>
                <a:ext cx="259942" cy="258997"/>
                <a:chOff x="3571953" y="914400"/>
                <a:chExt cx="266272" cy="311720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3571953" y="934902"/>
                  <a:ext cx="255270" cy="290409"/>
                  <a:chOff x="3582955" y="931901"/>
                  <a:chExt cx="255270" cy="290409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 flipV="1">
                    <a:off x="3582955" y="935711"/>
                    <a:ext cx="255270" cy="28659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3589832" y="931901"/>
                    <a:ext cx="248393" cy="2643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3582955" y="914400"/>
                  <a:ext cx="255270" cy="311720"/>
                  <a:chOff x="3582955" y="914400"/>
                  <a:chExt cx="255270" cy="311720"/>
                </a:xfrm>
              </p:grpSpPr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3582955" y="914400"/>
                    <a:ext cx="0" cy="30791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3838225" y="914400"/>
                    <a:ext cx="0" cy="31172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2" name="TextBox 51"/>
              <p:cNvSpPr txBox="1"/>
              <p:nvPr/>
            </p:nvSpPr>
            <p:spPr>
              <a:xfrm>
                <a:off x="11589883" y="1275476"/>
                <a:ext cx="3265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ym typeface="Symbol" panose="05050102010706020507" pitchFamily="18" charset="2"/>
                  </a:rPr>
                  <a:t></a:t>
                </a:r>
                <a:endParaRPr lang="en-US"/>
              </a:p>
            </p:txBody>
          </p:sp>
        </p:grpSp>
      </p:grpSp>
      <p:cxnSp>
        <p:nvCxnSpPr>
          <p:cNvPr id="13" name="Straight Arrow Connector 12"/>
          <p:cNvCxnSpPr/>
          <p:nvPr/>
        </p:nvCxnSpPr>
        <p:spPr>
          <a:xfrm>
            <a:off x="3913527" y="1791478"/>
            <a:ext cx="1182052" cy="3545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064734"/>
              </p:ext>
            </p:extLst>
          </p:nvPr>
        </p:nvGraphicFramePr>
        <p:xfrm>
          <a:off x="5094646" y="4688246"/>
          <a:ext cx="58092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880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  <a:gridCol w="1635210">
                  <a:extLst>
                    <a:ext uri="{9D8B030D-6E8A-4147-A177-3AD203B41FA5}">
                      <a16:colId xmlns:a16="http://schemas.microsoft.com/office/drawing/2014/main" val="364610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Kỹ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 thuật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00B050"/>
                          </a:solidFill>
                        </a:rPr>
                        <a:t>11114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00B050"/>
                          </a:solidFill>
                        </a:rPr>
                        <a:t>11114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Nguyễn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 Kha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V="1">
            <a:off x="3931171" y="1809982"/>
            <a:ext cx="1164407" cy="3632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13527" y="2597267"/>
            <a:ext cx="1181119" cy="65509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066006"/>
              </p:ext>
            </p:extLst>
          </p:nvPr>
        </p:nvGraphicFramePr>
        <p:xfrm>
          <a:off x="5094646" y="4297448"/>
          <a:ext cx="58092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880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  <a:gridCol w="1635210">
                  <a:extLst>
                    <a:ext uri="{9D8B030D-6E8A-4147-A177-3AD203B41FA5}">
                      <a16:colId xmlns:a16="http://schemas.microsoft.com/office/drawing/2014/main" val="364610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Tài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 chính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00B0F0"/>
                          </a:solidFill>
                        </a:rPr>
                        <a:t>11110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00B0F0"/>
                          </a:solidFill>
                        </a:rPr>
                        <a:t>11110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>
                          <a:solidFill>
                            <a:schemeClr val="tx1"/>
                          </a:solidFill>
                        </a:rPr>
                        <a:t>Trương Trọng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29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58750" y="252762"/>
            <a:ext cx="10991332" cy="59991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  <a:defRPr/>
            </a:pPr>
            <a:r>
              <a:rPr lang="en-US" altLang="en-US" sz="3600" b="1"/>
              <a:t>Kết tự nhiên</a:t>
            </a:r>
            <a:r>
              <a:rPr lang="en-US" altLang="en-US" sz="3600" b="1">
                <a:sym typeface="Symbol" panose="05050102010706020507" pitchFamily="18" charset="2"/>
              </a:rPr>
              <a:t> </a:t>
            </a:r>
            <a:r>
              <a:rPr lang="en-US" altLang="en-US" sz="3600" b="1"/>
              <a:t>(</a:t>
            </a:r>
            <a:r>
              <a:rPr lang="en-US" altLang="en-US" sz="3600" b="1">
                <a:sym typeface="Symbol" panose="05050102010706020507" pitchFamily="18" charset="2"/>
              </a:rPr>
              <a:t>natural join</a:t>
            </a:r>
            <a:r>
              <a:rPr lang="en-US" altLang="en-US" sz="3600" b="1"/>
              <a:t>) 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US" altLang="en-US" sz="2800">
                <a:sym typeface="Symbol" panose="05050102010706020507" pitchFamily="18" charset="2"/>
              </a:rPr>
              <a:t>  - Để có thể thực hiện được phép kết tự nhiên, phải có </a:t>
            </a:r>
            <a:r>
              <a:rPr lang="en-US" altLang="en-US" sz="2800">
                <a:highlight>
                  <a:srgbClr val="FFFF00"/>
                </a:highlight>
                <a:sym typeface="Symbol" panose="05050102010706020507" pitchFamily="18" charset="2"/>
              </a:rPr>
              <a:t>ít nhất một</a:t>
            </a:r>
            <a:br>
              <a:rPr lang="en-US" altLang="en-US" sz="2800">
                <a:highlight>
                  <a:srgbClr val="FFFF00"/>
                </a:highlight>
                <a:sym typeface="Symbol" panose="05050102010706020507" pitchFamily="18" charset="2"/>
              </a:rPr>
            </a:br>
            <a:r>
              <a:rPr lang="en-US" altLang="en-US" sz="2800">
                <a:highlight>
                  <a:srgbClr val="FFFF00"/>
                </a:highlight>
                <a:sym typeface="Symbol" panose="05050102010706020507" pitchFamily="18" charset="2"/>
              </a:rPr>
              <a:t>    cặp thuộc tính </a:t>
            </a:r>
            <a:r>
              <a:rPr lang="en-US" altLang="en-US" sz="2800">
                <a:highlight>
                  <a:srgbClr val="00FF00"/>
                </a:highlight>
                <a:sym typeface="Symbol" panose="05050102010706020507" pitchFamily="18" charset="2"/>
              </a:rPr>
              <a:t>trùng tên </a:t>
            </a:r>
            <a:r>
              <a:rPr lang="en-US" altLang="en-US" sz="2800">
                <a:highlight>
                  <a:srgbClr val="FFFF00"/>
                </a:highlight>
                <a:sym typeface="Symbol" panose="05050102010706020507" pitchFamily="18" charset="2"/>
              </a:rPr>
              <a:t>tương ứng trong hai quan hệ</a:t>
            </a:r>
            <a:r>
              <a:rPr lang="en-US" altLang="en-US" sz="2800">
                <a:sym typeface="Symbol" panose="05050102010706020507" pitchFamily="18" charset="2"/>
              </a:rPr>
              <a:t> và điều kiện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>
                <a:sym typeface="Symbol" panose="05050102010706020507" pitchFamily="18" charset="2"/>
              </a:rPr>
              <a:t>    kết là phép so sánh bằng thỏa trên tất cả các cặp thuộc tính trùng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>
                <a:sym typeface="Symbol" panose="05050102010706020507" pitchFamily="18" charset="2"/>
              </a:rPr>
              <a:t>    tên đó.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/>
              <a:t>   </a:t>
            </a:r>
            <a:r>
              <a:rPr lang="en-US" altLang="en-US"/>
              <a:t>- Cho R(A</a:t>
            </a:r>
            <a:r>
              <a:rPr lang="en-US" altLang="en-US" baseline="-25000"/>
              <a:t>1</a:t>
            </a:r>
            <a:r>
              <a:rPr lang="en-US" altLang="en-US"/>
              <a:t>, …,A5, A</a:t>
            </a:r>
            <a:r>
              <a:rPr lang="en-US" altLang="en-US" baseline="-25000"/>
              <a:t>6</a:t>
            </a:r>
            <a:r>
              <a:rPr lang="en-US" altLang="en-US"/>
              <a:t>, ..., A</a:t>
            </a:r>
            <a:r>
              <a:rPr lang="en-US" altLang="en-US" baseline="-25000"/>
              <a:t>n</a:t>
            </a:r>
            <a:r>
              <a:rPr lang="en-US" altLang="en-US"/>
              <a:t>),  S(B</a:t>
            </a:r>
            <a:r>
              <a:rPr lang="en-US" altLang="en-US" baseline="-25000"/>
              <a:t>1</a:t>
            </a:r>
            <a:r>
              <a:rPr lang="en-US" altLang="en-US"/>
              <a:t>, …, A5,A</a:t>
            </a:r>
            <a:r>
              <a:rPr lang="en-US" altLang="en-US" baseline="-25000"/>
              <a:t>6</a:t>
            </a:r>
            <a:r>
              <a:rPr lang="en-US" altLang="en-US"/>
              <a:t>, ..., B</a:t>
            </a:r>
            <a:r>
              <a:rPr lang="en-US" altLang="en-US" baseline="-25000"/>
              <a:t>m</a:t>
            </a:r>
            <a:r>
              <a:rPr lang="en-US" altLang="en-US"/>
              <a:t>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/>
              <a:t>   - Cú pháp:   R </a:t>
            </a:r>
            <a:r>
              <a:rPr lang="en-US" altLang="en-US">
                <a:sym typeface="Symbol" panose="05050102010706020507" pitchFamily="18" charset="2"/>
              </a:rPr>
              <a:t>   </a:t>
            </a:r>
            <a:r>
              <a:rPr lang="en-US" altLang="en-US" baseline="-25000">
                <a:sym typeface="Symbol" panose="05050102010706020507" pitchFamily="18" charset="2"/>
              </a:rPr>
              <a:t> </a:t>
            </a:r>
            <a:r>
              <a:rPr lang="en-US" altLang="en-US" baseline="-25000">
                <a:solidFill>
                  <a:srgbClr val="FF0000"/>
                </a:solidFill>
                <a:sym typeface="Symbol" panose="05050102010706020507" pitchFamily="18" charset="2"/>
              </a:rPr>
              <a:t>R.A5=S.A5</a:t>
            </a:r>
            <a:r>
              <a:rPr lang="en-US" altLang="en-US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baseline="-25000">
                <a:solidFill>
                  <a:srgbClr val="FF0000"/>
                </a:solidFill>
                <a:sym typeface="Symbol" panose="05050102010706020507" pitchFamily="18" charset="2"/>
              </a:rPr>
              <a:t>and R.A6= S.A6</a:t>
            </a:r>
            <a:r>
              <a:rPr lang="en-US" altLang="en-US">
                <a:sym typeface="Symbol" panose="05050102010706020507" pitchFamily="18" charset="2"/>
              </a:rPr>
              <a:t>S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US" altLang="en-US" sz="2800">
                <a:sym typeface="Symbol" panose="05050102010706020507" pitchFamily="18" charset="2"/>
              </a:rPr>
              <a:t>   - &lt;đk kết&gt; có dạng R.A</a:t>
            </a:r>
            <a:r>
              <a:rPr lang="en-US" altLang="en-US" sz="2800" baseline="-25000">
                <a:sym typeface="Symbol" panose="05050102010706020507" pitchFamily="18" charset="2"/>
              </a:rPr>
              <a:t>i</a:t>
            </a:r>
            <a:r>
              <a:rPr lang="en-US" altLang="en-US" sz="2800">
                <a:sym typeface="Symbol" panose="05050102010706020507" pitchFamily="18" charset="2"/>
              </a:rPr>
              <a:t> = S.A</a:t>
            </a:r>
            <a:r>
              <a:rPr lang="en-US" altLang="en-US" sz="2800" baseline="-25000">
                <a:sym typeface="Symbol" panose="05050102010706020507" pitchFamily="18" charset="2"/>
              </a:rPr>
              <a:t>i</a:t>
            </a:r>
            <a:r>
              <a:rPr lang="en-US" altLang="en-US" sz="2800">
                <a:sym typeface="Symbol" panose="05050102010706020507" pitchFamily="18" charset="2"/>
              </a:rPr>
              <a:t>, </a:t>
            </a:r>
            <a:r>
              <a:rPr lang="en-US" altLang="en-US" sz="2800">
                <a:highlight>
                  <a:srgbClr val="FFFF00"/>
                </a:highlight>
                <a:sym typeface="Symbol" panose="05050102010706020507" pitchFamily="18" charset="2"/>
              </a:rPr>
              <a:t>nhưng không cần ghi tường minh</a:t>
            </a:r>
            <a:r>
              <a:rPr lang="en-US" altLang="en-US" sz="2800">
                <a:sym typeface="Symbol" panose="05050102010706020507" pitchFamily="18" charset="2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US" altLang="en-US">
                <a:sym typeface="Symbol" panose="05050102010706020507" pitchFamily="18" charset="2"/>
              </a:rPr>
              <a:t>    </a:t>
            </a:r>
            <a:r>
              <a:rPr lang="en-US" altLang="en-US" sz="2800">
                <a:sym typeface="Symbol" panose="05050102010706020507" pitchFamily="18" charset="2"/>
              </a:rPr>
              <a:t>- </a:t>
            </a:r>
            <a:r>
              <a:rPr lang="en-US" altLang="en-US" sz="2800">
                <a:highlight>
                  <a:srgbClr val="FFFF00"/>
                </a:highlight>
                <a:sym typeface="Symbol" panose="05050102010706020507" pitchFamily="18" charset="2"/>
              </a:rPr>
              <a:t>Kết quả </a:t>
            </a:r>
            <a:r>
              <a:rPr lang="en-US" altLang="en-US" sz="2800">
                <a:highlight>
                  <a:srgbClr val="FFFF00"/>
                </a:highlight>
              </a:rPr>
              <a:t>là một quan hệ mới có số cột (thuộc tính) bằng </a:t>
            </a:r>
            <a:br>
              <a:rPr lang="en-US" altLang="en-US" sz="2800">
                <a:highlight>
                  <a:srgbClr val="FFFF00"/>
                </a:highlight>
              </a:rPr>
            </a:br>
            <a:r>
              <a:rPr lang="en-US" altLang="en-US" sz="2800">
                <a:highlight>
                  <a:srgbClr val="FFFF00"/>
                </a:highlight>
              </a:rPr>
              <a:t>     {A</a:t>
            </a:r>
            <a:r>
              <a:rPr lang="en-US" altLang="en-US" sz="2800" baseline="-25000">
                <a:highlight>
                  <a:srgbClr val="FFFF00"/>
                </a:highlight>
              </a:rPr>
              <a:t>1</a:t>
            </a:r>
            <a:r>
              <a:rPr lang="en-US" altLang="en-US" sz="2800">
                <a:highlight>
                  <a:srgbClr val="FFFF00"/>
                </a:highlight>
              </a:rPr>
              <a:t>, …, A</a:t>
            </a:r>
            <a:r>
              <a:rPr lang="en-US" altLang="en-US" sz="2800" baseline="-25000">
                <a:highlight>
                  <a:srgbClr val="FFFF00"/>
                </a:highlight>
              </a:rPr>
              <a:t>n</a:t>
            </a:r>
            <a:r>
              <a:rPr lang="en-US" altLang="en-US" sz="2800">
                <a:highlight>
                  <a:srgbClr val="FFFF00"/>
                </a:highlight>
              </a:rPr>
              <a:t>.} </a:t>
            </a:r>
            <a:r>
              <a:rPr lang="en-US" altLang="en-US" sz="2800">
                <a:highlight>
                  <a:srgbClr val="FFFF00"/>
                </a:highlight>
                <a:sym typeface="Symbol" panose="05050102010706020507" pitchFamily="18" charset="2"/>
              </a:rPr>
              <a:t> </a:t>
            </a:r>
            <a:r>
              <a:rPr lang="en-US" altLang="en-US" sz="2800">
                <a:highlight>
                  <a:srgbClr val="FFFF00"/>
                </a:highlight>
              </a:rPr>
              <a:t>(B</a:t>
            </a:r>
            <a:r>
              <a:rPr lang="en-US" altLang="en-US" sz="2800" baseline="-25000">
                <a:highlight>
                  <a:srgbClr val="FFFF00"/>
                </a:highlight>
              </a:rPr>
              <a:t>1</a:t>
            </a:r>
            <a:r>
              <a:rPr lang="en-US" altLang="en-US" sz="2800">
                <a:highlight>
                  <a:srgbClr val="FFFF00"/>
                </a:highlight>
              </a:rPr>
              <a:t>, …, B</a:t>
            </a:r>
            <a:r>
              <a:rPr lang="en-US" altLang="en-US" sz="2800" baseline="-25000">
                <a:highlight>
                  <a:srgbClr val="FFFF00"/>
                </a:highlight>
              </a:rPr>
              <a:t>m</a:t>
            </a:r>
            <a:r>
              <a:rPr lang="en-US" altLang="en-US" sz="2800">
                <a:highlight>
                  <a:srgbClr val="FFFF00"/>
                </a:highlight>
              </a:rPr>
              <a:t>)</a:t>
            </a:r>
            <a:endParaRPr lang="en-US" altLang="en-US" sz="2800">
              <a:highlight>
                <a:srgbClr val="FFFF00"/>
              </a:highlight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	                 		</a:t>
            </a:r>
            <a:endParaRPr lang="en-US" altLang="en-US" sz="2600"/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847439" y="3394579"/>
            <a:ext cx="259942" cy="258997"/>
            <a:chOff x="3571953" y="914400"/>
            <a:chExt cx="266272" cy="311720"/>
          </a:xfrm>
        </p:grpSpPr>
        <p:grpSp>
          <p:nvGrpSpPr>
            <p:cNvPr id="42" name="Group 41"/>
            <p:cNvGrpSpPr/>
            <p:nvPr/>
          </p:nvGrpSpPr>
          <p:grpSpPr>
            <a:xfrm>
              <a:off x="3571953" y="934902"/>
              <a:ext cx="255270" cy="290409"/>
              <a:chOff x="3582955" y="931901"/>
              <a:chExt cx="255270" cy="290409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V="1">
                <a:off x="3582955" y="935711"/>
                <a:ext cx="255270" cy="2865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589832" y="931901"/>
                <a:ext cx="248393" cy="26439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3582955" y="914400"/>
              <a:ext cx="255270" cy="311720"/>
              <a:chOff x="3582955" y="914400"/>
              <a:chExt cx="255270" cy="311720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3582955" y="914400"/>
                <a:ext cx="0" cy="30791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838225" y="914400"/>
                <a:ext cx="0" cy="3117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391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52960" y="342847"/>
            <a:ext cx="10750906" cy="622590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6"/>
              <a:defRPr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Kết </a:t>
            </a:r>
            <a:r>
              <a:rPr lang="en-US" altLang="en-US" b="1"/>
              <a:t>tự nhiên</a:t>
            </a:r>
            <a:r>
              <a:rPr lang="en-US" altLang="en-US" b="1">
                <a:sym typeface="Symbol" panose="05050102010706020507" pitchFamily="18" charset="2"/>
              </a:rPr>
              <a:t> </a:t>
            </a:r>
            <a:r>
              <a:rPr lang="en-US" altLang="en-US" b="1"/>
              <a:t>(cont.)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- Ví dụ 1. NV                                        PB  	                 		</a:t>
            </a:r>
            <a:endParaRPr lang="en-US" altLang="en-US" sz="2600"/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b="1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b="1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b="1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b="1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spcBef>
                <a:spcPts val="750"/>
              </a:spcBef>
              <a:buNone/>
              <a:defRPr/>
            </a:pPr>
            <a:endParaRPr lang="en-US" altLang="en-US" sz="2800"/>
          </a:p>
          <a:p>
            <a:pPr marL="0" lvl="1" indent="0">
              <a:spcBef>
                <a:spcPts val="750"/>
              </a:spcBef>
              <a:buNone/>
              <a:defRPr/>
            </a:pPr>
            <a:r>
              <a:rPr lang="en-US" altLang="en-US" sz="2800"/>
              <a:t>Chú ý:  </a:t>
            </a:r>
            <a:r>
              <a:rPr lang="en-US" altLang="en-US" sz="2800">
                <a:highlight>
                  <a:srgbClr val="FFFF00"/>
                </a:highlight>
                <a:sym typeface="Symbol" panose="05050102010706020507" pitchFamily="18" charset="2"/>
              </a:rPr>
              <a:t>Kết theo điều kiện  và kết tự nhiên còn được gọi là kết nội (inner join)</a:t>
            </a:r>
            <a:endParaRPr lang="en-US" altLang="en-US" sz="2800">
              <a:highlight>
                <a:srgbClr val="FFFF00"/>
              </a:highligh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924496"/>
              </p:ext>
            </p:extLst>
          </p:nvPr>
        </p:nvGraphicFramePr>
        <p:xfrm>
          <a:off x="4742238" y="1277418"/>
          <a:ext cx="25094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027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65439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/>
                        <a:t>MaPB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TenPB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Nhân</a:t>
                      </a:r>
                      <a:r>
                        <a:rPr lang="en-US" baseline="0"/>
                        <a:t> sự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Tài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 chính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Kỹ</a:t>
                      </a:r>
                      <a:r>
                        <a:rPr lang="en-US" baseline="0"/>
                        <a:t> thuật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98813"/>
              </p:ext>
            </p:extLst>
          </p:nvPr>
        </p:nvGraphicFramePr>
        <p:xfrm>
          <a:off x="4986361" y="2938532"/>
          <a:ext cx="4922749" cy="220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848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32611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51557007"/>
                    </a:ext>
                  </a:extLst>
                </a:gridCol>
                <a:gridCol w="1520890">
                  <a:extLst>
                    <a:ext uri="{9D8B030D-6E8A-4147-A177-3AD203B41FA5}">
                      <a16:colId xmlns:a16="http://schemas.microsoft.com/office/drawing/2014/main" val="3444700964"/>
                    </a:ext>
                  </a:extLst>
                </a:gridCol>
              </a:tblGrid>
              <a:tr h="328135">
                <a:tc>
                  <a:txBody>
                    <a:bodyPr/>
                    <a:lstStyle/>
                    <a:p>
                      <a:r>
                        <a:rPr lang="en-US" u="none"/>
                        <a:t>MaNV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TênPB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28135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28135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416354"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  <a:tr h="416354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561953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2475839" y="4088531"/>
            <a:ext cx="2495568" cy="310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131135"/>
              </p:ext>
            </p:extLst>
          </p:nvPr>
        </p:nvGraphicFramePr>
        <p:xfrm>
          <a:off x="260831" y="1258569"/>
          <a:ext cx="339742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181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51519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905728">
                  <a:extLst>
                    <a:ext uri="{9D8B030D-6E8A-4147-A177-3AD203B41FA5}">
                      <a16:colId xmlns:a16="http://schemas.microsoft.com/office/drawing/2014/main" val="2731094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/>
                        <a:t>MaNV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MaPB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/>
                        <a:t>Trương Trọng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Nguyễn Duy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11112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Lê</a:t>
                      </a:r>
                      <a:r>
                        <a:rPr lang="en-US" baseline="0"/>
                        <a:t> Khang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11113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Trần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 B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8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11114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Nguyễn</a:t>
                      </a:r>
                      <a:r>
                        <a:rPr lang="en-US" baseline="0"/>
                        <a:t> Kha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24599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743235" y="3894067"/>
            <a:ext cx="3042079" cy="461665"/>
            <a:chOff x="743235" y="3894067"/>
            <a:chExt cx="3042079" cy="461665"/>
          </a:xfrm>
        </p:grpSpPr>
        <p:sp>
          <p:nvSpPr>
            <p:cNvPr id="2" name="TextBox 1"/>
            <p:cNvSpPr txBox="1"/>
            <p:nvPr/>
          </p:nvSpPr>
          <p:spPr>
            <a:xfrm>
              <a:off x="743235" y="3894067"/>
              <a:ext cx="3042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en-US" sz="2400">
                  <a:sym typeface="Symbol" panose="05050102010706020507" pitchFamily="18" charset="2"/>
                </a:rPr>
                <a:t>NV       PB  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399076" y="3995723"/>
              <a:ext cx="259942" cy="258997"/>
              <a:chOff x="3571953" y="914400"/>
              <a:chExt cx="266272" cy="31172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3571953" y="934902"/>
                <a:ext cx="255270" cy="290409"/>
                <a:chOff x="3582955" y="931901"/>
                <a:chExt cx="255270" cy="290409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3582955" y="935711"/>
                  <a:ext cx="255270" cy="28659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3589832" y="931901"/>
                  <a:ext cx="248393" cy="26439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3582955" y="914400"/>
                <a:ext cx="255270" cy="311720"/>
                <a:chOff x="3582955" y="914400"/>
                <a:chExt cx="255270" cy="311720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3582955" y="914400"/>
                  <a:ext cx="0" cy="30791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3838225" y="914400"/>
                  <a:ext cx="0" cy="31172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3" name="Straight Arrow Connector 12"/>
          <p:cNvCxnSpPr/>
          <p:nvPr/>
        </p:nvCxnSpPr>
        <p:spPr>
          <a:xfrm>
            <a:off x="3658259" y="1771757"/>
            <a:ext cx="1083979" cy="42864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618045" y="1847181"/>
            <a:ext cx="1164407" cy="3632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693753" y="1966738"/>
            <a:ext cx="1000688" cy="6635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499592"/>
              </p:ext>
            </p:extLst>
          </p:nvPr>
        </p:nvGraphicFramePr>
        <p:xfrm>
          <a:off x="4986360" y="3311991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23526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37589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11110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>
                          <a:solidFill>
                            <a:schemeClr val="tx1"/>
                          </a:solidFill>
                        </a:rPr>
                        <a:t>Trương Trọng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Tài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 chính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cxnSp>
        <p:nvCxnSpPr>
          <p:cNvPr id="62" name="Straight Arrow Connector 61"/>
          <p:cNvCxnSpPr/>
          <p:nvPr/>
        </p:nvCxnSpPr>
        <p:spPr>
          <a:xfrm flipV="1">
            <a:off x="3658259" y="2279088"/>
            <a:ext cx="1071677" cy="64423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3622764" y="2534609"/>
            <a:ext cx="1142667" cy="74252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772488"/>
              </p:ext>
            </p:extLst>
          </p:nvPr>
        </p:nvGraphicFramePr>
        <p:xfrm>
          <a:off x="4993836" y="3668775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23526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37589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11111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Nguyễn Duy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Nhân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 sự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910982"/>
              </p:ext>
            </p:extLst>
          </p:nvPr>
        </p:nvGraphicFramePr>
        <p:xfrm>
          <a:off x="4988213" y="4041917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49665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11450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11112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Lê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 Khang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Nhân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 sự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97264"/>
              </p:ext>
            </p:extLst>
          </p:nvPr>
        </p:nvGraphicFramePr>
        <p:xfrm>
          <a:off x="4990069" y="4415376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23526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37589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11113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Trần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 B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Tài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 chính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210283"/>
              </p:ext>
            </p:extLst>
          </p:nvPr>
        </p:nvGraphicFramePr>
        <p:xfrm>
          <a:off x="4982594" y="4787930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23526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37589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11114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Nguyễn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 Kha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Kỹ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 thuật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345233"/>
            <a:ext cx="11236098" cy="59991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  <a:defRPr/>
            </a:pPr>
            <a:r>
              <a:rPr lang="en-US" altLang="en-US" b="1"/>
              <a:t>Kết tự nhiên</a:t>
            </a:r>
            <a:r>
              <a:rPr lang="en-US" altLang="en-US" b="1">
                <a:sym typeface="Symbol" panose="05050102010706020507" pitchFamily="18" charset="2"/>
              </a:rPr>
              <a:t> </a:t>
            </a:r>
            <a:r>
              <a:rPr lang="en-US" altLang="en-US" b="1"/>
              <a:t>(cont.)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b="1"/>
              <a:t>Ví dụ 2</a:t>
            </a:r>
            <a:r>
              <a:rPr lang="en-US" altLang="en-US"/>
              <a:t>:  Nhanvien(MaNV, Hoten, Diachi, MaNQL)</a:t>
            </a: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en-US" b="1"/>
              <a:t>  </a:t>
            </a:r>
            <a:r>
              <a:rPr lang="en-US" altLang="en-US"/>
              <a:t>Lập danh sách nhân viên và họ tên người quản lý của nhân viên đó.</a:t>
            </a: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en-US">
                <a:sym typeface="Symbol" panose="05050102010706020507" pitchFamily="18" charset="2"/>
              </a:rPr>
              <a:t>       </a:t>
            </a:r>
            <a:r>
              <a:rPr lang="en-US" altLang="en-US" baseline="-25000">
                <a:sym typeface="Symbol" panose="05050102010706020507" pitchFamily="18" charset="2"/>
              </a:rPr>
              <a:t>Nhanvien.Hoten, Quanly.Hoten</a:t>
            </a:r>
            <a:r>
              <a:rPr lang="en-US" altLang="en-US"/>
              <a:t>(Nhanvien    </a:t>
            </a:r>
            <a:r>
              <a:rPr lang="en-US" altLang="en-US" baseline="-25000">
                <a:sym typeface="Symbol" panose="05050102010706020507" pitchFamily="18" charset="2"/>
              </a:rPr>
              <a:t> </a:t>
            </a:r>
            <a:r>
              <a:rPr lang="en-US" altLang="en-US" sz="3600">
                <a:sym typeface="Symbol" panose="05050102010706020507" pitchFamily="18" charset="2"/>
              </a:rPr>
              <a:t></a:t>
            </a:r>
            <a:r>
              <a:rPr lang="en-US" altLang="en-US" baseline="-25000">
                <a:sym typeface="Symbol" panose="05050102010706020507" pitchFamily="18" charset="2"/>
              </a:rPr>
              <a:t>Quanly</a:t>
            </a:r>
            <a:r>
              <a:rPr lang="en-US" altLang="en-US">
                <a:sym typeface="Symbol" panose="05050102010706020507" pitchFamily="18" charset="2"/>
              </a:rPr>
              <a:t>(Nhanvien))</a:t>
            </a: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en-US">
                <a:sym typeface="Symbol" panose="05050102010706020507" pitchFamily="18" charset="2"/>
              </a:rPr>
              <a:t>       </a:t>
            </a:r>
            <a:r>
              <a:rPr lang="en-US" altLang="en-US" sz="2400">
                <a:sym typeface="Symbol" panose="05050102010706020507" pitchFamily="18" charset="2"/>
              </a:rPr>
              <a:t>: Nhanvien.MaNQL = Quanly.MaNV</a:t>
            </a:r>
            <a:endParaRPr lang="en-US" altLang="en-US" sz="2400"/>
          </a:p>
        </p:txBody>
      </p:sp>
      <p:grpSp>
        <p:nvGrpSpPr>
          <p:cNvPr id="4" name="Group 3"/>
          <p:cNvGrpSpPr/>
          <p:nvPr/>
        </p:nvGrpSpPr>
        <p:grpSpPr>
          <a:xfrm>
            <a:off x="6253105" y="2222996"/>
            <a:ext cx="259942" cy="258997"/>
            <a:chOff x="3571953" y="914400"/>
            <a:chExt cx="266272" cy="311720"/>
          </a:xfrm>
        </p:grpSpPr>
        <p:grpSp>
          <p:nvGrpSpPr>
            <p:cNvPr id="5" name="Group 4"/>
            <p:cNvGrpSpPr/>
            <p:nvPr/>
          </p:nvGrpSpPr>
          <p:grpSpPr>
            <a:xfrm>
              <a:off x="3571953" y="934902"/>
              <a:ext cx="255270" cy="290409"/>
              <a:chOff x="3582955" y="931901"/>
              <a:chExt cx="255270" cy="290409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flipV="1">
                <a:off x="3582955" y="935711"/>
                <a:ext cx="255270" cy="2865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589832" y="931901"/>
                <a:ext cx="248393" cy="26439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582955" y="914400"/>
              <a:ext cx="255270" cy="311720"/>
              <a:chOff x="3582955" y="914400"/>
              <a:chExt cx="255270" cy="311720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3582955" y="914400"/>
                <a:ext cx="0" cy="30791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838225" y="914400"/>
                <a:ext cx="0" cy="3117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85795"/>
              </p:ext>
            </p:extLst>
          </p:nvPr>
        </p:nvGraphicFramePr>
        <p:xfrm>
          <a:off x="436499" y="3727385"/>
          <a:ext cx="475132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64">
                  <a:extLst>
                    <a:ext uri="{9D8B030D-6E8A-4147-A177-3AD203B41FA5}">
                      <a16:colId xmlns:a16="http://schemas.microsoft.com/office/drawing/2014/main" val="1952900340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472620540"/>
                    </a:ext>
                  </a:extLst>
                </a:gridCol>
                <a:gridCol w="952640">
                  <a:extLst>
                    <a:ext uri="{9D8B030D-6E8A-4147-A177-3AD203B41FA5}">
                      <a16:colId xmlns:a16="http://schemas.microsoft.com/office/drawing/2014/main" val="3328419490"/>
                    </a:ext>
                  </a:extLst>
                </a:gridCol>
                <a:gridCol w="1333359">
                  <a:extLst>
                    <a:ext uri="{9D8B030D-6E8A-4147-A177-3AD203B41FA5}">
                      <a16:colId xmlns:a16="http://schemas.microsoft.com/office/drawing/2014/main" val="1973282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Diachi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MaNQL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2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nv01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/>
                        <a:t>Trương Trọng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VVN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nv03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88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nv02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Nguyễn Duy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 NDT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nv03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97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nv03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Lê</a:t>
                      </a:r>
                      <a:r>
                        <a:rPr lang="en-US" baseline="0"/>
                        <a:t> Khang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 VVT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nv05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90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nv04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Trần</a:t>
                      </a:r>
                      <a:r>
                        <a:rPr lang="en-US" baseline="0"/>
                        <a:t> 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 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nv05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18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nv05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Nguyễn</a:t>
                      </a:r>
                      <a:r>
                        <a:rPr lang="en-US" baseline="0"/>
                        <a:t> Kha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 HD2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099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19257" y="3175692"/>
            <a:ext cx="160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Quanly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6408" y="3175692"/>
            <a:ext cx="160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Nhanvien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819370"/>
              </p:ext>
            </p:extLst>
          </p:nvPr>
        </p:nvGraphicFramePr>
        <p:xfrm>
          <a:off x="6502307" y="3721852"/>
          <a:ext cx="475132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64">
                  <a:extLst>
                    <a:ext uri="{9D8B030D-6E8A-4147-A177-3AD203B41FA5}">
                      <a16:colId xmlns:a16="http://schemas.microsoft.com/office/drawing/2014/main" val="1952900340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472620540"/>
                    </a:ext>
                  </a:extLst>
                </a:gridCol>
                <a:gridCol w="952640">
                  <a:extLst>
                    <a:ext uri="{9D8B030D-6E8A-4147-A177-3AD203B41FA5}">
                      <a16:colId xmlns:a16="http://schemas.microsoft.com/office/drawing/2014/main" val="3328419490"/>
                    </a:ext>
                  </a:extLst>
                </a:gridCol>
                <a:gridCol w="1333359">
                  <a:extLst>
                    <a:ext uri="{9D8B030D-6E8A-4147-A177-3AD203B41FA5}">
                      <a16:colId xmlns:a16="http://schemas.microsoft.com/office/drawing/2014/main" val="1973282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Diachi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MaNQL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2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nv01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/>
                        <a:t>Trương Trọng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VVN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nv03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88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nv02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Nguyễn Duy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 NDT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nv03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97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nv03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Lê</a:t>
                      </a:r>
                      <a:r>
                        <a:rPr lang="en-US" baseline="0"/>
                        <a:t> Khang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 VVT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nv05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90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nv04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Trần</a:t>
                      </a:r>
                      <a:r>
                        <a:rPr lang="en-US" baseline="0"/>
                        <a:t> 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 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nv05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18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nv05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Nguyễn</a:t>
                      </a:r>
                      <a:r>
                        <a:rPr lang="en-US" baseline="0"/>
                        <a:t> Kha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 HD2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09978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5187819" y="4236098"/>
            <a:ext cx="1314488" cy="76511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87819" y="4660901"/>
            <a:ext cx="1314488" cy="38834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187819" y="5044793"/>
            <a:ext cx="1325228" cy="72971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177079" y="5385100"/>
            <a:ext cx="1325228" cy="40987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4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98709" y="327407"/>
            <a:ext cx="10991332" cy="59991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7"/>
              <a:defRPr/>
            </a:pPr>
            <a:r>
              <a:rPr lang="en-US" altLang="en-US" sz="3600" b="1"/>
              <a:t>Kết ngoài (</a:t>
            </a:r>
            <a:r>
              <a:rPr lang="en-US" altLang="en-US" sz="3600" b="1">
                <a:sym typeface="Symbol" panose="05050102010706020507" pitchFamily="18" charset="2"/>
              </a:rPr>
              <a:t>Outer join</a:t>
            </a:r>
            <a:r>
              <a:rPr lang="en-US" altLang="en-US" sz="3600" b="1"/>
              <a:t>) 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US" altLang="en-US" sz="2800">
                <a:sym typeface="Symbol" panose="05050102010706020507" pitchFamily="18" charset="2"/>
              </a:rPr>
              <a:t>  - Có 3 loại: kết ngoài bên trái (left outer join), kết ngoài bên phải (right outer join) và kết ngoài đầy đủ (full outer join).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/>
              <a:t>   </a:t>
            </a:r>
            <a:r>
              <a:rPr lang="en-US" altLang="en-US"/>
              <a:t>Cho R(A</a:t>
            </a:r>
            <a:r>
              <a:rPr lang="en-US" altLang="en-US" baseline="-25000"/>
              <a:t>1</a:t>
            </a:r>
            <a:r>
              <a:rPr lang="en-US" altLang="en-US"/>
              <a:t>, …, A</a:t>
            </a:r>
            <a:r>
              <a:rPr lang="en-US" altLang="en-US" baseline="-25000"/>
              <a:t>i</a:t>
            </a:r>
            <a:r>
              <a:rPr lang="en-US" altLang="en-US"/>
              <a:t>, ..., A</a:t>
            </a:r>
            <a:r>
              <a:rPr lang="en-US" altLang="en-US" baseline="-25000"/>
              <a:t>n</a:t>
            </a:r>
            <a:r>
              <a:rPr lang="en-US" altLang="en-US"/>
              <a:t>),  S(B</a:t>
            </a:r>
            <a:r>
              <a:rPr lang="en-US" altLang="en-US" baseline="-25000"/>
              <a:t>1</a:t>
            </a:r>
            <a:r>
              <a:rPr lang="en-US" altLang="en-US"/>
              <a:t>, …, A</a:t>
            </a:r>
            <a:r>
              <a:rPr lang="en-US" altLang="en-US" baseline="-25000"/>
              <a:t>i</a:t>
            </a:r>
            <a:r>
              <a:rPr lang="en-US" altLang="en-US"/>
              <a:t>, ..., B</a:t>
            </a:r>
            <a:r>
              <a:rPr lang="en-US" altLang="en-US" baseline="-25000"/>
              <a:t>m</a:t>
            </a:r>
            <a:r>
              <a:rPr lang="en-US" altLang="en-US"/>
              <a:t>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/>
              <a:t>   - Kết ngoài bên trái: </a:t>
            </a:r>
            <a:r>
              <a:rPr lang="en-US" altLang="en-US">
                <a:highlight>
                  <a:srgbClr val="FFFF00"/>
                </a:highlight>
              </a:rPr>
              <a:t>R      S</a:t>
            </a:r>
          </a:p>
          <a:p>
            <a:pPr lvl="2"/>
            <a:r>
              <a:rPr lang="en-US" altLang="en-US" sz="2600"/>
              <a:t>Thực hiện </a:t>
            </a:r>
            <a:r>
              <a:rPr lang="en-US" altLang="en-US" sz="2600">
                <a:highlight>
                  <a:srgbClr val="FFFF00"/>
                </a:highlight>
              </a:rPr>
              <a:t>kết nội</a:t>
            </a:r>
          </a:p>
          <a:p>
            <a:pPr lvl="2"/>
            <a:r>
              <a:rPr lang="en-US" altLang="en-US" sz="2600">
                <a:highlight>
                  <a:srgbClr val="FFFF00"/>
                </a:highlight>
              </a:rPr>
              <a:t>Giữ </a:t>
            </a:r>
            <a:r>
              <a:rPr lang="en-US" altLang="en-US" sz="2600"/>
              <a:t>lại các </a:t>
            </a:r>
            <a:r>
              <a:rPr lang="en-US" altLang="en-US" sz="2600">
                <a:highlight>
                  <a:srgbClr val="FFFF00"/>
                </a:highlight>
              </a:rPr>
              <a:t>dòng (bộ) của R </a:t>
            </a:r>
            <a:r>
              <a:rPr lang="en-US" altLang="en-US" sz="2600"/>
              <a:t>(bảng bên trái) </a:t>
            </a:r>
            <a:r>
              <a:rPr lang="en-US" altLang="en-US" sz="2600">
                <a:highlight>
                  <a:srgbClr val="FFFF00"/>
                </a:highlight>
              </a:rPr>
              <a:t>không kết được </a:t>
            </a:r>
            <a:r>
              <a:rPr lang="en-US" altLang="en-US" sz="2600"/>
              <a:t>với dòng (bộ) nào trong S (bảng bên phải)</a:t>
            </a:r>
          </a:p>
          <a:p>
            <a:pPr lvl="2"/>
            <a:r>
              <a:rPr lang="en-US" altLang="en-US" sz="2600">
                <a:highlight>
                  <a:srgbClr val="FFFF00"/>
                </a:highlight>
              </a:rPr>
              <a:t>Gán giá trị null cho những thuộc tính của S </a:t>
            </a:r>
            <a:r>
              <a:rPr lang="en-US" altLang="en-US" sz="2600"/>
              <a:t>trong các bộ của R không kết được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	                 		</a:t>
            </a:r>
            <a:endParaRPr lang="en-US" altLang="en-US" sz="2600"/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1" name="Picture 4" descr="9900012720003F87_1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996" y="2642118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16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52960" y="342847"/>
            <a:ext cx="10750906" cy="622590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7"/>
              <a:defRPr/>
            </a:pPr>
            <a:r>
              <a:rPr lang="en-US" altLang="en-US" sz="3600" b="1"/>
              <a:t>Kết ngoài (</a:t>
            </a:r>
            <a:r>
              <a:rPr lang="en-US" altLang="en-US" sz="3600" b="1">
                <a:sym typeface="Symbol" panose="05050102010706020507" pitchFamily="18" charset="2"/>
              </a:rPr>
              <a:t>tt.)</a:t>
            </a:r>
            <a:r>
              <a:rPr lang="en-US" altLang="en-US" sz="3600" b="1"/>
              <a:t>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- Vd.    NV                                        PB  	                 		</a:t>
            </a:r>
            <a:endParaRPr lang="en-US" altLang="en-US" sz="2600"/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b="1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b="1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b="1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b="1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spcBef>
                <a:spcPts val="750"/>
              </a:spcBef>
              <a:buNone/>
              <a:defRPr/>
            </a:pPr>
            <a:endParaRPr lang="en-US" altLang="en-US" sz="2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321"/>
              </p:ext>
            </p:extLst>
          </p:nvPr>
        </p:nvGraphicFramePr>
        <p:xfrm>
          <a:off x="4956851" y="1529355"/>
          <a:ext cx="25094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027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65439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/>
                        <a:t>MaPB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TenPB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Nhân</a:t>
                      </a:r>
                      <a:r>
                        <a:rPr lang="en-US" baseline="0"/>
                        <a:t> sự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Tài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 chính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Kỹ</a:t>
                      </a:r>
                      <a:r>
                        <a:rPr lang="en-US" baseline="0"/>
                        <a:t> thuật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71879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781785"/>
              </p:ext>
            </p:extLst>
          </p:nvPr>
        </p:nvGraphicFramePr>
        <p:xfrm>
          <a:off x="4986361" y="3638333"/>
          <a:ext cx="4922749" cy="2193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848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32611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51557007"/>
                    </a:ext>
                  </a:extLst>
                </a:gridCol>
                <a:gridCol w="1520890">
                  <a:extLst>
                    <a:ext uri="{9D8B030D-6E8A-4147-A177-3AD203B41FA5}">
                      <a16:colId xmlns:a16="http://schemas.microsoft.com/office/drawing/2014/main" val="3444700964"/>
                    </a:ext>
                  </a:extLst>
                </a:gridCol>
              </a:tblGrid>
              <a:tr h="328135">
                <a:tc>
                  <a:txBody>
                    <a:bodyPr/>
                    <a:lstStyle/>
                    <a:p>
                      <a:r>
                        <a:rPr lang="en-US" u="none"/>
                        <a:t>MaNV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MaPBL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TênPB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28135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28135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416354"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  <a:tr h="405351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561953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2475839" y="4788332"/>
            <a:ext cx="2495568" cy="310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14268"/>
              </p:ext>
            </p:extLst>
          </p:nvPr>
        </p:nvGraphicFramePr>
        <p:xfrm>
          <a:off x="475444" y="1510506"/>
          <a:ext cx="339742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181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51519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905728">
                  <a:extLst>
                    <a:ext uri="{9D8B030D-6E8A-4147-A177-3AD203B41FA5}">
                      <a16:colId xmlns:a16="http://schemas.microsoft.com/office/drawing/2014/main" val="2731094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/>
                        <a:t>MaNV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MaPB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/>
                        <a:t>Trương Trọng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Nguyễn Duy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11112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Lê</a:t>
                      </a:r>
                      <a:r>
                        <a:rPr lang="en-US" baseline="0"/>
                        <a:t> Khang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11113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Trần</a:t>
                      </a:r>
                      <a:r>
                        <a:rPr lang="en-US" baseline="0">
                          <a:solidFill>
                            <a:srgbClr val="FF0000"/>
                          </a:solidFill>
                        </a:rPr>
                        <a:t> B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8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11114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Nguyễn</a:t>
                      </a:r>
                      <a:r>
                        <a:rPr lang="en-US" baseline="0">
                          <a:solidFill>
                            <a:srgbClr val="00B0F0"/>
                          </a:solidFill>
                        </a:rPr>
                        <a:t> Kha</a:t>
                      </a:r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24599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43235" y="4593868"/>
            <a:ext cx="3042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400">
                <a:sym typeface="Symbol" panose="05050102010706020507" pitchFamily="18" charset="2"/>
              </a:rPr>
              <a:t>NV       PB 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72872" y="2023694"/>
            <a:ext cx="1083979" cy="42864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832658" y="2099118"/>
            <a:ext cx="1164407" cy="3632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860570" y="2160255"/>
            <a:ext cx="1000688" cy="6635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153460"/>
              </p:ext>
            </p:extLst>
          </p:nvPr>
        </p:nvGraphicFramePr>
        <p:xfrm>
          <a:off x="4986360" y="4011792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23526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37589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11110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>
                          <a:solidFill>
                            <a:schemeClr val="tx1"/>
                          </a:solidFill>
                        </a:rPr>
                        <a:t>Trương Trọng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Tài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 chính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81405"/>
              </p:ext>
            </p:extLst>
          </p:nvPr>
        </p:nvGraphicFramePr>
        <p:xfrm>
          <a:off x="4993836" y="4368576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23526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37589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11111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Nguyễn Duy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Nhân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 sự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133327"/>
              </p:ext>
            </p:extLst>
          </p:nvPr>
        </p:nvGraphicFramePr>
        <p:xfrm>
          <a:off x="4978882" y="4741718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40335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20780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11112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Lê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 Khang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Nhân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 sự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921835"/>
              </p:ext>
            </p:extLst>
          </p:nvPr>
        </p:nvGraphicFramePr>
        <p:xfrm>
          <a:off x="4971407" y="5115177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38479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22636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11113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Trần</a:t>
                      </a:r>
                      <a:r>
                        <a:rPr lang="en-US" b="0" baseline="0">
                          <a:solidFill>
                            <a:srgbClr val="FF0000"/>
                          </a:solidFill>
                        </a:rPr>
                        <a:t> B</a:t>
                      </a:r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04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95381"/>
              </p:ext>
            </p:extLst>
          </p:nvPr>
        </p:nvGraphicFramePr>
        <p:xfrm>
          <a:off x="4978881" y="5482854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38479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22636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00B0F0"/>
                          </a:solidFill>
                        </a:rPr>
                        <a:t>11114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00B0F0"/>
                          </a:solidFill>
                        </a:rPr>
                        <a:t>Nguyễn</a:t>
                      </a:r>
                      <a:r>
                        <a:rPr lang="en-US" b="0" baseline="0">
                          <a:solidFill>
                            <a:srgbClr val="00B0F0"/>
                          </a:solidFill>
                        </a:rPr>
                        <a:t> Kha</a:t>
                      </a:r>
                      <a:endParaRPr lang="en-US" b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00B0F0"/>
                          </a:solidFill>
                        </a:rPr>
                        <a:t>05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pic>
        <p:nvPicPr>
          <p:cNvPr id="64" name="Picture 4" descr="9900012720003F87_1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336" y="4720569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05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98709" y="327407"/>
            <a:ext cx="10991332" cy="59991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7"/>
              <a:defRPr/>
            </a:pPr>
            <a:r>
              <a:rPr lang="en-US" altLang="en-US" sz="3600" b="1"/>
              <a:t>Kết ngoài (</a:t>
            </a:r>
            <a:r>
              <a:rPr lang="en-US" altLang="en-US" sz="3600" b="1">
                <a:sym typeface="Symbol" panose="05050102010706020507" pitchFamily="18" charset="2"/>
              </a:rPr>
              <a:t>tt.</a:t>
            </a:r>
            <a:r>
              <a:rPr lang="en-US" altLang="en-US" sz="3600" b="1"/>
              <a:t>) 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US" altLang="en-US" sz="2800">
                <a:sym typeface="Symbol" panose="05050102010706020507" pitchFamily="18" charset="2"/>
              </a:rPr>
              <a:t>  - </a:t>
            </a:r>
            <a:r>
              <a:rPr lang="en-US" altLang="en-US" sz="2800"/>
              <a:t>Kết ngoài bên phải: R      S</a:t>
            </a:r>
          </a:p>
          <a:p>
            <a:pPr lvl="2"/>
            <a:r>
              <a:rPr lang="en-US" altLang="en-US" sz="2800"/>
              <a:t>Thực hiện kết nội</a:t>
            </a:r>
          </a:p>
          <a:p>
            <a:pPr lvl="2"/>
            <a:r>
              <a:rPr lang="en-US" altLang="en-US" sz="2800"/>
              <a:t>Giữ lại các dòng (bộ) của S (bảng bên phải) không kết được với dòng (bộ) nào trong R (bảng bên trái)</a:t>
            </a:r>
          </a:p>
          <a:p>
            <a:pPr lvl="2"/>
            <a:r>
              <a:rPr lang="en-US" altLang="en-US" sz="2800"/>
              <a:t>Gán giá trị null cho những thuộc tính của R trong các bộ của S không kết được.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	                 		</a:t>
            </a:r>
            <a:endParaRPr lang="en-US" altLang="en-US" sz="2600"/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5" descr="9900012820003F87_1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36" y="1118377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97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52960" y="342847"/>
            <a:ext cx="10750906" cy="622590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7"/>
              <a:defRPr/>
            </a:pPr>
            <a:r>
              <a:rPr lang="en-US" altLang="en-US" sz="3600" b="1"/>
              <a:t>Kết ngoài (</a:t>
            </a:r>
            <a:r>
              <a:rPr lang="en-US" altLang="en-US" sz="3600" b="1">
                <a:sym typeface="Symbol" panose="05050102010706020507" pitchFamily="18" charset="2"/>
              </a:rPr>
              <a:t>tt.)</a:t>
            </a:r>
            <a:r>
              <a:rPr lang="en-US" altLang="en-US" sz="3600" b="1"/>
              <a:t>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- Vd.    NV                                        PB  	                 		</a:t>
            </a:r>
            <a:endParaRPr lang="en-US" altLang="en-US" sz="2600"/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b="1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b="1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b="1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b="1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spcBef>
                <a:spcPts val="750"/>
              </a:spcBef>
              <a:buNone/>
              <a:defRPr/>
            </a:pPr>
            <a:endParaRPr lang="en-US" altLang="en-US" sz="2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702316"/>
              </p:ext>
            </p:extLst>
          </p:nvPr>
        </p:nvGraphicFramePr>
        <p:xfrm>
          <a:off x="4956851" y="1529355"/>
          <a:ext cx="25094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027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65439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/>
                        <a:t>MaPB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TenPB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Nhân</a:t>
                      </a:r>
                      <a:r>
                        <a:rPr lang="en-US" baseline="0"/>
                        <a:t> sự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Tài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 chính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Kỹ</a:t>
                      </a:r>
                      <a:r>
                        <a:rPr lang="en-US" baseline="0">
                          <a:solidFill>
                            <a:srgbClr val="FF0000"/>
                          </a:solidFill>
                        </a:rPr>
                        <a:t> thuật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71879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113582"/>
              </p:ext>
            </p:extLst>
          </p:nvPr>
        </p:nvGraphicFramePr>
        <p:xfrm>
          <a:off x="4986361" y="3638333"/>
          <a:ext cx="4922749" cy="2193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848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32611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51557007"/>
                    </a:ext>
                  </a:extLst>
                </a:gridCol>
                <a:gridCol w="1520890">
                  <a:extLst>
                    <a:ext uri="{9D8B030D-6E8A-4147-A177-3AD203B41FA5}">
                      <a16:colId xmlns:a16="http://schemas.microsoft.com/office/drawing/2014/main" val="3444700964"/>
                    </a:ext>
                  </a:extLst>
                </a:gridCol>
              </a:tblGrid>
              <a:tr h="328135">
                <a:tc>
                  <a:txBody>
                    <a:bodyPr/>
                    <a:lstStyle/>
                    <a:p>
                      <a:r>
                        <a:rPr lang="en-US" u="none"/>
                        <a:t>MaNV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TênPB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28135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28135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416354"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  <a:tr h="405351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561953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2475839" y="4788332"/>
            <a:ext cx="2495568" cy="310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81528"/>
              </p:ext>
            </p:extLst>
          </p:nvPr>
        </p:nvGraphicFramePr>
        <p:xfrm>
          <a:off x="475444" y="1510506"/>
          <a:ext cx="339742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181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51519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905728">
                  <a:extLst>
                    <a:ext uri="{9D8B030D-6E8A-4147-A177-3AD203B41FA5}">
                      <a16:colId xmlns:a16="http://schemas.microsoft.com/office/drawing/2014/main" val="2731094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/>
                        <a:t>MaNV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MaPB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/>
                        <a:t>Trương Trọng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Nguyễn Duy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11112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Lê</a:t>
                      </a:r>
                      <a:r>
                        <a:rPr lang="en-US" baseline="0"/>
                        <a:t> Khang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11113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Trần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 B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8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11114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Nguyễn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 Kha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24599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43235" y="4593868"/>
            <a:ext cx="3042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400">
                <a:sym typeface="Symbol" panose="05050102010706020507" pitchFamily="18" charset="2"/>
              </a:rPr>
              <a:t>NV       PB 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72872" y="2023694"/>
            <a:ext cx="1083979" cy="428642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832658" y="2099118"/>
            <a:ext cx="1164407" cy="363238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860570" y="2125577"/>
            <a:ext cx="1096281" cy="698216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696584"/>
              </p:ext>
            </p:extLst>
          </p:nvPr>
        </p:nvGraphicFramePr>
        <p:xfrm>
          <a:off x="5000383" y="4750010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23526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37589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11110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>
                          <a:solidFill>
                            <a:schemeClr val="tx1"/>
                          </a:solidFill>
                        </a:rPr>
                        <a:t>Trương Trọng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Tài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 chính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389168"/>
              </p:ext>
            </p:extLst>
          </p:nvPr>
        </p:nvGraphicFramePr>
        <p:xfrm>
          <a:off x="4994758" y="4013803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23526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37589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11111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Nguyễn Duy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Nhân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 sự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454891"/>
              </p:ext>
            </p:extLst>
          </p:nvPr>
        </p:nvGraphicFramePr>
        <p:xfrm>
          <a:off x="4986361" y="4380662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40335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20780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11112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Lê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 Khang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Nhân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 sự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96418"/>
              </p:ext>
            </p:extLst>
          </p:nvPr>
        </p:nvGraphicFramePr>
        <p:xfrm>
          <a:off x="4990069" y="5123602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38479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22636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03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Kỹ</a:t>
                      </a:r>
                      <a:r>
                        <a:rPr lang="en-US" b="0" baseline="0">
                          <a:solidFill>
                            <a:srgbClr val="FF0000"/>
                          </a:solidFill>
                        </a:rPr>
                        <a:t> thuật</a:t>
                      </a:r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pic>
        <p:nvPicPr>
          <p:cNvPr id="18" name="Picture 5" descr="9900012820003F87_1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595" y="4734985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74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98709" y="327407"/>
            <a:ext cx="10991332" cy="59991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7"/>
              <a:defRPr/>
            </a:pPr>
            <a:r>
              <a:rPr lang="en-US" altLang="en-US" sz="3600" b="1"/>
              <a:t>Kết ngoài (</a:t>
            </a:r>
            <a:r>
              <a:rPr lang="en-US" altLang="en-US" sz="3600" b="1">
                <a:sym typeface="Symbol" panose="05050102010706020507" pitchFamily="18" charset="2"/>
              </a:rPr>
              <a:t>tt.</a:t>
            </a:r>
            <a:r>
              <a:rPr lang="en-US" altLang="en-US" sz="3600" b="1"/>
              <a:t>) 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US" altLang="en-US" sz="2800">
                <a:sym typeface="Symbol" panose="05050102010706020507" pitchFamily="18" charset="2"/>
              </a:rPr>
              <a:t>  - </a:t>
            </a:r>
            <a:r>
              <a:rPr lang="en-US" altLang="en-US" sz="2800"/>
              <a:t>Kết ngoài đầy đủ: R      S</a:t>
            </a:r>
          </a:p>
          <a:p>
            <a:pPr lvl="2"/>
            <a:r>
              <a:rPr lang="en-US" altLang="en-US" sz="2800"/>
              <a:t>Hội của kết ngoài trái và kết ngoài phải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Vd.    NV                                         PB               		</a:t>
            </a:r>
            <a:endParaRPr lang="en-US" altLang="en-US" sz="2600"/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3950322" y="1107287"/>
            <a:ext cx="534339" cy="215900"/>
            <a:chOff x="5215601" y="1069963"/>
            <a:chExt cx="534339" cy="2159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215601" y="1099748"/>
              <a:ext cx="217221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5" descr="9900012820003F87_11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940" y="1069963"/>
              <a:ext cx="3810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0" name="Straight Connector 29"/>
            <p:cNvCxnSpPr/>
            <p:nvPr/>
          </p:nvCxnSpPr>
          <p:spPr>
            <a:xfrm>
              <a:off x="5224932" y="1246818"/>
              <a:ext cx="217221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58720"/>
              </p:ext>
            </p:extLst>
          </p:nvPr>
        </p:nvGraphicFramePr>
        <p:xfrm>
          <a:off x="4919527" y="2285134"/>
          <a:ext cx="25094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027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65439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/>
                        <a:t>MaPB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TenPB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Nhân</a:t>
                      </a:r>
                      <a:r>
                        <a:rPr lang="en-US" baseline="0"/>
                        <a:t> sự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Tài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 chính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Kỹ</a:t>
                      </a:r>
                      <a:r>
                        <a:rPr lang="en-US" baseline="0">
                          <a:solidFill>
                            <a:srgbClr val="00B050"/>
                          </a:solidFill>
                        </a:rPr>
                        <a:t> thuật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718791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182466"/>
              </p:ext>
            </p:extLst>
          </p:nvPr>
        </p:nvGraphicFramePr>
        <p:xfrm>
          <a:off x="438120" y="2266285"/>
          <a:ext cx="339742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181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51519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905728">
                  <a:extLst>
                    <a:ext uri="{9D8B030D-6E8A-4147-A177-3AD203B41FA5}">
                      <a16:colId xmlns:a16="http://schemas.microsoft.com/office/drawing/2014/main" val="2731094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/>
                        <a:t>MaNV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Phong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/>
                        <a:t>Trương Trọng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Nguyễn Duy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11112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Lê</a:t>
                      </a:r>
                      <a:r>
                        <a:rPr lang="en-US" baseline="0"/>
                        <a:t> Khang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11113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Trần</a:t>
                      </a:r>
                      <a:r>
                        <a:rPr lang="en-US" baseline="0">
                          <a:solidFill>
                            <a:srgbClr val="FF0000"/>
                          </a:solidFill>
                        </a:rPr>
                        <a:t> B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8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11114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Nguyễn</a:t>
                      </a:r>
                      <a:r>
                        <a:rPr lang="en-US" baseline="0">
                          <a:solidFill>
                            <a:srgbClr val="00B0F0"/>
                          </a:solidFill>
                        </a:rPr>
                        <a:t> Kha</a:t>
                      </a:r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245992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3835548" y="2779473"/>
            <a:ext cx="1083979" cy="428642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795334" y="2854897"/>
            <a:ext cx="1164407" cy="363238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823246" y="2881356"/>
            <a:ext cx="1096281" cy="698216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720895" y="4968644"/>
            <a:ext cx="3042079" cy="461665"/>
            <a:chOff x="753255" y="4573048"/>
            <a:chExt cx="3042079" cy="461665"/>
          </a:xfrm>
        </p:grpSpPr>
        <p:sp>
          <p:nvSpPr>
            <p:cNvPr id="39" name="TextBox 38"/>
            <p:cNvSpPr txBox="1"/>
            <p:nvPr/>
          </p:nvSpPr>
          <p:spPr>
            <a:xfrm>
              <a:off x="753255" y="4573048"/>
              <a:ext cx="3042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en-US" sz="2400">
                  <a:sym typeface="Symbol" panose="05050102010706020507" pitchFamily="18" charset="2"/>
                </a:rPr>
                <a:t>NV        PB  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1328420" y="4746535"/>
              <a:ext cx="217221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5" descr="9900012820003F87_11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1759" y="4716750"/>
              <a:ext cx="3810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3" name="Straight Connector 42"/>
            <p:cNvCxnSpPr/>
            <p:nvPr/>
          </p:nvCxnSpPr>
          <p:spPr>
            <a:xfrm>
              <a:off x="1337751" y="4893605"/>
              <a:ext cx="217221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493162"/>
              </p:ext>
            </p:extLst>
          </p:nvPr>
        </p:nvGraphicFramePr>
        <p:xfrm>
          <a:off x="5284941" y="4048897"/>
          <a:ext cx="4922749" cy="2598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848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32611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51557007"/>
                    </a:ext>
                  </a:extLst>
                </a:gridCol>
                <a:gridCol w="1520890">
                  <a:extLst>
                    <a:ext uri="{9D8B030D-6E8A-4147-A177-3AD203B41FA5}">
                      <a16:colId xmlns:a16="http://schemas.microsoft.com/office/drawing/2014/main" val="3444700964"/>
                    </a:ext>
                  </a:extLst>
                </a:gridCol>
              </a:tblGrid>
              <a:tr h="328135">
                <a:tc>
                  <a:txBody>
                    <a:bodyPr/>
                    <a:lstStyle/>
                    <a:p>
                      <a:r>
                        <a:rPr lang="en-US" u="none"/>
                        <a:t>MaNV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MaPBL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TênPB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28135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28135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416354"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  <a:tr h="405351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561953"/>
                  </a:ext>
                </a:extLst>
              </a:tr>
              <a:tr h="405351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607303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827663"/>
              </p:ext>
            </p:extLst>
          </p:nvPr>
        </p:nvGraphicFramePr>
        <p:xfrm>
          <a:off x="5284940" y="4422356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23526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37589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11110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b="0">
                          <a:solidFill>
                            <a:schemeClr val="tx1"/>
                          </a:solidFill>
                        </a:rPr>
                        <a:t>Trương Trọng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Tài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 chính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613906"/>
              </p:ext>
            </p:extLst>
          </p:nvPr>
        </p:nvGraphicFramePr>
        <p:xfrm>
          <a:off x="5292416" y="4779140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23526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37589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11111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Nguyễn Duy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Nhân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 sự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089889"/>
              </p:ext>
            </p:extLst>
          </p:nvPr>
        </p:nvGraphicFramePr>
        <p:xfrm>
          <a:off x="5277462" y="5152282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40335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20780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11112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Lê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 Khang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Nhân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 sự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904281"/>
              </p:ext>
            </p:extLst>
          </p:nvPr>
        </p:nvGraphicFramePr>
        <p:xfrm>
          <a:off x="5269987" y="5525741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38479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22636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11113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Trần</a:t>
                      </a:r>
                      <a:r>
                        <a:rPr lang="en-US" b="0" baseline="0">
                          <a:solidFill>
                            <a:srgbClr val="FF0000"/>
                          </a:solidFill>
                        </a:rPr>
                        <a:t> B</a:t>
                      </a:r>
                      <a:endParaRPr lang="en-US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04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35818"/>
              </p:ext>
            </p:extLst>
          </p:nvPr>
        </p:nvGraphicFramePr>
        <p:xfrm>
          <a:off x="5283085" y="5909079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38479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22636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00B0F0"/>
                          </a:solidFill>
                        </a:rPr>
                        <a:t>11114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00B0F0"/>
                          </a:solidFill>
                        </a:rPr>
                        <a:t>Nguyễn</a:t>
                      </a:r>
                      <a:r>
                        <a:rPr lang="en-US" b="0" baseline="0">
                          <a:solidFill>
                            <a:srgbClr val="00B0F0"/>
                          </a:solidFill>
                        </a:rPr>
                        <a:t> Kha</a:t>
                      </a:r>
                      <a:endParaRPr lang="en-US" b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00B0F0"/>
                          </a:solidFill>
                        </a:rPr>
                        <a:t>05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729965"/>
              </p:ext>
            </p:extLst>
          </p:nvPr>
        </p:nvGraphicFramePr>
        <p:xfrm>
          <a:off x="5292416" y="6297300"/>
          <a:ext cx="493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7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638479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922636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1531315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00B050"/>
                          </a:solidFill>
                        </a:rPr>
                        <a:t>03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00B050"/>
                          </a:solidFill>
                        </a:rPr>
                        <a:t>Kỹ</a:t>
                      </a:r>
                      <a:r>
                        <a:rPr lang="en-US" b="0" baseline="0">
                          <a:solidFill>
                            <a:srgbClr val="00B050"/>
                          </a:solidFill>
                        </a:rPr>
                        <a:t> thuật</a:t>
                      </a:r>
                      <a:endParaRPr lang="en-US" b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 flipV="1">
            <a:off x="2530144" y="5170105"/>
            <a:ext cx="2495568" cy="310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5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03F647-1BC7-48A1-A99C-9B03A90683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B75EA7-9A32-416B-ADAC-8E3E8225B3E5}"/>
              </a:ext>
            </a:extLst>
          </p:cNvPr>
          <p:cNvSpPr/>
          <p:nvPr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rgbClr val="0070C0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F62E2E-A004-4C81-A7D6-3F801D122209}"/>
              </a:ext>
            </a:extLst>
          </p:cNvPr>
          <p:cNvSpPr/>
          <p:nvPr/>
        </p:nvSpPr>
        <p:spPr>
          <a:xfrm>
            <a:off x="914400" y="2310054"/>
            <a:ext cx="10363200" cy="1944370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842F8A2B-522E-402C-8F99-1736995573FD}"/>
              </a:ext>
            </a:extLst>
          </p:cNvPr>
          <p:cNvSpPr txBox="1"/>
          <p:nvPr/>
        </p:nvSpPr>
        <p:spPr>
          <a:xfrm>
            <a:off x="2037488" y="2477485"/>
            <a:ext cx="811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6000" b="1">
                <a:solidFill>
                  <a:schemeClr val="bg2"/>
                </a:solidFill>
                <a:latin typeface="+mj-lt"/>
              </a:rPr>
              <a:t>Hết phần 2 chương 3</a:t>
            </a:r>
            <a:endParaRPr lang="id-ID" sz="60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915BEA-C375-4FFF-90A2-79BF6E6BE98F}"/>
              </a:ext>
            </a:extLst>
          </p:cNvPr>
          <p:cNvSpPr txBox="1"/>
          <p:nvPr/>
        </p:nvSpPr>
        <p:spPr>
          <a:xfrm>
            <a:off x="7648906" y="4966195"/>
            <a:ext cx="401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err="1">
                <a:solidFill>
                  <a:schemeClr val="bg1"/>
                </a:solidFill>
              </a:rPr>
              <a:t>Số</a:t>
            </a:r>
            <a:r>
              <a:rPr lang="id-ID" sz="1600" dirty="0">
                <a:solidFill>
                  <a:schemeClr val="bg1"/>
                </a:solidFill>
              </a:rPr>
              <a:t> 1, </a:t>
            </a:r>
            <a:r>
              <a:rPr lang="id-ID" sz="1600" dirty="0" err="1">
                <a:solidFill>
                  <a:schemeClr val="bg1"/>
                </a:solidFill>
              </a:rPr>
              <a:t>Võ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Văn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Ngân</a:t>
            </a:r>
            <a:r>
              <a:rPr lang="id-ID" sz="1600" dirty="0">
                <a:solidFill>
                  <a:schemeClr val="bg1"/>
                </a:solidFill>
              </a:rPr>
              <a:t>, </a:t>
            </a:r>
            <a:r>
              <a:rPr lang="id-ID" sz="1600" dirty="0" err="1">
                <a:solidFill>
                  <a:schemeClr val="bg1"/>
                </a:solidFill>
              </a:rPr>
              <a:t>Thủ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Đức</a:t>
            </a:r>
            <a:r>
              <a:rPr lang="id-ID" sz="1600" dirty="0">
                <a:solidFill>
                  <a:schemeClr val="bg1"/>
                </a:solidFill>
              </a:rPr>
              <a:t>, TPHCM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53651-7BB8-435C-900B-0ECB234D5651}"/>
              </a:ext>
            </a:extLst>
          </p:cNvPr>
          <p:cNvSpPr txBox="1"/>
          <p:nvPr/>
        </p:nvSpPr>
        <p:spPr>
          <a:xfrm>
            <a:off x="7648906" y="5493407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sonnt</a:t>
            </a:r>
            <a:r>
              <a:rPr lang="id-ID" sz="1400">
                <a:solidFill>
                  <a:schemeClr val="bg1"/>
                </a:solidFill>
              </a:rPr>
              <a:t>@</a:t>
            </a:r>
            <a:r>
              <a:rPr lang="vi-VN" sz="1400" dirty="0">
                <a:solidFill>
                  <a:schemeClr val="bg1"/>
                </a:solidFill>
              </a:rPr>
              <a:t>hcmute.edu.vn</a:t>
            </a:r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87E69-D2FE-4AEA-B959-9C0B626A5DAA}"/>
              </a:ext>
            </a:extLst>
          </p:cNvPr>
          <p:cNvSpPr txBox="1"/>
          <p:nvPr/>
        </p:nvSpPr>
        <p:spPr>
          <a:xfrm>
            <a:off x="7648906" y="5948500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>
                <a:solidFill>
                  <a:schemeClr val="bg1"/>
                </a:solidFill>
              </a:rPr>
              <a:t>+849</a:t>
            </a:r>
            <a:r>
              <a:rPr lang="en-US" sz="1400">
                <a:solidFill>
                  <a:schemeClr val="bg1"/>
                </a:solidFill>
              </a:rPr>
              <a:t>18648899</a:t>
            </a:r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70BBC1-C26B-4DE3-906A-809B04D8428E}"/>
              </a:ext>
            </a:extLst>
          </p:cNvPr>
          <p:cNvGrpSpPr/>
          <p:nvPr/>
        </p:nvGrpSpPr>
        <p:grpSpPr>
          <a:xfrm>
            <a:off x="7258774" y="5548421"/>
            <a:ext cx="301370" cy="189603"/>
            <a:chOff x="5978526" y="1625601"/>
            <a:chExt cx="239713" cy="150812"/>
          </a:xfrm>
          <a:solidFill>
            <a:schemeClr val="bg1"/>
          </a:solidFill>
        </p:grpSpPr>
        <p:sp>
          <p:nvSpPr>
            <p:cNvPr id="18" name="Freeform 108">
              <a:extLst>
                <a:ext uri="{FF2B5EF4-FFF2-40B4-BE49-F238E27FC236}">
                  <a16:creationId xmlns:a16="http://schemas.microsoft.com/office/drawing/2014/main" id="{6C2EC654-0D08-4E4C-BDA1-BE60983E9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625601"/>
              <a:ext cx="214313" cy="95250"/>
            </a:xfrm>
            <a:custGeom>
              <a:avLst/>
              <a:gdLst>
                <a:gd name="T0" fmla="*/ 135 w 135"/>
                <a:gd name="T1" fmla="*/ 0 h 60"/>
                <a:gd name="T2" fmla="*/ 132 w 135"/>
                <a:gd name="T3" fmla="*/ 0 h 60"/>
                <a:gd name="T4" fmla="*/ 0 w 135"/>
                <a:gd name="T5" fmla="*/ 0 h 60"/>
                <a:gd name="T6" fmla="*/ 0 w 135"/>
                <a:gd name="T7" fmla="*/ 0 h 60"/>
                <a:gd name="T8" fmla="*/ 66 w 135"/>
                <a:gd name="T9" fmla="*/ 60 h 60"/>
                <a:gd name="T10" fmla="*/ 135 w 135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60">
                  <a:moveTo>
                    <a:pt x="135" y="0"/>
                  </a:moveTo>
                  <a:lnTo>
                    <a:pt x="1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6" y="6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09">
              <a:extLst>
                <a:ext uri="{FF2B5EF4-FFF2-40B4-BE49-F238E27FC236}">
                  <a16:creationId xmlns:a16="http://schemas.microsoft.com/office/drawing/2014/main" id="{6FBAF003-FB91-4503-8DA4-6A9318E3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626" y="1638301"/>
              <a:ext cx="74613" cy="130175"/>
            </a:xfrm>
            <a:custGeom>
              <a:avLst/>
              <a:gdLst>
                <a:gd name="T0" fmla="*/ 20 w 20"/>
                <a:gd name="T1" fmla="*/ 0 h 35"/>
                <a:gd name="T2" fmla="*/ 0 w 20"/>
                <a:gd name="T3" fmla="*/ 17 h 35"/>
                <a:gd name="T4" fmla="*/ 19 w 20"/>
                <a:gd name="T5" fmla="*/ 35 h 35"/>
                <a:gd name="T6" fmla="*/ 20 w 20"/>
                <a:gd name="T7" fmla="*/ 33 h 35"/>
                <a:gd name="T8" fmla="*/ 20 w 20"/>
                <a:gd name="T9" fmla="*/ 1 h 35"/>
                <a:gd name="T10" fmla="*/ 20 w 20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5">
                  <a:moveTo>
                    <a:pt x="2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0" y="34"/>
                    <a:pt x="20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10">
              <a:extLst>
                <a:ext uri="{FF2B5EF4-FFF2-40B4-BE49-F238E27FC236}">
                  <a16:creationId xmlns:a16="http://schemas.microsoft.com/office/drawing/2014/main" id="{F6972696-BA0B-4380-AD3D-BA0231DF4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526" y="1633538"/>
              <a:ext cx="74613" cy="134938"/>
            </a:xfrm>
            <a:custGeom>
              <a:avLst/>
              <a:gdLst>
                <a:gd name="T0" fmla="*/ 0 w 20"/>
                <a:gd name="T1" fmla="*/ 0 h 36"/>
                <a:gd name="T2" fmla="*/ 0 w 20"/>
                <a:gd name="T3" fmla="*/ 2 h 36"/>
                <a:gd name="T4" fmla="*/ 0 w 20"/>
                <a:gd name="T5" fmla="*/ 34 h 36"/>
                <a:gd name="T6" fmla="*/ 0 w 20"/>
                <a:gd name="T7" fmla="*/ 36 h 36"/>
                <a:gd name="T8" fmla="*/ 20 w 20"/>
                <a:gd name="T9" fmla="*/ 18 h 36"/>
                <a:gd name="T10" fmla="*/ 0 w 20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6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111">
              <a:extLst>
                <a:ext uri="{FF2B5EF4-FFF2-40B4-BE49-F238E27FC236}">
                  <a16:creationId xmlns:a16="http://schemas.microsoft.com/office/drawing/2014/main" id="{D5A21F7D-0789-4B32-B8A4-E291E3DC0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712913"/>
              <a:ext cx="209550" cy="63500"/>
            </a:xfrm>
            <a:custGeom>
              <a:avLst/>
              <a:gdLst>
                <a:gd name="T0" fmla="*/ 66 w 132"/>
                <a:gd name="T1" fmla="*/ 19 h 40"/>
                <a:gd name="T2" fmla="*/ 45 w 132"/>
                <a:gd name="T3" fmla="*/ 0 h 40"/>
                <a:gd name="T4" fmla="*/ 0 w 132"/>
                <a:gd name="T5" fmla="*/ 40 h 40"/>
                <a:gd name="T6" fmla="*/ 0 w 132"/>
                <a:gd name="T7" fmla="*/ 40 h 40"/>
                <a:gd name="T8" fmla="*/ 132 w 132"/>
                <a:gd name="T9" fmla="*/ 40 h 40"/>
                <a:gd name="T10" fmla="*/ 88 w 132"/>
                <a:gd name="T11" fmla="*/ 0 h 40"/>
                <a:gd name="T12" fmla="*/ 66 w 132"/>
                <a:gd name="T13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40">
                  <a:moveTo>
                    <a:pt x="66" y="19"/>
                  </a:moveTo>
                  <a:lnTo>
                    <a:pt x="45" y="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32" y="40"/>
                  </a:lnTo>
                  <a:lnTo>
                    <a:pt x="88" y="0"/>
                  </a:lnTo>
                  <a:lnTo>
                    <a:pt x="6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4" name="Freeform 165">
            <a:extLst>
              <a:ext uri="{FF2B5EF4-FFF2-40B4-BE49-F238E27FC236}">
                <a16:creationId xmlns:a16="http://schemas.microsoft.com/office/drawing/2014/main" id="{AD824A6D-6E08-4A69-9E3E-8CEA354E1DC1}"/>
              </a:ext>
            </a:extLst>
          </p:cNvPr>
          <p:cNvSpPr>
            <a:spLocks noEditPoints="1"/>
          </p:cNvSpPr>
          <p:nvPr/>
        </p:nvSpPr>
        <p:spPr bwMode="auto">
          <a:xfrm>
            <a:off x="7257039" y="4919560"/>
            <a:ext cx="304840" cy="306858"/>
          </a:xfrm>
          <a:custGeom>
            <a:avLst/>
            <a:gdLst>
              <a:gd name="T0" fmla="*/ 76 w 151"/>
              <a:gd name="T1" fmla="*/ 0 h 152"/>
              <a:gd name="T2" fmla="*/ 9 w 151"/>
              <a:gd name="T3" fmla="*/ 142 h 152"/>
              <a:gd name="T4" fmla="*/ 0 w 151"/>
              <a:gd name="T5" fmla="*/ 152 h 152"/>
              <a:gd name="T6" fmla="*/ 151 w 151"/>
              <a:gd name="T7" fmla="*/ 38 h 152"/>
              <a:gd name="T8" fmla="*/ 57 w 151"/>
              <a:gd name="T9" fmla="*/ 142 h 152"/>
              <a:gd name="T10" fmla="*/ 28 w 151"/>
              <a:gd name="T11" fmla="*/ 123 h 152"/>
              <a:gd name="T12" fmla="*/ 57 w 151"/>
              <a:gd name="T13" fmla="*/ 142 h 152"/>
              <a:gd name="T14" fmla="*/ 19 w 151"/>
              <a:gd name="T15" fmla="*/ 104 h 152"/>
              <a:gd name="T16" fmla="*/ 66 w 151"/>
              <a:gd name="T17" fmla="*/ 95 h 152"/>
              <a:gd name="T18" fmla="*/ 66 w 151"/>
              <a:gd name="T19" fmla="*/ 85 h 152"/>
              <a:gd name="T20" fmla="*/ 19 w 151"/>
              <a:gd name="T21" fmla="*/ 76 h 152"/>
              <a:gd name="T22" fmla="*/ 66 w 151"/>
              <a:gd name="T23" fmla="*/ 85 h 152"/>
              <a:gd name="T24" fmla="*/ 19 w 151"/>
              <a:gd name="T25" fmla="*/ 66 h 152"/>
              <a:gd name="T26" fmla="*/ 66 w 151"/>
              <a:gd name="T27" fmla="*/ 57 h 152"/>
              <a:gd name="T28" fmla="*/ 66 w 151"/>
              <a:gd name="T29" fmla="*/ 47 h 152"/>
              <a:gd name="T30" fmla="*/ 19 w 151"/>
              <a:gd name="T31" fmla="*/ 38 h 152"/>
              <a:gd name="T32" fmla="*/ 66 w 151"/>
              <a:gd name="T33" fmla="*/ 47 h 152"/>
              <a:gd name="T34" fmla="*/ 19 w 151"/>
              <a:gd name="T35" fmla="*/ 29 h 152"/>
              <a:gd name="T36" fmla="*/ 66 w 151"/>
              <a:gd name="T37" fmla="*/ 19 h 152"/>
              <a:gd name="T38" fmla="*/ 113 w 151"/>
              <a:gd name="T39" fmla="*/ 133 h 152"/>
              <a:gd name="T40" fmla="*/ 95 w 151"/>
              <a:gd name="T41" fmla="*/ 114 h 152"/>
              <a:gd name="T42" fmla="*/ 113 w 151"/>
              <a:gd name="T43" fmla="*/ 133 h 152"/>
              <a:gd name="T44" fmla="*/ 95 w 151"/>
              <a:gd name="T45" fmla="*/ 104 h 152"/>
              <a:gd name="T46" fmla="*/ 113 w 151"/>
              <a:gd name="T47" fmla="*/ 85 h 152"/>
              <a:gd name="T48" fmla="*/ 113 w 151"/>
              <a:gd name="T49" fmla="*/ 76 h 152"/>
              <a:gd name="T50" fmla="*/ 95 w 151"/>
              <a:gd name="T51" fmla="*/ 57 h 152"/>
              <a:gd name="T52" fmla="*/ 113 w 151"/>
              <a:gd name="T53" fmla="*/ 76 h 152"/>
              <a:gd name="T54" fmla="*/ 123 w 151"/>
              <a:gd name="T55" fmla="*/ 133 h 152"/>
              <a:gd name="T56" fmla="*/ 142 w 151"/>
              <a:gd name="T57" fmla="*/ 114 h 152"/>
              <a:gd name="T58" fmla="*/ 142 w 151"/>
              <a:gd name="T59" fmla="*/ 104 h 152"/>
              <a:gd name="T60" fmla="*/ 123 w 151"/>
              <a:gd name="T61" fmla="*/ 85 h 152"/>
              <a:gd name="T62" fmla="*/ 142 w 151"/>
              <a:gd name="T63" fmla="*/ 104 h 152"/>
              <a:gd name="T64" fmla="*/ 123 w 151"/>
              <a:gd name="T65" fmla="*/ 76 h 152"/>
              <a:gd name="T66" fmla="*/ 142 w 151"/>
              <a:gd name="T67" fmla="*/ 5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1" h="152">
                <a:moveTo>
                  <a:pt x="76" y="38"/>
                </a:moveTo>
                <a:lnTo>
                  <a:pt x="76" y="0"/>
                </a:lnTo>
                <a:lnTo>
                  <a:pt x="9" y="0"/>
                </a:lnTo>
                <a:lnTo>
                  <a:pt x="9" y="142"/>
                </a:lnTo>
                <a:lnTo>
                  <a:pt x="0" y="142"/>
                </a:lnTo>
                <a:lnTo>
                  <a:pt x="0" y="152"/>
                </a:lnTo>
                <a:lnTo>
                  <a:pt x="151" y="152"/>
                </a:lnTo>
                <a:lnTo>
                  <a:pt x="151" y="38"/>
                </a:lnTo>
                <a:lnTo>
                  <a:pt x="76" y="38"/>
                </a:lnTo>
                <a:close/>
                <a:moveTo>
                  <a:pt x="57" y="142"/>
                </a:moveTo>
                <a:lnTo>
                  <a:pt x="28" y="142"/>
                </a:lnTo>
                <a:lnTo>
                  <a:pt x="28" y="123"/>
                </a:lnTo>
                <a:lnTo>
                  <a:pt x="57" y="123"/>
                </a:lnTo>
                <a:lnTo>
                  <a:pt x="57" y="142"/>
                </a:lnTo>
                <a:close/>
                <a:moveTo>
                  <a:pt x="66" y="104"/>
                </a:moveTo>
                <a:lnTo>
                  <a:pt x="19" y="104"/>
                </a:lnTo>
                <a:lnTo>
                  <a:pt x="19" y="95"/>
                </a:lnTo>
                <a:lnTo>
                  <a:pt x="66" y="95"/>
                </a:lnTo>
                <a:lnTo>
                  <a:pt x="66" y="104"/>
                </a:lnTo>
                <a:close/>
                <a:moveTo>
                  <a:pt x="66" y="85"/>
                </a:moveTo>
                <a:lnTo>
                  <a:pt x="19" y="85"/>
                </a:lnTo>
                <a:lnTo>
                  <a:pt x="19" y="76"/>
                </a:lnTo>
                <a:lnTo>
                  <a:pt x="66" y="76"/>
                </a:lnTo>
                <a:lnTo>
                  <a:pt x="66" y="85"/>
                </a:lnTo>
                <a:close/>
                <a:moveTo>
                  <a:pt x="66" y="66"/>
                </a:moveTo>
                <a:lnTo>
                  <a:pt x="19" y="66"/>
                </a:lnTo>
                <a:lnTo>
                  <a:pt x="19" y="57"/>
                </a:lnTo>
                <a:lnTo>
                  <a:pt x="66" y="57"/>
                </a:lnTo>
                <a:lnTo>
                  <a:pt x="66" y="66"/>
                </a:lnTo>
                <a:close/>
                <a:moveTo>
                  <a:pt x="66" y="47"/>
                </a:moveTo>
                <a:lnTo>
                  <a:pt x="19" y="47"/>
                </a:lnTo>
                <a:lnTo>
                  <a:pt x="19" y="38"/>
                </a:lnTo>
                <a:lnTo>
                  <a:pt x="66" y="38"/>
                </a:lnTo>
                <a:lnTo>
                  <a:pt x="66" y="47"/>
                </a:lnTo>
                <a:close/>
                <a:moveTo>
                  <a:pt x="66" y="29"/>
                </a:moveTo>
                <a:lnTo>
                  <a:pt x="19" y="29"/>
                </a:lnTo>
                <a:lnTo>
                  <a:pt x="19" y="19"/>
                </a:lnTo>
                <a:lnTo>
                  <a:pt x="66" y="19"/>
                </a:lnTo>
                <a:lnTo>
                  <a:pt x="66" y="29"/>
                </a:lnTo>
                <a:close/>
                <a:moveTo>
                  <a:pt x="113" y="133"/>
                </a:moveTo>
                <a:lnTo>
                  <a:pt x="95" y="133"/>
                </a:lnTo>
                <a:lnTo>
                  <a:pt x="95" y="114"/>
                </a:lnTo>
                <a:lnTo>
                  <a:pt x="113" y="114"/>
                </a:lnTo>
                <a:lnTo>
                  <a:pt x="113" y="133"/>
                </a:lnTo>
                <a:close/>
                <a:moveTo>
                  <a:pt x="113" y="104"/>
                </a:moveTo>
                <a:lnTo>
                  <a:pt x="95" y="104"/>
                </a:lnTo>
                <a:lnTo>
                  <a:pt x="95" y="85"/>
                </a:lnTo>
                <a:lnTo>
                  <a:pt x="113" y="85"/>
                </a:lnTo>
                <a:lnTo>
                  <a:pt x="113" y="104"/>
                </a:lnTo>
                <a:close/>
                <a:moveTo>
                  <a:pt x="113" y="76"/>
                </a:moveTo>
                <a:lnTo>
                  <a:pt x="95" y="76"/>
                </a:lnTo>
                <a:lnTo>
                  <a:pt x="95" y="57"/>
                </a:lnTo>
                <a:lnTo>
                  <a:pt x="113" y="57"/>
                </a:lnTo>
                <a:lnTo>
                  <a:pt x="113" y="76"/>
                </a:lnTo>
                <a:close/>
                <a:moveTo>
                  <a:pt x="142" y="133"/>
                </a:moveTo>
                <a:lnTo>
                  <a:pt x="123" y="133"/>
                </a:lnTo>
                <a:lnTo>
                  <a:pt x="123" y="114"/>
                </a:lnTo>
                <a:lnTo>
                  <a:pt x="142" y="114"/>
                </a:lnTo>
                <a:lnTo>
                  <a:pt x="142" y="133"/>
                </a:lnTo>
                <a:close/>
                <a:moveTo>
                  <a:pt x="142" y="104"/>
                </a:moveTo>
                <a:lnTo>
                  <a:pt x="123" y="104"/>
                </a:lnTo>
                <a:lnTo>
                  <a:pt x="123" y="85"/>
                </a:lnTo>
                <a:lnTo>
                  <a:pt x="142" y="85"/>
                </a:lnTo>
                <a:lnTo>
                  <a:pt x="142" y="104"/>
                </a:lnTo>
                <a:close/>
                <a:moveTo>
                  <a:pt x="142" y="76"/>
                </a:moveTo>
                <a:lnTo>
                  <a:pt x="123" y="76"/>
                </a:lnTo>
                <a:lnTo>
                  <a:pt x="123" y="57"/>
                </a:lnTo>
                <a:lnTo>
                  <a:pt x="142" y="57"/>
                </a:lnTo>
                <a:lnTo>
                  <a:pt x="142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104038-14FD-4482-A5CC-BA62D548B2F5}"/>
              </a:ext>
            </a:extLst>
          </p:cNvPr>
          <p:cNvGrpSpPr/>
          <p:nvPr/>
        </p:nvGrpSpPr>
        <p:grpSpPr>
          <a:xfrm>
            <a:off x="7257336" y="5949617"/>
            <a:ext cx="304246" cy="286112"/>
            <a:chOff x="9344026" y="1160463"/>
            <a:chExt cx="239713" cy="225425"/>
          </a:xfrm>
          <a:solidFill>
            <a:schemeClr val="bg1"/>
          </a:solidFill>
        </p:grpSpPr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B9CC8DB6-B9A2-4E99-A95C-4A0E1075F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026" y="1160463"/>
              <a:ext cx="239713" cy="90488"/>
            </a:xfrm>
            <a:custGeom>
              <a:avLst/>
              <a:gdLst>
                <a:gd name="T0" fmla="*/ 59 w 64"/>
                <a:gd name="T1" fmla="*/ 8 h 24"/>
                <a:gd name="T2" fmla="*/ 32 w 64"/>
                <a:gd name="T3" fmla="*/ 0 h 24"/>
                <a:gd name="T4" fmla="*/ 5 w 64"/>
                <a:gd name="T5" fmla="*/ 8 h 24"/>
                <a:gd name="T6" fmla="*/ 0 w 64"/>
                <a:gd name="T7" fmla="*/ 16 h 24"/>
                <a:gd name="T8" fmla="*/ 0 w 64"/>
                <a:gd name="T9" fmla="*/ 20 h 24"/>
                <a:gd name="T10" fmla="*/ 4 w 64"/>
                <a:gd name="T11" fmla="*/ 24 h 24"/>
                <a:gd name="T12" fmla="*/ 12 w 64"/>
                <a:gd name="T13" fmla="*/ 24 h 24"/>
                <a:gd name="T14" fmla="*/ 16 w 64"/>
                <a:gd name="T15" fmla="*/ 20 h 24"/>
                <a:gd name="T16" fmla="*/ 18 w 64"/>
                <a:gd name="T17" fmla="*/ 13 h 24"/>
                <a:gd name="T18" fmla="*/ 32 w 64"/>
                <a:gd name="T19" fmla="*/ 8 h 24"/>
                <a:gd name="T20" fmla="*/ 46 w 64"/>
                <a:gd name="T21" fmla="*/ 13 h 24"/>
                <a:gd name="T22" fmla="*/ 48 w 64"/>
                <a:gd name="T23" fmla="*/ 20 h 24"/>
                <a:gd name="T24" fmla="*/ 52 w 64"/>
                <a:gd name="T25" fmla="*/ 24 h 24"/>
                <a:gd name="T26" fmla="*/ 60 w 64"/>
                <a:gd name="T27" fmla="*/ 24 h 24"/>
                <a:gd name="T28" fmla="*/ 64 w 64"/>
                <a:gd name="T29" fmla="*/ 20 h 24"/>
                <a:gd name="T30" fmla="*/ 64 w 64"/>
                <a:gd name="T31" fmla="*/ 16 h 24"/>
                <a:gd name="T32" fmla="*/ 59 w 64"/>
                <a:gd name="T3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24">
                  <a:moveTo>
                    <a:pt x="59" y="8"/>
                  </a:moveTo>
                  <a:cubicBezTo>
                    <a:pt x="55" y="4"/>
                    <a:pt x="48" y="0"/>
                    <a:pt x="32" y="0"/>
                  </a:cubicBezTo>
                  <a:cubicBezTo>
                    <a:pt x="16" y="0"/>
                    <a:pt x="10" y="4"/>
                    <a:pt x="5" y="8"/>
                  </a:cubicBezTo>
                  <a:cubicBezTo>
                    <a:pt x="2" y="11"/>
                    <a:pt x="0" y="12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6" y="22"/>
                    <a:pt x="16" y="20"/>
                  </a:cubicBezTo>
                  <a:cubicBezTo>
                    <a:pt x="16" y="18"/>
                    <a:pt x="16" y="16"/>
                    <a:pt x="18" y="13"/>
                  </a:cubicBezTo>
                  <a:cubicBezTo>
                    <a:pt x="20" y="11"/>
                    <a:pt x="24" y="8"/>
                    <a:pt x="32" y="8"/>
                  </a:cubicBezTo>
                  <a:cubicBezTo>
                    <a:pt x="40" y="8"/>
                    <a:pt x="44" y="11"/>
                    <a:pt x="46" y="13"/>
                  </a:cubicBezTo>
                  <a:cubicBezTo>
                    <a:pt x="48" y="16"/>
                    <a:pt x="48" y="18"/>
                    <a:pt x="48" y="20"/>
                  </a:cubicBezTo>
                  <a:cubicBezTo>
                    <a:pt x="48" y="22"/>
                    <a:pt x="50" y="24"/>
                    <a:pt x="52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2" y="24"/>
                    <a:pt x="64" y="22"/>
                    <a:pt x="64" y="2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2"/>
                    <a:pt x="62" y="11"/>
                    <a:pt x="5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Oval 66">
              <a:extLst>
                <a:ext uri="{FF2B5EF4-FFF2-40B4-BE49-F238E27FC236}">
                  <a16:creationId xmlns:a16="http://schemas.microsoft.com/office/drawing/2014/main" id="{6476849D-344B-486A-B141-F6B51BDB8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926" y="1295401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67">
              <a:extLst>
                <a:ext uri="{FF2B5EF4-FFF2-40B4-BE49-F238E27FC236}">
                  <a16:creationId xmlns:a16="http://schemas.microsoft.com/office/drawing/2014/main" id="{776F31D5-8A16-4957-B1F3-54DA7897FC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8313" y="1220788"/>
              <a:ext cx="211138" cy="165100"/>
            </a:xfrm>
            <a:custGeom>
              <a:avLst/>
              <a:gdLst>
                <a:gd name="T0" fmla="*/ 42 w 56"/>
                <a:gd name="T1" fmla="*/ 8 h 44"/>
                <a:gd name="T2" fmla="*/ 40 w 56"/>
                <a:gd name="T3" fmla="*/ 8 h 44"/>
                <a:gd name="T4" fmla="*/ 40 w 56"/>
                <a:gd name="T5" fmla="*/ 3 h 44"/>
                <a:gd name="T6" fmla="*/ 36 w 56"/>
                <a:gd name="T7" fmla="*/ 0 h 44"/>
                <a:gd name="T8" fmla="*/ 32 w 56"/>
                <a:gd name="T9" fmla="*/ 3 h 44"/>
                <a:gd name="T10" fmla="*/ 32 w 56"/>
                <a:gd name="T11" fmla="*/ 8 h 44"/>
                <a:gd name="T12" fmla="*/ 24 w 56"/>
                <a:gd name="T13" fmla="*/ 8 h 44"/>
                <a:gd name="T14" fmla="*/ 24 w 56"/>
                <a:gd name="T15" fmla="*/ 3 h 44"/>
                <a:gd name="T16" fmla="*/ 20 w 56"/>
                <a:gd name="T17" fmla="*/ 0 h 44"/>
                <a:gd name="T18" fmla="*/ 16 w 56"/>
                <a:gd name="T19" fmla="*/ 3 h 44"/>
                <a:gd name="T20" fmla="*/ 16 w 56"/>
                <a:gd name="T21" fmla="*/ 8 h 44"/>
                <a:gd name="T22" fmla="*/ 14 w 56"/>
                <a:gd name="T23" fmla="*/ 8 h 44"/>
                <a:gd name="T24" fmla="*/ 11 w 56"/>
                <a:gd name="T25" fmla="*/ 10 h 44"/>
                <a:gd name="T26" fmla="*/ 0 w 56"/>
                <a:gd name="T27" fmla="*/ 32 h 44"/>
                <a:gd name="T28" fmla="*/ 0 w 56"/>
                <a:gd name="T29" fmla="*/ 40 h 44"/>
                <a:gd name="T30" fmla="*/ 4 w 56"/>
                <a:gd name="T31" fmla="*/ 44 h 44"/>
                <a:gd name="T32" fmla="*/ 52 w 56"/>
                <a:gd name="T33" fmla="*/ 44 h 44"/>
                <a:gd name="T34" fmla="*/ 56 w 56"/>
                <a:gd name="T35" fmla="*/ 40 h 44"/>
                <a:gd name="T36" fmla="*/ 56 w 56"/>
                <a:gd name="T37" fmla="*/ 32 h 44"/>
                <a:gd name="T38" fmla="*/ 45 w 56"/>
                <a:gd name="T39" fmla="*/ 10 h 44"/>
                <a:gd name="T40" fmla="*/ 42 w 56"/>
                <a:gd name="T41" fmla="*/ 8 h 44"/>
                <a:gd name="T42" fmla="*/ 28 w 56"/>
                <a:gd name="T43" fmla="*/ 40 h 44"/>
                <a:gd name="T44" fmla="*/ 16 w 56"/>
                <a:gd name="T45" fmla="*/ 28 h 44"/>
                <a:gd name="T46" fmla="*/ 28 w 56"/>
                <a:gd name="T47" fmla="*/ 16 h 44"/>
                <a:gd name="T48" fmla="*/ 40 w 56"/>
                <a:gd name="T49" fmla="*/ 28 h 44"/>
                <a:gd name="T50" fmla="*/ 28 w 56"/>
                <a:gd name="T51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44">
                  <a:moveTo>
                    <a:pt x="42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1"/>
                    <a:pt x="38" y="0"/>
                    <a:pt x="36" y="0"/>
                  </a:cubicBezTo>
                  <a:cubicBezTo>
                    <a:pt x="34" y="0"/>
                    <a:pt x="32" y="1"/>
                    <a:pt x="32" y="3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2" y="0"/>
                    <a:pt x="20" y="0"/>
                  </a:cubicBezTo>
                  <a:cubicBezTo>
                    <a:pt x="18" y="0"/>
                    <a:pt x="16" y="1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2" y="9"/>
                    <a:pt x="11" y="10"/>
                  </a:cubicBezTo>
                  <a:cubicBezTo>
                    <a:pt x="8" y="14"/>
                    <a:pt x="0" y="27"/>
                    <a:pt x="0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4" y="44"/>
                    <a:pt x="56" y="42"/>
                    <a:pt x="56" y="40"/>
                  </a:cubicBezTo>
                  <a:cubicBezTo>
                    <a:pt x="56" y="37"/>
                    <a:pt x="56" y="32"/>
                    <a:pt x="56" y="32"/>
                  </a:cubicBezTo>
                  <a:cubicBezTo>
                    <a:pt x="56" y="25"/>
                    <a:pt x="48" y="14"/>
                    <a:pt x="45" y="10"/>
                  </a:cubicBezTo>
                  <a:cubicBezTo>
                    <a:pt x="44" y="9"/>
                    <a:pt x="43" y="8"/>
                    <a:pt x="42" y="8"/>
                  </a:cubicBezTo>
                  <a:close/>
                  <a:moveTo>
                    <a:pt x="28" y="40"/>
                  </a:moveTo>
                  <a:cubicBezTo>
                    <a:pt x="21" y="40"/>
                    <a:pt x="16" y="35"/>
                    <a:pt x="16" y="28"/>
                  </a:cubicBezTo>
                  <a:cubicBezTo>
                    <a:pt x="16" y="21"/>
                    <a:pt x="21" y="16"/>
                    <a:pt x="28" y="16"/>
                  </a:cubicBezTo>
                  <a:cubicBezTo>
                    <a:pt x="35" y="16"/>
                    <a:pt x="40" y="21"/>
                    <a:pt x="40" y="28"/>
                  </a:cubicBezTo>
                  <a:cubicBezTo>
                    <a:pt x="40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35211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20" grpId="0"/>
      <p:bldP spid="13" grpId="0"/>
      <p:bldP spid="15" grpId="0"/>
      <p:bldP spid="16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F2D5-E7F5-43F4-B582-F684F11F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WELCOME MESSAGES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40CDB0-71FE-4D60-AEC5-A749313CE3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Insert your subtitle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E48144-ECD6-4B92-8D4A-F72473D4A3F4}"/>
              </a:ext>
            </a:extLst>
          </p:cNvPr>
          <p:cNvSpPr txBox="1">
            <a:spLocks/>
          </p:cNvSpPr>
          <p:nvPr/>
        </p:nvSpPr>
        <p:spPr>
          <a:xfrm>
            <a:off x="11313159" y="645624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13BF9-5145-4417-B95D-FA862797388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824134" y="487881"/>
            <a:ext cx="850485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b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6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3: </a:t>
            </a:r>
            <a:r>
              <a:rPr lang="en-US" alt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Đại số quan hệ</a:t>
            </a:r>
            <a:r>
              <a:rPr lang="en-US" altLang="en-US" sz="6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6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8212" y="3107094"/>
            <a:ext cx="9894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Phần 2 - Các phép toán trên hai quan hệ</a:t>
            </a:r>
          </a:p>
        </p:txBody>
      </p:sp>
    </p:spTree>
    <p:extLst>
      <p:ext uri="{BB962C8B-B14F-4D97-AF65-F5344CB8AC3E}">
        <p14:creationId xmlns:p14="http://schemas.microsoft.com/office/powerpoint/2010/main" val="172315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614363" y="307456"/>
            <a:ext cx="7886700" cy="544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45004" y="954916"/>
            <a:ext cx="7879118" cy="45874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en-US" sz="2800"/>
              <a:t>Khái niệm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en-US" sz="2800"/>
              <a:t>Phép hội (Union)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en-US"/>
              <a:t>Phép giao (Intersection)</a:t>
            </a:r>
          </a:p>
          <a:p>
            <a:pPr marL="514350" lvl="1" indent="-514350">
              <a:lnSpc>
                <a:spcPct val="110000"/>
              </a:lnSpc>
              <a:spcBef>
                <a:spcPts val="750"/>
              </a:spcBef>
              <a:buFont typeface="+mj-lt"/>
              <a:buAutoNum type="arabicPeriod" startAt="3"/>
              <a:defRPr/>
            </a:pPr>
            <a:r>
              <a:rPr lang="en-US" altLang="en-US" sz="2800"/>
              <a:t>Phép trừ (Minus / Except / Set difference)</a:t>
            </a:r>
          </a:p>
          <a:p>
            <a:pPr marL="514350" lvl="1" indent="-514350">
              <a:lnSpc>
                <a:spcPct val="110000"/>
              </a:lnSpc>
              <a:spcBef>
                <a:spcPts val="750"/>
              </a:spcBef>
              <a:buFont typeface="+mj-lt"/>
              <a:buAutoNum type="arabicPeriod" startAt="3"/>
              <a:defRPr/>
            </a:pPr>
            <a:r>
              <a:rPr lang="en-US" altLang="en-US" sz="2800"/>
              <a:t>Phép tích đề các (Cartesian product)  </a:t>
            </a:r>
          </a:p>
          <a:p>
            <a:pPr marL="514350" lvl="1" indent="-514350">
              <a:lnSpc>
                <a:spcPct val="110000"/>
              </a:lnSpc>
              <a:spcBef>
                <a:spcPts val="750"/>
              </a:spcBef>
              <a:buFont typeface="+mj-lt"/>
              <a:buAutoNum type="arabicPeriod" startAt="3"/>
              <a:defRPr/>
            </a:pPr>
            <a:r>
              <a:rPr lang="en-US" altLang="en-US" sz="2800"/>
              <a:t>Phép kết theo điều kiện</a:t>
            </a:r>
          </a:p>
          <a:p>
            <a:pPr marL="514350" lvl="1" indent="-514350">
              <a:lnSpc>
                <a:spcPct val="110000"/>
              </a:lnSpc>
              <a:spcBef>
                <a:spcPts val="750"/>
              </a:spcBef>
              <a:buFont typeface="+mj-lt"/>
              <a:buAutoNum type="arabicPeriod" startAt="3"/>
              <a:defRPr/>
            </a:pPr>
            <a:r>
              <a:rPr lang="en-US" altLang="en-US" sz="2800"/>
              <a:t>Phép kết tự nhiên</a:t>
            </a:r>
          </a:p>
          <a:p>
            <a:pPr marL="514350" lvl="1" indent="-514350">
              <a:lnSpc>
                <a:spcPct val="110000"/>
              </a:lnSpc>
              <a:spcBef>
                <a:spcPts val="750"/>
              </a:spcBef>
              <a:buFont typeface="+mj-lt"/>
              <a:buAutoNum type="arabicPeriod" startAt="3"/>
              <a:defRPr/>
            </a:pPr>
            <a:r>
              <a:rPr lang="en-US" altLang="en-US" sz="2800"/>
              <a:t>Phép kết ngoài</a:t>
            </a:r>
          </a:p>
        </p:txBody>
      </p:sp>
    </p:spTree>
    <p:extLst>
      <p:ext uri="{BB962C8B-B14F-4D97-AF65-F5344CB8AC3E}">
        <p14:creationId xmlns:p14="http://schemas.microsoft.com/office/powerpoint/2010/main" val="87641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572738"/>
            <a:ext cx="10900196" cy="59991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sz="3200" b="1"/>
              <a:t>Khái niệm </a:t>
            </a:r>
            <a:endParaRPr lang="en-US" altLang="en-US" sz="3200"/>
          </a:p>
          <a:p>
            <a:r>
              <a:rPr lang="en-US" altLang="en-US" sz="3200"/>
              <a:t>Giả sử có 2 quan hệ</a:t>
            </a:r>
          </a:p>
          <a:p>
            <a:pPr lvl="1"/>
            <a:r>
              <a:rPr lang="en-US" altLang="en-US"/>
              <a:t>R(A</a:t>
            </a:r>
            <a:r>
              <a:rPr lang="en-US" altLang="en-US" baseline="-25000"/>
              <a:t>1</a:t>
            </a:r>
            <a:r>
              <a:rPr lang="en-US" altLang="en-US"/>
              <a:t>, A</a:t>
            </a:r>
            <a:r>
              <a:rPr lang="en-US" altLang="en-US" baseline="-25000"/>
              <a:t>2</a:t>
            </a:r>
            <a:r>
              <a:rPr lang="en-US" altLang="en-US"/>
              <a:t>, ..., A</a:t>
            </a:r>
            <a:r>
              <a:rPr lang="en-US" altLang="en-US" baseline="-25000"/>
              <a:t>n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S(B</a:t>
            </a:r>
            <a:r>
              <a:rPr lang="en-US" altLang="en-US" baseline="-25000"/>
              <a:t>1</a:t>
            </a:r>
            <a:r>
              <a:rPr lang="en-US" altLang="en-US"/>
              <a:t>, B</a:t>
            </a:r>
            <a:r>
              <a:rPr lang="en-US" altLang="en-US" baseline="-25000"/>
              <a:t>2</a:t>
            </a:r>
            <a:r>
              <a:rPr lang="en-US" altLang="en-US"/>
              <a:t>, ..., B</a:t>
            </a:r>
            <a:r>
              <a:rPr lang="en-US" altLang="en-US" baseline="-25000"/>
              <a:t>n</a:t>
            </a:r>
            <a:r>
              <a:rPr lang="en-US" altLang="en-US"/>
              <a:t>) </a:t>
            </a:r>
          </a:p>
          <a:p>
            <a:r>
              <a:rPr lang="en-US" altLang="en-US" sz="3200">
                <a:highlight>
                  <a:srgbClr val="FFFF00"/>
                </a:highlight>
              </a:rPr>
              <a:t>R và S thỏa mãn tương thích hội nếu:</a:t>
            </a:r>
          </a:p>
          <a:p>
            <a:pPr lvl="1"/>
            <a:r>
              <a:rPr lang="en-US" altLang="en-US">
                <a:highlight>
                  <a:srgbClr val="FFFF00"/>
                </a:highlight>
              </a:rPr>
              <a:t>Số thuộc tính (bậc/cột) của R và S bằng nhau</a:t>
            </a:r>
          </a:p>
          <a:p>
            <a:pPr lvl="1"/>
            <a:r>
              <a:rPr lang="en-US" altLang="en-US">
                <a:highlight>
                  <a:srgbClr val="FFFF00"/>
                </a:highlight>
              </a:rPr>
              <a:t>dom(A</a:t>
            </a:r>
            <a:r>
              <a:rPr lang="en-US" altLang="en-US" baseline="-25000">
                <a:highlight>
                  <a:srgbClr val="FFFF00"/>
                </a:highlight>
              </a:rPr>
              <a:t>i</a:t>
            </a:r>
            <a:r>
              <a:rPr lang="en-US" altLang="en-US">
                <a:highlight>
                  <a:srgbClr val="FFFF00"/>
                </a:highlight>
              </a:rPr>
              <a:t>) = dom(B</a:t>
            </a:r>
            <a:r>
              <a:rPr lang="en-US" altLang="en-US" baseline="-25000">
                <a:highlight>
                  <a:srgbClr val="FFFF00"/>
                </a:highlight>
              </a:rPr>
              <a:t>i</a:t>
            </a:r>
            <a:r>
              <a:rPr lang="en-US" altLang="en-US">
                <a:highlight>
                  <a:srgbClr val="FFFF00"/>
                </a:highlight>
              </a:rPr>
              <a:t>), với 1 ≤ i ≤ n</a:t>
            </a: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94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345233"/>
            <a:ext cx="10480319" cy="59991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  <a:defRPr/>
            </a:pPr>
            <a:r>
              <a:rPr lang="en-US" altLang="en-US" b="1"/>
              <a:t>Phép hội (Union)</a:t>
            </a:r>
            <a:r>
              <a:rPr lang="en-US" altLang="en-US"/>
              <a:t>: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2600"/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en-US" sz="2600"/>
              <a:t>   - Cú pháp:   </a:t>
            </a:r>
            <a:r>
              <a:rPr lang="en-US" altLang="en-US"/>
              <a:t>R </a:t>
            </a:r>
            <a:r>
              <a:rPr lang="en-US" altLang="en-US">
                <a:sym typeface="Symbol" panose="05050102010706020507" pitchFamily="18" charset="2"/>
              </a:rPr>
              <a:t> S</a:t>
            </a: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en-US">
                <a:sym typeface="Symbol" panose="05050102010706020507" pitchFamily="18" charset="2"/>
              </a:rPr>
              <a:t>   - Điều kiện: R và S phải thỏa tương thích hội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- Kết quả </a:t>
            </a:r>
            <a:r>
              <a:rPr lang="en-US" altLang="en-US" sz="2400"/>
              <a:t>là một quan hệ mới có số cột (thuộc tính) như R và chứa tất cả bộ (dòng) có trong 2 bảng R và S.</a:t>
            </a: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- Vd.     KQTHI_M01 	        	 KQTHI_M02 		</a:t>
            </a:r>
            <a:endParaRPr lang="en-US" altLang="en-US" sz="2600"/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318247"/>
              </p:ext>
            </p:extLst>
          </p:nvPr>
        </p:nvGraphicFramePr>
        <p:xfrm>
          <a:off x="1406096" y="3051422"/>
          <a:ext cx="31817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193">
                  <a:extLst>
                    <a:ext uri="{9D8B030D-6E8A-4147-A177-3AD203B41FA5}">
                      <a16:colId xmlns:a16="http://schemas.microsoft.com/office/drawing/2014/main" val="1856028819"/>
                    </a:ext>
                  </a:extLst>
                </a:gridCol>
                <a:gridCol w="928440">
                  <a:extLst>
                    <a:ext uri="{9D8B030D-6E8A-4147-A177-3AD203B41FA5}">
                      <a16:colId xmlns:a16="http://schemas.microsoft.com/office/drawing/2014/main" val="1857725832"/>
                    </a:ext>
                  </a:extLst>
                </a:gridCol>
                <a:gridCol w="877078">
                  <a:extLst>
                    <a:ext uri="{9D8B030D-6E8A-4147-A177-3AD203B41FA5}">
                      <a16:colId xmlns:a16="http://schemas.microsoft.com/office/drawing/2014/main" val="85629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/>
                        <a:t>Ma</a:t>
                      </a:r>
                      <a:r>
                        <a:rPr lang="en-US" u="sng" baseline="0"/>
                        <a:t>SV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baseline="0"/>
                        <a:t>MaMH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Điem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7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14110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M01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05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14111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M01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9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15112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M01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30916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34695" y="4792508"/>
            <a:ext cx="4189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400">
                <a:sym typeface="Symbol" panose="05050102010706020507" pitchFamily="18" charset="2"/>
              </a:rPr>
              <a:t>KQTHI_M01  KQTHI_M02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532870" y="5023341"/>
            <a:ext cx="160486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280993"/>
              </p:ext>
            </p:extLst>
          </p:nvPr>
        </p:nvGraphicFramePr>
        <p:xfrm>
          <a:off x="4833285" y="3060906"/>
          <a:ext cx="318171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193">
                  <a:extLst>
                    <a:ext uri="{9D8B030D-6E8A-4147-A177-3AD203B41FA5}">
                      <a16:colId xmlns:a16="http://schemas.microsoft.com/office/drawing/2014/main" val="1856028819"/>
                    </a:ext>
                  </a:extLst>
                </a:gridCol>
                <a:gridCol w="928440">
                  <a:extLst>
                    <a:ext uri="{9D8B030D-6E8A-4147-A177-3AD203B41FA5}">
                      <a16:colId xmlns:a16="http://schemas.microsoft.com/office/drawing/2014/main" val="1857725832"/>
                    </a:ext>
                  </a:extLst>
                </a:gridCol>
                <a:gridCol w="877078">
                  <a:extLst>
                    <a:ext uri="{9D8B030D-6E8A-4147-A177-3AD203B41FA5}">
                      <a16:colId xmlns:a16="http://schemas.microsoft.com/office/drawing/2014/main" val="85629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/>
                        <a:t>Ma</a:t>
                      </a:r>
                      <a:r>
                        <a:rPr lang="en-US" u="sng" baseline="0"/>
                        <a:t>SV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baseline="0"/>
                        <a:t>MaMH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Điem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7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14110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8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15111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267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4807"/>
              </p:ext>
            </p:extLst>
          </p:nvPr>
        </p:nvGraphicFramePr>
        <p:xfrm>
          <a:off x="8260474" y="4014494"/>
          <a:ext cx="31817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193">
                  <a:extLst>
                    <a:ext uri="{9D8B030D-6E8A-4147-A177-3AD203B41FA5}">
                      <a16:colId xmlns:a16="http://schemas.microsoft.com/office/drawing/2014/main" val="1856028819"/>
                    </a:ext>
                  </a:extLst>
                </a:gridCol>
                <a:gridCol w="928440">
                  <a:extLst>
                    <a:ext uri="{9D8B030D-6E8A-4147-A177-3AD203B41FA5}">
                      <a16:colId xmlns:a16="http://schemas.microsoft.com/office/drawing/2014/main" val="1857725832"/>
                    </a:ext>
                  </a:extLst>
                </a:gridCol>
                <a:gridCol w="877078">
                  <a:extLst>
                    <a:ext uri="{9D8B030D-6E8A-4147-A177-3AD203B41FA5}">
                      <a16:colId xmlns:a16="http://schemas.microsoft.com/office/drawing/2014/main" val="85629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/>
                        <a:t>Ma</a:t>
                      </a:r>
                      <a:r>
                        <a:rPr lang="en-US" u="sng" baseline="0"/>
                        <a:t>SV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baseline="0"/>
                        <a:t>MaMH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Điem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7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14110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M01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05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14111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M01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9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15112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M01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30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14110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3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15111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9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06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345233"/>
            <a:ext cx="10480319" cy="59991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  <a:defRPr/>
            </a:pPr>
            <a:r>
              <a:rPr lang="en-US" altLang="en-US" sz="3200" b="1"/>
              <a:t>Phép giao (</a:t>
            </a:r>
            <a:r>
              <a:rPr lang="en-US" altLang="en-US"/>
              <a:t>Intersection</a:t>
            </a:r>
            <a:r>
              <a:rPr lang="en-US" altLang="en-US" sz="3200" b="1"/>
              <a:t>)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altLang="en-US" sz="2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/>
              <a:t>   - </a:t>
            </a:r>
            <a:r>
              <a:rPr lang="en-US" altLang="en-US"/>
              <a:t>Cú pháp:   R </a:t>
            </a:r>
            <a:r>
              <a:rPr lang="en-US" altLang="en-US">
                <a:sym typeface="Symbol" panose="05050102010706020507" pitchFamily="18" charset="2"/>
              </a:rPr>
              <a:t> 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>
                <a:sym typeface="Symbol" panose="05050102010706020507" pitchFamily="18" charset="2"/>
              </a:rPr>
              <a:t>   - Điều kiện: R và S phải thỏa tương thích hội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- </a:t>
            </a:r>
            <a:r>
              <a:rPr lang="en-US" altLang="en-US">
                <a:sym typeface="Symbol" panose="05050102010706020507" pitchFamily="18" charset="2"/>
              </a:rPr>
              <a:t>Kết quả </a:t>
            </a:r>
            <a:r>
              <a:rPr lang="en-US" altLang="en-US"/>
              <a:t>là </a:t>
            </a:r>
            <a:r>
              <a:rPr lang="en-US" altLang="en-US">
                <a:highlight>
                  <a:srgbClr val="FFFF00"/>
                </a:highlight>
              </a:rPr>
              <a:t>một quan hệ mới </a:t>
            </a:r>
            <a:r>
              <a:rPr lang="en-US" altLang="en-US"/>
              <a:t>có số cột (thuộc tính) như R và chứa các bộ (dòng) vừa có trong R và vừa có trong S.</a:t>
            </a:r>
            <a:endParaRPr lang="en-US" altLang="en-US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- Vd.     DSSV_M01 	        	 DSSV_M02 		</a:t>
            </a:r>
            <a:endParaRPr lang="en-US" altLang="en-US" sz="2600"/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0672" y="5435473"/>
            <a:ext cx="4189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400">
                <a:sym typeface="Symbol" panose="05050102010706020507" pitchFamily="18" charset="2"/>
              </a:rPr>
              <a:t>DSSV_M01  DSSV_M02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74847" y="5672400"/>
            <a:ext cx="160486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705559"/>
              </p:ext>
            </p:extLst>
          </p:nvPr>
        </p:nvGraphicFramePr>
        <p:xfrm>
          <a:off x="595119" y="2901974"/>
          <a:ext cx="39488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482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47478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394594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/>
                        <a:t>MaSV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Ngay</a:t>
                      </a:r>
                      <a:r>
                        <a:rPr lang="en-US" baseline="0"/>
                        <a:t>Sinh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14110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rgbClr val="FF0000"/>
                          </a:solidFill>
                        </a:rPr>
                        <a:t>Trương Trọng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24/04/01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14111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Nguyễn Duy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18/05/01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14112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Lê</a:t>
                      </a:r>
                      <a:r>
                        <a:rPr lang="en-US" baseline="0">
                          <a:solidFill>
                            <a:srgbClr val="00B0F0"/>
                          </a:solidFill>
                        </a:rPr>
                        <a:t> Khang</a:t>
                      </a:r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11/01/01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14113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Trần</a:t>
                      </a:r>
                      <a:r>
                        <a:rPr lang="en-US" baseline="0"/>
                        <a:t> 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12/02/01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8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14114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Nguyễn</a:t>
                      </a:r>
                      <a:r>
                        <a:rPr lang="en-US" baseline="0"/>
                        <a:t> Kha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13/03/01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24599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64560"/>
              </p:ext>
            </p:extLst>
          </p:nvPr>
        </p:nvGraphicFramePr>
        <p:xfrm>
          <a:off x="4805267" y="2901974"/>
          <a:ext cx="39488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482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47478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394594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/>
                        <a:t>MaSV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Ngay</a:t>
                      </a:r>
                      <a:r>
                        <a:rPr lang="en-US" baseline="0"/>
                        <a:t>Sinh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14110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rgbClr val="FF0000"/>
                          </a:solidFill>
                        </a:rPr>
                        <a:t>Trương Trọng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24/04/01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14115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Nguyễn Kha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20/05/01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14112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Lê</a:t>
                      </a:r>
                      <a:r>
                        <a:rPr lang="en-US" baseline="0">
                          <a:solidFill>
                            <a:srgbClr val="00B0F0"/>
                          </a:solidFill>
                        </a:rPr>
                        <a:t> Khang</a:t>
                      </a:r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11/01/01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14118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Trần</a:t>
                      </a:r>
                      <a:r>
                        <a:rPr lang="en-US" baseline="0"/>
                        <a:t> Tinh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22/02/01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8207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94586"/>
              </p:ext>
            </p:extLst>
          </p:nvPr>
        </p:nvGraphicFramePr>
        <p:xfrm>
          <a:off x="6908079" y="5147598"/>
          <a:ext cx="39488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482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47478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394594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/>
                        <a:t>MaSV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Ngay</a:t>
                      </a:r>
                      <a:r>
                        <a:rPr lang="en-US" baseline="0"/>
                        <a:t>Sinh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14110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rgbClr val="FF0000"/>
                          </a:solidFill>
                        </a:rPr>
                        <a:t>Trương Trọng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24/04/01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14112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Lê</a:t>
                      </a:r>
                      <a:r>
                        <a:rPr lang="en-US" baseline="0">
                          <a:solidFill>
                            <a:srgbClr val="00B0F0"/>
                          </a:solidFill>
                        </a:rPr>
                        <a:t> Khang</a:t>
                      </a:r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11/01/01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76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345233"/>
            <a:ext cx="10480319" cy="59991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  <a:defRPr/>
            </a:pPr>
            <a:r>
              <a:rPr lang="en-US" altLang="en-US" sz="3200" b="1"/>
              <a:t>Phép trừ (</a:t>
            </a:r>
            <a:r>
              <a:rPr lang="en-US" altLang="en-US"/>
              <a:t>Minus / Except / Set difference</a:t>
            </a:r>
            <a:r>
              <a:rPr lang="en-US" altLang="en-US" sz="3200" b="1"/>
              <a:t>)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altLang="en-US" sz="2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/>
              <a:t>   </a:t>
            </a:r>
            <a:r>
              <a:rPr lang="en-US" altLang="en-US"/>
              <a:t>- Cú pháp:   R </a:t>
            </a:r>
            <a:r>
              <a:rPr lang="en-US" altLang="en-US">
                <a:sym typeface="Symbol" panose="05050102010706020507" pitchFamily="18" charset="2"/>
              </a:rPr>
              <a:t>– 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>
                <a:sym typeface="Symbol" panose="05050102010706020507" pitchFamily="18" charset="2"/>
              </a:rPr>
              <a:t>   - Điều kiện: R và S phải thỏa tương thích hội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</a:t>
            </a:r>
            <a:r>
              <a:rPr lang="en-US" altLang="en-US">
                <a:sym typeface="Symbol" panose="05050102010706020507" pitchFamily="18" charset="2"/>
              </a:rPr>
              <a:t>- Kết quả </a:t>
            </a:r>
            <a:r>
              <a:rPr lang="en-US" altLang="en-US"/>
              <a:t>là một quan hệ mới có số cột (thuộc tính) như R và chứa tất cả bộ (dòng) có trong R nhưng không có trong S.</a:t>
            </a:r>
            <a:endParaRPr lang="en-US" altLang="en-US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- Vd.     DSSV_M01 	        	 DSSV_M02 		</a:t>
            </a:r>
            <a:endParaRPr lang="en-US" altLang="en-US" sz="2600"/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0672" y="5435473"/>
            <a:ext cx="4189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400">
                <a:sym typeface="Symbol" panose="05050102010706020507" pitchFamily="18" charset="2"/>
              </a:rPr>
              <a:t>DSSV_M01 – DSSV_M02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74847" y="5672400"/>
            <a:ext cx="160486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741589"/>
              </p:ext>
            </p:extLst>
          </p:nvPr>
        </p:nvGraphicFramePr>
        <p:xfrm>
          <a:off x="595119" y="2901974"/>
          <a:ext cx="39488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482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47478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394594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/>
                        <a:t>MaSV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Ngay</a:t>
                      </a:r>
                      <a:r>
                        <a:rPr lang="en-US" baseline="0"/>
                        <a:t>Sinh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14110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/>
                        <a:t>Trương Trọng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24/04/01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14111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Nguyễn Duy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18/05/01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14112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Lê</a:t>
                      </a:r>
                      <a:r>
                        <a:rPr lang="en-US" baseline="0"/>
                        <a:t> Khang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11/01/01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14113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Trần</a:t>
                      </a:r>
                      <a:r>
                        <a:rPr lang="en-US" baseline="0">
                          <a:solidFill>
                            <a:srgbClr val="00B050"/>
                          </a:solidFill>
                        </a:rPr>
                        <a:t> B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12/02/01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8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14114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Nguyễn</a:t>
                      </a:r>
                      <a:r>
                        <a:rPr lang="en-US" baseline="0"/>
                        <a:t> Kha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13/03/01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24599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53679"/>
              </p:ext>
            </p:extLst>
          </p:nvPr>
        </p:nvGraphicFramePr>
        <p:xfrm>
          <a:off x="4805267" y="2901974"/>
          <a:ext cx="39488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482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47478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394594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/>
                        <a:t>MaSV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Ngay</a:t>
                      </a:r>
                      <a:r>
                        <a:rPr lang="en-US" baseline="0"/>
                        <a:t>Sinh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14110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/>
                        <a:t>Trương Trọng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24/04/01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14115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Nguyễn Kha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20/05/01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14112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Lê</a:t>
                      </a:r>
                      <a:r>
                        <a:rPr lang="en-US" baseline="0"/>
                        <a:t> Khang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11/01/01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14118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Trần</a:t>
                      </a:r>
                      <a:r>
                        <a:rPr lang="en-US" baseline="0"/>
                        <a:t> Tinh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22/02/01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8207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012317"/>
              </p:ext>
            </p:extLst>
          </p:nvPr>
        </p:nvGraphicFramePr>
        <p:xfrm>
          <a:off x="6908079" y="5147598"/>
          <a:ext cx="39488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482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47478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394594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/>
                        <a:t>MaSV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Ngay</a:t>
                      </a:r>
                      <a:r>
                        <a:rPr lang="en-US" baseline="0"/>
                        <a:t>Sinh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14111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Nguyễn Duy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18/05/01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14113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Trần</a:t>
                      </a:r>
                      <a:r>
                        <a:rPr lang="en-US" baseline="0">
                          <a:solidFill>
                            <a:srgbClr val="00B050"/>
                          </a:solidFill>
                        </a:rPr>
                        <a:t> B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12/02/01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06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345233"/>
            <a:ext cx="10750906" cy="59991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  <a:defRPr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Tích đề các (</a:t>
            </a:r>
            <a:r>
              <a:rPr lang="en-US" b="1"/>
              <a:t>CARTESIAN PRODUCT / CROSS PRODUCT</a:t>
            </a:r>
            <a:r>
              <a:rPr lang="en-US" altLang="en-US" b="1"/>
              <a:t>)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/>
              <a:t>   - Cú pháp:   R </a:t>
            </a:r>
            <a:r>
              <a:rPr lang="en-US" altLang="en-US" sz="2600">
                <a:sym typeface="Symbol" panose="05050102010706020507" pitchFamily="18" charset="2"/>
              </a:rPr>
              <a:t>x 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- Giả sử R có </a:t>
            </a:r>
            <a:r>
              <a:rPr lang="en-US" altLang="en-US" sz="2600" i="1">
                <a:sym typeface="Symbol" panose="05050102010706020507" pitchFamily="18" charset="2"/>
              </a:rPr>
              <a:t>n</a:t>
            </a:r>
            <a:r>
              <a:rPr lang="en-US" altLang="en-US" sz="2600">
                <a:sym typeface="Symbol" panose="05050102010706020507" pitchFamily="18" charset="2"/>
              </a:rPr>
              <a:t> cột và </a:t>
            </a:r>
            <a:r>
              <a:rPr lang="en-US" altLang="en-US" sz="2600" i="1">
                <a:sym typeface="Symbol" panose="05050102010706020507" pitchFamily="18" charset="2"/>
              </a:rPr>
              <a:t>k</a:t>
            </a:r>
            <a:r>
              <a:rPr lang="en-US" altLang="en-US" sz="2600">
                <a:sym typeface="Symbol" panose="05050102010706020507" pitchFamily="18" charset="2"/>
              </a:rPr>
              <a:t> dòng, S có </a:t>
            </a:r>
            <a:r>
              <a:rPr lang="en-US" altLang="en-US" sz="2600" i="1">
                <a:sym typeface="Symbol" panose="05050102010706020507" pitchFamily="18" charset="2"/>
              </a:rPr>
              <a:t>m</a:t>
            </a:r>
            <a:r>
              <a:rPr lang="en-US" altLang="en-US" sz="2600">
                <a:sym typeface="Symbol" panose="05050102010706020507" pitchFamily="18" charset="2"/>
              </a:rPr>
              <a:t> cột và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en-US" sz="2600">
                <a:sym typeface="Symbol" panose="05050102010706020507" pitchFamily="18" charset="2"/>
              </a:rPr>
              <a:t> dòng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- Kết quả </a:t>
            </a:r>
            <a:r>
              <a:rPr lang="en-US" altLang="en-US" sz="2600"/>
              <a:t>là một </a:t>
            </a:r>
            <a:r>
              <a:rPr lang="en-US" altLang="en-US" sz="2600">
                <a:highlight>
                  <a:srgbClr val="FFFF00"/>
                </a:highlight>
              </a:rPr>
              <a:t>quan hệ mới </a:t>
            </a:r>
            <a:r>
              <a:rPr lang="en-US" altLang="en-US" sz="2600"/>
              <a:t>có </a:t>
            </a:r>
            <a:r>
              <a:rPr lang="en-US" altLang="en-US" sz="2600" i="1">
                <a:highlight>
                  <a:srgbClr val="FFFF00"/>
                </a:highlight>
              </a:rPr>
              <a:t>n</a:t>
            </a:r>
            <a:r>
              <a:rPr lang="en-US" altLang="en-US" sz="2600">
                <a:highlight>
                  <a:srgbClr val="FFFF00"/>
                </a:highlight>
              </a:rPr>
              <a:t>+</a:t>
            </a:r>
            <a:r>
              <a:rPr lang="en-US" altLang="en-US" sz="2600" i="1">
                <a:highlight>
                  <a:srgbClr val="FFFF00"/>
                </a:highlight>
              </a:rPr>
              <a:t>m</a:t>
            </a:r>
            <a:r>
              <a:rPr lang="en-US" altLang="en-US" sz="2600">
                <a:highlight>
                  <a:srgbClr val="FFFF00"/>
                </a:highlight>
              </a:rPr>
              <a:t> cột </a:t>
            </a:r>
            <a:r>
              <a:rPr lang="en-US" altLang="en-US" sz="2600"/>
              <a:t>(thuộc tính) và </a:t>
            </a:r>
            <a:r>
              <a:rPr lang="en-US" altLang="en-US" sz="2600">
                <a:highlight>
                  <a:srgbClr val="FFFF00"/>
                </a:highlight>
              </a:rPr>
              <a:t>có </a:t>
            </a:r>
            <a:r>
              <a:rPr lang="en-US" altLang="en-US" sz="2600" i="1">
                <a:highlight>
                  <a:srgbClr val="FFFF00"/>
                </a:highlight>
              </a:rPr>
              <a:t>k </a:t>
            </a:r>
            <a:r>
              <a:rPr lang="en-US" altLang="en-US" sz="2600">
                <a:highlight>
                  <a:srgbClr val="FFFF00"/>
                </a:highlight>
              </a:rPr>
              <a:t>* </a:t>
            </a:r>
            <a:r>
              <a:rPr lang="en-US" altLang="en-US" sz="2400" i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en-US" sz="2600">
                <a:highlight>
                  <a:srgbClr val="FFFF00"/>
                </a:highlight>
              </a:rPr>
              <a:t> dòng</a:t>
            </a:r>
            <a:r>
              <a:rPr lang="en-US" altLang="en-US" sz="2600"/>
              <a:t>.</a:t>
            </a: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- Vd.     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DSSV  	                MonHoc 		</a:t>
            </a:r>
            <a:endParaRPr lang="en-US" altLang="en-US" sz="2600"/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501" y="4985338"/>
            <a:ext cx="3042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400">
                <a:sym typeface="Symbol" panose="05050102010706020507" pitchFamily="18" charset="2"/>
              </a:rPr>
              <a:t>DSSV x MonHoc  </a:t>
            </a:r>
          </a:p>
        </p:txBody>
      </p:sp>
      <p:cxnSp>
        <p:nvCxnSpPr>
          <p:cNvPr id="5" name="Straight Arrow Connector 4"/>
          <p:cNvCxnSpPr>
            <a:endCxn id="11" idx="1"/>
          </p:cNvCxnSpPr>
          <p:nvPr/>
        </p:nvCxnSpPr>
        <p:spPr>
          <a:xfrm>
            <a:off x="2792167" y="3622480"/>
            <a:ext cx="921417" cy="134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970611"/>
              </p:ext>
            </p:extLst>
          </p:nvPr>
        </p:nvGraphicFramePr>
        <p:xfrm>
          <a:off x="224207" y="3066220"/>
          <a:ext cx="25679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482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47478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/>
                        <a:t>MaSV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14110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/>
                        <a:t>Trương Trọng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14111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Nguyễn Duy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14112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Lê</a:t>
                      </a:r>
                      <a:r>
                        <a:rPr lang="en-US" baseline="0"/>
                        <a:t> Khang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844466"/>
              </p:ext>
            </p:extLst>
          </p:nvPr>
        </p:nvGraphicFramePr>
        <p:xfrm>
          <a:off x="3713584" y="3066220"/>
          <a:ext cx="269654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771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944673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793101">
                  <a:extLst>
                    <a:ext uri="{9D8B030D-6E8A-4147-A177-3AD203B41FA5}">
                      <a16:colId xmlns:a16="http://schemas.microsoft.com/office/drawing/2014/main" val="394594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/>
                        <a:t>MaMH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TenMH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SoTC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CSDL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CTDL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58309"/>
              </p:ext>
            </p:extLst>
          </p:nvPr>
        </p:nvGraphicFramePr>
        <p:xfrm>
          <a:off x="6654157" y="3671759"/>
          <a:ext cx="5352027" cy="303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382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716099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3051557007"/>
                    </a:ext>
                  </a:extLst>
                </a:gridCol>
                <a:gridCol w="942392">
                  <a:extLst>
                    <a:ext uri="{9D8B030D-6E8A-4147-A177-3AD203B41FA5}">
                      <a16:colId xmlns:a16="http://schemas.microsoft.com/office/drawing/2014/main" val="3444700964"/>
                    </a:ext>
                  </a:extLst>
                </a:gridCol>
                <a:gridCol w="864415">
                  <a:extLst>
                    <a:ext uri="{9D8B030D-6E8A-4147-A177-3AD203B41FA5}">
                      <a16:colId xmlns:a16="http://schemas.microsoft.com/office/drawing/2014/main" val="1143608419"/>
                    </a:ext>
                  </a:extLst>
                </a:gridCol>
              </a:tblGrid>
              <a:tr h="328135">
                <a:tc>
                  <a:txBody>
                    <a:bodyPr/>
                    <a:lstStyle/>
                    <a:p>
                      <a:r>
                        <a:rPr lang="en-US" u="none"/>
                        <a:t>MaSV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MaMH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TenMH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SoTC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28135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28135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416354"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  <a:tr h="416354"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378808"/>
                  </a:ext>
                </a:extLst>
              </a:tr>
              <a:tr h="4163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258805"/>
                  </a:ext>
                </a:extLst>
              </a:tr>
              <a:tr h="4163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755723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761704" y="3943883"/>
            <a:ext cx="978854" cy="114356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92167" y="3671759"/>
            <a:ext cx="921417" cy="2721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1"/>
          </p:cNvCxnSpPr>
          <p:nvPr/>
        </p:nvCxnSpPr>
        <p:spPr>
          <a:xfrm flipV="1">
            <a:off x="2765193" y="3757100"/>
            <a:ext cx="948391" cy="225334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778171" y="3664087"/>
            <a:ext cx="921417" cy="7267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764683" y="4028968"/>
            <a:ext cx="948391" cy="3409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359710" y="5085184"/>
            <a:ext cx="2050419" cy="13283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045814"/>
              </p:ext>
            </p:extLst>
          </p:nvPr>
        </p:nvGraphicFramePr>
        <p:xfrm>
          <a:off x="6654175" y="4070727"/>
          <a:ext cx="53263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61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726163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877078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  <a:gridCol w="830443">
                  <a:extLst>
                    <a:ext uri="{9D8B030D-6E8A-4147-A177-3AD203B41FA5}">
                      <a16:colId xmlns:a16="http://schemas.microsoft.com/office/drawing/2014/main" val="364610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14110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1800" b="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Trương Trọng</a:t>
                      </a:r>
                      <a:endParaRPr lang="en-US" sz="1800" b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M01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CSDL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825716"/>
              </p:ext>
            </p:extLst>
          </p:nvPr>
        </p:nvGraphicFramePr>
        <p:xfrm>
          <a:off x="6657664" y="4445623"/>
          <a:ext cx="53263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61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726163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877078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  <a:gridCol w="830443">
                  <a:extLst>
                    <a:ext uri="{9D8B030D-6E8A-4147-A177-3AD203B41FA5}">
                      <a16:colId xmlns:a16="http://schemas.microsoft.com/office/drawing/2014/main" val="364610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14110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-VN" sz="1800" b="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Trương Trọng</a:t>
                      </a:r>
                      <a:endParaRPr lang="en-US" sz="1800" b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M02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CTDL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373284"/>
              </p:ext>
            </p:extLst>
          </p:nvPr>
        </p:nvGraphicFramePr>
        <p:xfrm>
          <a:off x="6657664" y="4827406"/>
          <a:ext cx="53263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61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726163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877078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  <a:gridCol w="830443">
                  <a:extLst>
                    <a:ext uri="{9D8B030D-6E8A-4147-A177-3AD203B41FA5}">
                      <a16:colId xmlns:a16="http://schemas.microsoft.com/office/drawing/2014/main" val="364610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00B0F0"/>
                          </a:solidFill>
                        </a:rPr>
                        <a:t>14111</a:t>
                      </a: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00B0F0"/>
                          </a:solidFill>
                        </a:rPr>
                        <a:t>Nguyễn Duy</a:t>
                      </a: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00B0F0"/>
                          </a:solidFill>
                        </a:rPr>
                        <a:t>M01</a:t>
                      </a: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00B0F0"/>
                          </a:solidFill>
                        </a:rPr>
                        <a:t>CSDL</a:t>
                      </a: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97469"/>
              </p:ext>
            </p:extLst>
          </p:nvPr>
        </p:nvGraphicFramePr>
        <p:xfrm>
          <a:off x="6651841" y="5210977"/>
          <a:ext cx="53263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61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726163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877078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  <a:gridCol w="830443">
                  <a:extLst>
                    <a:ext uri="{9D8B030D-6E8A-4147-A177-3AD203B41FA5}">
                      <a16:colId xmlns:a16="http://schemas.microsoft.com/office/drawing/2014/main" val="364610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00B0F0"/>
                          </a:solidFill>
                        </a:rPr>
                        <a:t>14111</a:t>
                      </a: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00B0F0"/>
                          </a:solidFill>
                        </a:rPr>
                        <a:t>Nguyễn Duy</a:t>
                      </a: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00B0F0"/>
                          </a:solidFill>
                        </a:rPr>
                        <a:t>M02</a:t>
                      </a: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00B0F0"/>
                          </a:solidFill>
                        </a:rPr>
                        <a:t>CTDL</a:t>
                      </a: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359257"/>
              </p:ext>
            </p:extLst>
          </p:nvPr>
        </p:nvGraphicFramePr>
        <p:xfrm>
          <a:off x="6657664" y="5612406"/>
          <a:ext cx="53263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61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726163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877078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  <a:gridCol w="830443">
                  <a:extLst>
                    <a:ext uri="{9D8B030D-6E8A-4147-A177-3AD203B41FA5}">
                      <a16:colId xmlns:a16="http://schemas.microsoft.com/office/drawing/2014/main" val="364610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14112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Lê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 Khang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M01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CSDL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463660"/>
              </p:ext>
            </p:extLst>
          </p:nvPr>
        </p:nvGraphicFramePr>
        <p:xfrm>
          <a:off x="6661172" y="6004440"/>
          <a:ext cx="53263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613">
                  <a:extLst>
                    <a:ext uri="{9D8B030D-6E8A-4147-A177-3AD203B41FA5}">
                      <a16:colId xmlns:a16="http://schemas.microsoft.com/office/drawing/2014/main" val="2513623828"/>
                    </a:ext>
                  </a:extLst>
                </a:gridCol>
                <a:gridCol w="1726163">
                  <a:extLst>
                    <a:ext uri="{9D8B030D-6E8A-4147-A177-3AD203B41FA5}">
                      <a16:colId xmlns:a16="http://schemas.microsoft.com/office/drawing/2014/main" val="170136477"/>
                    </a:ext>
                  </a:extLst>
                </a:gridCol>
                <a:gridCol w="877078">
                  <a:extLst>
                    <a:ext uri="{9D8B030D-6E8A-4147-A177-3AD203B41FA5}">
                      <a16:colId xmlns:a16="http://schemas.microsoft.com/office/drawing/2014/main" val="752313605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4106439564"/>
                    </a:ext>
                  </a:extLst>
                </a:gridCol>
                <a:gridCol w="830443">
                  <a:extLst>
                    <a:ext uri="{9D8B030D-6E8A-4147-A177-3AD203B41FA5}">
                      <a16:colId xmlns:a16="http://schemas.microsoft.com/office/drawing/2014/main" val="364610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14112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Lê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 Khang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M02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CTDL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0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93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58751" y="252762"/>
            <a:ext cx="10282204" cy="59991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  <a:defRPr/>
            </a:pPr>
            <a:r>
              <a:rPr lang="en-US" altLang="en-US" sz="3600" b="1"/>
              <a:t>Kết theo điều kiện </a:t>
            </a:r>
            <a:r>
              <a:rPr lang="en-US" altLang="en-US" sz="3600" b="1">
                <a:sym typeface="Symbol" panose="05050102010706020507" pitchFamily="18" charset="2"/>
              </a:rPr>
              <a:t> </a:t>
            </a:r>
            <a:r>
              <a:rPr lang="en-US" altLang="en-US" sz="3600" b="1"/>
              <a:t>(</a:t>
            </a:r>
            <a:r>
              <a:rPr lang="en-US" altLang="en-US" sz="3600" b="1">
                <a:sym typeface="Symbol" panose="05050102010706020507" pitchFamily="18" charset="2"/>
              </a:rPr>
              <a:t> join</a:t>
            </a:r>
            <a:r>
              <a:rPr lang="en-US" altLang="en-US" sz="3600" b="1"/>
              <a:t>)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/>
              <a:t>   </a:t>
            </a:r>
            <a:r>
              <a:rPr lang="en-US" altLang="en-US"/>
              <a:t>- Cho R(A</a:t>
            </a:r>
            <a:r>
              <a:rPr lang="en-US" altLang="en-US" baseline="-25000"/>
              <a:t>1</a:t>
            </a:r>
            <a:r>
              <a:rPr lang="en-US" altLang="en-US"/>
              <a:t>, A</a:t>
            </a:r>
            <a:r>
              <a:rPr lang="en-US" altLang="en-US" baseline="-25000"/>
              <a:t>2</a:t>
            </a:r>
            <a:r>
              <a:rPr lang="en-US" altLang="en-US"/>
              <a:t>, ..., A</a:t>
            </a:r>
            <a:r>
              <a:rPr lang="en-US" altLang="en-US" baseline="-25000"/>
              <a:t>n</a:t>
            </a:r>
            <a:r>
              <a:rPr lang="en-US" altLang="en-US"/>
              <a:t>),  S(B</a:t>
            </a:r>
            <a:r>
              <a:rPr lang="en-US" altLang="en-US" baseline="-25000"/>
              <a:t>1</a:t>
            </a:r>
            <a:r>
              <a:rPr lang="en-US" altLang="en-US"/>
              <a:t>, B</a:t>
            </a:r>
            <a:r>
              <a:rPr lang="en-US" altLang="en-US" baseline="-25000"/>
              <a:t>2</a:t>
            </a:r>
            <a:r>
              <a:rPr lang="en-US" altLang="en-US"/>
              <a:t>, ..., B</a:t>
            </a:r>
            <a:r>
              <a:rPr lang="en-US" altLang="en-US" baseline="-25000"/>
              <a:t>m</a:t>
            </a:r>
            <a:r>
              <a:rPr lang="en-US" altLang="en-US"/>
              <a:t>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/>
              <a:t>   - Cú pháp:   R </a:t>
            </a:r>
            <a:r>
              <a:rPr lang="en-US" altLang="en-US">
                <a:sym typeface="Symbol" panose="05050102010706020507" pitchFamily="18" charset="2"/>
              </a:rPr>
              <a:t>   </a:t>
            </a:r>
            <a:r>
              <a:rPr lang="en-US" altLang="en-US" baseline="-25000">
                <a:sym typeface="Symbol" panose="05050102010706020507" pitchFamily="18" charset="2"/>
              </a:rPr>
              <a:t>&lt;đk kết&gt;</a:t>
            </a:r>
            <a:r>
              <a:rPr lang="en-US" altLang="en-US">
                <a:sym typeface="Symbol" panose="05050102010706020507" pitchFamily="18" charset="2"/>
              </a:rPr>
              <a:t>S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US" altLang="en-US" sz="2800">
                <a:sym typeface="Symbol" panose="05050102010706020507" pitchFamily="18" charset="2"/>
              </a:rPr>
              <a:t>   - </a:t>
            </a:r>
            <a:r>
              <a:rPr lang="en-US" altLang="en-US" sz="2800">
                <a:highlight>
                  <a:srgbClr val="FFFF00"/>
                </a:highlight>
                <a:sym typeface="Symbol" panose="05050102010706020507" pitchFamily="18" charset="2"/>
              </a:rPr>
              <a:t>&lt;đk kết&gt; có dạng R.A  S.B, </a:t>
            </a:r>
            <a:r>
              <a:rPr lang="en-US" altLang="en-US" sz="2800">
                <a:sym typeface="Symbol" panose="05050102010706020507" pitchFamily="18" charset="2"/>
              </a:rPr>
              <a:t>với </a:t>
            </a:r>
            <a:r>
              <a:rPr lang="en-US" altLang="en-US" sz="2800">
                <a:highlight>
                  <a:srgbClr val="FFFF00"/>
                </a:highlight>
                <a:sym typeface="Symbol" panose="05050102010706020507" pitchFamily="18" charset="2"/>
              </a:rPr>
              <a:t> </a:t>
            </a:r>
            <a:r>
              <a:rPr lang="en-US" altLang="en-US" sz="2800">
                <a:sym typeface="Symbol" panose="05050102010706020507" pitchFamily="18" charset="2"/>
              </a:rPr>
              <a:t>là một trong các </a:t>
            </a:r>
            <a:r>
              <a:rPr lang="en-US" altLang="en-US" sz="2800">
                <a:highlight>
                  <a:srgbClr val="FFFF00"/>
                </a:highlight>
                <a:sym typeface="Symbol" panose="05050102010706020507" pitchFamily="18" charset="2"/>
              </a:rPr>
              <a:t>toán tử so sánh =, &gt;=, &lt;=, &lt;&gt;. </a:t>
            </a:r>
            <a:r>
              <a:rPr lang="en-US" altLang="en-US" sz="2800">
                <a:sym typeface="Symbol" panose="05050102010706020507" pitchFamily="18" charset="2"/>
              </a:rPr>
              <a:t>Trong đó R</a:t>
            </a:r>
            <a:r>
              <a:rPr lang="en-US" altLang="en-US" sz="2800">
                <a:highlight>
                  <a:srgbClr val="FFFF00"/>
                </a:highlight>
                <a:sym typeface="Symbol" panose="05050102010706020507" pitchFamily="18" charset="2"/>
              </a:rPr>
              <a:t>.A và S.B phải có cùng miền giá trị.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US" altLang="en-US" sz="2800">
                <a:sym typeface="Symbol" panose="05050102010706020507" pitchFamily="18" charset="2"/>
              </a:rPr>
              <a:t>   - </a:t>
            </a:r>
            <a:r>
              <a:rPr lang="en-US" altLang="en-US" sz="2800">
                <a:highlight>
                  <a:srgbClr val="FFFF00"/>
                </a:highlight>
                <a:sym typeface="Symbol" panose="05050102010706020507" pitchFamily="18" charset="2"/>
              </a:rPr>
              <a:t>Tổng quát điều kiện kết có dạng: </a:t>
            </a:r>
            <a:br>
              <a:rPr lang="en-US" altLang="en-US" sz="2800">
                <a:highlight>
                  <a:srgbClr val="FFFF00"/>
                </a:highlight>
                <a:sym typeface="Symbol" panose="05050102010706020507" pitchFamily="18" charset="2"/>
              </a:rPr>
            </a:br>
            <a:r>
              <a:rPr lang="en-US" altLang="en-US" sz="2800">
                <a:highlight>
                  <a:srgbClr val="FFFF00"/>
                </a:highlight>
                <a:sym typeface="Symbol" panose="05050102010706020507" pitchFamily="18" charset="2"/>
              </a:rPr>
              <a:t>               &lt;đk kết 1&gt; and &lt;đk kết 2&gt; and … and &lt;đk kết k&gt;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>
                <a:sym typeface="Symbol" panose="05050102010706020507" pitchFamily="18" charset="2"/>
              </a:rPr>
              <a:t>   - Kết quả </a:t>
            </a:r>
            <a:r>
              <a:rPr lang="en-US" altLang="en-US"/>
              <a:t>là một quan hệ mới có </a:t>
            </a:r>
            <a:r>
              <a:rPr lang="en-US" altLang="en-US" i="1">
                <a:highlight>
                  <a:srgbClr val="00FF00"/>
                </a:highlight>
              </a:rPr>
              <a:t>n</a:t>
            </a:r>
            <a:r>
              <a:rPr lang="en-US" altLang="en-US">
                <a:highlight>
                  <a:srgbClr val="00FF00"/>
                </a:highlight>
              </a:rPr>
              <a:t>+</a:t>
            </a:r>
            <a:r>
              <a:rPr lang="en-US" altLang="en-US" i="1">
                <a:highlight>
                  <a:srgbClr val="00FF00"/>
                </a:highlight>
              </a:rPr>
              <a:t>m</a:t>
            </a:r>
            <a:r>
              <a:rPr lang="en-US" altLang="en-US">
                <a:highlight>
                  <a:srgbClr val="00FF00"/>
                </a:highlight>
              </a:rPr>
              <a:t> cột </a:t>
            </a:r>
            <a:r>
              <a:rPr lang="en-US" altLang="en-US"/>
              <a:t>(thuộc tính) và có </a:t>
            </a:r>
            <a:r>
              <a:rPr lang="en-US" altLang="en-US">
                <a:highlight>
                  <a:srgbClr val="FFFF00"/>
                </a:highlight>
              </a:rPr>
              <a:t>các dòng thỏa điều kiện</a:t>
            </a:r>
            <a:r>
              <a:rPr lang="en-US" altLang="en-US"/>
              <a:t> được kết hợp từ 2 quan hệ R và S</a:t>
            </a:r>
            <a:endParaRPr lang="en-US" altLang="en-US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	                 		</a:t>
            </a:r>
            <a:endParaRPr lang="en-US" altLang="en-US" sz="2600"/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866100" y="1583363"/>
            <a:ext cx="259942" cy="258997"/>
            <a:chOff x="3571953" y="914400"/>
            <a:chExt cx="266272" cy="311720"/>
          </a:xfrm>
        </p:grpSpPr>
        <p:grpSp>
          <p:nvGrpSpPr>
            <p:cNvPr id="42" name="Group 41"/>
            <p:cNvGrpSpPr/>
            <p:nvPr/>
          </p:nvGrpSpPr>
          <p:grpSpPr>
            <a:xfrm>
              <a:off x="3571953" y="934902"/>
              <a:ext cx="255270" cy="290409"/>
              <a:chOff x="3582955" y="931901"/>
              <a:chExt cx="255270" cy="290409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V="1">
                <a:off x="3582955" y="935711"/>
                <a:ext cx="255270" cy="2865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589832" y="931901"/>
                <a:ext cx="248393" cy="26439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3582955" y="914400"/>
              <a:ext cx="255270" cy="311720"/>
              <a:chOff x="3582955" y="914400"/>
              <a:chExt cx="255270" cy="311720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3582955" y="914400"/>
                <a:ext cx="0" cy="30791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838225" y="914400"/>
                <a:ext cx="0" cy="3117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2827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Maxpoint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FFAB03"/>
      </a:accent1>
      <a:accent2>
        <a:srgbClr val="FC7F03"/>
      </a:accent2>
      <a:accent3>
        <a:srgbClr val="FC3903"/>
      </a:accent3>
      <a:accent4>
        <a:srgbClr val="D1024E"/>
      </a:accent4>
      <a:accent5>
        <a:srgbClr val="A6026C"/>
      </a:accent5>
      <a:accent6>
        <a:srgbClr val="0F6193"/>
      </a:accent6>
      <a:hlink>
        <a:srgbClr val="0563C1"/>
      </a:hlink>
      <a:folHlink>
        <a:srgbClr val="954F72"/>
      </a:folHlink>
    </a:clrScheme>
    <a:fontScheme name="Custom 41">
      <a:majorFont>
        <a:latin typeface="Robot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3944</TotalTime>
  <Words>1851</Words>
  <Application>Microsoft Office PowerPoint</Application>
  <PresentationFormat>Widescreen</PresentationFormat>
  <Paragraphs>629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Open Sans</vt:lpstr>
      <vt:lpstr>Symbol</vt:lpstr>
      <vt:lpstr>Times New Roman</vt:lpstr>
      <vt:lpstr>Wingdings</vt:lpstr>
      <vt:lpstr>Office Theme</vt:lpstr>
      <vt:lpstr>PowerPoint Presentation</vt:lpstr>
      <vt:lpstr>WELCOME MESSAGES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</dc:title>
  <dc:creator>Musedsmh</dc:creator>
  <cp:lastModifiedBy>blht .</cp:lastModifiedBy>
  <cp:revision>266</cp:revision>
  <dcterms:created xsi:type="dcterms:W3CDTF">2017-01-10T11:09:36Z</dcterms:created>
  <dcterms:modified xsi:type="dcterms:W3CDTF">2024-05-18T17:38:20Z</dcterms:modified>
</cp:coreProperties>
</file>