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90" r:id="rId5"/>
    <p:sldId id="333" r:id="rId6"/>
    <p:sldId id="334" r:id="rId7"/>
    <p:sldId id="301" r:id="rId8"/>
    <p:sldId id="315" r:id="rId9"/>
    <p:sldId id="325" r:id="rId10"/>
    <p:sldId id="326" r:id="rId11"/>
    <p:sldId id="316" r:id="rId12"/>
    <p:sldId id="314" r:id="rId13"/>
    <p:sldId id="320" r:id="rId14"/>
    <p:sldId id="322" r:id="rId15"/>
    <p:sldId id="319" r:id="rId16"/>
    <p:sldId id="323" r:id="rId17"/>
    <p:sldId id="324" r:id="rId18"/>
    <p:sldId id="317" r:id="rId19"/>
    <p:sldId id="327" r:id="rId20"/>
    <p:sldId id="328" r:id="rId21"/>
    <p:sldId id="329" r:id="rId22"/>
    <p:sldId id="287" r:id="rId23"/>
    <p:sldId id="330" r:id="rId24"/>
    <p:sldId id="331" r:id="rId25"/>
    <p:sldId id="33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45" d="100"/>
          <a:sy n="45" d="100"/>
        </p:scale>
        <p:origin x="504" y="3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1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>
                <a:sym typeface="Symbol" panose="05050102010706020507" pitchFamily="18" charset="2"/>
              </a:rPr>
              <a:t>Mối quan hệ 3 ngôi.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Ví dụ.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50239" y="653036"/>
            <a:ext cx="6226976" cy="2739414"/>
            <a:chOff x="5150239" y="653036"/>
            <a:chExt cx="6226976" cy="2739414"/>
          </a:xfrm>
        </p:grpSpPr>
        <p:grpSp>
          <p:nvGrpSpPr>
            <p:cNvPr id="26" name="Group 25"/>
            <p:cNvGrpSpPr/>
            <p:nvPr/>
          </p:nvGrpSpPr>
          <p:grpSpPr>
            <a:xfrm>
              <a:off x="5150239" y="844333"/>
              <a:ext cx="1415852" cy="1059397"/>
              <a:chOff x="6685520" y="2576233"/>
              <a:chExt cx="1415852" cy="10593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79062" y="3266298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Nhà CC</a:t>
                </a: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6685520" y="2576233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>
                    <a:solidFill>
                      <a:schemeClr val="tx1"/>
                    </a:solidFill>
                  </a:rPr>
                  <a:t>MaNCC</a:t>
                </a:r>
              </a:p>
            </p:txBody>
          </p:sp>
          <p:cxnSp>
            <p:nvCxnSpPr>
              <p:cNvPr id="12" name="Straight Connector 11"/>
              <p:cNvCxnSpPr>
                <a:stCxn id="8" idx="0"/>
                <a:endCxn id="3" idx="4"/>
              </p:cNvCxnSpPr>
              <p:nvPr/>
            </p:nvCxnSpPr>
            <p:spPr>
              <a:xfrm flipH="1" flipV="1">
                <a:off x="7393446" y="3033433"/>
                <a:ext cx="96771" cy="2328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8261055" y="2422241"/>
              <a:ext cx="2688909" cy="970209"/>
              <a:chOff x="8755044" y="3856186"/>
              <a:chExt cx="2688909" cy="97020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8755044" y="4457063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Thiết bị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028101" y="3856186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>
                    <a:solidFill>
                      <a:schemeClr val="tx1"/>
                    </a:solidFill>
                  </a:rPr>
                  <a:t>MaThbi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9977354" y="4211947"/>
                <a:ext cx="176301" cy="245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961363" y="844333"/>
              <a:ext cx="1415852" cy="1095593"/>
              <a:chOff x="10147706" y="2508736"/>
              <a:chExt cx="1415852" cy="10955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341248" y="3234997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Dự án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147706" y="2508736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>
                    <a:solidFill>
                      <a:schemeClr val="tx1"/>
                    </a:solidFill>
                  </a:rPr>
                  <a:t>MaDA</a:t>
                </a:r>
              </a:p>
            </p:txBody>
          </p:sp>
          <p:cxnSp>
            <p:nvCxnSpPr>
              <p:cNvPr id="18" name="Straight Connector 17"/>
              <p:cNvCxnSpPr>
                <a:stCxn id="9" idx="0"/>
              </p:cNvCxnSpPr>
              <p:nvPr/>
            </p:nvCxnSpPr>
            <p:spPr>
              <a:xfrm flipH="1" flipV="1">
                <a:off x="10855632" y="2980891"/>
                <a:ext cx="96771" cy="254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7808545" y="653036"/>
              <a:ext cx="1567650" cy="1433696"/>
              <a:chOff x="8475932" y="2289218"/>
              <a:chExt cx="1567650" cy="1433696"/>
            </a:xfrm>
          </p:grpSpPr>
          <p:sp>
            <p:nvSpPr>
              <p:cNvPr id="4" name="Diamond 3"/>
              <p:cNvSpPr/>
              <p:nvPr/>
            </p:nvSpPr>
            <p:spPr>
              <a:xfrm>
                <a:off x="8475932" y="3029765"/>
                <a:ext cx="1501422" cy="69314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Cungcap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554572" y="2289218"/>
                <a:ext cx="148901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Soluong</a:t>
                </a:r>
              </a:p>
            </p:txBody>
          </p:sp>
          <p:cxnSp>
            <p:nvCxnSpPr>
              <p:cNvPr id="21" name="Straight Connector 20"/>
              <p:cNvCxnSpPr>
                <a:stCxn id="4" idx="0"/>
              </p:cNvCxnSpPr>
              <p:nvPr/>
            </p:nvCxnSpPr>
            <p:spPr>
              <a:xfrm flipV="1">
                <a:off x="9226643" y="2737336"/>
                <a:ext cx="261523" cy="292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stCxn id="8" idx="3"/>
              <a:endCxn id="4" idx="1"/>
            </p:cNvCxnSpPr>
            <p:nvPr/>
          </p:nvCxnSpPr>
          <p:spPr>
            <a:xfrm>
              <a:off x="6566091" y="1719064"/>
              <a:ext cx="1242454" cy="21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9" idx="1"/>
            </p:cNvCxnSpPr>
            <p:nvPr/>
          </p:nvCxnSpPr>
          <p:spPr>
            <a:xfrm>
              <a:off x="9309967" y="1744713"/>
              <a:ext cx="844938" cy="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2"/>
              <a:endCxn id="2" idx="0"/>
            </p:cNvCxnSpPr>
            <p:nvPr/>
          </p:nvCxnSpPr>
          <p:spPr>
            <a:xfrm>
              <a:off x="8559256" y="2086732"/>
              <a:ext cx="312954" cy="936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48833" y="2466175"/>
            <a:ext cx="5719919" cy="4241051"/>
            <a:chOff x="848833" y="2466175"/>
            <a:chExt cx="5719919" cy="4241051"/>
          </a:xfrm>
        </p:grpSpPr>
        <p:pic>
          <p:nvPicPr>
            <p:cNvPr id="24" name="Picture 23"/>
            <p:cNvPicPr/>
            <p:nvPr/>
          </p:nvPicPr>
          <p:blipFill rotWithShape="1">
            <a:blip r:embed="rId2"/>
            <a:srcRect l="37117" t="14441" r="21937" b="18194"/>
            <a:stretch/>
          </p:blipFill>
          <p:spPr bwMode="auto">
            <a:xfrm>
              <a:off x="848833" y="2576233"/>
              <a:ext cx="5719919" cy="413099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940936" y="2466175"/>
              <a:ext cx="5549505" cy="2216479"/>
              <a:chOff x="940936" y="2466175"/>
              <a:chExt cx="5549505" cy="221647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054359" y="2501552"/>
                <a:ext cx="10543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NCC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80283" y="2466175"/>
                <a:ext cx="1167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Cungcap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2659" y="2466175"/>
                <a:ext cx="1167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Duan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40936" y="4344100"/>
                <a:ext cx="116778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Thietbi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63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699298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endParaRPr lang="en-US" altLang="en-US" b="1"/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/>
              <a:t>Các khái niệm và ký hiệu (tt.): 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>
                <a:highlight>
                  <a:srgbClr val="FFFF00"/>
                </a:highlight>
                <a:ea typeface="Tahoma" panose="020B0604030504040204" pitchFamily="34" charset="0"/>
              </a:rPr>
              <a:t>Khóa của tập thực thể: Một hoặc nhiều thuộc tính dùng để </a:t>
            </a:r>
            <a:r>
              <a:rPr lang="en-US" altLang="en-US" sz="2400">
                <a:highlight>
                  <a:srgbClr val="FFFF00"/>
                </a:highlight>
              </a:rPr>
              <a:t>xác định duy nhất một thực thể trong tập thực thể.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>
              <a:ea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>
              <a:ea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600">
              <a:ea typeface="Tahoma" panose="020B0604030504040204" pitchFamily="34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>
                <a:ea typeface="Tahoma" panose="020B0604030504040204" pitchFamily="34" charset="0"/>
              </a:rPr>
              <a:t>Các loại thuộc tính: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>
                <a:highlight>
                  <a:srgbClr val="FFFF00"/>
                </a:highlight>
              </a:rPr>
              <a:t>Thuộc tính khóa: Thuộc tính khóa là thuộc tính nằm trong khóa của tập thực thể</a:t>
            </a: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81338" y="5166990"/>
            <a:ext cx="1725582" cy="587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MaNV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661497" y="2367448"/>
            <a:ext cx="5124450" cy="1360488"/>
            <a:chOff x="274320" y="3381789"/>
            <a:chExt cx="5125079" cy="1360470"/>
          </a:xfrm>
        </p:grpSpPr>
        <p:sp>
          <p:nvSpPr>
            <p:cNvPr id="9" name="Oval 8"/>
            <p:cNvSpPr/>
            <p:nvPr/>
          </p:nvSpPr>
          <p:spPr>
            <a:xfrm>
              <a:off x="1611159" y="4216803"/>
              <a:ext cx="1452741" cy="503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endCxn id="11" idx="1"/>
            </p:cNvCxnSpPr>
            <p:nvPr/>
          </p:nvCxnSpPr>
          <p:spPr>
            <a:xfrm flipV="1">
              <a:off x="3063900" y="4439050"/>
              <a:ext cx="968494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32394" y="4135842"/>
              <a:ext cx="1247928" cy="606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" y="3402427"/>
              <a:ext cx="1085983" cy="425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496845" y="3402427"/>
              <a:ext cx="1171719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21008" y="3391314"/>
              <a:ext cx="1197348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TenNV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505032" y="3786597"/>
              <a:ext cx="763681" cy="430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77967" y="3804058"/>
              <a:ext cx="0" cy="412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5"/>
            </p:cNvCxnSpPr>
            <p:nvPr/>
          </p:nvCxnSpPr>
          <p:spPr>
            <a:xfrm flipH="1" flipV="1">
              <a:off x="1201534" y="3765959"/>
              <a:ext cx="474721" cy="60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341994" y="3381789"/>
              <a:ext cx="1057405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u="sng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478536" y="3742147"/>
              <a:ext cx="246093" cy="422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5FDB42-21C4-5FCA-9DBA-320A5143FCA2}"/>
              </a:ext>
            </a:extLst>
          </p:cNvPr>
          <p:cNvSpPr txBox="1"/>
          <p:nvPr/>
        </p:nvSpPr>
        <p:spPr>
          <a:xfrm rot="21432016">
            <a:off x="4883612" y="1865793"/>
            <a:ext cx="10709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Khóa chính</a:t>
            </a:r>
            <a:endParaRPr lang="vi-VN" sz="105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02C1-FBCB-F174-B40D-EB3E810FB017}"/>
              </a:ext>
            </a:extLst>
          </p:cNvPr>
          <p:cNvSpPr txBox="1"/>
          <p:nvPr/>
        </p:nvSpPr>
        <p:spPr>
          <a:xfrm>
            <a:off x="9275730" y="5166990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Thuộc tính trong tập khóa chính</a:t>
            </a:r>
            <a:endParaRPr lang="vi-VN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21894" y="233265"/>
            <a:ext cx="11699298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/>
              <a:t>Các khái niệm và ký hiệu (tt.): 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>
                <a:ea typeface="Tahoma" panose="020B0604030504040204" pitchFamily="34" charset="0"/>
              </a:rPr>
              <a:t>Các loại thuộc tính:</a:t>
            </a:r>
          </a:p>
          <a:p>
            <a:pPr lvl="1"/>
            <a:r>
              <a:rPr lang="en-US" altLang="en-US">
                <a:highlight>
                  <a:srgbClr val="FFFF00"/>
                </a:highlight>
              </a:rPr>
              <a:t>Đơn (nguyên tố): Không thể chia nhỏ được 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highlight>
                  <a:srgbClr val="FFFF00"/>
                </a:highlight>
              </a:rPr>
              <a:t>Hỗn hợp: có thể được chia thành những phần nhỏ hơn</a:t>
            </a:r>
            <a:r>
              <a:rPr lang="en-US" altLang="en-US"/>
              <a:t>. </a:t>
            </a:r>
          </a:p>
          <a:p>
            <a:pPr lvl="1"/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highlight>
                  <a:srgbClr val="FFFF00"/>
                </a:highlight>
              </a:rPr>
              <a:t>Đa trị: một thực thể có thể có nhiều giá trị cho thuộc tính đó. </a:t>
            </a:r>
            <a:endParaRPr lang="en-US" altLang="en-US" i="1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lvl="1"/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highlight>
                  <a:srgbClr val="FFFF00"/>
                </a:highlight>
              </a:rPr>
              <a:t>Thuộc tính dẫn xuất: giá trị được tính từ các thuộc tính khác. </a:t>
            </a:r>
          </a:p>
          <a:p>
            <a:pPr marL="457200" lvl="1" indent="0">
              <a:buNone/>
            </a:pPr>
            <a:endParaRPr lang="en-US" altLang="en-US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altLang="en-US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7110289" y="1064811"/>
            <a:ext cx="3921125" cy="606425"/>
            <a:chOff x="2708910" y="1074420"/>
            <a:chExt cx="3920490" cy="605790"/>
          </a:xfrm>
        </p:grpSpPr>
        <p:sp>
          <p:nvSpPr>
            <p:cNvPr id="33" name="Oval 32"/>
            <p:cNvSpPr/>
            <p:nvPr/>
          </p:nvSpPr>
          <p:spPr>
            <a:xfrm>
              <a:off x="2708910" y="1153712"/>
              <a:ext cx="1942785" cy="504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/>
                  </a:solidFill>
                </a:rPr>
                <a:t>Luong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651695" y="1394759"/>
              <a:ext cx="628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280244" y="1074420"/>
              <a:ext cx="1349156" cy="605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/>
                  </a:solidFill>
                </a:rPr>
                <a:t>Nhanvien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645942" y="2724538"/>
            <a:ext cx="1601787" cy="2332254"/>
            <a:chOff x="9645942" y="2724538"/>
            <a:chExt cx="1601787" cy="233225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9645942" y="2724538"/>
              <a:ext cx="1601787" cy="502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9645942" y="3226738"/>
              <a:ext cx="1601787" cy="1830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u="sng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HoNV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Tenlot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tenNV</a:t>
              </a: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{So dd}</a:t>
              </a: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Tuoi()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2616" y="4442836"/>
            <a:ext cx="4109501" cy="613956"/>
            <a:chOff x="1662616" y="4442836"/>
            <a:chExt cx="4109501" cy="613956"/>
          </a:xfrm>
        </p:grpSpPr>
        <p:sp>
          <p:nvSpPr>
            <p:cNvPr id="27" name="Oval 26"/>
            <p:cNvSpPr/>
            <p:nvPr/>
          </p:nvSpPr>
          <p:spPr>
            <a:xfrm>
              <a:off x="1662616" y="4468964"/>
              <a:ext cx="1830904" cy="587828"/>
            </a:xfrm>
            <a:prstGeom prst="ellipse">
              <a:avLst/>
            </a:prstGeom>
            <a:noFill/>
            <a:ln w="476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So dd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58816" y="4442836"/>
              <a:ext cx="1713301" cy="503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Nhanvien</a:t>
              </a:r>
            </a:p>
          </p:txBody>
        </p:sp>
        <p:cxnSp>
          <p:nvCxnSpPr>
            <p:cNvPr id="53" name="Straight Connector 52"/>
            <p:cNvCxnSpPr>
              <a:stCxn id="27" idx="6"/>
              <a:endCxn id="51" idx="1"/>
            </p:cNvCxnSpPr>
            <p:nvPr/>
          </p:nvCxnSpPr>
          <p:spPr>
            <a:xfrm flipV="1">
              <a:off x="3493520" y="4694455"/>
              <a:ext cx="565296" cy="68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1176305" y="5690509"/>
            <a:ext cx="3921125" cy="606425"/>
            <a:chOff x="2708910" y="1074420"/>
            <a:chExt cx="3920490" cy="605790"/>
          </a:xfrm>
        </p:grpSpPr>
        <p:sp>
          <p:nvSpPr>
            <p:cNvPr id="55" name="Oval 54"/>
            <p:cNvSpPr/>
            <p:nvPr/>
          </p:nvSpPr>
          <p:spPr>
            <a:xfrm>
              <a:off x="2708910" y="1153712"/>
              <a:ext cx="1942785" cy="504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/>
                  </a:solidFill>
                </a:rPr>
                <a:t>Tuoi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651695" y="1394759"/>
              <a:ext cx="628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280244" y="1074420"/>
              <a:ext cx="1349156" cy="605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/>
                  </a:solidFill>
                </a:rPr>
                <a:t>Nhanvien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1661497" y="2367448"/>
            <a:ext cx="5124450" cy="1360488"/>
            <a:chOff x="274320" y="3381789"/>
            <a:chExt cx="5125079" cy="1360470"/>
          </a:xfrm>
        </p:grpSpPr>
        <p:sp>
          <p:nvSpPr>
            <p:cNvPr id="48" name="Oval 47"/>
            <p:cNvSpPr/>
            <p:nvPr/>
          </p:nvSpPr>
          <p:spPr>
            <a:xfrm>
              <a:off x="1611159" y="4216803"/>
              <a:ext cx="1452741" cy="503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endCxn id="59" idx="1"/>
            </p:cNvCxnSpPr>
            <p:nvPr/>
          </p:nvCxnSpPr>
          <p:spPr>
            <a:xfrm flipV="1">
              <a:off x="3063900" y="4439050"/>
              <a:ext cx="968494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32394" y="4135842"/>
              <a:ext cx="1247928" cy="606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" y="3402427"/>
              <a:ext cx="1085983" cy="425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496845" y="3402427"/>
              <a:ext cx="1171719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921008" y="3391314"/>
              <a:ext cx="1197348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TenNV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05032" y="3786597"/>
              <a:ext cx="763681" cy="430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177967" y="3804058"/>
              <a:ext cx="0" cy="412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5"/>
            </p:cNvCxnSpPr>
            <p:nvPr/>
          </p:nvCxnSpPr>
          <p:spPr>
            <a:xfrm flipH="1" flipV="1">
              <a:off x="1201534" y="3765959"/>
              <a:ext cx="474721" cy="60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341994" y="3381789"/>
              <a:ext cx="1057405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u="sng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4478536" y="3742147"/>
              <a:ext cx="246093" cy="422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</a:rPr>
              <a:t>Lượng số </a:t>
            </a:r>
            <a:r>
              <a:rPr lang="en-US" altLang="en-US" sz="2600">
                <a:highlight>
                  <a:srgbClr val="FFFF00"/>
                </a:highlight>
              </a:rPr>
              <a:t>(Cardinality) của mối quan hệ nhị phân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Số thực thể của 1 tập thực thể có thể kết hợp với 1 thực thể của tập thực thể khác.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 Lượng số thể hiện qua 2 giá trị: (lượng số min, lượng số max).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- Một tập thực thể có thể tham gia toàn phần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(total participation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 vào mối quan hệ.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Nghĩa là mọi thực thể trong tập thực thể đều phải tham gia vào mối quan hệ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(Lượng số min bằng 1)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- Một tập thực thể có thể tham gia một phần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(partial participation)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vào mối quan hệ. Nghĩa là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có thể có một số thực thể trong tập thực thể không tham gia vào mối quan hệ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(lượng số min bằng 0)</a:t>
            </a:r>
            <a:endParaRPr lang="en-US" altLang="en-US" sz="21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62434"/>
              </p:ext>
            </p:extLst>
          </p:nvPr>
        </p:nvGraphicFramePr>
        <p:xfrm>
          <a:off x="2635523" y="2379336"/>
          <a:ext cx="609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182">
                  <a:extLst>
                    <a:ext uri="{9D8B030D-6E8A-4147-A177-3AD203B41FA5}">
                      <a16:colId xmlns:a16="http://schemas.microsoft.com/office/drawing/2014/main" val="3377028408"/>
                    </a:ext>
                  </a:extLst>
                </a:gridCol>
                <a:gridCol w="3812666">
                  <a:extLst>
                    <a:ext uri="{9D8B030D-6E8A-4147-A177-3AD203B41FA5}">
                      <a16:colId xmlns:a16="http://schemas.microsoft.com/office/drawing/2014/main" val="2548001069"/>
                    </a:ext>
                  </a:extLst>
                </a:gridCol>
                <a:gridCol w="1171082">
                  <a:extLst>
                    <a:ext uri="{9D8B030D-6E8A-4147-A177-3AD203B41FA5}">
                      <a16:colId xmlns:a16="http://schemas.microsoft.com/office/drawing/2014/main" val="136478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Anh</a:t>
                      </a:r>
                    </a:p>
                    <a:p>
                      <a:r>
                        <a:rPr lang="en-US"/>
                        <a:t>Tú</a:t>
                      </a:r>
                    </a:p>
                    <a:p>
                      <a:r>
                        <a:rPr lang="en-US"/>
                        <a:t>Minh</a:t>
                      </a:r>
                    </a:p>
                    <a:p>
                      <a:r>
                        <a:rPr lang="en-US"/>
                        <a:t>Công</a:t>
                      </a:r>
                    </a:p>
                    <a:p>
                      <a:r>
                        <a:rPr lang="en-US"/>
                        <a:t>Phượng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NMLT</a:t>
                      </a:r>
                    </a:p>
                    <a:p>
                      <a:r>
                        <a:rPr lang="en-US"/>
                        <a:t>CSDL</a:t>
                      </a:r>
                    </a:p>
                    <a:p>
                      <a:r>
                        <a:rPr lang="en-US"/>
                        <a:t>LT Win</a:t>
                      </a:r>
                    </a:p>
                    <a:p>
                      <a:r>
                        <a:rPr lang="en-US"/>
                        <a:t>TMĐT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423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359020" y="2519265"/>
            <a:ext cx="4192359" cy="867747"/>
            <a:chOff x="3359020" y="2519265"/>
            <a:chExt cx="4192359" cy="86774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359020" y="2519265"/>
              <a:ext cx="4192359" cy="2799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9020" y="2519265"/>
              <a:ext cx="4192359" cy="29858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59020" y="2547257"/>
              <a:ext cx="4192359" cy="59715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359020" y="2817845"/>
              <a:ext cx="4192359" cy="56916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59020" y="3144416"/>
              <a:ext cx="4192359" cy="2425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145270" y="1572223"/>
            <a:ext cx="7078435" cy="877077"/>
            <a:chOff x="2145270" y="1572223"/>
            <a:chExt cx="7078435" cy="877077"/>
          </a:xfrm>
        </p:grpSpPr>
        <p:grpSp>
          <p:nvGrpSpPr>
            <p:cNvPr id="4" name="Group 3"/>
            <p:cNvGrpSpPr/>
            <p:nvPr/>
          </p:nvGrpSpPr>
          <p:grpSpPr>
            <a:xfrm>
              <a:off x="2145270" y="1572223"/>
              <a:ext cx="7078435" cy="877077"/>
              <a:chOff x="2276669" y="2481953"/>
              <a:chExt cx="7078435" cy="877077"/>
            </a:xfrm>
          </p:grpSpPr>
          <p:sp>
            <p:nvSpPr>
              <p:cNvPr id="5" name="Diamond 4"/>
              <p:cNvSpPr/>
              <p:nvPr/>
            </p:nvSpPr>
            <p:spPr>
              <a:xfrm>
                <a:off x="4665306" y="2481953"/>
                <a:ext cx="2169949" cy="87707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Register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276669" y="2649904"/>
                <a:ext cx="2385721" cy="569168"/>
                <a:chOff x="2276669" y="2397967"/>
                <a:chExt cx="2526263" cy="56916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276669" y="2397967"/>
                  <a:ext cx="168884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Sinhvien</a:t>
                  </a:r>
                </a:p>
              </p:txBody>
            </p:sp>
            <p:cxnSp>
              <p:nvCxnSpPr>
                <p:cNvPr id="13" name="Straight Connector 12"/>
                <p:cNvCxnSpPr>
                  <a:endCxn id="12" idx="3"/>
                </p:cNvCxnSpPr>
                <p:nvPr/>
              </p:nvCxnSpPr>
              <p:spPr>
                <a:xfrm flipH="1">
                  <a:off x="3965510" y="2668555"/>
                  <a:ext cx="837422" cy="139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6835255" y="2642906"/>
                <a:ext cx="2519849" cy="569168"/>
                <a:chOff x="6835255" y="2374640"/>
                <a:chExt cx="2519849" cy="56916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7666263" y="2374640"/>
                  <a:ext cx="168884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Monhoc</a:t>
                  </a: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6835255" y="2635907"/>
                  <a:ext cx="828092" cy="233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/>
            <p:cNvSpPr txBox="1"/>
            <p:nvPr/>
          </p:nvSpPr>
          <p:spPr>
            <a:xfrm>
              <a:off x="3777836" y="1606054"/>
              <a:ext cx="68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(0,n)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3856" y="1574183"/>
              <a:ext cx="793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(0,m)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3 loại mối quan hệ nhị phân: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91069" y="1259643"/>
            <a:ext cx="7249886" cy="881736"/>
            <a:chOff x="3191069" y="1259643"/>
            <a:chExt cx="7249886" cy="881736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Quanly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029271" y="1298905"/>
              <a:ext cx="678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(0,1)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12428" y="1259643"/>
              <a:ext cx="66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(1,1)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1069" y="2354433"/>
            <a:ext cx="7249886" cy="881736"/>
            <a:chOff x="3191069" y="1259643"/>
            <a:chExt cx="7249886" cy="881736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Thuoc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4938116" y="1298905"/>
              <a:ext cx="76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(1,1)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12429" y="1259643"/>
              <a:ext cx="667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(1,n)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91069" y="3665378"/>
            <a:ext cx="7249886" cy="917118"/>
            <a:chOff x="3191069" y="3566243"/>
            <a:chExt cx="7249886" cy="917118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606284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Thamgia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DUAN</a:t>
                </a: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8" y="1693511"/>
                <a:ext cx="83968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921863" y="3633117"/>
              <a:ext cx="7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(0,n)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12428" y="3566243"/>
              <a:ext cx="7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(1,n)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912429" y="4898571"/>
            <a:ext cx="26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participation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164354" y="3988055"/>
            <a:ext cx="354496" cy="90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0278" y="4767945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Partial participation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5102086" y="4034710"/>
            <a:ext cx="23822" cy="733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191069" y="1259643"/>
            <a:ext cx="7249886" cy="881736"/>
            <a:chOff x="3191069" y="1259643"/>
            <a:chExt cx="7249886" cy="881736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141377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Quanly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>
                <a:off x="4879911" y="1702841"/>
                <a:ext cx="816426" cy="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837714" y="1693511"/>
                <a:ext cx="914400" cy="9330"/>
              </a:xfrm>
              <a:prstGeom prst="line">
                <a:avLst/>
              </a:prstGeom>
              <a:ln w="444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099106" y="1298905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12429" y="1259643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1069" y="2290546"/>
            <a:ext cx="7249886" cy="922177"/>
            <a:chOff x="3191069" y="1219202"/>
            <a:chExt cx="7249886" cy="922177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Thuoc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5034696" y="1253805"/>
              <a:ext cx="43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9642" y="1219202"/>
              <a:ext cx="42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1069" y="3575926"/>
            <a:ext cx="7249886" cy="907435"/>
            <a:chOff x="3191069" y="3575926"/>
            <a:chExt cx="7249886" cy="907435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606284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2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Thamgia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DUAN</a:t>
                </a: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>
                <a:off x="4879911" y="1702841"/>
                <a:ext cx="816426" cy="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9" y="1693511"/>
                <a:ext cx="839685" cy="9330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5081700" y="3633118"/>
              <a:ext cx="35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61609" y="3575926"/>
              <a:ext cx="35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12429" y="4898571"/>
            <a:ext cx="2649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Total participation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266922" y="4100809"/>
            <a:ext cx="251927" cy="83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0278" y="4767945"/>
            <a:ext cx="296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Partial participation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5102086" y="4087198"/>
            <a:ext cx="153486" cy="680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0E633F-3BEE-AC54-8FAE-0816A83ADB72}"/>
              </a:ext>
            </a:extLst>
          </p:cNvPr>
          <p:cNvSpPr txBox="1"/>
          <p:nvPr/>
        </p:nvSpPr>
        <p:spPr>
          <a:xfrm>
            <a:off x="4962961" y="204329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1,1</a:t>
            </a:r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24405-2178-1CD9-EF40-EDFE0E19805A}"/>
              </a:ext>
            </a:extLst>
          </p:cNvPr>
          <p:cNvSpPr txBox="1"/>
          <p:nvPr/>
        </p:nvSpPr>
        <p:spPr>
          <a:xfrm>
            <a:off x="7972888" y="19068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2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191069" y="1310955"/>
            <a:ext cx="7249886" cy="877077"/>
            <a:chOff x="3191069" y="1264302"/>
            <a:chExt cx="7249886" cy="877077"/>
          </a:xfrm>
        </p:grpSpPr>
        <p:sp>
          <p:nvSpPr>
            <p:cNvPr id="53" name="Rectangle 52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55" name="Diamond 54"/>
            <p:cNvSpPr/>
            <p:nvPr/>
          </p:nvSpPr>
          <p:spPr>
            <a:xfrm>
              <a:off x="5696337" y="1264302"/>
              <a:ext cx="206673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Quanly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PHONGBAN</a:t>
              </a:r>
            </a:p>
          </p:txBody>
        </p:sp>
        <p:cxnSp>
          <p:nvCxnSpPr>
            <p:cNvPr id="57" name="Straight Connector 56"/>
            <p:cNvCxnSpPr>
              <a:stCxn id="55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3"/>
              <a:endCxn id="56" idx="1"/>
            </p:cNvCxnSpPr>
            <p:nvPr/>
          </p:nvCxnSpPr>
          <p:spPr>
            <a:xfrm flipV="1">
              <a:off x="7763068" y="1693511"/>
              <a:ext cx="989046" cy="9330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191069" y="2359092"/>
            <a:ext cx="7249886" cy="877077"/>
            <a:chOff x="3191069" y="1264302"/>
            <a:chExt cx="7249886" cy="877077"/>
          </a:xfrm>
        </p:grpSpPr>
        <p:sp>
          <p:nvSpPr>
            <p:cNvPr id="78" name="Rectangle 77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79" name="Diamond 78"/>
            <p:cNvSpPr/>
            <p:nvPr/>
          </p:nvSpPr>
          <p:spPr>
            <a:xfrm>
              <a:off x="5696337" y="1264302"/>
              <a:ext cx="206673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Thuoc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PHONGBAN</a:t>
              </a:r>
            </a:p>
          </p:txBody>
        </p:sp>
        <p:cxnSp>
          <p:nvCxnSpPr>
            <p:cNvPr id="81" name="Straight Connector 80"/>
            <p:cNvCxnSpPr>
              <a:stCxn id="79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444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9" idx="3"/>
              <a:endCxn id="80" idx="1"/>
            </p:cNvCxnSpPr>
            <p:nvPr/>
          </p:nvCxnSpPr>
          <p:spPr>
            <a:xfrm flipV="1">
              <a:off x="7763068" y="1693511"/>
              <a:ext cx="989046" cy="9330"/>
            </a:xfrm>
            <a:prstGeom prst="line">
              <a:avLst/>
            </a:prstGeom>
            <a:ln w="38100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191069" y="3705419"/>
            <a:ext cx="7249886" cy="877077"/>
            <a:chOff x="3191069" y="1264302"/>
            <a:chExt cx="7249886" cy="877077"/>
          </a:xfrm>
        </p:grpSpPr>
        <p:sp>
          <p:nvSpPr>
            <p:cNvPr id="87" name="Rectangle 86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88" name="Diamond 87"/>
            <p:cNvSpPr/>
            <p:nvPr/>
          </p:nvSpPr>
          <p:spPr>
            <a:xfrm>
              <a:off x="5696337" y="1264302"/>
              <a:ext cx="221609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Thamgia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DUAN</a:t>
              </a:r>
            </a:p>
          </p:txBody>
        </p:sp>
        <p:cxnSp>
          <p:nvCxnSpPr>
            <p:cNvPr id="90" name="Straight Connector 89"/>
            <p:cNvCxnSpPr>
              <a:stCxn id="88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22225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3"/>
              <a:endCxn id="89" idx="1"/>
            </p:cNvCxnSpPr>
            <p:nvPr/>
          </p:nvCxnSpPr>
          <p:spPr>
            <a:xfrm flipV="1">
              <a:off x="7912428" y="1693511"/>
              <a:ext cx="839686" cy="9330"/>
            </a:xfrm>
            <a:prstGeom prst="line">
              <a:avLst/>
            </a:prstGeom>
            <a:ln w="47625" cmpd="dbl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C53FB3-4363-EF4D-07DD-5457A409B146}"/>
              </a:ext>
            </a:extLst>
          </p:cNvPr>
          <p:cNvSpPr txBox="1"/>
          <p:nvPr/>
        </p:nvSpPr>
        <p:spPr>
          <a:xfrm>
            <a:off x="7763068" y="3176229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&gt; Là 1</a:t>
            </a:r>
            <a:endParaRPr lang="vi-VN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91069" y="1329616"/>
            <a:ext cx="7249886" cy="877077"/>
            <a:chOff x="3191069" y="1329616"/>
            <a:chExt cx="7249886" cy="877077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329616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Quanly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8479190" y="1594109"/>
              <a:ext cx="86312" cy="309339"/>
              <a:chOff x="8479190" y="1594109"/>
              <a:chExt cx="86312" cy="30933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8565502" y="1595538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479190" y="1594109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945224" y="1604865"/>
              <a:ext cx="221593" cy="307910"/>
              <a:chOff x="4945224" y="1604865"/>
              <a:chExt cx="221593" cy="30791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945224" y="1604865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008197" y="1679510"/>
                <a:ext cx="158620" cy="158620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191069" y="3293714"/>
            <a:ext cx="7249886" cy="877077"/>
            <a:chOff x="3191069" y="2359092"/>
            <a:chExt cx="7249886" cy="877077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235909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Thuoc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79910" y="2668555"/>
              <a:ext cx="214607" cy="261257"/>
              <a:chOff x="4879910" y="2668555"/>
              <a:chExt cx="214607" cy="26125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4879910" y="2677886"/>
                <a:ext cx="149290" cy="11974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879910" y="2797630"/>
                <a:ext cx="149290" cy="132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94517" y="2668555"/>
                <a:ext cx="0" cy="251926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8523511" y="2612567"/>
              <a:ext cx="93306" cy="307914"/>
              <a:chOff x="8472196" y="1595534"/>
              <a:chExt cx="93306" cy="30791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472196" y="1595534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565502" y="1595538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191069" y="4715581"/>
            <a:ext cx="7249886" cy="877077"/>
            <a:chOff x="3191069" y="3705419"/>
            <a:chExt cx="7249886" cy="877077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705419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Thamgia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Project</a:t>
                </a: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8" y="1693511"/>
                <a:ext cx="83968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893903" y="4003998"/>
              <a:ext cx="3652937" cy="270587"/>
              <a:chOff x="4879910" y="2659225"/>
              <a:chExt cx="3652937" cy="27058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879910" y="2677886"/>
                <a:ext cx="149290" cy="11974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79910" y="2797630"/>
                <a:ext cx="149290" cy="132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532847" y="2659225"/>
                <a:ext cx="0" cy="251926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057149" y="4003998"/>
              <a:ext cx="3694965" cy="270587"/>
              <a:chOff x="5057149" y="4003998"/>
              <a:chExt cx="3694965" cy="27058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8616818" y="4003998"/>
                <a:ext cx="135296" cy="13063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616817" y="4134628"/>
                <a:ext cx="135297" cy="13995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057149" y="4051429"/>
                <a:ext cx="181947" cy="1819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6987534" y="5943767"/>
            <a:ext cx="28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participation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350463" y="5266086"/>
            <a:ext cx="145860" cy="698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12709" y="6056981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Partial participation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5094517" y="5386473"/>
            <a:ext cx="13993" cy="67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12991" y="2416359"/>
            <a:ext cx="28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Partial participation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70306" y="2520154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participation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322335" y="1930624"/>
            <a:ext cx="118436" cy="664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0"/>
          </p:cNvCxnSpPr>
          <p:nvPr/>
        </p:nvCxnSpPr>
        <p:spPr>
          <a:xfrm flipV="1">
            <a:off x="4945224" y="1902019"/>
            <a:ext cx="97969" cy="51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186612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</a:rPr>
              <a:t>Tập thực thể yếu </a:t>
            </a:r>
            <a:r>
              <a:rPr lang="en-US" altLang="en-US" sz="2600">
                <a:highlight>
                  <a:srgbClr val="FFFF00"/>
                </a:highlight>
              </a:rPr>
              <a:t>(Weak entity set)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Thực thể yếu là thực thể phụ thuộc vào một thực thể khác (thực thể mạnh).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Một tập thực thể </a:t>
            </a:r>
            <a: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yếu không có khóa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phân biệt các thực thể trong tập thực thể.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Nó </a:t>
            </a:r>
            <a: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chỉ có thuộc tính nhận diện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(ký hiệu bằng gạch dưới nét đứt đoạn).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- Để </a:t>
            </a:r>
            <a: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nhận diện 1 thực thể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trong tập thực thể </a:t>
            </a:r>
            <a: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phải dùng </a:t>
            </a:r>
            <a: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kết hợp khóa của thực</a:t>
            </a:r>
            <a:b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thể mạnh và thuộc tính nhận diện của thực thể yếu.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Mối quan hệ giữa thực thể yếu và thực thể mạnh được gọi là mối quan hệ nhận diện (</a:t>
            </a:r>
            <a:r>
              <a:rPr 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relationship</a:t>
            </a:r>
            <a:r>
              <a:rPr lang="en-US" sz="2400">
                <a:highlight>
                  <a:srgbClr val="FFFF00"/>
                </a:highlight>
              </a:rPr>
              <a:t>) </a:t>
            </a:r>
            <a:r>
              <a:rPr 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highlight>
                  <a:srgbClr val="FFFF00"/>
                </a:highlight>
              </a:rPr>
              <a:t> </a:t>
            </a:r>
            <a:r>
              <a:rPr lang="en-US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được ký hiệu bằng hình thoi nét đôi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82848" y="4409704"/>
            <a:ext cx="5871729" cy="1626384"/>
            <a:chOff x="5225594" y="4264100"/>
            <a:chExt cx="5871729" cy="1626384"/>
          </a:xfrm>
        </p:grpSpPr>
        <p:grpSp>
          <p:nvGrpSpPr>
            <p:cNvPr id="4" name="Group 3"/>
            <p:cNvGrpSpPr/>
            <p:nvPr/>
          </p:nvGrpSpPr>
          <p:grpSpPr>
            <a:xfrm>
              <a:off x="5225594" y="4264100"/>
              <a:ext cx="5871729" cy="1626384"/>
              <a:chOff x="5225594" y="4264100"/>
              <a:chExt cx="5871729" cy="1626384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7003588" y="4473121"/>
                <a:ext cx="2320975" cy="841697"/>
              </a:xfrm>
              <a:prstGeom prst="diamond">
                <a:avLst/>
              </a:prstGeom>
              <a:noFill/>
              <a:ln w="508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Dependent of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547657" y="4884641"/>
                <a:ext cx="434121" cy="93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9235123" y="4884641"/>
                <a:ext cx="508616" cy="9328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225594" y="4264100"/>
                <a:ext cx="1322063" cy="1325568"/>
                <a:chOff x="5772058" y="1608196"/>
                <a:chExt cx="1356021" cy="132556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772058" y="1608196"/>
                  <a:ext cx="135602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Employee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72058" y="2165590"/>
                  <a:ext cx="1356020" cy="7681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u="sng">
                      <a:solidFill>
                        <a:schemeClr val="tx1"/>
                      </a:solidFill>
                    </a:rPr>
                    <a:t>EmpID</a:t>
                  </a:r>
                </a:p>
                <a:p>
                  <a:r>
                    <a:rPr lang="en-US">
                      <a:solidFill>
                        <a:schemeClr val="tx1"/>
                      </a:solidFill>
                    </a:rPr>
                    <a:t>Name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758685" y="4276823"/>
                <a:ext cx="1338638" cy="1613661"/>
                <a:chOff x="9861019" y="3062449"/>
                <a:chExt cx="1373021" cy="161366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861019" y="3062449"/>
                  <a:ext cx="1373021" cy="569168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Dependent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9861019" y="3626479"/>
                  <a:ext cx="1373021" cy="1049631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u="dash">
                      <a:solidFill>
                        <a:schemeClr val="tx1"/>
                      </a:solidFill>
                    </a:rPr>
                    <a:t>Name</a:t>
                  </a:r>
                </a:p>
                <a:p>
                  <a:r>
                    <a:rPr lang="en-US">
                      <a:solidFill>
                        <a:schemeClr val="tx1"/>
                      </a:solidFill>
                    </a:rPr>
                    <a:t>Birthday</a:t>
                  </a:r>
                </a:p>
                <a:p>
                  <a:r>
                    <a:rPr lang="en-US">
                      <a:solidFill>
                        <a:schemeClr val="tx1"/>
                      </a:solidFill>
                    </a:rPr>
                    <a:t>Sex</a:t>
                  </a: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6647131" y="4482939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23602" y="4482939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1538" y="4233665"/>
            <a:ext cx="4433581" cy="2393321"/>
            <a:chOff x="231538" y="4233665"/>
            <a:chExt cx="4433581" cy="2393321"/>
          </a:xfrm>
        </p:grpSpPr>
        <p:grpSp>
          <p:nvGrpSpPr>
            <p:cNvPr id="52" name="Group 51"/>
            <p:cNvGrpSpPr/>
            <p:nvPr/>
          </p:nvGrpSpPr>
          <p:grpSpPr>
            <a:xfrm>
              <a:off x="274960" y="4233665"/>
              <a:ext cx="4390159" cy="599603"/>
              <a:chOff x="274960" y="4233665"/>
              <a:chExt cx="4390159" cy="59960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436103" y="4276823"/>
                <a:ext cx="1229016" cy="5015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07768" y="4264100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Employee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4960" y="4233665"/>
                <a:ext cx="1255656" cy="58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>
                    <a:solidFill>
                      <a:schemeClr val="tx1"/>
                    </a:solidFill>
                  </a:rPr>
                  <a:t>EmpID</a:t>
                </a:r>
              </a:p>
            </p:txBody>
          </p:sp>
          <p:cxnSp>
            <p:nvCxnSpPr>
              <p:cNvPr id="12" name="Straight Connector 11"/>
              <p:cNvCxnSpPr>
                <a:stCxn id="20" idx="6"/>
                <a:endCxn id="19" idx="1"/>
              </p:cNvCxnSpPr>
              <p:nvPr/>
            </p:nvCxnSpPr>
            <p:spPr>
              <a:xfrm>
                <a:off x="1530616" y="4527579"/>
                <a:ext cx="177152" cy="2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9" idx="2"/>
              </p:cNvCxnSpPr>
              <p:nvPr/>
            </p:nvCxnSpPr>
            <p:spPr>
              <a:xfrm flipV="1">
                <a:off x="3109401" y="4527579"/>
                <a:ext cx="326702" cy="4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105644" y="4842612"/>
              <a:ext cx="2605032" cy="1215206"/>
              <a:chOff x="1105644" y="4842612"/>
              <a:chExt cx="2605032" cy="1215206"/>
            </a:xfrm>
          </p:grpSpPr>
          <p:sp>
            <p:nvSpPr>
              <p:cNvPr id="10" name="Diamond 9"/>
              <p:cNvSpPr/>
              <p:nvPr/>
            </p:nvSpPr>
            <p:spPr>
              <a:xfrm>
                <a:off x="1105644" y="5041814"/>
                <a:ext cx="2605032" cy="761828"/>
              </a:xfrm>
              <a:prstGeom prst="diamond">
                <a:avLst/>
              </a:prstGeom>
              <a:noFill/>
              <a:ln w="508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Dependent of</a:t>
                </a:r>
              </a:p>
            </p:txBody>
          </p:sp>
          <p:cxnSp>
            <p:nvCxnSpPr>
              <p:cNvPr id="14" name="Straight Connector 13"/>
              <p:cNvCxnSpPr>
                <a:stCxn id="10" idx="0"/>
              </p:cNvCxnSpPr>
              <p:nvPr/>
            </p:nvCxnSpPr>
            <p:spPr>
              <a:xfrm flipH="1" flipV="1">
                <a:off x="2401802" y="4842612"/>
                <a:ext cx="6358" cy="199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6" idx="0"/>
              </p:cNvCxnSpPr>
              <p:nvPr/>
            </p:nvCxnSpPr>
            <p:spPr>
              <a:xfrm>
                <a:off x="2401802" y="5823778"/>
                <a:ext cx="8949" cy="234040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31538" y="5527450"/>
              <a:ext cx="4334532" cy="1099536"/>
              <a:chOff x="231538" y="5527450"/>
              <a:chExt cx="4334532" cy="109953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34135" y="6057818"/>
                <a:ext cx="1353232" cy="569168"/>
              </a:xfrm>
              <a:prstGeom prst="rect">
                <a:avLst/>
              </a:prstGeom>
              <a:noFill/>
              <a:ln w="539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Dependent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344165" y="5527450"/>
                <a:ext cx="1221905" cy="5017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dash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31538" y="5689834"/>
                <a:ext cx="1471614" cy="3393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Birthday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3109401" y="5871714"/>
                <a:ext cx="301638" cy="2220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6" idx="1"/>
              </p:cNvCxnSpPr>
              <p:nvPr/>
            </p:nvCxnSpPr>
            <p:spPr>
              <a:xfrm>
                <a:off x="1033538" y="6036088"/>
                <a:ext cx="700597" cy="3063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3553318" y="6077503"/>
                <a:ext cx="826163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Sex</a:t>
                </a:r>
              </a:p>
            </p:txBody>
          </p:sp>
          <p:cxnSp>
            <p:nvCxnSpPr>
              <p:cNvPr id="46" name="Straight Connector 45"/>
              <p:cNvCxnSpPr>
                <a:endCxn id="16" idx="3"/>
              </p:cNvCxnSpPr>
              <p:nvPr/>
            </p:nvCxnSpPr>
            <p:spPr>
              <a:xfrm flipH="1" flipV="1">
                <a:off x="3087367" y="6342402"/>
                <a:ext cx="488970" cy="145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03754" y="4791883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79846" y="5740475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6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Lớp cha </a:t>
            </a:r>
            <a:r>
              <a:rPr lang="en-US" altLang="en-US" sz="2600"/>
              <a:t>(superclass)/ </a:t>
            </a:r>
            <a:r>
              <a:rPr lang="en-US" altLang="en-US" sz="2600" b="1"/>
              <a:t>lớp con </a:t>
            </a:r>
            <a:r>
              <a:rPr lang="en-US" altLang="en-US" sz="2600"/>
              <a:t>(subclass)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Một tập thực thể có thể được phân thành nhiều nhóm con có đầy đủ ý nghĩa và cần được biểu diễn tường minh vì sự quan trọng của chúng trong ứng dụng CSDL.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Các lớp con thừa kế tất cả các thuộc tính và</a:t>
            </a:r>
            <a:b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mối quan hệ của lớp cha.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- Chuyên biệt hóa (Specification) là tiến trình </a:t>
            </a:r>
            <a:b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phân rã lớp cha thành các lớp con.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- Tổng quát hóa (Generalization) là tiến trình </a:t>
            </a:r>
            <a:b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ngược với chuyên biệt hóa.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560717" y="1713923"/>
            <a:ext cx="5332447" cy="3199120"/>
            <a:chOff x="6067425" y="1916691"/>
            <a:chExt cx="5332447" cy="3199120"/>
          </a:xfrm>
        </p:grpSpPr>
        <p:sp>
          <p:nvSpPr>
            <p:cNvPr id="2" name="Oval 1"/>
            <p:cNvSpPr/>
            <p:nvPr/>
          </p:nvSpPr>
          <p:spPr>
            <a:xfrm>
              <a:off x="8174744" y="2822810"/>
              <a:ext cx="307911" cy="3079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067425" y="1916691"/>
              <a:ext cx="5332447" cy="3199120"/>
              <a:chOff x="6067425" y="1916691"/>
              <a:chExt cx="5332447" cy="319912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356219" y="1959849"/>
                <a:ext cx="1229016" cy="5015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Hoten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27884" y="1947126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5076" y="1916691"/>
                <a:ext cx="1255656" cy="58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>
                    <a:solidFill>
                      <a:schemeClr val="tx1"/>
                    </a:solidFill>
                  </a:rPr>
                  <a:t>MaNV</a:t>
                </a:r>
              </a:p>
            </p:txBody>
          </p:sp>
          <p:cxnSp>
            <p:nvCxnSpPr>
              <p:cNvPr id="12" name="Straight Connector 11"/>
              <p:cNvCxnSpPr>
                <a:stCxn id="20" idx="6"/>
                <a:endCxn id="19" idx="1"/>
              </p:cNvCxnSpPr>
              <p:nvPr/>
            </p:nvCxnSpPr>
            <p:spPr>
              <a:xfrm>
                <a:off x="7450732" y="2210605"/>
                <a:ext cx="177152" cy="2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9" idx="2"/>
              </p:cNvCxnSpPr>
              <p:nvPr/>
            </p:nvCxnSpPr>
            <p:spPr>
              <a:xfrm flipV="1">
                <a:off x="9029517" y="2210605"/>
                <a:ext cx="326702" cy="4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" idx="0"/>
              </p:cNvCxnSpPr>
              <p:nvPr/>
            </p:nvCxnSpPr>
            <p:spPr>
              <a:xfrm flipH="1" flipV="1">
                <a:off x="8319352" y="2505729"/>
                <a:ext cx="9348" cy="3170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067425" y="4626521"/>
                <a:ext cx="2000106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TrđộTHVP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2291290">
                <a:off x="7611294" y="3119588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294331" y="3882054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Thuky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33288" y="3875259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CNKT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372245" y="3875259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Kysu</a:t>
                </a:r>
              </a:p>
            </p:txBody>
          </p:sp>
          <p:cxnSp>
            <p:nvCxnSpPr>
              <p:cNvPr id="48" name="Straight Connector 47"/>
              <p:cNvCxnSpPr>
                <a:endCxn id="2" idx="2"/>
              </p:cNvCxnSpPr>
              <p:nvPr/>
            </p:nvCxnSpPr>
            <p:spPr>
              <a:xfrm flipV="1">
                <a:off x="7291940" y="2976766"/>
                <a:ext cx="882804" cy="9052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355265" y="3130721"/>
                <a:ext cx="93152" cy="759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20999145">
                <a:off x="8233221" y="3185265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cxnSp>
            <p:nvCxnSpPr>
              <p:cNvPr id="55" name="Straight Connector 54"/>
              <p:cNvCxnSpPr>
                <a:endCxn id="2" idx="6"/>
              </p:cNvCxnSpPr>
              <p:nvPr/>
            </p:nvCxnSpPr>
            <p:spPr>
              <a:xfrm flipH="1" flipV="1">
                <a:off x="8482655" y="2976766"/>
                <a:ext cx="1293094" cy="91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 rot="18458202">
                <a:off x="8852628" y="3032049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136386" y="4677273"/>
                <a:ext cx="1149282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Bactho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399766" y="4607319"/>
                <a:ext cx="2000106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ChNganh</a:t>
                </a:r>
              </a:p>
            </p:txBody>
          </p:sp>
          <p:cxnSp>
            <p:nvCxnSpPr>
              <p:cNvPr id="59" name="Straight Connector 58"/>
              <p:cNvCxnSpPr>
                <a:stCxn id="45" idx="0"/>
              </p:cNvCxnSpPr>
              <p:nvPr/>
            </p:nvCxnSpPr>
            <p:spPr>
              <a:xfrm flipH="1" flipV="1">
                <a:off x="7058130" y="4448779"/>
                <a:ext cx="9348" cy="177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0"/>
              </p:cNvCxnSpPr>
              <p:nvPr/>
            </p:nvCxnSpPr>
            <p:spPr>
              <a:xfrm flipH="1" flipV="1">
                <a:off x="8599636" y="4444042"/>
                <a:ext cx="111391" cy="2332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0126486" y="4441497"/>
                <a:ext cx="9348" cy="177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2672947" y="4404551"/>
            <a:ext cx="5019202" cy="2282710"/>
            <a:chOff x="5441107" y="3243924"/>
            <a:chExt cx="5019202" cy="2282710"/>
          </a:xfrm>
        </p:grpSpPr>
        <p:grpSp>
          <p:nvGrpSpPr>
            <p:cNvPr id="79" name="Group 78"/>
            <p:cNvGrpSpPr/>
            <p:nvPr/>
          </p:nvGrpSpPr>
          <p:grpSpPr>
            <a:xfrm>
              <a:off x="7446565" y="3243924"/>
              <a:ext cx="1401633" cy="746652"/>
              <a:chOff x="5234809" y="3172432"/>
              <a:chExt cx="1401633" cy="74665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234809" y="3172432"/>
                <a:ext cx="1401633" cy="375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34809" y="3543647"/>
                <a:ext cx="1401633" cy="375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>
                    <a:solidFill>
                      <a:schemeClr val="tx1"/>
                    </a:solidFill>
                  </a:rPr>
                  <a:t>MaNV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41107" y="4012227"/>
              <a:ext cx="5019202" cy="1514407"/>
              <a:chOff x="5441107" y="4012227"/>
              <a:chExt cx="5019202" cy="151440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41107" y="4616324"/>
                <a:ext cx="1617164" cy="884849"/>
                <a:chOff x="3915893" y="4799266"/>
                <a:chExt cx="1617164" cy="884849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915893" y="4799266"/>
                  <a:ext cx="1617164" cy="4442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Thuky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915893" y="5239880"/>
                  <a:ext cx="1617164" cy="4442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TrđộTHVP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375706" y="4585970"/>
                <a:ext cx="3084603" cy="940664"/>
                <a:chOff x="5028303" y="4740464"/>
                <a:chExt cx="3084603" cy="94066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11273" y="4740464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Kysu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711273" y="5203110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ChNganh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28303" y="4756086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CNKT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028303" y="5218732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Bactho</a:t>
                  </a:r>
                </a:p>
              </p:txBody>
            </p:sp>
          </p:grpSp>
          <p:sp>
            <p:nvSpPr>
              <p:cNvPr id="54" name="Isosceles Triangle 53"/>
              <p:cNvSpPr/>
              <p:nvPr/>
            </p:nvSpPr>
            <p:spPr>
              <a:xfrm>
                <a:off x="8005665" y="4012227"/>
                <a:ext cx="141716" cy="181433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54" idx="3"/>
              </p:cNvCxnSpPr>
              <p:nvPr/>
            </p:nvCxnSpPr>
            <p:spPr>
              <a:xfrm>
                <a:off x="8076523" y="4193660"/>
                <a:ext cx="0" cy="226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249689" y="4409547"/>
                <a:ext cx="3507978" cy="235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49689" y="4438517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757667" y="4409546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8074697" y="4425168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1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5: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CSDL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7728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1- Mô hình thực thể kết hợp </a:t>
            </a:r>
          </a:p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(ERD – Entity Relationship Diagram)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167562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Các ràng buộc về tổng quát hóa/ chuyên biệt hóa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Một thực thể ở lớp cha chỉ thuộc về nhiều nhất 1 lớp con. Ký hiệu bằng chữ </a:t>
            </a:r>
            <a:r>
              <a:rPr lang="en-US" altLang="en-US" sz="2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trong vòng tròn.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Một thực thể ở lớp cha có thể thuộc về nhiều hơn 1 lớp con. Ký hiệu bằng chữ </a:t>
            </a:r>
            <a:r>
              <a:rPr lang="en-US" altLang="en-US" sz="2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trong vòng tròn.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Mọi thực thể trong lớp cha phải thuộc về ít nhất 1 lớp con. Ký hiệu bằng </a:t>
            </a:r>
            <a:r>
              <a:rPr lang="en-US" altLang="en-US" sz="2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đôi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nối lớp cha với vòng tròn.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cho phép một thực thể ở lớp cha không thuộc về bất kỳ một lớp con nào. Ký hiệu bằng </a:t>
            </a:r>
            <a:r>
              <a:rPr lang="en-US" altLang="en-US" sz="2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đơn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nối lớp cha với vòng tròn.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7597" y="140152"/>
            <a:ext cx="11506686" cy="1213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Các ràng buộc về tổng quát hóa/ chuyên biệt hóa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826976" y="1234941"/>
            <a:ext cx="4731247" cy="4915771"/>
            <a:chOff x="6826976" y="1234941"/>
            <a:chExt cx="4731247" cy="4915771"/>
          </a:xfrm>
        </p:grpSpPr>
        <p:grpSp>
          <p:nvGrpSpPr>
            <p:cNvPr id="67" name="Group 66"/>
            <p:cNvGrpSpPr/>
            <p:nvPr/>
          </p:nvGrpSpPr>
          <p:grpSpPr>
            <a:xfrm>
              <a:off x="7045723" y="1234941"/>
              <a:ext cx="4512500" cy="4292881"/>
              <a:chOff x="7045723" y="1234941"/>
              <a:chExt cx="4512500" cy="4292881"/>
            </a:xfrm>
          </p:grpSpPr>
          <p:cxnSp>
            <p:nvCxnSpPr>
              <p:cNvPr id="42" name="Straight Connector 41"/>
              <p:cNvCxnSpPr>
                <a:stCxn id="4" idx="4"/>
                <a:endCxn id="44" idx="1"/>
              </p:cNvCxnSpPr>
              <p:nvPr/>
            </p:nvCxnSpPr>
            <p:spPr>
              <a:xfrm>
                <a:off x="9192164" y="4191808"/>
                <a:ext cx="1164064" cy="4540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0356228" y="4052551"/>
                <a:ext cx="950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“Total”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045723" y="1234941"/>
                <a:ext cx="4512500" cy="4292881"/>
                <a:chOff x="6000940" y="1236793"/>
                <a:chExt cx="4512500" cy="4292881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7446565" y="1236793"/>
                  <a:ext cx="3066875" cy="2801661"/>
                  <a:chOff x="7446565" y="1236793"/>
                  <a:chExt cx="3066875" cy="2801661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8406882" y="1236793"/>
                    <a:ext cx="1105607" cy="4307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</a:rPr>
                      <a:t>Nguoi</a:t>
                    </a:r>
                  </a:p>
                </p:txBody>
              </p: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7446565" y="1672317"/>
                    <a:ext cx="3066875" cy="2366137"/>
                    <a:chOff x="5776385" y="1648851"/>
                    <a:chExt cx="3066875" cy="2366137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6736702" y="1648851"/>
                      <a:ext cx="1105607" cy="9730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u="sng">
                          <a:solidFill>
                            <a:schemeClr val="tx1"/>
                          </a:solidFill>
                        </a:rPr>
                        <a:t>SoCM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Hoten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ĐChi</a:t>
                      </a:r>
                    </a:p>
                  </p:txBody>
                </p: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5776385" y="3220458"/>
                      <a:ext cx="1401633" cy="746652"/>
                      <a:chOff x="5234809" y="3172432"/>
                      <a:chExt cx="1401633" cy="746652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5234809" y="3172432"/>
                        <a:ext cx="1401633" cy="37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>
                            <a:solidFill>
                              <a:schemeClr val="tx1"/>
                            </a:solidFill>
                          </a:rPr>
                          <a:t>Nhanvien</a:t>
                        </a: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234809" y="3543647"/>
                        <a:ext cx="1401633" cy="37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>
                            <a:solidFill>
                              <a:schemeClr val="tx1"/>
                            </a:solidFill>
                          </a:rPr>
                          <a:t>Luong</a:t>
                        </a:r>
                      </a:p>
                    </p:txBody>
                  </p:sp>
                </p:grp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7441627" y="3223472"/>
                      <a:ext cx="1401633" cy="791516"/>
                      <a:chOff x="7698522" y="3127214"/>
                      <a:chExt cx="1401633" cy="791516"/>
                    </a:xfrm>
                  </p:grpSpPr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7698522" y="3127214"/>
                        <a:ext cx="1401633" cy="39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>
                            <a:solidFill>
                              <a:schemeClr val="tx1"/>
                            </a:solidFill>
                          </a:rPr>
                          <a:t>SInhvien</a:t>
                        </a:r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7698522" y="3520080"/>
                        <a:ext cx="1401633" cy="39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>
                            <a:solidFill>
                              <a:schemeClr val="tx1"/>
                            </a:solidFill>
                          </a:rPr>
                          <a:t>TongsoTC</a:t>
                        </a: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6645160" y="2612572"/>
                      <a:ext cx="492766" cy="598555"/>
                      <a:chOff x="6477202" y="2621903"/>
                      <a:chExt cx="492766" cy="598555"/>
                    </a:xfrm>
                  </p:grpSpPr>
                  <p:sp>
                    <p:nvSpPr>
                      <p:cNvPr id="89" name="Isosceles Triangle 88"/>
                      <p:cNvSpPr/>
                      <p:nvPr/>
                    </p:nvSpPr>
                    <p:spPr>
                      <a:xfrm rot="1860000">
                        <a:off x="6803592" y="2621903"/>
                        <a:ext cx="166376" cy="130629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1" name="Straight Connector 90"/>
                      <p:cNvCxnSpPr>
                        <a:stCxn id="89" idx="3"/>
                        <a:endCxn id="76" idx="0"/>
                      </p:cNvCxnSpPr>
                      <p:nvPr/>
                    </p:nvCxnSpPr>
                    <p:spPr>
                      <a:xfrm flipH="1">
                        <a:off x="6477202" y="2743203"/>
                        <a:ext cx="375939" cy="47725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7467686" y="2608075"/>
                      <a:ext cx="577019" cy="593721"/>
                      <a:chOff x="7402369" y="2626737"/>
                      <a:chExt cx="577019" cy="593721"/>
                    </a:xfrm>
                  </p:grpSpPr>
                  <p:sp>
                    <p:nvSpPr>
                      <p:cNvPr id="94" name="Isosceles Triangle 93"/>
                      <p:cNvSpPr/>
                      <p:nvPr/>
                    </p:nvSpPr>
                    <p:spPr>
                      <a:xfrm rot="19208942">
                        <a:off x="7402369" y="2626737"/>
                        <a:ext cx="166376" cy="130629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5" name="Straight Connector 94"/>
                      <p:cNvCxnSpPr>
                        <a:stCxn id="94" idx="3"/>
                      </p:cNvCxnSpPr>
                      <p:nvPr/>
                    </p:nvCxnSpPr>
                    <p:spPr>
                      <a:xfrm>
                        <a:off x="7527410" y="2742194"/>
                        <a:ext cx="451978" cy="478264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000940" y="4012227"/>
                  <a:ext cx="4188772" cy="1517447"/>
                  <a:chOff x="6000940" y="4012227"/>
                  <a:chExt cx="4188772" cy="1517447"/>
                </a:xfrm>
              </p:grpSpPr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6000940" y="4597966"/>
                    <a:ext cx="1617164" cy="884849"/>
                    <a:chOff x="4475726" y="4780908"/>
                    <a:chExt cx="1617164" cy="884849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4475726" y="4780908"/>
                      <a:ext cx="1617164" cy="4442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Thuky</a:t>
                      </a: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4475726" y="5221522"/>
                      <a:ext cx="1617164" cy="4442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TrđộTHVP</a:t>
                      </a:r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8788079" y="4604632"/>
                    <a:ext cx="1401633" cy="925042"/>
                    <a:chOff x="6440676" y="4759126"/>
                    <a:chExt cx="1401633" cy="925042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440676" y="4759126"/>
                      <a:ext cx="1401633" cy="4623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Kysu</a:t>
                      </a: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6440676" y="5221772"/>
                      <a:ext cx="1401633" cy="4623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ChNganh</a:t>
                      </a:r>
                    </a:p>
                  </p:txBody>
                </p:sp>
              </p:grpSp>
              <p:sp>
                <p:nvSpPr>
                  <p:cNvPr id="4" name="Isosceles Triangle 3"/>
                  <p:cNvSpPr/>
                  <p:nvPr/>
                </p:nvSpPr>
                <p:spPr>
                  <a:xfrm>
                    <a:off x="8005665" y="4012227"/>
                    <a:ext cx="141716" cy="181433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>
                    <a:stCxn id="4" idx="3"/>
                  </p:cNvCxnSpPr>
                  <p:nvPr/>
                </p:nvCxnSpPr>
                <p:spPr>
                  <a:xfrm>
                    <a:off x="8076523" y="4193660"/>
                    <a:ext cx="0" cy="2264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6809522" y="4409546"/>
                    <a:ext cx="2679373" cy="106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endCxn id="82" idx="0"/>
                  </p:cNvCxnSpPr>
                  <p:nvPr/>
                </p:nvCxnSpPr>
                <p:spPr>
                  <a:xfrm>
                    <a:off x="6809522" y="4420159"/>
                    <a:ext cx="0" cy="1778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9487070" y="4409546"/>
                    <a:ext cx="0" cy="1778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7" name="TextBox 86"/>
            <p:cNvSpPr txBox="1"/>
            <p:nvPr/>
          </p:nvSpPr>
          <p:spPr>
            <a:xfrm>
              <a:off x="7102519" y="2284453"/>
              <a:ext cx="1475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Overlapping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439562" y="2571013"/>
              <a:ext cx="1071238" cy="2520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826976" y="3922005"/>
              <a:ext cx="10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Disjoint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778252" y="4111613"/>
              <a:ext cx="1109586" cy="4388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45723" y="5781380"/>
              <a:ext cx="190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Mặc định: partial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7095" y="1053405"/>
            <a:ext cx="5318887" cy="5495199"/>
            <a:chOff x="417095" y="1053405"/>
            <a:chExt cx="5318887" cy="5495199"/>
          </a:xfrm>
        </p:grpSpPr>
        <p:grpSp>
          <p:nvGrpSpPr>
            <p:cNvPr id="38" name="Group 37"/>
            <p:cNvGrpSpPr/>
            <p:nvPr/>
          </p:nvGrpSpPr>
          <p:grpSpPr>
            <a:xfrm>
              <a:off x="1524490" y="1053405"/>
              <a:ext cx="4211492" cy="5495199"/>
              <a:chOff x="130671" y="1147108"/>
              <a:chExt cx="4211492" cy="54951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94063" y="1147108"/>
                <a:ext cx="3756038" cy="1312492"/>
                <a:chOff x="394063" y="1147108"/>
                <a:chExt cx="3756038" cy="131249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756562" y="1153343"/>
                  <a:ext cx="1229016" cy="5015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Hoten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234195" y="1890432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Nguoi</a:t>
                  </a: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94063" y="1147108"/>
                  <a:ext cx="1181884" cy="587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>
                      <a:solidFill>
                        <a:schemeClr val="tx1"/>
                      </a:solidFill>
                    </a:rPr>
                    <a:t>SoCM</a:t>
                  </a:r>
                </a:p>
              </p:txBody>
            </p:sp>
            <p:cxnSp>
              <p:nvCxnSpPr>
                <p:cNvPr id="12" name="Straight Connector 11"/>
                <p:cNvCxnSpPr>
                  <a:stCxn id="11" idx="5"/>
                </p:cNvCxnSpPr>
                <p:nvPr/>
              </p:nvCxnSpPr>
              <p:spPr>
                <a:xfrm>
                  <a:off x="1402864" y="1648851"/>
                  <a:ext cx="246891" cy="241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10" idx="0"/>
                </p:cNvCxnSpPr>
                <p:nvPr/>
              </p:nvCxnSpPr>
              <p:spPr>
                <a:xfrm flipV="1">
                  <a:off x="1935012" y="1616510"/>
                  <a:ext cx="141658" cy="2739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2921085" y="1502715"/>
                  <a:ext cx="1229016" cy="5015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ĐChi</a:t>
                  </a:r>
                </a:p>
              </p:txBody>
            </p:sp>
            <p:cxnSp>
              <p:nvCxnSpPr>
                <p:cNvPr id="36" name="Straight Connector 35"/>
                <p:cNvCxnSpPr>
                  <a:endCxn id="35" idx="3"/>
                </p:cNvCxnSpPr>
                <p:nvPr/>
              </p:nvCxnSpPr>
              <p:spPr>
                <a:xfrm flipV="1">
                  <a:off x="2635828" y="1930781"/>
                  <a:ext cx="465242" cy="2401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429961" y="2456906"/>
                <a:ext cx="1303699" cy="1227499"/>
                <a:chOff x="1429961" y="2456906"/>
                <a:chExt cx="1303699" cy="1227499"/>
              </a:xfrm>
            </p:grpSpPr>
            <p:cxnSp>
              <p:nvCxnSpPr>
                <p:cNvPr id="14" name="Straight Connector 13"/>
                <p:cNvCxnSpPr>
                  <a:stCxn id="39" idx="0"/>
                </p:cNvCxnSpPr>
                <p:nvPr/>
              </p:nvCxnSpPr>
              <p:spPr>
                <a:xfrm flipH="1" flipV="1">
                  <a:off x="1925664" y="2456906"/>
                  <a:ext cx="9348" cy="295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 rot="2291290">
                  <a:off x="1469721" y="3048071"/>
                  <a:ext cx="391886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91440" rtlCol="0">
                  <a:spAutoFit/>
                </a:bodyPr>
                <a:lstStyle/>
                <a:p>
                  <a:r>
                    <a:rPr lang="en-US" sz="3200">
                      <a:sym typeface="Symbol" panose="05050102010706020507" pitchFamily="18" charset="2"/>
                    </a:rPr>
                    <a:t></a:t>
                  </a:r>
                  <a:endParaRPr lang="en-US" sz="3200"/>
                </a:p>
              </p:txBody>
            </p:sp>
            <p:cxnSp>
              <p:nvCxnSpPr>
                <p:cNvPr id="20" name="Straight Connector 19"/>
                <p:cNvCxnSpPr>
                  <a:stCxn id="40" idx="0"/>
                  <a:endCxn id="39" idx="3"/>
                </p:cNvCxnSpPr>
                <p:nvPr/>
              </p:nvCxnSpPr>
              <p:spPr>
                <a:xfrm flipV="1">
                  <a:off x="1429961" y="3047373"/>
                  <a:ext cx="396188" cy="6255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2043874" y="2952849"/>
                  <a:ext cx="689786" cy="731556"/>
                  <a:chOff x="2043874" y="2952849"/>
                  <a:chExt cx="689786" cy="731556"/>
                </a:xfrm>
              </p:grpSpPr>
              <p:cxnSp>
                <p:nvCxnSpPr>
                  <p:cNvPr id="21" name="Straight Connector 20"/>
                  <p:cNvCxnSpPr>
                    <a:endCxn id="39" idx="5"/>
                  </p:cNvCxnSpPr>
                  <p:nvPr/>
                </p:nvCxnSpPr>
                <p:spPr>
                  <a:xfrm flipH="1" flipV="1">
                    <a:off x="2043874" y="3047373"/>
                    <a:ext cx="689786" cy="6370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 rot="19327205">
                    <a:off x="2125422" y="2952849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</p:grpSp>
            <p:sp>
              <p:nvSpPr>
                <p:cNvPr id="39" name="Oval 38"/>
                <p:cNvSpPr/>
                <p:nvPr/>
              </p:nvSpPr>
              <p:spPr>
                <a:xfrm>
                  <a:off x="1781056" y="2752532"/>
                  <a:ext cx="307911" cy="3454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o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71551" y="3079201"/>
                <a:ext cx="4170612" cy="1168717"/>
                <a:chOff x="171551" y="3079201"/>
                <a:chExt cx="4170612" cy="1168717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729144" y="3672930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Nhanvien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26755" y="3678750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Sinhvien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71551" y="3121676"/>
                  <a:ext cx="1071511" cy="40594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Luong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740028" y="3525864"/>
                  <a:ext cx="89975" cy="1474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2604828" y="3079201"/>
                  <a:ext cx="1737335" cy="40594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TongsoTC</a:t>
                  </a: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187736" y="3488453"/>
                  <a:ext cx="182093" cy="1959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130671" y="5452457"/>
                <a:ext cx="4071231" cy="1189850"/>
                <a:chOff x="130671" y="5452457"/>
                <a:chExt cx="4071231" cy="118985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30671" y="6203769"/>
                  <a:ext cx="2000106" cy="438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TrđộTHVP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99437" y="5452457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Kysu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01796" y="6194438"/>
                  <a:ext cx="2000106" cy="438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ChNganh</a:t>
                  </a:r>
                </a:p>
              </p:txBody>
            </p:sp>
            <p:cxnSp>
              <p:nvCxnSpPr>
                <p:cNvPr id="27" name="Straight Connector 26"/>
                <p:cNvCxnSpPr>
                  <a:stCxn id="15" idx="0"/>
                </p:cNvCxnSpPr>
                <p:nvPr/>
              </p:nvCxnSpPr>
              <p:spPr>
                <a:xfrm flipH="1" flipV="1">
                  <a:off x="1121376" y="6026027"/>
                  <a:ext cx="9348" cy="177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2650878" y="6021625"/>
                  <a:ext cx="217571" cy="182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174314" y="5452457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Thuky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40790" y="4250919"/>
                <a:ext cx="1539113" cy="1214339"/>
                <a:chOff x="740790" y="4250919"/>
                <a:chExt cx="1539113" cy="1214339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740790" y="4826079"/>
                  <a:ext cx="590098" cy="639179"/>
                  <a:chOff x="1236051" y="3034108"/>
                  <a:chExt cx="590098" cy="639179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 rot="2291290">
                    <a:off x="1375832" y="3047503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1236051" y="3034108"/>
                    <a:ext cx="590098" cy="639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590118" y="4717833"/>
                  <a:ext cx="689785" cy="731555"/>
                  <a:chOff x="2043874" y="2952849"/>
                  <a:chExt cx="689785" cy="731555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2043874" y="3034108"/>
                    <a:ext cx="689785" cy="6502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 rot="19327205">
                    <a:off x="2125422" y="2952849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</p:grpSp>
            <p:cxnSp>
              <p:nvCxnSpPr>
                <p:cNvPr id="70" name="Straight Connector 69"/>
                <p:cNvCxnSpPr>
                  <a:stCxn id="71" idx="0"/>
                </p:cNvCxnSpPr>
                <p:nvPr/>
              </p:nvCxnSpPr>
              <p:spPr>
                <a:xfrm flipH="1" flipV="1">
                  <a:off x="1450243" y="4250919"/>
                  <a:ext cx="9348" cy="295626"/>
                </a:xfrm>
                <a:prstGeom prst="line">
                  <a:avLst/>
                </a:prstGeom>
                <a:ln w="444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305635" y="4546545"/>
                  <a:ext cx="307911" cy="3454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417095" y="2548455"/>
              <a:ext cx="1475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Overlapping</a:t>
              </a:r>
            </a:p>
          </p:txBody>
        </p:sp>
        <p:cxnSp>
          <p:nvCxnSpPr>
            <p:cNvPr id="97" name="Straight Arrow Connector 96"/>
            <p:cNvCxnSpPr>
              <a:stCxn id="96" idx="3"/>
              <a:endCxn id="39" idx="2"/>
            </p:cNvCxnSpPr>
            <p:nvPr/>
          </p:nvCxnSpPr>
          <p:spPr>
            <a:xfrm>
              <a:off x="1892430" y="2733121"/>
              <a:ext cx="1282445" cy="984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2130" y="4520723"/>
              <a:ext cx="10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Disjoint</a:t>
              </a:r>
            </a:p>
          </p:txBody>
        </p:sp>
        <p:cxnSp>
          <p:nvCxnSpPr>
            <p:cNvPr id="101" name="Straight Arrow Connector 100"/>
            <p:cNvCxnSpPr>
              <a:stCxn id="100" idx="3"/>
            </p:cNvCxnSpPr>
            <p:nvPr/>
          </p:nvCxnSpPr>
          <p:spPr>
            <a:xfrm flipV="1">
              <a:off x="1606812" y="4619456"/>
              <a:ext cx="1059185" cy="8593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024774" y="2433265"/>
              <a:ext cx="1282445" cy="984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73271" y="2104984"/>
              <a:ext cx="949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partial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2257" y="4077252"/>
              <a:ext cx="805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total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1539225" y="4293701"/>
              <a:ext cx="1233980" cy="3360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6010953" y="1045029"/>
            <a:ext cx="39262" cy="5664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1 chương 5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5: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CSDL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8451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2- Mô hình thực thể kết hợp (tiếp theo)</a:t>
            </a:r>
          </a:p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(ERD – Entity Relationship Diagram)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2 chương 5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3745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2555" y="954916"/>
            <a:ext cx="1035697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Giới thiệu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Các khái niệm và ký hiệu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Thực thể/ tập thực thể, thuộc tính, mối quan hệ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Thuộc tính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Tập thực thể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Mối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Lượng số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Các loại mối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Tập thực thể yếu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Lớp cha/ lớp con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139319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Giới thiệu: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Các giai đoạn xây dựng CSDL quan hệ cho một ứng dụng CSDL: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ERD do ông P.P. Chen (Peter Pin-Shan Chen, ĐH Carnegie-Mellon ở Pittsburgh) đề xuất năm 1976.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highlight>
                  <a:srgbClr val="FFFF00"/>
                </a:highlight>
              </a:rPr>
              <a:t>ERD </a:t>
            </a:r>
            <a:r>
              <a:rPr lang="en-US" altLang="en-US" sz="2600"/>
              <a:t>được dùng để thiết kế CSDL ở </a:t>
            </a:r>
            <a:r>
              <a:rPr lang="en-US" altLang="en-US" sz="2600">
                <a:highlight>
                  <a:srgbClr val="FFFF00"/>
                </a:highlight>
              </a:rPr>
              <a:t>mức quan niệm</a:t>
            </a:r>
            <a:r>
              <a:rPr lang="en-US" altLang="en-US" sz="2600"/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ERD sử dụng các khái niệm chính: </a:t>
            </a:r>
            <a:r>
              <a:rPr lang="en-US" altLang="en-US">
                <a:highlight>
                  <a:srgbClr val="FFFF00"/>
                </a:highlight>
              </a:rPr>
              <a:t>Thực thể (Entity)/ tập thực thể (Entity set), thuộc tính (attribute) và mối quan hệ (Relationship)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3861" y="1399592"/>
            <a:ext cx="21926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Tìm hiểu bài toán và yêu cầu về data của người sử dụng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7278" y="1399591"/>
            <a:ext cx="14296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Thiết kế CSDL mức quan niệm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8373" y="1767864"/>
            <a:ext cx="21667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Thiết kế CSDL mức logic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3752" y="1584257"/>
            <a:ext cx="24689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Dùng Hệ QT CSDL quan hệ để cài đặt CSDL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26554" y="2183363"/>
            <a:ext cx="8807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55561" y="2183363"/>
            <a:ext cx="880724" cy="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925116" y="2183363"/>
            <a:ext cx="880724" cy="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715F3E-D199-1439-AE04-ADB9C5AE5B81}"/>
              </a:ext>
            </a:extLst>
          </p:cNvPr>
          <p:cNvSpPr txBox="1"/>
          <p:nvPr/>
        </p:nvSpPr>
        <p:spPr>
          <a:xfrm rot="21205482">
            <a:off x="10593778" y="1276480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Thiết kết mức vật lí</a:t>
            </a:r>
            <a:endParaRPr lang="vi-VN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534678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Ví dụ: Thiết kế CSDL mức ý niệm: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Ví dụ cho yêu cầu về data như sau: Công ty tổ chức thành nhiều </a:t>
            </a:r>
            <a:r>
              <a:rPr lang="en-US" altLang="en-US" sz="2600">
                <a:solidFill>
                  <a:srgbClr val="FF0000"/>
                </a:solidFill>
              </a:rPr>
              <a:t>phòng ban</a:t>
            </a:r>
            <a:r>
              <a:rPr lang="en-US" altLang="en-US" sz="2600"/>
              <a:t>. </a:t>
            </a:r>
            <a:r>
              <a:rPr lang="en-US" altLang="en-US"/>
              <a:t>Mỗi phòng ban có </a:t>
            </a:r>
            <a:r>
              <a:rPr lang="en-US" altLang="en-US">
                <a:solidFill>
                  <a:srgbClr val="00B050"/>
                </a:solidFill>
              </a:rPr>
              <a:t>tên</a:t>
            </a:r>
            <a:r>
              <a:rPr lang="en-US" altLang="en-US"/>
              <a:t>, một </a:t>
            </a:r>
            <a:r>
              <a:rPr lang="en-US" altLang="en-US">
                <a:solidFill>
                  <a:srgbClr val="00B050"/>
                </a:solidFill>
              </a:rPr>
              <a:t>số hiệu duy nhất</a:t>
            </a:r>
            <a:r>
              <a:rPr lang="en-US" altLang="en-US"/>
              <a:t> và </a:t>
            </a:r>
            <a:r>
              <a:rPr lang="en-US" altLang="en-US">
                <a:solidFill>
                  <a:srgbClr val="00B050"/>
                </a:solidFill>
              </a:rPr>
              <a:t>một nhân viên quản lý phòng đó</a:t>
            </a:r>
            <a:r>
              <a:rPr lang="en-US" altLang="en-US"/>
              <a:t>. Chúng ta cần lưu trữ </a:t>
            </a:r>
            <a:r>
              <a:rPr lang="en-US" altLang="en-US">
                <a:solidFill>
                  <a:srgbClr val="00B050"/>
                </a:solidFill>
              </a:rPr>
              <a:t>ngày bắt đầu </a:t>
            </a:r>
            <a:r>
              <a:rPr lang="en-US" altLang="en-US"/>
              <a:t>làm trưởng phòng của người quản lý. Một phòng ban có thể bao gồm </a:t>
            </a:r>
            <a:r>
              <a:rPr lang="en-US" altLang="en-US">
                <a:solidFill>
                  <a:srgbClr val="00B050"/>
                </a:solidFill>
              </a:rPr>
              <a:t>nhiều</a:t>
            </a:r>
            <a:r>
              <a:rPr lang="en-US" altLang="en-US"/>
              <a:t> </a:t>
            </a:r>
            <a:r>
              <a:rPr lang="en-US" altLang="en-US">
                <a:solidFill>
                  <a:srgbClr val="00B050"/>
                </a:solidFill>
              </a:rPr>
              <a:t>phòng</a:t>
            </a:r>
            <a:r>
              <a:rPr lang="en-US" altLang="en-US"/>
              <a:t> </a:t>
            </a:r>
            <a:r>
              <a:rPr lang="en-US" altLang="en-US">
                <a:solidFill>
                  <a:srgbClr val="00B050"/>
                </a:solidFill>
              </a:rPr>
              <a:t>ở các vị trí khác nhau</a:t>
            </a:r>
            <a:r>
              <a:rPr lang="en-US" altLang="en-US"/>
              <a:t>. Mỗi phòng </a:t>
            </a:r>
            <a:r>
              <a:rPr lang="en-US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quản lý </a:t>
            </a:r>
            <a:r>
              <a:rPr lang="en-US" altLang="en-US"/>
              <a:t>một số </a:t>
            </a:r>
            <a:r>
              <a:rPr lang="en-US" altLang="en-US">
                <a:solidFill>
                  <a:schemeClr val="accent3"/>
                </a:solidFill>
              </a:rPr>
              <a:t>dự án</a:t>
            </a:r>
            <a:r>
              <a:rPr lang="en-US" altLang="en-US"/>
              <a:t>. Mỗi dự án có </a:t>
            </a:r>
            <a:r>
              <a:rPr lang="en-US" altLang="en-US">
                <a:solidFill>
                  <a:srgbClr val="00B050"/>
                </a:solidFill>
              </a:rPr>
              <a:t>tên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số hiệu duy nhất </a:t>
            </a:r>
            <a:r>
              <a:rPr lang="en-US" altLang="en-US"/>
              <a:t>và </a:t>
            </a:r>
            <a:r>
              <a:rPr lang="en-US" altLang="en-US">
                <a:solidFill>
                  <a:srgbClr val="00B050"/>
                </a:solidFill>
              </a:rPr>
              <a:t>nằm</a:t>
            </a:r>
            <a:r>
              <a:rPr lang="en-US" altLang="en-US"/>
              <a:t> </a:t>
            </a:r>
            <a:r>
              <a:rPr lang="en-US" altLang="en-US">
                <a:solidFill>
                  <a:srgbClr val="00B050"/>
                </a:solidFill>
              </a:rPr>
              <a:t>ở một vị trí</a:t>
            </a:r>
            <a:r>
              <a:rPr lang="en-US" altLang="en-US"/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/>
              <a:t>   Với mỗi </a:t>
            </a:r>
            <a:r>
              <a:rPr lang="en-US" altLang="en-US">
                <a:solidFill>
                  <a:schemeClr val="accent3"/>
                </a:solidFill>
              </a:rPr>
              <a:t>NV</a:t>
            </a:r>
            <a:r>
              <a:rPr lang="en-US" altLang="en-US"/>
              <a:t>, công ty cần lưu trữ </a:t>
            </a:r>
            <a:r>
              <a:rPr lang="en-US" altLang="en-US">
                <a:solidFill>
                  <a:srgbClr val="00B050"/>
                </a:solidFill>
              </a:rPr>
              <a:t>Mã số NV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họ tên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ngày sinh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địa chỉ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lương</a:t>
            </a:r>
            <a:r>
              <a:rPr lang="en-US" altLang="en-US"/>
              <a:t>. Mỗi nhân viên </a:t>
            </a:r>
            <a:r>
              <a:rPr lang="en-US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chỉ thuộc 1 </a:t>
            </a:r>
            <a:r>
              <a:rPr lang="en-US" altLang="en-US"/>
              <a:t>phòng ban nhưng có thể được </a:t>
            </a:r>
            <a:r>
              <a:rPr lang="en-US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phân công tham gia nhiều dự án</a:t>
            </a:r>
            <a:r>
              <a:rPr lang="en-US" altLang="en-US"/>
              <a:t>.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99412" y="3626423"/>
            <a:ext cx="8582055" cy="3058433"/>
            <a:chOff x="1299412" y="3626423"/>
            <a:chExt cx="8582055" cy="3058433"/>
          </a:xfrm>
        </p:grpSpPr>
        <p:sp>
          <p:nvSpPr>
            <p:cNvPr id="8" name="Rectangle 7"/>
            <p:cNvSpPr/>
            <p:nvPr/>
          </p:nvSpPr>
          <p:spPr>
            <a:xfrm>
              <a:off x="5355774" y="5764984"/>
              <a:ext cx="961053" cy="438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DuAn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30654" y="5297228"/>
              <a:ext cx="40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99412" y="3626423"/>
              <a:ext cx="8582055" cy="3058433"/>
              <a:chOff x="1299412" y="3626423"/>
              <a:chExt cx="8582055" cy="305843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00134" y="4400079"/>
                <a:ext cx="961053" cy="438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</a:rPr>
                  <a:t>NV</a:t>
                </a:r>
              </a:p>
            </p:txBody>
          </p:sp>
          <p:cxnSp>
            <p:nvCxnSpPr>
              <p:cNvPr id="58" name="Straight Connector 57"/>
              <p:cNvCxnSpPr>
                <a:endCxn id="57" idx="1"/>
              </p:cNvCxnSpPr>
              <p:nvPr/>
            </p:nvCxnSpPr>
            <p:spPr>
              <a:xfrm>
                <a:off x="3647114" y="4855201"/>
                <a:ext cx="280628" cy="4372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757605" y="4816265"/>
                <a:ext cx="3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9412" y="3626423"/>
                <a:ext cx="8582055" cy="3058433"/>
                <a:chOff x="1299412" y="3626423"/>
                <a:chExt cx="8582055" cy="305843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299412" y="3626423"/>
                  <a:ext cx="3560027" cy="1693300"/>
                  <a:chOff x="1146645" y="3626496"/>
                  <a:chExt cx="3560027" cy="1693300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1174638" y="4344884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Hoten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146645" y="3834882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u="sng">
                        <a:solidFill>
                          <a:schemeClr val="tx2"/>
                        </a:solidFill>
                      </a:rPr>
                      <a:t>MaNV</a:t>
                    </a:r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1174638" y="4857931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Ngsinh</a:t>
                    </a:r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2303641" y="3626496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Đchi</a:t>
                    </a: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549676" y="3669684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Luong</a:t>
                    </a:r>
                  </a:p>
                </p:txBody>
              </p:sp>
              <p:cxnSp>
                <p:nvCxnSpPr>
                  <p:cNvPr id="13" name="Straight Connector 12"/>
                  <p:cNvCxnSpPr>
                    <a:stCxn id="11" idx="4"/>
                  </p:cNvCxnSpPr>
                  <p:nvPr/>
                </p:nvCxnSpPr>
                <p:spPr>
                  <a:xfrm>
                    <a:off x="2882139" y="4088361"/>
                    <a:ext cx="280939" cy="316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251814" y="4173362"/>
                    <a:ext cx="690975" cy="2534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2" idx="1"/>
                  </p:cNvCxnSpPr>
                  <p:nvPr/>
                </p:nvCxnSpPr>
                <p:spPr>
                  <a:xfrm>
                    <a:off x="2331633" y="4579587"/>
                    <a:ext cx="611156" cy="441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2337611" y="4776496"/>
                    <a:ext cx="605178" cy="290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496865" y="4101218"/>
                    <a:ext cx="330947" cy="31148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" name="Rectangle 4"/>
                <p:cNvSpPr/>
                <p:nvPr/>
              </p:nvSpPr>
              <p:spPr>
                <a:xfrm>
                  <a:off x="7549906" y="4380695"/>
                  <a:ext cx="961053" cy="4385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2"/>
                      </a:solidFill>
                    </a:rPr>
                    <a:t>PB</a:t>
                  </a: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7328668" y="3668005"/>
                  <a:ext cx="2552799" cy="1954304"/>
                  <a:chOff x="7328668" y="3668005"/>
                  <a:chExt cx="2552799" cy="1954304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8519269" y="3668006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u="sng">
                        <a:solidFill>
                          <a:schemeClr val="tx2"/>
                        </a:solidFill>
                      </a:rPr>
                      <a:t>MaPB</a:t>
                    </a: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659228" y="4149762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TenPB</a:t>
                    </a: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8724471" y="5160444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Ngaybđ</a:t>
                    </a: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7328668" y="3668005"/>
                    <a:ext cx="1156996" cy="461865"/>
                  </a:xfrm>
                  <a:prstGeom prst="ellipse">
                    <a:avLst/>
                  </a:prstGeom>
                  <a:noFill/>
                  <a:ln w="508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Vitri</a:t>
                    </a: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8691814" y="4665545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Trphg</a:t>
                    </a:r>
                  </a:p>
                </p:txBody>
              </p:sp>
              <p:cxnSp>
                <p:nvCxnSpPr>
                  <p:cNvPr id="27" name="Straight Connector 26"/>
                  <p:cNvCxnSpPr>
                    <a:endCxn id="5" idx="0"/>
                  </p:cNvCxnSpPr>
                  <p:nvPr/>
                </p:nvCxnSpPr>
                <p:spPr>
                  <a:xfrm>
                    <a:off x="7928962" y="4129870"/>
                    <a:ext cx="101471" cy="2508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8207313" y="4024349"/>
                    <a:ext cx="415687" cy="35634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stCxn id="23" idx="2"/>
                  </p:cNvCxnSpPr>
                  <p:nvPr/>
                </p:nvCxnSpPr>
                <p:spPr>
                  <a:xfrm flipH="1">
                    <a:off x="8515061" y="4380695"/>
                    <a:ext cx="144167" cy="9237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26" idx="1"/>
                  </p:cNvCxnSpPr>
                  <p:nvPr/>
                </p:nvCxnSpPr>
                <p:spPr>
                  <a:xfrm flipH="1" flipV="1">
                    <a:off x="8514514" y="4729142"/>
                    <a:ext cx="346738" cy="40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24" idx="1"/>
                  </p:cNvCxnSpPr>
                  <p:nvPr/>
                </p:nvCxnSpPr>
                <p:spPr>
                  <a:xfrm flipH="1" flipV="1">
                    <a:off x="8415156" y="4822574"/>
                    <a:ext cx="478753" cy="40550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Diamond 40"/>
                <p:cNvSpPr/>
                <p:nvPr/>
              </p:nvSpPr>
              <p:spPr>
                <a:xfrm>
                  <a:off x="5099155" y="4315827"/>
                  <a:ext cx="1386399" cy="584637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2"/>
                      </a:solidFill>
                    </a:rPr>
                    <a:t>Thuộc</a:t>
                  </a:r>
                </a:p>
              </p:txBody>
            </p:sp>
            <p:cxnSp>
              <p:nvCxnSpPr>
                <p:cNvPr id="46" name="Straight Connector 45"/>
                <p:cNvCxnSpPr>
                  <a:stCxn id="41" idx="1"/>
                  <a:endCxn id="2" idx="3"/>
                </p:cNvCxnSpPr>
                <p:nvPr/>
              </p:nvCxnSpPr>
              <p:spPr>
                <a:xfrm flipH="1">
                  <a:off x="4061187" y="4608146"/>
                  <a:ext cx="1037968" cy="11202"/>
                </a:xfrm>
                <a:prstGeom prst="line">
                  <a:avLst/>
                </a:prstGeom>
                <a:ln w="5080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6507836" y="4608146"/>
                  <a:ext cx="1037968" cy="11202"/>
                </a:xfrm>
                <a:prstGeom prst="line">
                  <a:avLst/>
                </a:prstGeom>
                <a:ln w="5080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/>
                <p:cNvGrpSpPr/>
                <p:nvPr/>
              </p:nvGrpSpPr>
              <p:grpSpPr>
                <a:xfrm>
                  <a:off x="6279706" y="4822574"/>
                  <a:ext cx="1801183" cy="942410"/>
                  <a:chOff x="6279706" y="4822574"/>
                  <a:chExt cx="1801183" cy="942410"/>
                </a:xfrm>
              </p:grpSpPr>
              <p:sp>
                <p:nvSpPr>
                  <p:cNvPr id="49" name="Diamond 48"/>
                  <p:cNvSpPr/>
                  <p:nvPr/>
                </p:nvSpPr>
                <p:spPr>
                  <a:xfrm>
                    <a:off x="6428085" y="5027404"/>
                    <a:ext cx="1478530" cy="584637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Quanly</a:t>
                    </a:r>
                  </a:p>
                </p:txBody>
              </p:sp>
              <p:cxnSp>
                <p:nvCxnSpPr>
                  <p:cNvPr id="50" name="Straight Connector 49"/>
                  <p:cNvCxnSpPr>
                    <a:endCxn id="49" idx="3"/>
                  </p:cNvCxnSpPr>
                  <p:nvPr/>
                </p:nvCxnSpPr>
                <p:spPr>
                  <a:xfrm flipH="1">
                    <a:off x="7906615" y="4822574"/>
                    <a:ext cx="174274" cy="4971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49" idx="1"/>
                  </p:cNvCxnSpPr>
                  <p:nvPr/>
                </p:nvCxnSpPr>
                <p:spPr>
                  <a:xfrm flipH="1">
                    <a:off x="6279706" y="5319723"/>
                    <a:ext cx="148379" cy="445261"/>
                  </a:xfrm>
                  <a:prstGeom prst="line">
                    <a:avLst/>
                  </a:prstGeom>
                  <a:ln w="50800" cmpd="dbl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Diamond 56"/>
                <p:cNvSpPr/>
                <p:nvPr/>
              </p:nvSpPr>
              <p:spPr>
                <a:xfrm>
                  <a:off x="3927742" y="5000139"/>
                  <a:ext cx="1478530" cy="584637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2"/>
                      </a:solidFill>
                    </a:rPr>
                    <a:t>T.gia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01687" y="5300785"/>
                  <a:ext cx="148378" cy="464199"/>
                </a:xfrm>
                <a:prstGeom prst="line">
                  <a:avLst/>
                </a:prstGeom>
                <a:ln w="5080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/>
                <p:cNvGrpSpPr/>
                <p:nvPr/>
              </p:nvGrpSpPr>
              <p:grpSpPr>
                <a:xfrm>
                  <a:off x="3773805" y="5672951"/>
                  <a:ext cx="4022944" cy="1011905"/>
                  <a:chOff x="3773805" y="5672951"/>
                  <a:chExt cx="4022944" cy="1011905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3773805" y="5672951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u="sng">
                        <a:solidFill>
                          <a:schemeClr val="tx2"/>
                        </a:solidFill>
                      </a:rPr>
                      <a:t>MaDA</a:t>
                    </a: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923450" y="6222991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TenDA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6639753" y="5926785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>
                        <a:solidFill>
                          <a:schemeClr val="tx2"/>
                        </a:solidFill>
                      </a:rPr>
                      <a:t>VitriDA</a:t>
                    </a:r>
                  </a:p>
                </p:txBody>
              </p:sp>
              <p:cxnSp>
                <p:nvCxnSpPr>
                  <p:cNvPr id="63" name="Straight Connector 62"/>
                  <p:cNvCxnSpPr>
                    <a:stCxn id="38" idx="6"/>
                  </p:cNvCxnSpPr>
                  <p:nvPr/>
                </p:nvCxnSpPr>
                <p:spPr>
                  <a:xfrm>
                    <a:off x="4930801" y="5903884"/>
                    <a:ext cx="423280" cy="102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V="1">
                    <a:off x="5052596" y="6203522"/>
                    <a:ext cx="423280" cy="1949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>
                    <a:endCxn id="40" idx="2"/>
                  </p:cNvCxnSpPr>
                  <p:nvPr/>
                </p:nvCxnSpPr>
                <p:spPr>
                  <a:xfrm>
                    <a:off x="6306318" y="6081729"/>
                    <a:ext cx="333435" cy="759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7656967" y="4857957"/>
                  <a:ext cx="4082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1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895444" y="4200090"/>
                  <a:ext cx="309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1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450778" y="4200090"/>
                  <a:ext cx="309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n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490398" y="5286501"/>
                  <a:ext cx="309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87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534678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Ví dụ: Thiết kế CSDL mức logic: Ánh xạ ERD sang lược đồ </a:t>
            </a:r>
            <a:b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CSDL quan hệ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96482" y="1511796"/>
            <a:ext cx="68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NV(</a:t>
            </a:r>
            <a:r>
              <a:rPr lang="en-US" sz="2400" u="sng"/>
              <a:t>MaNV</a:t>
            </a:r>
            <a:r>
              <a:rPr lang="en-US" sz="2400"/>
              <a:t>, Ho, Tenlot, Ten, Ngsinh, Đchi, Luong)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96481" y="2114019"/>
            <a:ext cx="68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Thannhan(</a:t>
            </a:r>
            <a:r>
              <a:rPr lang="en-US" sz="2400" u="sng"/>
              <a:t>MaNV, Hoten</a:t>
            </a:r>
            <a:r>
              <a:rPr lang="en-US" sz="2400"/>
              <a:t>, Ngasinh, Gioitinh)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6481" y="2716242"/>
            <a:ext cx="68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PhongBan(</a:t>
            </a:r>
            <a:r>
              <a:rPr lang="en-US" sz="2400" u="sng"/>
              <a:t>MaPB</a:t>
            </a:r>
            <a:r>
              <a:rPr lang="en-US" sz="2400"/>
              <a:t>, TenPB)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96481" y="3291493"/>
            <a:ext cx="323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Vitri_PB(</a:t>
            </a:r>
            <a:r>
              <a:rPr lang="en-US" sz="2400" u="sng"/>
              <a:t>MaPB, Vitri</a:t>
            </a:r>
            <a:r>
              <a:rPr lang="en-US" sz="240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96480" y="3927321"/>
            <a:ext cx="323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0075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  <p:bldP spid="26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  <a:sym typeface="Symbol" panose="05050102010706020507" pitchFamily="18" charset="2"/>
              </a:rPr>
              <a:t>Thực thể </a:t>
            </a: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(Entity):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là một vật thể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(cụ thể hay trừu tượng), tồn tại thực sự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mà ta muốn phản ánh nó trong HTTT.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 như một khách hàng, một sinh viên, một ô tô, một đề tài nghiên cứu, một dự án, 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  <a:sym typeface="Symbol" panose="05050102010706020507" pitchFamily="18" charset="2"/>
              </a:rPr>
              <a:t>Thuộc tính </a:t>
            </a: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(Attribute): </a:t>
            </a:r>
            <a:r>
              <a:rPr lang="vi-VN" sz="260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tả </a:t>
            </a:r>
            <a:r>
              <a:rPr lang="en-US" sz="260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 trưng</a:t>
            </a:r>
            <a:r>
              <a:rPr lang="vi-VN" sz="260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vi-VN" sz="260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một thực thể</a:t>
            </a:r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 một sinh viên có họ tên và địa chỉ.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</a:rPr>
              <a:t>Tập thực thể </a:t>
            </a:r>
            <a:r>
              <a:rPr lang="en-US" altLang="en-US" sz="2600">
                <a:highlight>
                  <a:srgbClr val="FFFF00"/>
                </a:highlight>
              </a:rPr>
              <a:t>(Entity set)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thực thể cùng loại và có chung các thuộc tính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 Ví dụ tập các sinh viên của trường đại học, tập các nhân viên của công ty, …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87012" y="3620278"/>
            <a:ext cx="1539551" cy="587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Hoten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4963" y="5635689"/>
            <a:ext cx="1688841" cy="569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Sinhvien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11559" y="5477070"/>
            <a:ext cx="2043404" cy="587828"/>
            <a:chOff x="1511559" y="5477070"/>
            <a:chExt cx="2043404" cy="587828"/>
          </a:xfrm>
        </p:grpSpPr>
        <p:sp>
          <p:nvSpPr>
            <p:cNvPr id="20" name="Oval 19"/>
            <p:cNvSpPr/>
            <p:nvPr/>
          </p:nvSpPr>
          <p:spPr>
            <a:xfrm>
              <a:off x="1511559" y="5477070"/>
              <a:ext cx="1539551" cy="587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Hoten</a:t>
              </a:r>
            </a:p>
          </p:txBody>
        </p:sp>
        <p:cxnSp>
          <p:nvCxnSpPr>
            <p:cNvPr id="12" name="Straight Connector 11"/>
            <p:cNvCxnSpPr>
              <a:stCxn id="20" idx="6"/>
              <a:endCxn id="19" idx="1"/>
            </p:cNvCxnSpPr>
            <p:nvPr/>
          </p:nvCxnSpPr>
          <p:spPr>
            <a:xfrm>
              <a:off x="3051110" y="5770984"/>
              <a:ext cx="503853" cy="149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  <a:sym typeface="Symbol" panose="05050102010706020507" pitchFamily="18" charset="2"/>
              </a:rPr>
              <a:t>Mối quan hệ </a:t>
            </a: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(Relationship): </a:t>
            </a:r>
            <a:r>
              <a:rPr lang="en-US" altLang="en-US" sz="2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Chỉ sự kết hợp hay tác động giữa các thực thể với nhau.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sinh viên đăng ký môn học mô tả hành động đăng ký của thực thể sinh viên với thực thể môn học.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Thuộc tính của</a:t>
            </a:r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mối quan hệ.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r>
              <a:rPr lang="en-US" altLang="en-US" sz="24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Mối quan hệ giữa 2 tập thực thể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được gọi là mối </a:t>
            </a:r>
            <a:r>
              <a:rPr lang="en-US" altLang="en-US" sz="24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 hệ nhị phân (2 ngôi)</a:t>
            </a:r>
          </a:p>
          <a:p>
            <a:pPr marL="342900" lvl="1" indent="-342900">
              <a:spcBef>
                <a:spcPts val="750"/>
              </a:spcBef>
              <a:buFontTx/>
              <a:buChar char="-"/>
              <a:defRPr/>
            </a:pPr>
            <a:r>
              <a:rPr lang="en-US" altLang="en-US">
                <a:highlight>
                  <a:srgbClr val="FFFF00"/>
                </a:highlight>
              </a:rPr>
              <a:t>Mối quan hệ giữa nhiều tập thực thể </a:t>
            </a:r>
            <a:r>
              <a:rPr lang="en-US" altLang="en-US"/>
              <a:t>(từ 3 trở lên) được gọi là </a:t>
            </a:r>
            <a:r>
              <a:rPr lang="en-US" altLang="en-US">
                <a:highlight>
                  <a:srgbClr val="FFFF00"/>
                </a:highlight>
              </a:rPr>
              <a:t>mối quan hệ đa phân (hay n ngôi)</a:t>
            </a: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6669" y="2481953"/>
            <a:ext cx="7078435" cy="877077"/>
            <a:chOff x="2276669" y="2481953"/>
            <a:chExt cx="7078435" cy="877077"/>
          </a:xfrm>
        </p:grpSpPr>
        <p:sp>
          <p:nvSpPr>
            <p:cNvPr id="4" name="Diamond 3"/>
            <p:cNvSpPr/>
            <p:nvPr/>
          </p:nvSpPr>
          <p:spPr>
            <a:xfrm>
              <a:off x="4665306" y="2481953"/>
              <a:ext cx="2169949" cy="8770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Đangky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76669" y="2649904"/>
              <a:ext cx="2385721" cy="569168"/>
              <a:chOff x="2276669" y="2397967"/>
              <a:chExt cx="2526263" cy="56916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76669" y="2397967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Sinhvien</a:t>
                </a:r>
              </a:p>
            </p:txBody>
          </p:sp>
          <p:cxnSp>
            <p:nvCxnSpPr>
              <p:cNvPr id="10" name="Straight Connector 9"/>
              <p:cNvCxnSpPr>
                <a:endCxn id="3" idx="3"/>
              </p:cNvCxnSpPr>
              <p:nvPr/>
            </p:nvCxnSpPr>
            <p:spPr>
              <a:xfrm flipH="1">
                <a:off x="3965510" y="2668555"/>
                <a:ext cx="837422" cy="139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35255" y="2642906"/>
              <a:ext cx="2519849" cy="569168"/>
              <a:chOff x="6835255" y="2374640"/>
              <a:chExt cx="2519849" cy="5691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66263" y="2374640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Monhoc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6835255" y="2635907"/>
                <a:ext cx="828092" cy="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390801" y="4087163"/>
            <a:ext cx="7112843" cy="877077"/>
            <a:chOff x="2164701" y="4114810"/>
            <a:chExt cx="7112843" cy="877077"/>
          </a:xfrm>
        </p:grpSpPr>
        <p:grpSp>
          <p:nvGrpSpPr>
            <p:cNvPr id="15" name="Group 14"/>
            <p:cNvGrpSpPr/>
            <p:nvPr/>
          </p:nvGrpSpPr>
          <p:grpSpPr>
            <a:xfrm>
              <a:off x="2164701" y="4282761"/>
              <a:ext cx="2379017" cy="569168"/>
              <a:chOff x="2276669" y="2397967"/>
              <a:chExt cx="2379017" cy="56916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76669" y="2397967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Sinhvien</a:t>
                </a:r>
              </a:p>
            </p:txBody>
          </p:sp>
          <p:cxnSp>
            <p:nvCxnSpPr>
              <p:cNvPr id="17" name="Straight Connector 16"/>
              <p:cNvCxnSpPr>
                <a:stCxn id="18" idx="1"/>
                <a:endCxn id="16" idx="3"/>
              </p:cNvCxnSpPr>
              <p:nvPr/>
            </p:nvCxnSpPr>
            <p:spPr>
              <a:xfrm flipH="1">
                <a:off x="3965510" y="2668555"/>
                <a:ext cx="690176" cy="139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Diamond 17"/>
            <p:cNvSpPr/>
            <p:nvPr/>
          </p:nvSpPr>
          <p:spPr>
            <a:xfrm>
              <a:off x="4543718" y="4114810"/>
              <a:ext cx="2213978" cy="8770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Dangky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757695" y="4268764"/>
              <a:ext cx="2519849" cy="569168"/>
              <a:chOff x="6835255" y="2374640"/>
              <a:chExt cx="2519849" cy="56916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666263" y="2374640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Monhoc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6835255" y="2635907"/>
                <a:ext cx="828092" cy="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423082" y="3312896"/>
            <a:ext cx="1725582" cy="1026372"/>
            <a:chOff x="6065479" y="3737260"/>
            <a:chExt cx="1725582" cy="1026372"/>
          </a:xfrm>
        </p:grpSpPr>
        <p:sp>
          <p:nvSpPr>
            <p:cNvPr id="22" name="Oval 21"/>
            <p:cNvSpPr/>
            <p:nvPr/>
          </p:nvSpPr>
          <p:spPr>
            <a:xfrm>
              <a:off x="6065479" y="3737260"/>
              <a:ext cx="1725582" cy="587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NgayDk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158204" y="4325088"/>
              <a:ext cx="608821" cy="43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>
                <a:highlight>
                  <a:srgbClr val="FFFF00"/>
                </a:highlight>
                <a:sym typeface="Symbol" panose="05050102010706020507" pitchFamily="18" charset="2"/>
              </a:rPr>
              <a:t>Mối quan hệ đệ quy: Mối quan hệ giữa các thực thể trong cùng một tập thực thể.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- </a:t>
            </a:r>
            <a:r>
              <a:rPr lang="en-US" altLang="en-US">
                <a:highlight>
                  <a:srgbClr val="FFFF00"/>
                </a:highlight>
                <a:sym typeface="Symbol" panose="05050102010706020507" pitchFamily="18" charset="2"/>
              </a:rPr>
              <a:t>Cần ghi rõ vai trò ở mỗi nhánh của mối quan hệ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Ví dụ.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91258" y="2609889"/>
            <a:ext cx="4613807" cy="2100928"/>
            <a:chOff x="1616818" y="2357962"/>
            <a:chExt cx="4613807" cy="2100928"/>
          </a:xfrm>
        </p:grpSpPr>
        <p:sp>
          <p:nvSpPr>
            <p:cNvPr id="42" name="Rectangle 41"/>
            <p:cNvSpPr/>
            <p:nvPr/>
          </p:nvSpPr>
          <p:spPr>
            <a:xfrm>
              <a:off x="1616818" y="3299505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43" name="Diamond 42"/>
            <p:cNvSpPr/>
            <p:nvPr/>
          </p:nvSpPr>
          <p:spPr>
            <a:xfrm>
              <a:off x="3789648" y="3096356"/>
              <a:ext cx="2440977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Quanly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2450888" y="3885756"/>
              <a:ext cx="10351" cy="559486"/>
            </a:xfrm>
            <a:prstGeom prst="line">
              <a:avLst/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442578" y="4443663"/>
              <a:ext cx="2567558" cy="1090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04902" y="2379683"/>
              <a:ext cx="42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1993" y="4075737"/>
              <a:ext cx="43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2423916" y="2756403"/>
              <a:ext cx="10352" cy="559486"/>
            </a:xfrm>
            <a:prstGeom prst="line">
              <a:avLst/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423916" y="2734682"/>
              <a:ext cx="2577292" cy="1433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17075" y="4085910"/>
              <a:ext cx="133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Người QL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17075" y="2357962"/>
              <a:ext cx="133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Cấp dưới</a:t>
              </a:r>
            </a:p>
          </p:txBody>
        </p:sp>
        <p:cxnSp>
          <p:nvCxnSpPr>
            <p:cNvPr id="62" name="Straight Connector 61"/>
            <p:cNvCxnSpPr>
              <a:endCxn id="43" idx="0"/>
            </p:cNvCxnSpPr>
            <p:nvPr/>
          </p:nvCxnSpPr>
          <p:spPr>
            <a:xfrm>
              <a:off x="5001208" y="2734682"/>
              <a:ext cx="8929" cy="36167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3" idx="2"/>
            </p:cNvCxnSpPr>
            <p:nvPr/>
          </p:nvCxnSpPr>
          <p:spPr>
            <a:xfrm flipH="1">
              <a:off x="5010136" y="3973433"/>
              <a:ext cx="1" cy="48545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5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1954</Words>
  <Application>Microsoft Office PowerPoint</Application>
  <PresentationFormat>Widescreen</PresentationFormat>
  <Paragraphs>426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Open Sans</vt:lpstr>
      <vt:lpstr>Symbol</vt:lpstr>
      <vt:lpstr>Tahoma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MESSAGES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358</cp:revision>
  <dcterms:created xsi:type="dcterms:W3CDTF">2017-01-10T11:09:36Z</dcterms:created>
  <dcterms:modified xsi:type="dcterms:W3CDTF">2024-05-19T13:58:46Z</dcterms:modified>
</cp:coreProperties>
</file>