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90" r:id="rId5"/>
    <p:sldId id="291" r:id="rId6"/>
    <p:sldId id="292" r:id="rId7"/>
    <p:sldId id="293" r:id="rId8"/>
    <p:sldId id="294" r:id="rId9"/>
    <p:sldId id="29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45" d="100"/>
          <a:sy n="45" d="100"/>
        </p:scale>
        <p:origin x="504" y="3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2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2- Thuật toán tìm tất cả các khóa ứng viên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Định nghĩa khóa dựa vào phụ thuộc hàm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Thuật toán tìm tất cả khóa ứng viên của một lược đồ</a:t>
            </a:r>
            <a:br>
              <a:rPr lang="en-US" altLang="en-US" sz="2800"/>
            </a:br>
            <a:r>
              <a:rPr lang="en-US" altLang="en-US" sz="2800"/>
              <a:t>    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b="1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Định nghĩa </a:t>
            </a:r>
            <a:r>
              <a:rPr lang="en-US" altLang="en-US" b="1">
                <a:highlight>
                  <a:srgbClr val="FFFF00"/>
                </a:highlight>
              </a:rPr>
              <a:t>khóa </a:t>
            </a:r>
            <a:r>
              <a:rPr lang="en-US" altLang="en-US" b="1"/>
              <a:t>dựa vào p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hụ thuộc hàm: </a:t>
            </a:r>
          </a:p>
          <a:p>
            <a:r>
              <a:rPr lang="pt-BR" altLang="en-US"/>
              <a:t>Cho </a:t>
            </a:r>
            <a:r>
              <a:rPr lang="pt-BR" altLang="en-US" i="1"/>
              <a:t>Q(R) với R = </a:t>
            </a:r>
            <a:r>
              <a:rPr lang="pt-BR" altLang="en-US"/>
              <a:t>{</a:t>
            </a:r>
            <a:r>
              <a:rPr lang="pt-BR" altLang="en-US" i="1"/>
              <a:t>A</a:t>
            </a:r>
            <a:r>
              <a:rPr lang="pt-BR" altLang="en-US" i="1" baseline="-25000"/>
              <a:t>1</a:t>
            </a:r>
            <a:r>
              <a:rPr lang="pt-BR" altLang="en-US" i="1"/>
              <a:t>, A</a:t>
            </a:r>
            <a:r>
              <a:rPr lang="pt-BR" altLang="en-US" i="1" baseline="-25000"/>
              <a:t>2</a:t>
            </a:r>
            <a:r>
              <a:rPr lang="pt-BR" altLang="en-US" i="1"/>
              <a:t>, . . ., A</a:t>
            </a:r>
            <a:r>
              <a:rPr lang="pt-BR" altLang="en-US" i="1" baseline="-25000"/>
              <a:t>n</a:t>
            </a:r>
            <a:r>
              <a:rPr lang="pt-BR" altLang="en-US"/>
              <a:t>}</a:t>
            </a:r>
            <a:r>
              <a:rPr lang="pt-BR" altLang="en-US" i="1"/>
              <a:t> </a:t>
            </a:r>
            <a:r>
              <a:rPr lang="pt-BR" altLang="en-US"/>
              <a:t>và một tập PTH </a:t>
            </a:r>
            <a:r>
              <a:rPr lang="pt-BR" altLang="en-US" i="1"/>
              <a:t>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altLang="en-US" sz="2800" i="1"/>
              <a:t> </a:t>
            </a:r>
            <a:r>
              <a:rPr lang="vi-VN" altLang="en-US" sz="2800">
                <a:sym typeface="Symbol" panose="05050102010706020507" pitchFamily="18" charset="2"/>
              </a:rPr>
              <a:t></a:t>
            </a:r>
            <a:r>
              <a:rPr lang="vi-VN" altLang="en-US" sz="2800" i="1">
                <a:sym typeface="Symbol" panose="05050102010706020507" pitchFamily="18" charset="2"/>
              </a:rPr>
              <a:t>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800" i="1">
                <a:highlight>
                  <a:srgbClr val="FFFF00"/>
                </a:highlight>
                <a:sym typeface="Symbol" panose="05050102010706020507" pitchFamily="18" charset="2"/>
              </a:rPr>
              <a:t>, S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là siêu khóa </a:t>
            </a:r>
            <a:r>
              <a:rPr lang="en-US" altLang="en-US" sz="2800">
                <a:sym typeface="Symbol" panose="05050102010706020507" pitchFamily="18" charset="2"/>
              </a:rPr>
              <a:t>của </a:t>
            </a:r>
            <a:r>
              <a:rPr lang="en-US" altLang="en-US" sz="2800" i="1">
                <a:sym typeface="Symbol" panose="05050102010706020507" pitchFamily="18" charset="2"/>
              </a:rPr>
              <a:t>Q</a:t>
            </a:r>
            <a:r>
              <a:rPr lang="vi-VN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nếu</a:t>
            </a:r>
            <a:r>
              <a:rPr lang="vi-VN" altLang="en-US" sz="2800">
                <a:sym typeface="Symbol" panose="05050102010706020507" pitchFamily="18" charset="2"/>
              </a:rPr>
              <a:t> </a:t>
            </a:r>
            <a:r>
              <a:rPr lang="vi-VN" altLang="en-US" sz="2800" i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800" i="1">
                <a:highlight>
                  <a:srgbClr val="FFFF00"/>
                </a:highlight>
                <a:sym typeface="Wingdings" panose="05000000000000000000" pitchFamily="2" charset="2"/>
              </a:rPr>
              <a:t> R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</a:t>
            </a:r>
            <a:r>
              <a:rPr lang="en-US" altLang="en-US" sz="2800" i="1">
                <a:highlight>
                  <a:srgbClr val="FFFF00"/>
                </a:highlight>
                <a:sym typeface="Symbol" panose="05050102010706020507" pitchFamily="18" charset="2"/>
              </a:rPr>
              <a:t> F</a:t>
            </a:r>
            <a:r>
              <a:rPr lang="en-US" altLang="en-US" sz="2800" i="1" baseline="30000">
                <a:highlight>
                  <a:srgbClr val="FFFF00"/>
                </a:highlight>
                <a:sym typeface="Symbol" panose="05050102010706020507" pitchFamily="18" charset="2"/>
              </a:rPr>
              <a:t>+</a:t>
            </a: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en-US" sz="2800"/>
              <a:t>+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altLang="en-US" sz="2800" i="1"/>
              <a:t> </a:t>
            </a:r>
            <a:r>
              <a:rPr lang="vi-VN" altLang="en-US" sz="2800" i="1">
                <a:sym typeface="Symbol" panose="05050102010706020507" pitchFamily="18" charset="2"/>
              </a:rPr>
              <a:t>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800" i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</a:t>
            </a:r>
            <a:r>
              <a:rPr lang="vi-VN" altLang="en-US" sz="2800" i="1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là một trong các khóa ứng viên của </a:t>
            </a:r>
            <a:r>
              <a:rPr lang="en-US" altLang="en-US" sz="2800" i="1">
                <a:highlight>
                  <a:srgbClr val="FFFF00"/>
                </a:highlight>
                <a:sym typeface="Symbol" panose="05050102010706020507" pitchFamily="18" charset="2"/>
              </a:rPr>
              <a:t>R</a:t>
            </a:r>
            <a:r>
              <a:rPr lang="vi-VN" altLang="en-US" sz="280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nếu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highlight>
                  <a:srgbClr val="FFFF00"/>
                </a:highlight>
              </a:rPr>
              <a:t>K là tập siêu khóa nhỏ nhất.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861" y="3147533"/>
            <a:ext cx="115813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Ví dụ: SV(MaSV, HoTen, NgSinh, SoCM)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 Ta có tập các siêu khóa: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S = { {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SoCM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}, {MaSV, HoTen}, {MaSV, HoTen, NgSinh}, {MaSV, HoTen, NgSinh, SoCM}, {SoCM. HoTen}, {SoCM, HoTen, NgSinh}}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 Tập các khóa ứng viên: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		K = {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SoCM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9FD74-4710-CE70-85A2-DCF7566033FC}"/>
              </a:ext>
            </a:extLst>
          </p:cNvPr>
          <p:cNvSpPr txBox="1"/>
          <p:nvPr/>
        </p:nvSpPr>
        <p:spPr>
          <a:xfrm>
            <a:off x="9289214" y="1538391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accent6">
                    <a:lumMod val="60000"/>
                    <a:lumOff val="40000"/>
                  </a:schemeClr>
                </a:solidFill>
              </a:rPr>
              <a:t>Tức là S có thể suy ra dc R</a:t>
            </a: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2. Thuật toán tìm tất cả các khóa ứng viên của 1 lược đồ</a:t>
            </a:r>
            <a:br>
              <a:rPr lang="en-US" altLang="en-US" b="1"/>
            </a:br>
            <a:r>
              <a:rPr lang="en-US" altLang="en-US" b="1"/>
              <a:t> quan hệ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en-US" sz="2800"/>
              <a:t>Cho một </a:t>
            </a:r>
            <a:r>
              <a:rPr lang="en-US" altLang="en-US" sz="2800">
                <a:highlight>
                  <a:srgbClr val="FFFF00"/>
                </a:highlight>
              </a:rPr>
              <a:t>tập thuộc tính </a:t>
            </a:r>
            <a:r>
              <a:rPr lang="en-US" altLang="en-US" sz="2800"/>
              <a:t>R, A </a:t>
            </a:r>
            <a:r>
              <a:rPr lang="en-US" altLang="en-US" sz="2800">
                <a:sym typeface="Symbol" panose="05050102010706020507" pitchFamily="18" charset="2"/>
              </a:rPr>
              <a:t> R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/>
              <a:t>    + A được gọi là </a:t>
            </a:r>
            <a:r>
              <a:rPr lang="en-US" altLang="en-US" sz="2800">
                <a:solidFill>
                  <a:schemeClr val="accent3"/>
                </a:solidFill>
              </a:rPr>
              <a:t>thuộc tính nguồn</a:t>
            </a:r>
            <a:r>
              <a:rPr lang="en-US" altLang="en-US" sz="2800"/>
              <a:t> nếu A </a:t>
            </a:r>
            <a:r>
              <a:rPr lang="en-US" altLang="en-US" sz="2800">
                <a:solidFill>
                  <a:schemeClr val="accent3"/>
                </a:solidFill>
              </a:rPr>
              <a:t>không nằm ở vế phải</a:t>
            </a:r>
            <a:r>
              <a:rPr lang="en-US" altLang="en-US" sz="2800"/>
              <a:t> của bất kỳ </a:t>
            </a:r>
            <a:r>
              <a:rPr lang="en-US" altLang="en-US" sz="2800">
                <a:solidFill>
                  <a:schemeClr val="accent3"/>
                </a:solidFill>
              </a:rPr>
              <a:t>PTH không hiển nhiên </a:t>
            </a:r>
            <a:r>
              <a:rPr lang="en-US" altLang="en-US" sz="2800"/>
              <a:t>nào của F. Tập tất cả thuộc tính nguồn ký hiệu: </a:t>
            </a:r>
            <a:r>
              <a:rPr lang="en-US" altLang="en-US" sz="2800" b="1" i="1">
                <a:latin typeface="Viner Hand ITC" panose="03070502030502020203" pitchFamily="66" charset="0"/>
              </a:rPr>
              <a:t>N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/>
              <a:t>    + A được gọi là thuộc tính </a:t>
            </a:r>
            <a:r>
              <a:rPr lang="en-US" altLang="en-US" sz="2800">
                <a:solidFill>
                  <a:schemeClr val="accent3"/>
                </a:solidFill>
              </a:rPr>
              <a:t>đích</a:t>
            </a:r>
            <a:r>
              <a:rPr lang="en-US" altLang="en-US" sz="2800"/>
              <a:t> nếu A </a:t>
            </a:r>
            <a:r>
              <a:rPr lang="en-US" altLang="en-US" sz="2800">
                <a:solidFill>
                  <a:schemeClr val="accent3"/>
                </a:solidFill>
              </a:rPr>
              <a:t>không nằm ở vế trái</a:t>
            </a:r>
            <a:r>
              <a:rPr lang="en-US" altLang="en-US" sz="2800"/>
              <a:t> của bất kỳ </a:t>
            </a:r>
            <a:r>
              <a:rPr lang="en-US" altLang="en-US" sz="2800">
                <a:solidFill>
                  <a:schemeClr val="accent3"/>
                </a:solidFill>
              </a:rPr>
              <a:t>PTH không hiển nhiên </a:t>
            </a:r>
            <a:r>
              <a:rPr lang="en-US" altLang="en-US" sz="2800"/>
              <a:t>nào của F. Tập tất cả thuộc tính đích ký hiệu: </a:t>
            </a:r>
            <a:r>
              <a:rPr lang="en-US" altLang="en-US" sz="2800" b="1" i="1">
                <a:latin typeface="Viner Hand ITC" panose="03070502030502020203" pitchFamily="66" charset="0"/>
              </a:rPr>
              <a:t>D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  + Tập các thuộc tính không phải nguồn, không phải đích ký hiệu là </a:t>
            </a:r>
            <a:r>
              <a:rPr lang="en-US" altLang="en-US" sz="2800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Ta có </a:t>
            </a:r>
            <a:r>
              <a:rPr lang="vi-VN" altLang="en-US" i="1">
                <a:highlight>
                  <a:srgbClr val="FFFF00"/>
                </a:highlight>
              </a:rPr>
              <a:t>R</a:t>
            </a:r>
            <a:r>
              <a:rPr lang="vi-VN" altLang="en-US">
                <a:highlight>
                  <a:srgbClr val="FFFF00"/>
                </a:highlight>
              </a:rPr>
              <a:t> = 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N</a:t>
            </a:r>
            <a:r>
              <a:rPr lang="vi-VN" altLang="en-US" b="1" i="1">
                <a:highlight>
                  <a:srgbClr val="FFFF00"/>
                </a:highlight>
              </a:rPr>
              <a:t>  U 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D</a:t>
            </a:r>
            <a:r>
              <a:rPr lang="vi-VN" altLang="en-US" b="1" i="1">
                <a:highlight>
                  <a:srgbClr val="FFFF00"/>
                </a:highlight>
              </a:rPr>
              <a:t> U 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L </a:t>
            </a:r>
            <a:r>
              <a:rPr lang="vi-VN" altLang="en-US" b="1" i="1">
                <a:highlight>
                  <a:srgbClr val="FFFF00"/>
                </a:highlight>
              </a:rPr>
              <a:t> </a:t>
            </a:r>
            <a:r>
              <a:rPr lang="vi-VN" altLang="en-US">
                <a:highlight>
                  <a:srgbClr val="FFFF00"/>
                </a:highlight>
              </a:rPr>
              <a:t>và 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N</a:t>
            </a:r>
            <a:r>
              <a:rPr lang="en-US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 D</a:t>
            </a:r>
            <a:r>
              <a:rPr lang="en-US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 L</a:t>
            </a:r>
            <a:r>
              <a:rPr lang="en-US" altLang="en-US" b="1" i="1">
                <a:highlight>
                  <a:srgbClr val="FFFF00"/>
                </a:highlight>
                <a:latin typeface="Viner Hand ITC" panose="03070502030502020203" pitchFamily="66" charset="0"/>
              </a:rPr>
              <a:t> </a:t>
            </a:r>
            <a:r>
              <a:rPr lang="en-US" altLang="en-US">
                <a:highlight>
                  <a:srgbClr val="FFFF00"/>
                </a:highlight>
                <a:sym typeface="Symbol" panose="05050102010706020507" pitchFamily="18" charset="2"/>
              </a:rPr>
              <a:t>là đôi một không giao nhau</a:t>
            </a:r>
            <a:endParaRPr lang="en-US" altLang="en-US" sz="2800" b="1" i="1">
              <a:highlight>
                <a:srgbClr val="FFFF00"/>
              </a:highlight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3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2. Thuật toán tìm tất cả các khóa ứng viên của 1 lược đồ</a:t>
            </a:r>
            <a:br>
              <a:rPr lang="en-US" altLang="en-US" b="1"/>
            </a:br>
            <a:r>
              <a:rPr lang="en-US" altLang="en-US" b="1"/>
              <a:t> quan hệ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en-US" sz="2800"/>
              <a:t>Nhận xét: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>
                <a:sym typeface="Symbol" panose="05050102010706020507" pitchFamily="18" charset="2"/>
              </a:rPr>
              <a:t>+</a:t>
            </a:r>
            <a:r>
              <a:rPr lang="en-US" altLang="en-US" sz="2800" b="1" i="1">
                <a:sym typeface="Symbol" panose="05050102010706020507" pitchFamily="18" charset="2"/>
              </a:rPr>
              <a:t> </a:t>
            </a:r>
            <a:r>
              <a:rPr lang="en-US" altLang="en-US"/>
              <a:t>Nếu</a:t>
            </a:r>
            <a:r>
              <a:rPr lang="vi-VN" altLang="en-US"/>
              <a:t> </a:t>
            </a:r>
            <a:r>
              <a:rPr lang="vi-VN" altLang="en-US" i="1"/>
              <a:t>K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 </a:t>
            </a:r>
            <a:r>
              <a:rPr lang="vi-VN" altLang="en-US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 </a:t>
            </a:r>
            <a:r>
              <a:rPr lang="en-US" altLang="en-US"/>
              <a:t>là </a:t>
            </a:r>
            <a:r>
              <a:rPr lang="en-US" altLang="en-US">
                <a:highlight>
                  <a:srgbClr val="FFFF00"/>
                </a:highlight>
              </a:rPr>
              <a:t>một khóa ứng viên của </a:t>
            </a:r>
            <a:r>
              <a:rPr lang="vi-VN" altLang="en-US" i="1">
                <a:highlight>
                  <a:srgbClr val="FFFF00"/>
                </a:highlight>
              </a:rPr>
              <a:t>Q</a:t>
            </a:r>
            <a:r>
              <a:rPr lang="en-US" altLang="en-US">
                <a:highlight>
                  <a:srgbClr val="FFFF00"/>
                </a:highlight>
              </a:rPr>
              <a:t> thì</a:t>
            </a:r>
            <a:r>
              <a:rPr lang="vi-VN" altLang="en-US">
                <a:highlight>
                  <a:srgbClr val="FFFF00"/>
                </a:highlight>
              </a:rPr>
              <a:t> </a:t>
            </a:r>
            <a:r>
              <a:rPr lang="vi-VN" altLang="en-US" i="1">
                <a:highlight>
                  <a:srgbClr val="FFFF00"/>
                </a:highlight>
              </a:rPr>
              <a:t>K</a:t>
            </a:r>
            <a:r>
              <a:rPr lang="vi-VN" altLang="en-US">
                <a:highlight>
                  <a:srgbClr val="FFFF00"/>
                </a:highlight>
              </a:rPr>
              <a:t> </a:t>
            </a:r>
            <a:r>
              <a:rPr lang="en-US" altLang="en-US">
                <a:highlight>
                  <a:srgbClr val="FFFF00"/>
                </a:highlight>
              </a:rPr>
              <a:t>phải chứa tất cả các thuộc tính nguồn và không chứa bất kỳ thuộc tính đích nào. </a:t>
            </a:r>
            <a:endParaRPr lang="vi-VN" altLang="en-US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altLang="en-US"/>
              <a:t>    Vì thế	   </a:t>
            </a:r>
            <a:r>
              <a:rPr lang="it-IT" altLang="en-US" i="1"/>
              <a:t>K</a:t>
            </a:r>
            <a:r>
              <a:rPr lang="it-IT" altLang="en-US"/>
              <a:t> = </a:t>
            </a:r>
            <a:r>
              <a:rPr lang="it-IT" altLang="en-US" b="1" i="1">
                <a:latin typeface="Viner Hand ITC" panose="03070502030502020203" pitchFamily="66" charset="0"/>
              </a:rPr>
              <a:t>N</a:t>
            </a:r>
            <a:r>
              <a:rPr lang="it-IT" altLang="en-US" b="1" i="1"/>
              <a:t>  U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 b="1" i="1"/>
              <a:t>,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</a:t>
            </a:r>
            <a:r>
              <a:rPr lang="it-IT" altLang="en-US" b="1" i="1"/>
              <a:t> </a:t>
            </a:r>
            <a:r>
              <a:rPr lang="it-IT" altLang="en-US" b="1" i="1">
                <a:sym typeface="Symbol" panose="05050102010706020507" pitchFamily="18" charset="2"/>
              </a:rPr>
              <a:t> </a:t>
            </a:r>
            <a:r>
              <a:rPr lang="it-IT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it-IT" altLang="en-US" b="1" i="1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		   	   </a:t>
            </a:r>
            <a:r>
              <a:rPr lang="it-IT" altLang="en-US" i="1"/>
              <a:t>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D</a:t>
            </a:r>
            <a:r>
              <a:rPr lang="en-US" altLang="en-US" b="1" i="1">
                <a:sym typeface="Symbol" panose="05050102010706020507" pitchFamily="18" charset="2"/>
              </a:rPr>
              <a:t> = 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+ Nếu </a:t>
            </a:r>
            <a:r>
              <a:rPr lang="vi-VN" altLang="en-US" i="1"/>
              <a:t>X</a:t>
            </a:r>
            <a:r>
              <a:rPr lang="vi-VN" altLang="en-US" i="1" baseline="-25000"/>
              <a:t>i</a:t>
            </a:r>
            <a:r>
              <a:rPr lang="vi-VN" altLang="en-US"/>
              <a:t> </a:t>
            </a:r>
            <a:r>
              <a:rPr lang="en-US" altLang="en-US"/>
              <a:t>là một siêu khóa của Q và </a:t>
            </a:r>
            <a:r>
              <a:rPr lang="vi-VN" altLang="en-US" i="1"/>
              <a:t>X</a:t>
            </a:r>
            <a:r>
              <a:rPr lang="vi-VN" altLang="en-US" i="1" baseline="-25000"/>
              <a:t>i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 </a:t>
            </a:r>
            <a:r>
              <a:rPr lang="vi-VN" altLang="en-US" i="1">
                <a:sym typeface="Symbol" panose="05050102010706020507" pitchFamily="18" charset="2"/>
              </a:rPr>
              <a:t>X</a:t>
            </a:r>
            <a:r>
              <a:rPr lang="vi-VN" altLang="en-US" i="1" baseline="-25000">
                <a:sym typeface="Symbol" panose="05050102010706020507" pitchFamily="18" charset="2"/>
              </a:rPr>
              <a:t>j</a:t>
            </a:r>
            <a:r>
              <a:rPr lang="vi-VN" altLang="en-US">
                <a:sym typeface="Symbol" panose="05050102010706020507" pitchFamily="18" charset="2"/>
              </a:rPr>
              <a:t>,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vi-VN" altLang="en-US" i="1">
                <a:sym typeface="Symbol" panose="05050102010706020507" pitchFamily="18" charset="2"/>
              </a:rPr>
              <a:t>X</a:t>
            </a:r>
            <a:r>
              <a:rPr lang="vi-VN" altLang="en-US" i="1" baseline="-25000">
                <a:sym typeface="Symbol" panose="05050102010706020507" pitchFamily="18" charset="2"/>
              </a:rPr>
              <a:t>j </a:t>
            </a:r>
            <a:r>
              <a:rPr lang="en-US" altLang="en-US">
                <a:sym typeface="Symbol" panose="05050102010706020507" pitchFamily="18" charset="2"/>
              </a:rPr>
              <a:t> cũng là một siêu khóa của Q.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01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139319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2. </a:t>
            </a:r>
            <a:r>
              <a:rPr lang="en-US" altLang="en-US" b="1">
                <a:highlight>
                  <a:srgbClr val="FFFF00"/>
                </a:highlight>
              </a:rPr>
              <a:t>Thuật toán tìm tất cả các khóa ứng viên của R (tt.): </a:t>
            </a:r>
          </a:p>
          <a:p>
            <a:pPr>
              <a:buNone/>
              <a:defRPr/>
            </a:pPr>
            <a:r>
              <a:rPr lang="en-US" altLang="en-US" i="1"/>
              <a:t>Input</a:t>
            </a:r>
            <a:r>
              <a:rPr lang="en-US" altLang="en-US"/>
              <a:t>: Tập thuộc tính </a:t>
            </a:r>
            <a:r>
              <a:rPr lang="en-US" altLang="en-US" i="1"/>
              <a:t>R</a:t>
            </a:r>
            <a:r>
              <a:rPr lang="en-US" altLang="en-US"/>
              <a:t> và 1 tập PTH </a:t>
            </a:r>
            <a:r>
              <a:rPr lang="en-US" altLang="en-US" i="1"/>
              <a:t>F</a:t>
            </a:r>
            <a:r>
              <a:rPr lang="en-US" altLang="en-US"/>
              <a:t> </a:t>
            </a:r>
          </a:p>
          <a:p>
            <a:pPr>
              <a:buNone/>
              <a:defRPr/>
            </a:pPr>
            <a:r>
              <a:rPr lang="en-US" altLang="en-US" i="1"/>
              <a:t>Output</a:t>
            </a:r>
            <a:r>
              <a:rPr lang="en-US" altLang="en-US"/>
              <a:t>: Một tập </a:t>
            </a:r>
            <a:r>
              <a:rPr lang="en-US" altLang="en-US" i="1"/>
              <a:t>K</a:t>
            </a:r>
            <a:r>
              <a:rPr lang="en-US" altLang="en-US"/>
              <a:t> chứa các khóa ứng viên của </a:t>
            </a:r>
            <a:r>
              <a:rPr lang="en-US" altLang="en-US" i="1"/>
              <a:t>R</a:t>
            </a:r>
          </a:p>
          <a:p>
            <a:pPr>
              <a:defRPr/>
            </a:pPr>
            <a:r>
              <a:rPr lang="en-US" altLang="en-US" u="sng"/>
              <a:t>Giai đoạn</a:t>
            </a:r>
            <a:r>
              <a:rPr lang="vi-VN" altLang="en-US" u="sng"/>
              <a:t> 1</a:t>
            </a:r>
            <a:r>
              <a:rPr lang="vi-VN" altLang="en-US"/>
              <a:t>: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  - Tìm các tập </a:t>
            </a:r>
            <a:r>
              <a:rPr lang="vi-VN" altLang="en-US" b="1" i="1">
                <a:latin typeface="Viner Hand ITC" panose="03070502030502020203" pitchFamily="66" charset="0"/>
              </a:rPr>
              <a:t>N</a:t>
            </a:r>
            <a:r>
              <a:rPr lang="en-US" altLang="en-US" b="1" i="1"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latin typeface="Viner Hand ITC" panose="03070502030502020203" pitchFamily="66" charset="0"/>
              </a:rPr>
              <a:t> D</a:t>
            </a:r>
            <a:r>
              <a:rPr lang="en-US" altLang="en-US" b="1" i="1"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latin typeface="Viner Hand ITC" panose="03070502030502020203" pitchFamily="66" charset="0"/>
              </a:rPr>
              <a:t> L</a:t>
            </a:r>
            <a:r>
              <a:rPr lang="en-US" altLang="en-US" b="1" i="1">
                <a:latin typeface="Viner Hand ITC" panose="03070502030502020203" pitchFamily="66" charset="0"/>
              </a:rPr>
              <a:t> </a:t>
            </a:r>
            <a:r>
              <a:rPr lang="en-US" altLang="en-US"/>
              <a:t>. </a:t>
            </a:r>
            <a:endParaRPr lang="vi-VN" altLang="en-US"/>
          </a:p>
          <a:p>
            <a:pPr>
              <a:buNone/>
              <a:defRPr/>
            </a:pPr>
            <a:r>
              <a:rPr lang="en-US" altLang="en-US"/>
              <a:t>	- Tìm tập tất cả các siêu khóa </a:t>
            </a:r>
            <a:r>
              <a:rPr lang="en-US" altLang="en-US" i="1"/>
              <a:t>S</a:t>
            </a:r>
            <a:r>
              <a:rPr lang="en-US" altLang="en-US"/>
              <a:t> của </a:t>
            </a:r>
            <a:r>
              <a:rPr lang="en-US" altLang="en-US" i="1"/>
              <a:t>R:  S = {s</a:t>
            </a:r>
            <a:r>
              <a:rPr lang="en-US" altLang="en-US" i="1" baseline="-25000"/>
              <a:t>i</a:t>
            </a:r>
            <a:r>
              <a:rPr lang="en-US" altLang="en-US" i="1"/>
              <a:t> / s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i="1">
                <a:sym typeface="Wingdings" panose="05000000000000000000" pitchFamily="2" charset="2"/>
              </a:rPr>
              <a:t> R } </a:t>
            </a:r>
            <a:r>
              <a:rPr lang="en-US" altLang="en-US">
                <a:sym typeface="Wingdings" panose="05000000000000000000" pitchFamily="2" charset="2"/>
              </a:rPr>
              <a:t>bằng cách tính các bao đóng của 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= </a:t>
            </a:r>
            <a:r>
              <a:rPr lang="it-IT" altLang="en-US" b="1" i="1">
                <a:latin typeface="Viner Hand ITC" panose="03070502030502020203" pitchFamily="66" charset="0"/>
              </a:rPr>
              <a:t>N</a:t>
            </a:r>
            <a:r>
              <a:rPr lang="it-IT" altLang="en-US" b="1" i="1"/>
              <a:t>  U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 b="1" i="1"/>
              <a:t>,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</a:t>
            </a:r>
            <a:r>
              <a:rPr lang="it-IT" altLang="en-US" b="1" i="1"/>
              <a:t> </a:t>
            </a:r>
            <a:r>
              <a:rPr lang="it-IT" altLang="en-US" b="1" i="1">
                <a:sym typeface="Symbol" panose="05050102010706020507" pitchFamily="18" charset="2"/>
              </a:rPr>
              <a:t> </a:t>
            </a:r>
            <a:r>
              <a:rPr lang="it-IT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it-IT" altLang="en-US" b="1" i="1">
                <a:sym typeface="Symbol" panose="05050102010706020507" pitchFamily="18" charset="2"/>
              </a:rPr>
              <a:t> .</a:t>
            </a:r>
            <a:endParaRPr lang="en-US" altLang="en-US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     Nếu một bao đóng bất kỳ của 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 bằng R thì X</a:t>
            </a:r>
            <a:r>
              <a:rPr lang="en-US" altLang="en-US" baseline="-25000"/>
              <a:t>i</a:t>
            </a:r>
            <a:r>
              <a:rPr lang="en-US" altLang="en-US"/>
              <a:t> là siêu khóa của R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u="sng"/>
              <a:t>Giai đoạn </a:t>
            </a:r>
            <a:r>
              <a:rPr lang="vi-VN" altLang="en-US" u="sng"/>
              <a:t>2</a:t>
            </a:r>
            <a:r>
              <a:rPr lang="vi-VN" altLang="en-US"/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	Tìm tập </a:t>
            </a:r>
            <a:r>
              <a:rPr lang="en-US" altLang="en-US" i="1"/>
              <a:t>K</a:t>
            </a:r>
            <a:r>
              <a:rPr lang="en-US" altLang="en-US"/>
              <a:t> chứa tất cả các khóa ứng viên từ tập siêu khóa tìm được ở giai đoạn 1 bằng cách chọn các siêu khóa là tập nhỏ nhất trong tập các siêu khóa tìm được ở giai đoạn 1.</a:t>
            </a:r>
          </a:p>
          <a:p>
            <a:pPr>
              <a:buNone/>
              <a:defRPr/>
            </a:pPr>
            <a:endParaRPr lang="en-US" altLang="en-US" i="1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5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16921"/>
            <a:ext cx="11139319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2. Thuật toán tìm tất cả các khóa ứng viên của R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Ví dụ. </a:t>
            </a:r>
            <a:r>
              <a:rPr lang="pt-BR" altLang="en-US"/>
              <a:t>Cho R = {A, B, C, D, E, G} và </a:t>
            </a:r>
            <a:r>
              <a:rPr lang="en-US" altLang="en-US"/>
              <a:t>F = {AE </a:t>
            </a:r>
            <a:r>
              <a:rPr lang="en-US" altLang="en-US">
                <a:sym typeface="Wingdings" panose="05000000000000000000" pitchFamily="2" charset="2"/>
              </a:rPr>
              <a:t> C, CG  A, BD  G, GA  E}. Tìm tất cả khóa ứng viên của R.</a:t>
            </a:r>
          </a:p>
          <a:p>
            <a:pPr>
              <a:buNone/>
              <a:defRPr/>
            </a:pPr>
            <a:r>
              <a:rPr lang="en-US" altLang="en-US"/>
              <a:t>- Giai đoạn </a:t>
            </a:r>
            <a:r>
              <a:rPr lang="vi-VN" altLang="en-US"/>
              <a:t>1: </a:t>
            </a:r>
          </a:p>
          <a:p>
            <a:pPr marL="0" indent="0">
              <a:buNone/>
              <a:defRPr/>
            </a:pPr>
            <a:r>
              <a:rPr lang="en-US" altLang="en-US" sz="3200" b="1" i="1">
                <a:latin typeface="Viner Hand ITC" panose="03070502030502020203" pitchFamily="66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  <a:p>
            <a:pPr>
              <a:defRPr/>
            </a:pPr>
            <a:r>
              <a:rPr lang="en-US" altLang="en-US"/>
              <a:t>  Tính các bao đóng của X</a:t>
            </a:r>
            <a:r>
              <a:rPr lang="en-US" altLang="en-US" baseline="-25000"/>
              <a:t>i</a:t>
            </a:r>
            <a:r>
              <a:rPr lang="en-US" altLang="en-US"/>
              <a:t>= </a:t>
            </a:r>
            <a:r>
              <a:rPr lang="it-IT" altLang="en-US" b="1" i="1">
                <a:latin typeface="Viner Hand ITC" panose="03070502030502020203" pitchFamily="66" charset="0"/>
              </a:rPr>
              <a:t>N</a:t>
            </a:r>
            <a:r>
              <a:rPr lang="it-IT" altLang="en-US" b="1" i="1"/>
              <a:t>  U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/>
              <a:t>, với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>
                <a:sym typeface="Symbol" panose="05050102010706020507" pitchFamily="18" charset="2"/>
              </a:rPr>
              <a:t> </a:t>
            </a:r>
            <a:r>
              <a:rPr lang="en-US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vi-VN" altLang="en-US"/>
              <a:t>.</a:t>
            </a:r>
          </a:p>
          <a:p>
            <a:pPr>
              <a:buNone/>
              <a:defRPr/>
            </a:pPr>
            <a:endParaRPr lang="en-US" altLang="en-US"/>
          </a:p>
          <a:p>
            <a:pPr>
              <a:buNone/>
              <a:defRPr/>
            </a:pPr>
            <a:endParaRPr lang="en-US" altLang="en-US" i="1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61" y="2046227"/>
            <a:ext cx="366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2800" baseline="-2500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= {ABCDEG},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833" y="2057896"/>
            <a:ext cx="302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/>
              <a:t>U</a:t>
            </a:r>
            <a:r>
              <a:rPr lang="en-US" altLang="en-US" sz="2800" baseline="-25000"/>
              <a:t>right</a:t>
            </a:r>
            <a:r>
              <a:rPr lang="en-US" altLang="en-US" sz="2800"/>
              <a:t> = {ACEG}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61" y="2697251"/>
            <a:ext cx="392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i="1">
                <a:latin typeface="Viner Hand ITC" panose="03070502030502020203" pitchFamily="66" charset="0"/>
              </a:rPr>
              <a:t>N</a:t>
            </a:r>
            <a:r>
              <a:rPr lang="en-US" altLang="en-US" sz="2800"/>
              <a:t> = R - U</a:t>
            </a:r>
            <a:r>
              <a:rPr lang="en-US" altLang="en-US" sz="2800" baseline="-25000"/>
              <a:t>right</a:t>
            </a:r>
            <a:r>
              <a:rPr lang="en-US" altLang="en-US" sz="2800"/>
              <a:t> = {BD},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0782" y="2679074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i="1">
                <a:latin typeface="Viner Hand ITC" panose="03070502030502020203" pitchFamily="66" charset="0"/>
              </a:rPr>
              <a:t>D</a:t>
            </a:r>
            <a:r>
              <a:rPr lang="en-US" altLang="en-US" sz="2800"/>
              <a:t> = R - U</a:t>
            </a:r>
            <a:r>
              <a:rPr lang="en-US" altLang="en-US" sz="2800" baseline="-25000"/>
              <a:t>left </a:t>
            </a:r>
            <a:r>
              <a:rPr lang="en-US" altLang="en-US" sz="2800"/>
              <a:t>= </a:t>
            </a:r>
            <a:r>
              <a:rPr lang="en-US" altLang="en-US" sz="2800">
                <a:sym typeface="Symbol" panose="05050102010706020507" pitchFamily="18" charset="2"/>
              </a:rPr>
              <a:t></a:t>
            </a:r>
            <a:r>
              <a:rPr lang="en-US" altLang="en-US" sz="2800"/>
              <a:t>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453" y="2675837"/>
            <a:ext cx="434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en-US" altLang="en-US" sz="2800">
                <a:sym typeface="Symbol" panose="05050102010706020507" pitchFamily="18" charset="2"/>
              </a:rPr>
              <a:t> = </a:t>
            </a:r>
            <a:r>
              <a:rPr lang="en-US" altLang="en-US" sz="2800"/>
              <a:t>U</a:t>
            </a:r>
            <a:r>
              <a:rPr lang="en-US" altLang="en-US" sz="2800" baseline="-25000"/>
              <a:t>left</a:t>
            </a:r>
            <a:r>
              <a:rPr lang="en-US" altLang="en-US" sz="2800">
                <a:sym typeface="Symbol" panose="05050102010706020507" pitchFamily="18" charset="2"/>
              </a:rPr>
              <a:t>  </a:t>
            </a:r>
            <a:r>
              <a:rPr lang="en-US" altLang="en-US" sz="2800"/>
              <a:t>U</a:t>
            </a:r>
            <a:r>
              <a:rPr lang="en-US" altLang="en-US" sz="2800" baseline="-25000"/>
              <a:t>right</a:t>
            </a:r>
            <a:r>
              <a:rPr lang="en-US" altLang="en-US" sz="2800"/>
              <a:t>= </a:t>
            </a:r>
            <a:r>
              <a:rPr lang="en-US" altLang="en-US" sz="2800">
                <a:sym typeface="Symbol" panose="05050102010706020507" pitchFamily="18" charset="2"/>
              </a:rPr>
              <a:t>{ACEG}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52290"/>
              </p:ext>
            </p:extLst>
          </p:nvPr>
        </p:nvGraphicFramePr>
        <p:xfrm>
          <a:off x="2183362" y="3645782"/>
          <a:ext cx="6842124" cy="307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06">
                <a:tc>
                  <a:txBody>
                    <a:bodyPr/>
                    <a:lstStyle/>
                    <a:p>
                      <a:pPr algn="ctr"/>
                      <a:r>
                        <a:rPr lang="vi-VN" sz="2400" b="1" i="1" kern="1200" dirty="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 = ACEG</a:t>
                      </a: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X= </a:t>
                      </a:r>
                      <a:r>
                        <a:rPr lang="vi-VN" sz="2800" b="1" i="1" kern="1200" dirty="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 U</a:t>
                      </a:r>
                      <a:r>
                        <a:rPr lang="vi-V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z="2800" b="1" i="1" kern="120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vi-VN" sz="1800" baseline="0">
                          <a:solidFill>
                            <a:schemeClr val="tx1"/>
                          </a:solidFill>
                        </a:rPr>
                        <a:t>i </a:t>
                      </a:r>
                      <a:endParaRPr lang="vi-VN" sz="2800" b="1" i="1" kern="1200" dirty="0">
                        <a:solidFill>
                          <a:schemeClr val="tx1"/>
                        </a:solidFill>
                        <a:latin typeface="Viner Hand ITC" panose="03070502030502020203" pitchFamily="66" charset="0"/>
                        <a:ea typeface="+mn-ea"/>
                        <a:cs typeface="+mn-cs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vi-VN" sz="18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vi-VN" sz="1800" baseline="-25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Siêu</a:t>
                      </a:r>
                      <a:r>
                        <a:rPr lang="vi-VN" sz="1800" baseline="0" dirty="0">
                          <a:solidFill>
                            <a:schemeClr val="tx1"/>
                          </a:solidFill>
                        </a:rPr>
                        <a:t> khóa</a:t>
                      </a:r>
                      <a:endParaRPr lang="vi-V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vi-VN" sz="2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6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95952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767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52422"/>
              </p:ext>
            </p:extLst>
          </p:nvPr>
        </p:nvGraphicFramePr>
        <p:xfrm>
          <a:off x="2183357" y="6294963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7672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93748"/>
              </p:ext>
            </p:extLst>
          </p:nvPr>
        </p:nvGraphicFramePr>
        <p:xfrm>
          <a:off x="2183360" y="4158560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vi-V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</a:t>
                      </a: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46668"/>
              </p:ext>
            </p:extLst>
          </p:nvPr>
        </p:nvGraphicFramePr>
        <p:xfrm>
          <a:off x="2183360" y="4593581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vi-V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74556"/>
              </p:ext>
            </p:extLst>
          </p:nvPr>
        </p:nvGraphicFramePr>
        <p:xfrm>
          <a:off x="2183357" y="5018829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5070"/>
              </p:ext>
            </p:extLst>
          </p:nvPr>
        </p:nvGraphicFramePr>
        <p:xfrm>
          <a:off x="2183357" y="5445246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1000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ABCDGE = R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09906"/>
              </p:ext>
            </p:extLst>
          </p:nvPr>
        </p:nvGraphicFramePr>
        <p:xfrm>
          <a:off x="2183357" y="5867576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1001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ABDG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ABDG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9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b="1"/>
          </a:p>
          <a:p>
            <a:pPr marL="0" indent="0">
              <a:buNone/>
              <a:defRPr/>
            </a:pPr>
            <a:r>
              <a:rPr lang="en-US" altLang="en-US" b="1"/>
              <a:t>2. Thuật toán tìm tất cả các khóa ứng viên của R (tt.): </a:t>
            </a:r>
            <a:r>
              <a:rPr lang="pt-BR" altLang="en-US"/>
              <a:t>Cho </a:t>
            </a:r>
            <a:r>
              <a:rPr lang="pt-BR" altLang="en-US" i="1"/>
              <a:t>Q(R)</a:t>
            </a:r>
            <a:endParaRPr lang="en-US" altLang="en-US" sz="2800"/>
          </a:p>
        </p:txBody>
      </p:sp>
      <p:sp>
        <p:nvSpPr>
          <p:cNvPr id="2" name="Rectangle 1"/>
          <p:cNvSpPr/>
          <p:nvPr/>
        </p:nvSpPr>
        <p:spPr>
          <a:xfrm>
            <a:off x="855306" y="1682628"/>
            <a:ext cx="971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 result of phase 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S = {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, ABCD, ABDE, BCDE, ABCDE,  ABDG, BCDG, ABCDG, ABDEG, BCDEG, ABCDEG}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 Giai đoạn 2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chọn các tập nhỏ nhất trong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		K = { ABD, BDC}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901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Open Sans</vt:lpstr>
      <vt:lpstr>Symbol</vt:lpstr>
      <vt:lpstr>Times New Roman</vt:lpstr>
      <vt:lpstr>Viner Hand ITC</vt:lpstr>
      <vt:lpstr>VNI-Script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255</cp:revision>
  <dcterms:created xsi:type="dcterms:W3CDTF">2017-01-10T11:09:36Z</dcterms:created>
  <dcterms:modified xsi:type="dcterms:W3CDTF">2024-05-21T16:32:52Z</dcterms:modified>
</cp:coreProperties>
</file>