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90" r:id="rId5"/>
    <p:sldId id="291" r:id="rId6"/>
    <p:sldId id="302" r:id="rId7"/>
    <p:sldId id="303" r:id="rId8"/>
    <p:sldId id="293" r:id="rId9"/>
    <p:sldId id="294" r:id="rId10"/>
    <p:sldId id="295" r:id="rId11"/>
    <p:sldId id="296" r:id="rId12"/>
    <p:sldId id="297" r:id="rId13"/>
    <p:sldId id="298" r:id="rId14"/>
    <p:sldId id="301" r:id="rId15"/>
    <p:sldId id="299" r:id="rId16"/>
    <p:sldId id="300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7" autoAdjust="0"/>
    <p:restoredTop sz="93956" autoAdjust="0"/>
  </p:normalViewPr>
  <p:slideViewPr>
    <p:cSldViewPr snapToGrid="0" showGuides="1">
      <p:cViewPr>
        <p:scale>
          <a:sx n="50" d="100"/>
          <a:sy n="50" d="100"/>
        </p:scale>
        <p:origin x="312" y="24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2:54:01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1682 296 24575,'-20'-2'0,"0"-1"0,0 0 0,0-2 0,0 0 0,1-1 0,-32-15 0,-18-5 0,23 13 0,-1 2 0,-1 1 0,-84-4 0,-147 12 0,205 4 0,52-3 0,-1 2 0,0 0 0,0 2 0,1 0 0,0 2 0,-1 0 0,2 2 0,-26 10 0,-75 34 0,73-33 0,-73 39 0,96-43 0,1 1 0,0 2 0,1 0 0,-24 24 0,39-32 0,2-1 0,-1 1 0,1 1 0,0 0 0,1 0 0,0 0 0,1 0 0,0 1 0,1 0 0,0 0 0,0 1 0,1-1 0,-2 17 0,-3 84 0,7-76 0,-2 1 0,-7 39 0,-1-29 0,0-4 0,2 1 0,2 0 0,-2 59 0,9-90 0,0-1 0,1 1 0,1-1 0,0 1 0,0-1 0,1 0 0,1 0 0,0 0 0,0 0 0,2-1 0,-1 1 0,1-1 0,1-1 0,0 1 0,0-1 0,15 15 0,8 0 0,1-2 0,0 0 0,2-3 0,53 26 0,-61-32 0,44 23 0,2-2 0,1-4 0,141 41 0,-129-53 0,-1 4 0,113 48 0,-154-52 0,0-2 0,2-1 0,0-2 0,1-2 0,0-3 0,79 8 0,98-17 0,-147-3 0,0 3 0,0 4 0,76 13 0,-89-5 0,34 9 0,182 13 0,-250-34 0,0 2 0,-1 2 0,1 0 0,-1 2 0,0 1 0,29 11 0,-23-7 0,1-1 0,0-2 0,1-1 0,60 4 0,144-9 0,-157-4 0,1066-1 0,-785 4 0,-339-1 0,-3 1 0,0-2 0,0 0 0,0-1 0,26-6 0,-42 7 0,1-1 0,-1 1 0,0-1 0,0-1 0,0 1 0,0-1 0,0 0 0,-1 0 0,1 0 0,-1-1 0,0 1 0,0-1 0,0 0 0,0 0 0,-1-1 0,0 1 0,0-1 0,0 1 0,0-1 0,-1 0 0,3-7 0,1-8 0,-1 0 0,0 0 0,-2 0 0,2-33 0,-6-87 0,-1 89 0,-10-597 0,11 629 0,-1-1 0,-1 1 0,0 0 0,-2 0 0,0 1 0,-1-1 0,-1 1 0,-12-23 0,4 14 0,-1 1 0,-2 0 0,-1 2 0,-32-34 0,-136-142 0,169 181 0,-1 2 0,-1 0 0,0 1 0,-1 1 0,0 1 0,-2 1 0,1 0 0,-2 2 0,-24-8 0,-117-53 0,-18-7 0,139 62 0,-2 3 0,-51-11 0,55 19 0,-74-1 0,84 7 0,0-1 0,1-2 0,0-1 0,-42-12 0,26 1 0,0 3 0,-1 1 0,0 2 0,-84-4 0,-549 13 0,274 3 0,-185-3-1365,525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2:54:30.1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24575,'10'0'0,"8"0"0,16 0 0,23 0 0,15 0 0,11 0 0,7 0 0,2 0 0,5 0 0,-13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03:20:09.3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0,'4315'0,"-4251"0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03:20:19.2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1 647,'-1'-3,"1"-1,1 1,-1 0,0 0,1 0,-1 0,1 0,0 0,0 0,1 0,-1 0,0 0,1 0,0 1,1-4,0 4,0-1,1 0,-1 1,0 0,1 0,-1 0,1 0,0 0,-1 1,1 0,0 0,4-1,43-7,1 3,-1 3,94 4,-68 0,893 3,-937-7,-1 0,0-2,0-2,44-14,-33 8,69-10,-24 13,-20 3,92-21,-80 10,0 3,164-9,-183 21,-1-2,103-22,65-23,52-13,-230 53,0 3,1 1,81 2,-17 1,-73-2,0-1,75-23,-70 16,92-13,52 18,-126 7,-1-2,1-3,68-15,-19-6,2 4,235-13,174 37,-211 2,2549-3,-2838 0,8-1,42 6,-67-4,1 0,-1 1,0 0,0 0,-1 1,1 0,0 0,-1 1,0 0,11 7,-16-9,-1-1,1 0,0 1,-1-1,1 1,-1-1,0 1,0 0,1-1,-1 1,0 0,-1 0,1 0,0 0,0 0,0 3,-1-3,0 0,0-1,-1 1,1-1,0 1,-1-1,1 1,-1-1,1 0,-1 1,0-1,0 0,1 1,-1-1,0 0,0 0,-2 2,-5 4,-1-1,1-1,-1 0,0 0,-14 6,16-8,-39 16,-1-1,-1-3,0-2,-95 13,-74 19,129-25,10 2,1 4,-142 67,163-67,22-12,-1-2,0-1,0-2,-1-1,0-2,-38 1,-221-5,203-5,-1583-4,964 10,-93-3,5739 0,-4775 5,-93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03:20:22.4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0,'0'19,"-1"-10,1 0,0 0,3 15,-2-21,-1 0,1-1,0 1,0 0,1-1,-1 1,0-1,1 1,-1-1,1 0,0 0,0 0,0 0,0 0,4 3,3 1,0-2,0 1,0-1,1-1,0 0,-1 0,1-1,15 2,88 2,-92-5,103-1,-59-2,0 3,119 18,152 41,-129-22,59 6,398-31,-396-16,3439 3,-3669 0,-1 2,0 1,-1 2,70 18,-90-18,179 50,-151-45,0-3,73 4,-40-9,1 4,120 25,-114-14,0-4,0-4,115-1,1841-11,-1982 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03:20:26.6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0,'4477'0,"-4454"0,-1 2,1 0,0 1,-1 1,1 1,21 8,3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03:20:34.8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1,'3054'0,"-3034"0,0 2,0 0,0 2,0 0,0 1,-1 1,0 1,19 9,-9-6,0-2,0 0,0-2,1-1,0-2,39 0,-32-2,-1 2,1 2,60 15,-35-3,2-3,-1-2,108 5,198-17,-168-3,4139 3,-4297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03:20:42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0,'5487'0,"-3227"0,-2219 3,0 1,0 3,-1 1,69 22,-50-12,64 10,178-7,-235-18,-34-1,-1 3,47 12,26 3,-3-11,161-8,20 0,-240 5,0 1,60 18,-53-12,61 9,-9-11,135 23,-131-13,1-5,1-4,149-2,-3-13,-182 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03:20:45.7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1 110,'2623'0,"-2579"0,-1-2,0-2,51-11,16-9,0 6,192-8,441 26,-317 3,288-4,-662 1,61-10,-36-2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03:20:47.3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1 238,'173'-7,"232"-39,-232 18,216-24,151 37,-204 12,-241-5,136-27,-141 18,162-10,517 27,-312 3,1669-3,-2078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03:25:35.57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2:54:04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1436 325 24575,'-11'-5'0,"-1"0"0,0 1 0,0 1 0,0 0 0,0 0 0,-15 0 0,-78-1 0,67 4 0,-604 1 0,628-1 0,0 1 0,1 0 0,-1 1 0,0 0 0,1 2 0,-1-1 0,1 1 0,-22 11 0,18-6 0,1 1 0,0 1 0,0 1 0,1 0 0,-23 25 0,24-22 0,0 0 0,1 1 0,1 1 0,1 0 0,0 1 0,1 0 0,-12 33 0,-2 3 0,-57 96 0,74-138 0,-3 7 0,0 1 0,2 0 0,0 0 0,1 1 0,-7 42 0,7-19 0,-1 86 0,9-118 0,-1 0 0,2 0 0,-1 0 0,2 0 0,0 0 0,0 0 0,1-1 0,0 1 0,1-1 0,0 0 0,1-1 0,13 19 0,4 0 0,2-1 0,51 45 0,10 11 0,-46-37 0,-19-22 0,44 41 0,-56-59 0,0 1 0,1-2 0,0 1 0,0-1 0,1-1 0,0 0 0,0-1 0,21 7 0,8-3 0,0-2 0,79 2 0,85-13 0,-110 1 0,1008-3 0,-641 9 0,1174-2 0,-1621 1 0,0-2 0,-1 0 0,1 0 0,-1-2 0,26-6 0,-31 5 0,0 1 0,0-1 0,0-1 0,0 1 0,-1-1 0,0-1 0,0 1 0,0-1 0,11-14 0,111-140 0,-82 98 0,-37 49 0,0-1 0,-2 0 0,1 0 0,-2 0 0,0-1 0,-1 0 0,5-20 0,-5 12 0,-2-1 0,0 0 0,-2 0 0,0-31 0,-10-369 0,8 412 0,-1 0 0,0 1 0,-1-1 0,0 0 0,-1 0 0,0 1 0,-1 0 0,0 0 0,-1 0 0,0 0 0,-1 0 0,0 1 0,0 0 0,-1 1 0,-15-17 0,-7-7 0,-1 1 0,-2 2 0,-67-50 0,80 67 0,0 2 0,-1 0 0,0 1 0,0 1 0,-1 0 0,0 2 0,-1 1 0,0 0 0,-33-3 0,22 5 0,0-2 0,1-1 0,0-2 0,-32-13 0,15 5 0,19 8 0,0-3 0,-29-14 0,36 15 0,0 1 0,-1 1 0,0 1 0,0 2 0,-1 0 0,0 1 0,-39-1 0,37 1 0,0 0 0,0-2 0,-45-18 0,46 15 0,0 1 0,0 1 0,-1 1 0,-28-2 0,-271 5 0,177 7 0,-488-2 0,605 0 0,-1 1 0,1 2 0,-1 1 0,1 1 0,0 2 0,-58 23 0,43-10 0,1 2 0,0 3 0,-66 48 0,1 2-1365,60-43-5461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2:54:06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1789 184 24575,'-30'-1'0,"-42"-7"0,9 0 0,20 1 0,1-2 0,1-1 0,-74-29 0,63 20 0,-89-19 0,123 34 0,-1 1 0,0 2 0,1 0 0,-1 1 0,0 0 0,0 2 0,0 0 0,-33 9 0,20 0 0,1 1 0,0 1 0,1 2 0,0 1 0,1 2 0,1 0 0,-36 32 0,-170 177 0,102-92 0,87-94 0,3 1 0,1 3 0,2 1 0,-45 71 0,72-95 0,0 0 0,2 0 0,0 1 0,1 0 0,1 0 0,2 1 0,-7 45 0,3 30 0,5 2 0,8 110 0,-3-199 0,1 0 0,0 0 0,1-1 0,1 1 0,-1-1 0,2 0 0,0 1 0,0-2 0,1 1 0,0 0 0,1-1 0,0 0 0,0 0 0,1-1 0,9 10 0,-4-6 0,0-1 0,1 0 0,0-1 0,0-1 0,1 0 0,1 0 0,-1-2 0,2 1 0,-1-2 0,1 0 0,0-1 0,0-1 0,1 0 0,0-2 0,23 4 0,90 3 0,224-9 0,-187-6 0,489 3 0,-620 2 0,1-2 0,-1-1 0,0-2 0,51-13 0,-64 11 0,-1-1 0,0-1 0,0-1 0,-1 0 0,-1-2 0,1-1 0,33-27 0,2-7 0,81-52 0,-115 87 0,-1-2 0,-1 0 0,0-1 0,-1-1 0,0-1 0,-2-1 0,26-31 0,-1-15 0,56-110 0,-84 144 0,-2-1 0,0-1 0,-3 0 0,0 0 0,-2-1 0,4-42 0,-7 31 0,-2 0 0,-2 0 0,-2 0 0,-14-78 0,13 104 0,-2 1 0,0 0 0,-1 0 0,-1 1 0,-1 0 0,0 0 0,-1 0 0,0 1 0,-1 1 0,-1 0 0,0 0 0,-1 1 0,-1 0 0,-25-19 0,-356-217 0,370 236 0,1 2 0,-2 0 0,0 1 0,0 2 0,-1 0 0,1 2 0,-2 1 0,1 0 0,0 3 0,-47 0 0,-395 11 0,446-8 0,0 1 0,0 1 0,0 1 0,1 1 0,-1 1 0,1 0 0,1 2 0,-40 20 0,-39 26-682,-157 113-1,197-119-6143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2:54:08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2515 676 24575,'-8'-7'0,"1"-1"0,-1 2 0,-1-1 0,1 1 0,-1 0 0,0 1 0,0 0 0,-1 0 0,1 1 0,-1 1 0,0-1 0,-1 1 0,1 1 0,-14-2 0,-98-8 0,0 5 0,-130 10 0,94 0 0,-1106-2 0,1248 0 0,-1 1 0,0 0 0,0 1 0,1 1 0,0 0 0,0 1 0,0 1 0,0 1 0,1 0 0,0 1 0,1 1 0,-1 0 0,2 1 0,-1 0 0,1 1 0,1 0 0,0 1 0,1 1 0,0 0 0,1 0 0,0 1 0,-14 29 0,7-13 0,1 2 0,2 0 0,1 1 0,1 0 0,2 1 0,-8 49 0,10 4 0,7 148 0,2-174 0,-1-47 0,1-1 0,0 1 0,1-1 0,1 1 0,0-1 0,1 0 0,0 0 0,1 0 0,0-1 0,1 1 0,1-1 0,0-1 0,0 1 0,1-1 0,1 0 0,15 14 0,33 34 0,95 107 0,-114-116 0,-15-18 0,1-2 0,34 34 0,-29-37 0,1-2 0,63 42 0,-74-56 0,1-1 0,0 0 0,1-1 0,0-1 0,0-2 0,39 9 0,29-6 0,0-4 0,155-11 0,-59-1 0,-81 8 0,-36 1 0,97-11 0,-146 6 0,0-1 0,0-1 0,-1 0 0,0-1 0,0-2 0,-1 0 0,0 0 0,0-2 0,30-22 0,-2-5 0,76-83 0,-44 41 0,228-191 0,-290 259 0,0-2 0,-1 0 0,-1 0 0,0-2 0,-1 1 0,0-2 0,-1 0 0,-1 0 0,-1 0 0,0-1 0,-1-1 0,-1 0 0,0 0 0,-2 0 0,0-1 0,-1 1 0,2-22 0,3-68 0,-5 0 0,-10-110 0,0 29 0,7 25 0,-3-120 0,1 274 0,0-1 0,-2 1 0,1-1 0,-1 1 0,0 0 0,-1 0 0,0 0 0,-1 1 0,0-1 0,-1 1 0,1 0 0,-2 0 0,1 1 0,-1 0 0,-1 0 0,1 1 0,-1 0 0,-9-6 0,-4-2 0,0 1 0,-1 1 0,0 1 0,-1 1 0,0 1 0,-38-10 0,28 12 21,0 1-1,0 1 0,-46-1 0,-100 7-653,130 1-180,-22 1-6013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2:54:09.8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24575,'282'-1'-257,"567"15"-1141,-461 31 1398,-119-11 0,-264-33 0,400 59 0,-224-21 80,131 34-1606,-244-51-3564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2:54:11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432 0 24575,'13'0'0,"11"0"0,38 4 0,-57-3 0,0 0 0,1 0 0,-1 0 0,0 1 0,0 0 0,1 0 0,-1 0 0,-1 0 0,1 1 0,0 0 0,-1 0 0,8 7 0,-10-9 0,-1 0 0,0 0 0,0 1 0,0-1 0,0 1 0,0-1 0,0 1 0,0-1 0,-1 1 0,1-1 0,0 1 0,-1 0 0,0-1 0,1 1 0,-1 0 0,0-1 0,0 1 0,0 0 0,0 0 0,0 2 0,-1-1 0,0 0 0,0 0 0,0-1 0,0 1 0,0-1 0,-1 1 0,1 0 0,-1-1 0,0 0 0,0 0 0,-3 3 0,-6 5 0,-1 0 0,0-1 0,-25 14 0,24-16 0,-39 21 0,-2-3 0,0-2 0,-61 17 0,-68 15-1365,131-37-5461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2:54:24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30 24575,'9'0'0,"0"-1"0,-1-1 0,17-3 0,18-4 0,-22 6 0,82-6 0,-90 8 0,0 1 0,1 1 0,-1 0 0,0 1 0,21 6 0,-30-7 0,0 1 0,0 0 0,0 0 0,0 0 0,-1 0 0,1 1 0,0 0 0,-1-1 0,0 1 0,0 0 0,0 1 0,0-1 0,0 1 0,-1-1 0,0 1 0,1 0 0,-1 0 0,0-1 0,-1 2 0,1-1 0,-1 0 0,2 8 0,0 7 0,-1 0 0,0 0 0,-3 37 0,1-37 0,0 4 0,-2-1 0,0 0 0,-7 29 0,6-39 0,-1-1 0,1-1 0,-2 1 0,0 0 0,0-1 0,-1 0 0,0 0 0,-10 11 0,-12 10 0,-49 41 0,54-52 0,0 1 0,1 1 0,1 0 0,-25 36 0,-19 63 0,46-82 0,-44 67 0,57-98 0,3-4 0,-1 0 0,1 0 0,1 1 0,-1-1 0,1 1 0,-3 7 0,4-11 0,1 0 0,0 0 0,0-1 0,0 1 0,0 0 0,0 0 0,0 0 0,0 0 0,1 0 0,-1 0 0,0 0 0,0 0 0,1 0 0,-1 0 0,1 0 0,-1-1 0,1 1 0,-1 0 0,1 0 0,-1 0 0,1-1 0,0 1 0,-1 0 0,1-1 0,0 1 0,0-1 0,-1 1 0,1 0 0,0-1 0,0 0 0,0 1 0,0-1 0,0 0 0,-1 1 0,1-1 0,0 0 0,0 0 0,0 0 0,0 0 0,0 0 0,1 0 0,27 4 0,0-1 0,0-2 0,44-3 0,-35 0 0,46 4 0,85 28 0,-27-3 0,-58-17-1365,-9-4-5461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2:54:26.7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738 612 24575,'-40'-28'0,"32"22"0,1 0 0,-1 1 0,-14-8 0,3 3 0,0 0 0,2-1 0,-1-1 0,1 0 0,-25-26 0,-69-84 0,77 82 0,-73-69 0,105 108 0,-17-17 0,-1 2 0,-1 0 0,0 2 0,-1 0 0,-41-18 0,61 31 0,-1 0 0,1 0 0,0 0 0,-1 0 0,0 0 0,1 1 0,-1 0 0,1-1 0,-1 1 0,0 0 0,1 0 0,-1 0 0,1 1 0,-1-1 0,1 0 0,-1 1 0,0 0 0,1 0 0,0 0 0,-1 0 0,1 0 0,-1 0 0,1 0 0,0 1 0,0-1 0,0 1 0,0 0 0,0 0 0,0-1 0,1 1 0,-1 0 0,0 1 0,1-1 0,0 0 0,-1 0 0,1 1 0,0-1 0,0 0 0,-1 5 0,-2 7 0,1 0 0,0 0 0,1 1 0,0-1 0,1 27 0,9 207 0,-7-236 0,0-1 0,0 0 0,1 1 0,1-1 0,0 0 0,0 0 0,1-1 0,1 1 0,9 18 0,-10-24 0,1 0 0,-1 1 0,1-1 0,0-1 0,0 1 0,0-1 0,0 1 0,1-2 0,0 1 0,0-1 0,0 1 0,0-2 0,0 1 0,1-1 0,-1 0 0,1 0 0,12 1 0,-5-1 0,1-1 0,-1-1 0,1 0 0,0-1 0,27-5 0,72-24 0,-93 23 0,-2 1 0,0-2 0,0 0 0,-1-2 0,0 0 0,-1 0 0,0-2 0,18-16 0,-13 8 0,0-1 0,-1 0 0,-1-2 0,19-29 0,-31 39 0,-1 0 0,-1 0 0,0-1 0,0 0 0,-2 0 0,1 0 0,-2-1 0,0 1 0,2-30 0,-3-8 0,-8-77 0,2 75 0,5 324 0,-3-116 0,2 485 0,0-625 0,1 5 0,-2 0 0,0-1 0,-5 24 0,6-38 0,-1 0 0,0 1 0,-1-1 0,1 0 0,-1 0 0,0 0 0,0 0 0,0 0 0,0 0 0,-1 0 0,0-1 0,0 1 0,0-1 0,0 0 0,0 0 0,0 0 0,-1 0 0,0-1 0,-4 3 0,-3-1 0,1 0 0,0-1 0,-1 0 0,0-1 0,0 0 0,0-1 0,-15 0 0,-85-5 0,57 0 0,-95-7-1365,86 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2:54:28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24575,'-1'98'0,"20"422"0,-10-352 0,-3-35 0,-5-120 0,1 1 0,0 0 0,1-1 0,1 0 0,0 1 0,1-2 0,10 23 0,-11-29 0,0 1 0,0-1 0,1 0 0,0 0 0,0 0 0,0-1 0,1 0 0,0 0 0,0 0 0,0-1 0,0 0 0,1 0 0,-1 0 0,1-1 0,12 4 0,2-1-341,0-2 0,1-1-1,35 2 1,2-4-6485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F51C49-0036-4204-9B57-95AAC2F1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A47D85-81C8-43FF-9C42-3F48D6FDA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2F2BB-1219-E64A-8D58-AF2C8A6ADC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>
            <a:extLst>
              <a:ext uri="{FF2B5EF4-FFF2-40B4-BE49-F238E27FC236}">
                <a16:creationId xmlns:a16="http://schemas.microsoft.com/office/drawing/2014/main" id="{C31BD89A-8F52-4756-B027-614D46D10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D7031D-1453-4A60-AEE6-2646560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80B69-A5C3-4D3B-8165-F7E3BB40F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8B86D-E59D-F044-9C6A-CE55AC387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C7C2A-F4D5-4A2F-93B1-9C764A4E9794}"/>
              </a:ext>
            </a:extLst>
          </p:cNvPr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A05DB3-42C8-46AC-A554-0663D9B52E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7F1C2-3136-4035-B358-1AA921A2894A}"/>
              </a:ext>
            </a:extLst>
          </p:cNvPr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2FC83-02D9-0044-8504-A38A8B911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324406-7016-4738-B8E3-058CADC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5D83137-F185-44B2-96D7-C40DC8EE3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F52D1-EFC6-C44A-B994-D42346839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3DAFE-860B-6F45-8784-31E154F97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236BFD-99FD-4F1C-80FD-F953B1E3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C7F29D1-4A66-4CBA-A9A1-D069F0F0D6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2EEAB-C4D0-4040-B9CF-5EFAE08F06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8159B0-B246-4992-B682-E76BEB9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6507238-16C6-423B-A2C2-7A1ECA40C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D4C4F-1CDC-FE40-AB90-9027A8001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1F0DE-8E43-3F44-A379-F7763A3AE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4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58B73-29F9-4789-BF35-AB48589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46D5EA9-AAF6-4488-B583-7DA55424A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8DFB7-D816-3949-AE6B-76FB988F86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49D4E7D-F51D-4CEF-AC74-A691AA6AE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7D7A4D8-88B4-4DB1-99A7-519C7BE941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D95C81D-9B10-4FF8-8C90-E648F3A19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4080F6-33B2-488F-B0BB-E156334F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16E3F69-D1AB-4A8A-BCE1-81157536CE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D4CD7-697F-6D43-A07E-57DD939B72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FEEF-8C03-3540-9178-3FBE72EAA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1D35E9C-5092-45CB-A44E-ECEC5C354E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9AE37AB8-671B-4D62-B300-4E818F9AAF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235931-13F3-445C-A864-257369C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40FCDF2-BE5D-4439-B3DA-53B1E34F0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7FE6C-918F-DD4F-877B-B804CF2C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38A09F8-496A-4644-B820-D6251E296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18353-28B7-4477-95E9-3562CE2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B43E75-A765-4118-A3B7-CF2952D7F8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3BB8-D672-9349-A510-597412AF8D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FF7217-FCD0-4A8A-B377-29B7E8F39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278207-40F1-4CC1-B990-0006B8D4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E72771F-C44F-4A27-AB45-B4A1254562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185968-EB6A-4B69-8C1D-3E33CEC7D1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633F8-1B31-49A7-BF63-C9B0313AA221}"/>
              </a:ext>
            </a:extLst>
          </p:cNvPr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1946B16-90EF-47BB-A0D1-2DC283662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8459-35C2-44CC-B56E-55CEFA2AECF1}"/>
              </a:ext>
            </a:extLst>
          </p:cNvPr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BCE90E-A60C-7949-8B71-68AE2854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264113-4187-4EBB-AD66-68EAE65599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FBD0-B126-4756-BAE9-DFE9458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F8443F7-284F-443E-9B77-C5CA54ED4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622DE-BF82-E549-9051-132805BD3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19C3E4-9A91-4A56-B588-962A44C1A5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7A9ADB-1E48-4CA0-9DC1-FFB2810A2E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502B214-2686-4349-AEC1-6742DB3773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3FAE7E5-3173-43D5-BA67-5E8C52D68C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C4D62D-125F-4BA1-BA36-28807380D4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5B2C26-C857-4DD8-8F19-B2E3979C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2D8E62-69AA-4148-9680-07DBAAA29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71A709-F799-6540-AB36-D103691AF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DC654-223A-4D00-BE02-70EA40CA51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95F7005-6F08-46B7-BFA6-60D84DAD9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D823C65-70E5-4B30-81AB-42F2E48BAD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1584CA-9F9A-415F-9A69-45BC12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AE9D6D3-08AE-4BDE-BCC2-7F7A06524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346352-EC24-634E-A07B-8678EFB27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F049B6-04C3-4385-97E7-0C9490C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E44C51A-9A91-41EE-9C68-F5035AB14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6E97E-4841-244B-8C0F-AC84D5BB8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30088-3DCC-4EB2-AFF1-DA21BF1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748112-F6C0-47FB-B576-1C132DE4B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A36BCC-1883-674C-BBD1-FF3C56ED86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9E94143-FE7E-4405-B3B0-6F6A3B33E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F39CC5B-CD77-41B3-A9F8-0BC5279C8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9DC35DC-2D52-4786-87F7-0622512D0A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524047-19EA-426B-9978-B7002DC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356494-8784-4D7C-802E-FC8E96D4E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EC3C3-3F8A-5044-9BBC-3DACD06B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87870D-C780-4128-ABA3-7BF0D5FF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363C9-4316-3940-AD93-83F81B9AE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3BEB-79BF-654F-8A73-71411B77825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4" r:id="rId4"/>
    <p:sldLayoutId id="2147483663" r:id="rId5"/>
    <p:sldLayoutId id="2147483665" r:id="rId6"/>
    <p:sldLayoutId id="2147483666" r:id="rId7"/>
    <p:sldLayoutId id="2147483668" r:id="rId8"/>
    <p:sldLayoutId id="2147483661" r:id="rId9"/>
    <p:sldLayoutId id="2147483653" r:id="rId10"/>
    <p:sldLayoutId id="2147483669" r:id="rId11"/>
    <p:sldLayoutId id="2147483662" r:id="rId12"/>
    <p:sldLayoutId id="2147483655" r:id="rId13"/>
    <p:sldLayoutId id="2147483667" r:id="rId14"/>
    <p:sldLayoutId id="2147483656" r:id="rId15"/>
    <p:sldLayoutId id="2147483652" r:id="rId16"/>
    <p:sldLayoutId id="2147483657" r:id="rId17"/>
    <p:sldLayoutId id="2147483658" r:id="rId18"/>
    <p:sldLayoutId id="2147483659" r:id="rId19"/>
    <p:sldLayoutId id="2147483660" r:id="rId20"/>
    <p:sldLayoutId id="2147483654" r:id="rId21"/>
    <p:sldLayoutId id="214748365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13.xml"/><Relationship Id="rId5" Type="http://schemas.openxmlformats.org/officeDocument/2006/relationships/image" Target="../media/image15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16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0499" y="173615"/>
            <a:ext cx="1156267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en-US" sz="3600" b="1"/>
              <a:t>Các dạng chuẩn (tt.): </a:t>
            </a:r>
          </a:p>
          <a:p>
            <a:pPr algn="just">
              <a:spcBef>
                <a:spcPct val="0"/>
              </a:spcBef>
            </a:pPr>
            <a:r>
              <a:rPr lang="en-US" altLang="en-US" b="1"/>
              <a:t>Dạng chuẩn 2 (2NF):</a:t>
            </a:r>
          </a:p>
          <a:p>
            <a:pPr lvl="1">
              <a:defRPr/>
            </a:pPr>
            <a:r>
              <a:rPr lang="en-US" sz="2800"/>
              <a:t>Một lược đồ quan hệ R đạt 2NF nếu </a:t>
            </a:r>
          </a:p>
          <a:p>
            <a:pPr marL="342900" lvl="1" indent="0">
              <a:buNone/>
              <a:defRPr/>
            </a:pPr>
            <a:r>
              <a:rPr lang="en-US" sz="2800"/>
              <a:t>     - R đạt 1NF </a:t>
            </a:r>
          </a:p>
          <a:p>
            <a:pPr marL="342900" lvl="1" indent="0">
              <a:buNone/>
              <a:defRPr/>
            </a:pPr>
            <a:r>
              <a:rPr lang="en-US" sz="2800"/>
              <a:t>     - Mọi thuộc tính không khóa đều phụ thuộc hàm đầy đủ vào các khóa ứng viên của R.</a:t>
            </a:r>
            <a:endParaRPr lang="en-US" altLang="en-US" sz="2800"/>
          </a:p>
          <a:p>
            <a:pPr marL="171450" lvl="1">
              <a:spcBef>
                <a:spcPts val="750"/>
              </a:spcBef>
              <a:defRPr/>
            </a:pPr>
            <a:r>
              <a:rPr lang="en-US" altLang="en-US" sz="2800"/>
              <a:t>Ví du. </a:t>
            </a:r>
          </a:p>
          <a:p>
            <a:pPr marL="342900" lvl="1" indent="0">
              <a:buNone/>
              <a:defRPr/>
            </a:pPr>
            <a:r>
              <a:rPr lang="en-US" altLang="en-US" b="1"/>
              <a:t>+ NHANVIEN</a:t>
            </a:r>
            <a:r>
              <a:rPr lang="en-US" altLang="en-US"/>
              <a:t>(</a:t>
            </a:r>
            <a:r>
              <a:rPr lang="en-US" u="sng"/>
              <a:t>MANV</a:t>
            </a:r>
            <a:r>
              <a:rPr lang="en-US"/>
              <a:t>, Hoten, MaPB, TenPB, </a:t>
            </a:r>
            <a:r>
              <a:rPr lang="en-US" u="sng"/>
              <a:t>Khoahoc</a:t>
            </a:r>
            <a:r>
              <a:rPr lang="en-US"/>
              <a:t>, Diem</a:t>
            </a:r>
            <a:r>
              <a:rPr lang="en-US" altLang="en-US"/>
              <a:t>)</a:t>
            </a:r>
          </a:p>
          <a:p>
            <a:pPr marL="342900" lvl="1" indent="0">
              <a:buNone/>
              <a:defRPr/>
            </a:pPr>
            <a:r>
              <a:rPr lang="en-US" altLang="en-US"/>
              <a:t>Lược đồ quan hệ này không đạt 2NF </a:t>
            </a:r>
            <a:br>
              <a:rPr lang="en-US" altLang="en-US"/>
            </a:br>
            <a:r>
              <a:rPr lang="en-US" altLang="en-US"/>
              <a:t>vì </a:t>
            </a:r>
            <a:r>
              <a:rPr lang="en-US" altLang="en-US" b="1"/>
              <a:t>MaNV</a:t>
            </a:r>
            <a:r>
              <a:rPr lang="en-US" altLang="en-US"/>
              <a:t>, </a:t>
            </a:r>
            <a:r>
              <a:rPr lang="en-US" altLang="en-US" b="1"/>
              <a:t>Khoahoc</a:t>
            </a:r>
            <a:r>
              <a:rPr lang="en-US" altLang="en-US"/>
              <a:t>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b="1"/>
              <a:t>Hoten</a:t>
            </a:r>
            <a:r>
              <a:rPr lang="en-US" altLang="en-US"/>
              <a:t> không phải là PTH đầy đủ</a:t>
            </a:r>
          </a:p>
          <a:p>
            <a:pPr marL="342900" lvl="1" indent="0">
              <a:buNone/>
              <a:defRPr/>
            </a:pPr>
            <a:endParaRPr lang="en-US" altLang="en-US"/>
          </a:p>
          <a:p>
            <a:pPr marL="91440" lvl="1" indent="0">
              <a:buNone/>
              <a:defRPr/>
            </a:pPr>
            <a:r>
              <a:rPr lang="en-US" altLang="en-US" b="1"/>
              <a:t>          NHANVIEN</a:t>
            </a:r>
            <a:r>
              <a:rPr lang="en-US" altLang="en-US"/>
              <a:t>(</a:t>
            </a:r>
            <a:r>
              <a:rPr lang="en-US" u="sng"/>
              <a:t>MaNV</a:t>
            </a:r>
            <a:r>
              <a:rPr lang="en-US"/>
              <a:t>, Hoten, MaPB, TenPB)</a:t>
            </a:r>
          </a:p>
          <a:p>
            <a:pPr marL="342900" lvl="1" indent="0">
              <a:buNone/>
              <a:defRPr/>
            </a:pPr>
            <a:r>
              <a:rPr lang="en-US" altLang="en-US"/>
              <a:t>       </a:t>
            </a:r>
            <a:r>
              <a:rPr lang="en-US" altLang="en-US" b="1"/>
              <a:t>NV_KHOAHOC</a:t>
            </a:r>
            <a:r>
              <a:rPr lang="en-US" altLang="en-US"/>
              <a:t>(</a:t>
            </a:r>
            <a:r>
              <a:rPr lang="en-US" u="sng"/>
              <a:t>MaNV, Khoahoc</a:t>
            </a:r>
            <a:r>
              <a:rPr lang="en-US"/>
              <a:t>, Diem</a:t>
            </a:r>
            <a:r>
              <a:rPr lang="en-US" altLang="en-US"/>
              <a:t>)</a:t>
            </a:r>
          </a:p>
          <a:p>
            <a:pPr marL="342900" lvl="1" indent="0">
              <a:buNone/>
              <a:defRPr/>
            </a:pPr>
            <a:r>
              <a:rPr lang="en-US" altLang="en-US"/>
              <a:t>Cả 2 lược đồ quan hệ này đều đạt 2NF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/>
          </a:p>
        </p:txBody>
      </p:sp>
      <p:grpSp>
        <p:nvGrpSpPr>
          <p:cNvPr id="2" name="Group 1"/>
          <p:cNvGrpSpPr/>
          <p:nvPr/>
        </p:nvGrpSpPr>
        <p:grpSpPr>
          <a:xfrm>
            <a:off x="190499" y="3622869"/>
            <a:ext cx="938506" cy="1947684"/>
            <a:chOff x="190499" y="3622869"/>
            <a:chExt cx="938506" cy="1947684"/>
          </a:xfrm>
        </p:grpSpPr>
        <p:sp>
          <p:nvSpPr>
            <p:cNvPr id="4" name="Curved Right Arrow 3"/>
            <p:cNvSpPr/>
            <p:nvPr/>
          </p:nvSpPr>
          <p:spPr>
            <a:xfrm>
              <a:off x="190499" y="3622869"/>
              <a:ext cx="466725" cy="1584325"/>
            </a:xfrm>
            <a:prstGeom prst="curvedRightArrow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Left Brace 4"/>
            <p:cNvSpPr/>
            <p:nvPr/>
          </p:nvSpPr>
          <p:spPr>
            <a:xfrm>
              <a:off x="908537" y="4843835"/>
              <a:ext cx="220468" cy="72671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21E63C-28D1-D386-0388-2A64B9105F28}"/>
                  </a:ext>
                </a:extLst>
              </p14:cNvPr>
              <p14:cNvContentPartPr/>
              <p14:nvPr/>
            </p14:nvContentPartPr>
            <p14:xfrm>
              <a:off x="1334636" y="1712975"/>
              <a:ext cx="157680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21E63C-28D1-D386-0388-2A64B9105F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0996" y="1604975"/>
                <a:ext cx="1684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006457-2FD2-4B9C-1A08-AC834AC4E0FB}"/>
                  </a:ext>
                </a:extLst>
              </p14:cNvPr>
              <p14:cNvContentPartPr/>
              <p14:nvPr/>
            </p14:nvContentPartPr>
            <p14:xfrm>
              <a:off x="6410996" y="2006015"/>
              <a:ext cx="3336480" cy="23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006457-2FD2-4B9C-1A08-AC834AC4E0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6996" y="1898015"/>
                <a:ext cx="34441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852224E-ADEB-9FCB-3EFE-8B7B6C1EEC11}"/>
                  </a:ext>
                </a:extLst>
              </p14:cNvPr>
              <p14:cNvContentPartPr/>
              <p14:nvPr/>
            </p14:nvContentPartPr>
            <p14:xfrm>
              <a:off x="577916" y="2522255"/>
              <a:ext cx="3500280" cy="190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852224E-ADEB-9FCB-3EFE-8B7B6C1EEC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3916" y="2414255"/>
                <a:ext cx="3607920" cy="4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56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0499" y="173615"/>
            <a:ext cx="11562670" cy="626084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en-US" sz="3600" b="1"/>
              <a:t>Các dạng chuẩn (tt.): </a:t>
            </a:r>
          </a:p>
          <a:p>
            <a:pPr algn="just">
              <a:spcBef>
                <a:spcPct val="0"/>
              </a:spcBef>
            </a:pPr>
            <a:r>
              <a:rPr lang="en-US" altLang="en-US" b="1"/>
              <a:t>Dạng chuẩn 3 (3NF):</a:t>
            </a:r>
          </a:p>
          <a:p>
            <a:pPr lvl="1">
              <a:defRPr/>
            </a:pPr>
            <a:r>
              <a:rPr lang="en-US" sz="2800"/>
              <a:t>PTH bắc cầu: Nếu X </a:t>
            </a:r>
            <a:r>
              <a:rPr lang="en-US" sz="2800">
                <a:sym typeface="Wingdings" panose="05000000000000000000" pitchFamily="2" charset="2"/>
              </a:rPr>
              <a:t> Z và Z  Y với Z không phải là khóa ứng viên và cũng không phải là tập con của bất kỳ khóa ứng viên nào thì X  Y là PTH bắc cầu. </a:t>
            </a:r>
            <a:endParaRPr lang="en-US" sz="2800"/>
          </a:p>
          <a:p>
            <a:pPr lvl="1">
              <a:defRPr/>
            </a:pPr>
            <a:r>
              <a:rPr lang="en-US" sz="2800"/>
              <a:t>Một lược đồ quan hệ R đạt 3NF nếu </a:t>
            </a:r>
          </a:p>
          <a:p>
            <a:pPr marL="342900" lvl="1" indent="0">
              <a:buNone/>
              <a:defRPr/>
            </a:pPr>
            <a:r>
              <a:rPr lang="en-US" sz="2800"/>
              <a:t>     - R đạt 2NF </a:t>
            </a:r>
          </a:p>
          <a:p>
            <a:pPr marL="342900" lvl="1" indent="0">
              <a:buNone/>
              <a:defRPr/>
            </a:pPr>
            <a:r>
              <a:rPr lang="en-US" sz="2800"/>
              <a:t>     - Mọi thuộc tính không khóa đều không phụ thuộc bắc cầu vào các khóa ứng viên của R.</a:t>
            </a:r>
            <a:endParaRPr lang="en-US" altLang="en-US" sz="2800"/>
          </a:p>
          <a:p>
            <a:pPr marL="171450" lvl="1">
              <a:spcBef>
                <a:spcPts val="750"/>
              </a:spcBef>
              <a:defRPr/>
            </a:pPr>
            <a:r>
              <a:rPr lang="en-US" altLang="en-US" sz="2800"/>
              <a:t>Ví du. </a:t>
            </a:r>
          </a:p>
          <a:p>
            <a:pPr marL="342900" lvl="1" indent="0">
              <a:buNone/>
              <a:defRPr/>
            </a:pPr>
            <a:r>
              <a:rPr lang="en-US" altLang="en-US" b="1"/>
              <a:t>+ NHANVIEN</a:t>
            </a:r>
            <a:r>
              <a:rPr lang="en-US" altLang="en-US"/>
              <a:t>(</a:t>
            </a:r>
            <a:r>
              <a:rPr lang="en-US" u="sng"/>
              <a:t>MANV</a:t>
            </a:r>
            <a:r>
              <a:rPr lang="en-US"/>
              <a:t>, Hoten, MaPB, TenPB</a:t>
            </a:r>
            <a:r>
              <a:rPr lang="en-US" altLang="en-US"/>
              <a:t>)</a:t>
            </a:r>
          </a:p>
          <a:p>
            <a:pPr marL="342900" lvl="1" indent="0">
              <a:buNone/>
              <a:defRPr/>
            </a:pPr>
            <a:r>
              <a:rPr lang="en-US" altLang="en-US"/>
              <a:t>Lược đồ quan hệ này đạt 2NF nhưng không đạt 3NF </a:t>
            </a:r>
            <a:br>
              <a:rPr lang="en-US" altLang="en-US"/>
            </a:br>
            <a:r>
              <a:rPr lang="en-US" altLang="en-US"/>
              <a:t>vì </a:t>
            </a:r>
            <a:r>
              <a:rPr lang="en-US" altLang="en-US" b="1"/>
              <a:t>MaNV</a:t>
            </a:r>
            <a:r>
              <a:rPr lang="en-US" altLang="en-US"/>
              <a:t>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b="1"/>
              <a:t>MaPB </a:t>
            </a:r>
            <a:r>
              <a:rPr lang="en-US"/>
              <a:t>và</a:t>
            </a:r>
            <a:r>
              <a:rPr lang="en-US" b="1"/>
              <a:t> MaPB </a:t>
            </a:r>
            <a:r>
              <a:rPr lang="en-US" b="1">
                <a:sym typeface="Wingdings" panose="05000000000000000000" pitchFamily="2" charset="2"/>
              </a:rPr>
              <a:t></a:t>
            </a:r>
            <a:r>
              <a:rPr lang="en-US" b="1"/>
              <a:t>TenPB</a:t>
            </a:r>
            <a:r>
              <a:rPr lang="en-US" altLang="en-US"/>
              <a:t> nên MaNV </a:t>
            </a:r>
            <a:r>
              <a:rPr lang="en-US" altLang="en-US">
                <a:sym typeface="Wingdings" panose="05000000000000000000" pitchFamily="2" charset="2"/>
              </a:rPr>
              <a:t> TenPB là PTH bắc cầu</a:t>
            </a:r>
            <a:endParaRPr lang="en-US" altLang="en-US"/>
          </a:p>
          <a:p>
            <a:pPr marL="342900" lvl="1" indent="0">
              <a:buNone/>
              <a:defRPr/>
            </a:pPr>
            <a:endParaRPr lang="en-US" altLang="en-US"/>
          </a:p>
          <a:p>
            <a:pPr marL="91440" lvl="1" indent="0">
              <a:buNone/>
              <a:defRPr/>
            </a:pPr>
            <a:r>
              <a:rPr lang="en-US" altLang="en-US" b="1"/>
              <a:t>          NHANVIEN</a:t>
            </a:r>
            <a:r>
              <a:rPr lang="en-US" altLang="en-US"/>
              <a:t>(</a:t>
            </a:r>
            <a:r>
              <a:rPr lang="en-US" u="sng"/>
              <a:t>MaNV</a:t>
            </a:r>
            <a:r>
              <a:rPr lang="en-US"/>
              <a:t>, Hoten, MaPB)</a:t>
            </a:r>
          </a:p>
          <a:p>
            <a:pPr marL="342900" lvl="1" indent="0">
              <a:buNone/>
              <a:defRPr/>
            </a:pPr>
            <a:r>
              <a:rPr lang="en-US" altLang="en-US"/>
              <a:t>       </a:t>
            </a:r>
            <a:r>
              <a:rPr lang="en-US" altLang="en-US" b="1"/>
              <a:t>PHONGBAN</a:t>
            </a:r>
            <a:r>
              <a:rPr lang="en-US" altLang="en-US"/>
              <a:t>(</a:t>
            </a:r>
            <a:r>
              <a:rPr lang="en-US" u="sng"/>
              <a:t>MaPB,</a:t>
            </a:r>
            <a:r>
              <a:rPr lang="en-US"/>
              <a:t> TenPB</a:t>
            </a:r>
            <a:r>
              <a:rPr lang="en-US" altLang="en-US"/>
              <a:t>)</a:t>
            </a:r>
          </a:p>
          <a:p>
            <a:pPr marL="342900" lvl="1" indent="0">
              <a:buNone/>
              <a:defRPr/>
            </a:pPr>
            <a:r>
              <a:rPr lang="en-US" altLang="en-US"/>
              <a:t>Cả 2 lược đồ quan hệ này đều đạt 3NF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/>
          </a:p>
        </p:txBody>
      </p:sp>
      <p:sp>
        <p:nvSpPr>
          <p:cNvPr id="4" name="Curved Right Arrow 3"/>
          <p:cNvSpPr/>
          <p:nvPr/>
        </p:nvSpPr>
        <p:spPr>
          <a:xfrm>
            <a:off x="190499" y="3986764"/>
            <a:ext cx="466725" cy="1406330"/>
          </a:xfrm>
          <a:prstGeom prst="curved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908537" y="5029735"/>
            <a:ext cx="220468" cy="72671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C39C84-2E9C-A5BC-288E-5A2290699E9C}"/>
                  </a:ext>
                </a:extLst>
              </p14:cNvPr>
              <p14:cNvContentPartPr/>
              <p14:nvPr/>
            </p14:nvContentPartPr>
            <p14:xfrm>
              <a:off x="1072196" y="2501375"/>
              <a:ext cx="1693800" cy="1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C39C84-2E9C-A5BC-288E-5A2290699E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196" y="2393375"/>
                <a:ext cx="18014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A7CC80A-AC9F-0D3B-7CC2-CFF3146979F4}"/>
                  </a:ext>
                </a:extLst>
              </p14:cNvPr>
              <p14:cNvContentPartPr/>
              <p14:nvPr/>
            </p14:nvContentPartPr>
            <p14:xfrm>
              <a:off x="1923236" y="2879735"/>
              <a:ext cx="3245760" cy="64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A7CC80A-AC9F-0D3B-7CC2-CFF3146979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9236" y="2772095"/>
                <a:ext cx="33534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068FB8-BE15-DBF9-1630-BC0A3E0CC207}"/>
                  </a:ext>
                </a:extLst>
              </p14:cNvPr>
              <p14:cNvContentPartPr/>
              <p14:nvPr/>
            </p14:nvContentPartPr>
            <p14:xfrm>
              <a:off x="5801876" y="2806295"/>
              <a:ext cx="3974040" cy="127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068FB8-BE15-DBF9-1630-BC0A3E0CC2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7876" y="2698295"/>
                <a:ext cx="40816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FB0AEAD-DD3D-7514-0351-73BFACE61E3F}"/>
                  </a:ext>
                </a:extLst>
              </p14:cNvPr>
              <p14:cNvContentPartPr/>
              <p14:nvPr/>
            </p14:nvContentPartPr>
            <p14:xfrm>
              <a:off x="9721916" y="2871455"/>
              <a:ext cx="1978200" cy="39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FB0AEAD-DD3D-7514-0351-73BFACE61E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68276" y="2763815"/>
                <a:ext cx="20858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4277AD-0835-95C3-22FD-33B0F401A4C9}"/>
                  </a:ext>
                </a:extLst>
              </p14:cNvPr>
              <p14:cNvContentPartPr/>
              <p14:nvPr/>
            </p14:nvContentPartPr>
            <p14:xfrm>
              <a:off x="682676" y="3151895"/>
              <a:ext cx="2190600" cy="85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4277AD-0835-95C3-22FD-33B0F401A4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9036" y="3043895"/>
                <a:ext cx="2298240" cy="3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83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0499" y="173615"/>
            <a:ext cx="1156267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en-US" sz="3600" b="1"/>
              <a:t>Các dạng chuẩn (tt.): </a:t>
            </a:r>
          </a:p>
          <a:p>
            <a:pPr algn="just">
              <a:spcBef>
                <a:spcPct val="0"/>
              </a:spcBef>
            </a:pPr>
            <a:r>
              <a:rPr lang="en-US" altLang="en-US" b="1"/>
              <a:t>Dạng chuẩn 3 (3NF).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b="1"/>
              <a:t>Định nghĩa khác của 3NF:</a:t>
            </a:r>
          </a:p>
          <a:p>
            <a:pPr lvl="1">
              <a:defRPr/>
            </a:pPr>
            <a:r>
              <a:rPr lang="vi-VN" altLang="en-US" sz="2800"/>
              <a:t>Lược đồ quan hệ R được gọi là </a:t>
            </a:r>
            <a:r>
              <a:rPr lang="en-US" altLang="en-US" sz="2800"/>
              <a:t>đạt</a:t>
            </a:r>
            <a:r>
              <a:rPr lang="vi-VN" altLang="en-US" sz="2800"/>
              <a:t> dạng chuẩn 3 với tập PTH F  nếu </a:t>
            </a:r>
            <a:r>
              <a:rPr lang="vi-VN" altLang="en-US" sz="2800">
                <a:highlight>
                  <a:srgbClr val="FFFF00"/>
                </a:highlight>
              </a:rPr>
              <a:t>với mọi phụ thuộc hàm không hiển nhiên X </a:t>
            </a:r>
            <a:r>
              <a:rPr lang="vi-VN" altLang="en-US" sz="2800">
                <a:highlight>
                  <a:srgbClr val="FFFF00"/>
                </a:highlight>
                <a:sym typeface="Wingdings" panose="05000000000000000000" pitchFamily="2" charset="2"/>
              </a:rPr>
              <a:t> A thuộc F</a:t>
            </a:r>
            <a:r>
              <a:rPr lang="vi-VN" altLang="en-US" sz="2800" baseline="30000">
                <a:highlight>
                  <a:srgbClr val="FFFF00"/>
                </a:highlight>
                <a:sym typeface="Wingdings" panose="05000000000000000000" pitchFamily="2" charset="2"/>
              </a:rPr>
              <a:t>+</a:t>
            </a:r>
            <a:r>
              <a:rPr lang="vi-VN" altLang="en-US" sz="2800">
                <a:highlight>
                  <a:srgbClr val="FFFF00"/>
                </a:highlight>
                <a:sym typeface="Wingdings" panose="05000000000000000000" pitchFamily="2" charset="2"/>
              </a:rPr>
              <a:t> thì hoặc X là siêu khóa của R hay A là thuộc tính khóa.</a:t>
            </a:r>
            <a:endParaRPr lang="en-US" altLang="en-US" sz="2800">
              <a:highlight>
                <a:srgbClr val="FFFF00"/>
              </a:highlight>
            </a:endParaRPr>
          </a:p>
          <a:p>
            <a:pPr marL="171450" lvl="1">
              <a:spcBef>
                <a:spcPts val="750"/>
              </a:spcBef>
              <a:defRPr/>
            </a:pPr>
            <a:r>
              <a:rPr lang="en-US" altLang="en-US" sz="2800"/>
              <a:t>Ví dụ. </a:t>
            </a:r>
          </a:p>
          <a:p>
            <a:pPr marL="342900" lvl="1" indent="0">
              <a:buNone/>
              <a:defRPr/>
            </a:pPr>
            <a:r>
              <a:rPr lang="en-US" altLang="en-US" b="1"/>
              <a:t>+ NHANVIEN</a:t>
            </a:r>
            <a:r>
              <a:rPr lang="en-US" altLang="en-US"/>
              <a:t>(</a:t>
            </a:r>
            <a:r>
              <a:rPr lang="en-US" u="sng"/>
              <a:t>MaNV</a:t>
            </a:r>
            <a:r>
              <a:rPr lang="en-US"/>
              <a:t>, Hoten, MaPB, TenPB</a:t>
            </a:r>
            <a:r>
              <a:rPr lang="en-US" altLang="en-US"/>
              <a:t>) không đạt 3NF vì </a:t>
            </a:r>
            <a:r>
              <a:rPr lang="en-US" altLang="en-US" b="1"/>
              <a:t>MaPB </a:t>
            </a:r>
            <a:r>
              <a:rPr lang="en-US" altLang="en-US" b="1">
                <a:sym typeface="Wingdings" panose="05000000000000000000" pitchFamily="2" charset="2"/>
              </a:rPr>
              <a:t> TenPB </a:t>
            </a:r>
            <a:r>
              <a:rPr lang="en-US" altLang="en-US">
                <a:sym typeface="Wingdings" panose="05000000000000000000" pitchFamily="2" charset="2"/>
              </a:rPr>
              <a:t>là PTH không hiển nhiên có MaPB không phải là siêu khóa và TenPB không phải là thuộc tính khóa</a:t>
            </a:r>
            <a:endParaRPr lang="en-US" altLang="en-US"/>
          </a:p>
          <a:p>
            <a:pPr marL="342900" lvl="1" indent="0">
              <a:buNone/>
              <a:defRPr/>
            </a:pPr>
            <a:endParaRPr lang="en-US" altLang="en-US"/>
          </a:p>
          <a:p>
            <a:pPr marL="91440" lvl="1" indent="0">
              <a:buNone/>
              <a:defRPr/>
            </a:pPr>
            <a:r>
              <a:rPr lang="en-US" altLang="en-US" b="1"/>
              <a:t>   + NV_KHOAHOC</a:t>
            </a:r>
            <a:r>
              <a:rPr lang="en-US" altLang="en-US"/>
              <a:t>(</a:t>
            </a:r>
            <a:r>
              <a:rPr lang="en-US" u="sng"/>
              <a:t>MaNV, Khoahoc</a:t>
            </a:r>
            <a:r>
              <a:rPr lang="en-US"/>
              <a:t>, Diem</a:t>
            </a:r>
            <a:r>
              <a:rPr lang="en-US" altLang="en-US"/>
              <a:t>) đạt 3NF vì PTH </a:t>
            </a:r>
            <a:br>
              <a:rPr lang="en-US" altLang="en-US"/>
            </a:br>
            <a:r>
              <a:rPr lang="en-US" altLang="en-US" b="1"/>
              <a:t>MaNV, Khoahoc </a:t>
            </a:r>
            <a:r>
              <a:rPr lang="en-US" altLang="en-US" b="1">
                <a:sym typeface="Wingdings" panose="05000000000000000000" pitchFamily="2" charset="2"/>
              </a:rPr>
              <a:t> Diem</a:t>
            </a:r>
            <a:r>
              <a:rPr lang="en-US" altLang="en-US">
                <a:sym typeface="Wingdings" panose="05000000000000000000" pitchFamily="2" charset="2"/>
              </a:rPr>
              <a:t> có {maNV, Khoahoc} là siêu khóa của lược đồ quan hệ NV_KHOAHOC</a:t>
            </a:r>
            <a:endParaRPr lang="en-US" altLang="en-US"/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9EFD391-DA29-8159-62D0-E954E3466481}"/>
                  </a:ext>
                </a:extLst>
              </p14:cNvPr>
              <p14:cNvContentPartPr/>
              <p14:nvPr/>
            </p14:nvContentPartPr>
            <p14:xfrm>
              <a:off x="5002676" y="116656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9EFD391-DA29-8159-62D0-E954E34664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9036" y="1058926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59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0499" y="173615"/>
            <a:ext cx="1184266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en-US" sz="3600" b="1"/>
              <a:t>Các dạng chuẩn (tt.): </a:t>
            </a:r>
          </a:p>
          <a:p>
            <a:pPr algn="just">
              <a:spcBef>
                <a:spcPct val="0"/>
              </a:spcBef>
            </a:pPr>
            <a:r>
              <a:rPr lang="en-US" altLang="en-US" b="1"/>
              <a:t>Dạng chuẩn </a:t>
            </a:r>
            <a:r>
              <a:rPr lang="en-US" b="1"/>
              <a:t>Boyce-Codd</a:t>
            </a:r>
            <a:r>
              <a:rPr lang="en-US" altLang="en-US" b="1"/>
              <a:t> (BCNF).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b="1"/>
              <a:t>- </a:t>
            </a:r>
            <a:r>
              <a:rPr lang="en-US" altLang="en-US"/>
              <a:t>Định nghĩa:</a:t>
            </a:r>
          </a:p>
          <a:p>
            <a:pPr lvl="1">
              <a:defRPr/>
            </a:pPr>
            <a:r>
              <a:rPr lang="vi-VN" altLang="en-US" sz="2800">
                <a:highlight>
                  <a:srgbClr val="FFFF00"/>
                </a:highlight>
              </a:rPr>
              <a:t>Lược đồ quan hệ R được gọi là </a:t>
            </a:r>
            <a:r>
              <a:rPr lang="en-US" altLang="en-US" sz="2800">
                <a:highlight>
                  <a:srgbClr val="FFFF00"/>
                </a:highlight>
              </a:rPr>
              <a:t>đạt</a:t>
            </a:r>
            <a:r>
              <a:rPr lang="vi-VN" altLang="en-US" sz="2800">
                <a:highlight>
                  <a:srgbClr val="FFFF00"/>
                </a:highlight>
              </a:rPr>
              <a:t> dạng chuẩn </a:t>
            </a:r>
            <a:r>
              <a:rPr lang="en-US" altLang="en-US" sz="2800">
                <a:highlight>
                  <a:srgbClr val="FFFF00"/>
                </a:highlight>
              </a:rPr>
              <a:t>BCNF</a:t>
            </a:r>
            <a:r>
              <a:rPr lang="vi-VN" altLang="en-US" sz="2800">
                <a:highlight>
                  <a:srgbClr val="FFFF00"/>
                </a:highlight>
              </a:rPr>
              <a:t> nếu với mọi phụ thuộc hàm không hiển nhiên X </a:t>
            </a:r>
            <a:r>
              <a:rPr lang="vi-VN" altLang="en-US" sz="2800">
                <a:highlight>
                  <a:srgbClr val="FFFF00"/>
                </a:highlight>
                <a:sym typeface="Wingdings" panose="05000000000000000000" pitchFamily="2" charset="2"/>
              </a:rPr>
              <a:t> A thuộc F</a:t>
            </a:r>
            <a:r>
              <a:rPr lang="vi-VN" altLang="en-US" sz="2800" baseline="30000">
                <a:highlight>
                  <a:srgbClr val="FFFF00"/>
                </a:highlight>
                <a:sym typeface="Wingdings" panose="05000000000000000000" pitchFamily="2" charset="2"/>
              </a:rPr>
              <a:t>+</a:t>
            </a:r>
            <a:r>
              <a:rPr lang="vi-VN" altLang="en-US" sz="2800">
                <a:highlight>
                  <a:srgbClr val="FFFF00"/>
                </a:highlight>
                <a:sym typeface="Wingdings" panose="05000000000000000000" pitchFamily="2" charset="2"/>
              </a:rPr>
              <a:t> thì X là siêu khóa của R</a:t>
            </a:r>
            <a:r>
              <a:rPr lang="en-US" altLang="en-US" sz="280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  <a:r>
              <a:rPr lang="vi-VN" altLang="en-US" sz="280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endParaRPr lang="en-US" altLang="en-US" sz="280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lvl="1" indent="0" algn="just">
              <a:spcBef>
                <a:spcPct val="0"/>
              </a:spcBef>
              <a:buNone/>
              <a:defRPr/>
            </a:pPr>
            <a:r>
              <a:rPr lang="en-US" altLang="en-US" sz="2800">
                <a:sym typeface="Wingdings" panose="05000000000000000000" pitchFamily="2" charset="2"/>
              </a:rPr>
              <a:t>- Một quan hệ </a:t>
            </a:r>
            <a:r>
              <a:rPr lang="en-US" altLang="en-US" sz="2800">
                <a:highlight>
                  <a:srgbClr val="FFFF00"/>
                </a:highlight>
                <a:sym typeface="Wingdings" panose="05000000000000000000" pitchFamily="2" charset="2"/>
              </a:rPr>
              <a:t>đạt BCNF thì cũng đạt 3NF</a:t>
            </a:r>
          </a:p>
          <a:p>
            <a:pPr marL="457200" lvl="1" indent="0">
              <a:buNone/>
              <a:defRPr/>
            </a:pPr>
            <a:r>
              <a:rPr lang="en-US" altLang="en-US" sz="2800"/>
              <a:t>Ví dụ. </a:t>
            </a:r>
            <a:r>
              <a:rPr lang="en-US" altLang="en-US"/>
              <a:t>Cho </a:t>
            </a:r>
            <a:r>
              <a:rPr lang="en-US" altLang="en-US" b="1"/>
              <a:t>NV_KHOAHOC</a:t>
            </a:r>
            <a:r>
              <a:rPr lang="en-US" altLang="en-US"/>
              <a:t>(</a:t>
            </a:r>
            <a:r>
              <a:rPr lang="en-US"/>
              <a:t>MaNV, Khoahoc, GiangVien</a:t>
            </a:r>
            <a:r>
              <a:rPr lang="en-US" altLang="en-US"/>
              <a:t>) và </a:t>
            </a:r>
          </a:p>
          <a:p>
            <a:pPr marL="342900" lvl="1" indent="0">
              <a:buNone/>
              <a:defRPr/>
            </a:pPr>
            <a:r>
              <a:rPr lang="en-US" altLang="en-US"/>
              <a:t>             F= {MaNV, Khoahoc </a:t>
            </a:r>
            <a:r>
              <a:rPr lang="en-US" altLang="en-US">
                <a:sym typeface="Wingdings" panose="05000000000000000000" pitchFamily="2" charset="2"/>
              </a:rPr>
              <a:t> GiangVien, GiangVien  Khoahoc}. </a:t>
            </a:r>
          </a:p>
          <a:p>
            <a:pPr marL="342900" lvl="1" indent="0">
              <a:buNone/>
              <a:defRPr/>
            </a:pPr>
            <a:r>
              <a:rPr lang="en-US" altLang="en-US">
                <a:sym typeface="Wingdings" panose="05000000000000000000" pitchFamily="2" charset="2"/>
              </a:rPr>
              <a:t>Quan hệ này có 2 khóa {</a:t>
            </a:r>
            <a:r>
              <a:rPr lang="en-US" altLang="en-US" b="1" i="1"/>
              <a:t>MaNV, Khoahoc</a:t>
            </a:r>
            <a:r>
              <a:rPr lang="en-US" altLang="en-US" b="1" i="1">
                <a:sym typeface="Wingdings" panose="05000000000000000000" pitchFamily="2" charset="2"/>
              </a:rPr>
              <a:t>}</a:t>
            </a:r>
            <a:r>
              <a:rPr lang="en-US" altLang="en-US">
                <a:sym typeface="Wingdings" panose="05000000000000000000" pitchFamily="2" charset="2"/>
              </a:rPr>
              <a:t> và {</a:t>
            </a:r>
            <a:r>
              <a:rPr lang="en-US" altLang="en-US" b="1" i="1"/>
              <a:t>MaNV, GiangVien</a:t>
            </a:r>
            <a:r>
              <a:rPr lang="en-US" altLang="en-US" i="1">
                <a:sym typeface="Wingdings" panose="05000000000000000000" pitchFamily="2" charset="2"/>
              </a:rPr>
              <a:t>}. </a:t>
            </a:r>
            <a:r>
              <a:rPr lang="en-US" altLang="en-US"/>
              <a:t>Quan hệ đạt 3NF nhưng không đạt BCNF vì có </a:t>
            </a:r>
            <a:r>
              <a:rPr lang="en-US" altLang="en-US">
                <a:sym typeface="Wingdings" panose="05000000000000000000" pitchFamily="2" charset="2"/>
              </a:rPr>
              <a:t>GiangVien  Khoahoc nhưng GiangVien không phải là siêu khóa.</a:t>
            </a:r>
            <a:endParaRPr lang="en-US" altLang="en-US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sz="2800"/>
              <a:t>   NV_GV(</a:t>
            </a:r>
            <a:r>
              <a:rPr lang="en-US" altLang="en-US" sz="2800" u="sng"/>
              <a:t>MaNV, GiangVien</a:t>
            </a:r>
            <a:r>
              <a:rPr lang="en-US" altLang="en-US" sz="2800"/>
              <a:t>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sz="2800"/>
              <a:t>   GV_KHOAHOC(</a:t>
            </a:r>
            <a:r>
              <a:rPr lang="en-US" altLang="en-US" sz="2800" u="sng"/>
              <a:t>GiangVien</a:t>
            </a:r>
            <a:r>
              <a:rPr lang="en-US" altLang="en-US" sz="2800"/>
              <a:t>, Khoahoc)</a:t>
            </a:r>
          </a:p>
        </p:txBody>
      </p:sp>
      <p:sp>
        <p:nvSpPr>
          <p:cNvPr id="2" name="Right Brace 1"/>
          <p:cNvSpPr/>
          <p:nvPr/>
        </p:nvSpPr>
        <p:spPr>
          <a:xfrm>
            <a:off x="6792686" y="5047861"/>
            <a:ext cx="326571" cy="105435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29804" y="5122506"/>
            <a:ext cx="3060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Cả 2 quan hệ đều đạt BCNF</a:t>
            </a:r>
          </a:p>
        </p:txBody>
      </p:sp>
    </p:spTree>
    <p:extLst>
      <p:ext uri="{BB962C8B-B14F-4D97-AF65-F5344CB8AC3E}">
        <p14:creationId xmlns:p14="http://schemas.microsoft.com/office/powerpoint/2010/main" val="153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448570"/>
            <a:ext cx="1156267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indent="-742950" eaLnBrk="1" hangingPunct="1">
              <a:buFont typeface="+mj-lt"/>
              <a:buAutoNum type="arabicPeriod" startAt="3"/>
              <a:defRPr/>
            </a:pPr>
            <a:r>
              <a:rPr lang="en-US" altLang="en-US" sz="3600" b="1"/>
              <a:t>Chuẩn hóa quan hệ: </a:t>
            </a:r>
          </a:p>
          <a:p>
            <a:pPr algn="just">
              <a:spcBef>
                <a:spcPct val="0"/>
              </a:spcBef>
            </a:pPr>
            <a:r>
              <a:rPr lang="en-US" altLang="en-US" b="1"/>
              <a:t>Chuẩn hóa quan hệ bằng phương pháp phân rã </a:t>
            </a:r>
            <a:r>
              <a:rPr lang="en-US" altLang="en-US"/>
              <a:t>là một quá trình </a:t>
            </a:r>
            <a:r>
              <a:rPr lang="en-US" altLang="en-US">
                <a:highlight>
                  <a:srgbClr val="FFFF00"/>
                </a:highlight>
              </a:rPr>
              <a:t>thay thế </a:t>
            </a:r>
            <a:r>
              <a:rPr lang="en-US" altLang="en-US"/>
              <a:t>quan hệ cho trước </a:t>
            </a:r>
            <a:r>
              <a:rPr lang="en-US" altLang="en-US">
                <a:highlight>
                  <a:srgbClr val="FFFF00"/>
                </a:highlight>
              </a:rPr>
              <a:t>bằng các quan hệ nhỏ hơn theo đúng dạng chuẩn</a:t>
            </a:r>
            <a:r>
              <a:rPr lang="en-US" altLang="en-US"/>
              <a:t> nhằm cải tiến một thiết kế CSDL mức logic thỏa mãn các RBTV và tránh dư thừa dữ liệu không cần thiết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/>
              <a:t>Chuẩn hóa quan hệ cần đảm bảo:</a:t>
            </a:r>
          </a:p>
          <a:p>
            <a:pPr marL="457200" lvl="1" indent="-457200">
              <a:spcBef>
                <a:spcPts val="1000"/>
              </a:spcBef>
              <a:buFont typeface="Calibri" panose="020F0502020204030204" pitchFamily="34" charset="0"/>
              <a:buChar char="―"/>
            </a:pP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  Các quan hệ sau phân rã đều đạt dạng chuẩn (tối thiểu là dạng chuẩn 3)</a:t>
            </a:r>
          </a:p>
          <a:p>
            <a:pPr marL="457200" lvl="1" indent="-457200">
              <a:spcBef>
                <a:spcPts val="1000"/>
              </a:spcBef>
              <a:buFont typeface="Calibri" panose="020F0502020204030204" pitchFamily="34" charset="0"/>
              <a:buChar char="―"/>
            </a:pP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  Phân rã quan hệ phải là phân rã bảo toàn thông tin</a:t>
            </a:r>
          </a:p>
          <a:p>
            <a:pPr marL="457200" lvl="1" indent="-457200">
              <a:spcBef>
                <a:spcPts val="1000"/>
              </a:spcBef>
              <a:buFont typeface="Calibri" panose="020F0502020204030204" pitchFamily="34" charset="0"/>
              <a:buChar char="―"/>
            </a:pP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  Tốt hơn, phân rã nên bảo toàn phụ thuộc hàm</a:t>
            </a:r>
          </a:p>
          <a:p>
            <a:pPr lvl="1">
              <a:buNone/>
            </a:pPr>
            <a:endParaRPr lang="en-US" altLang="en-US" sz="28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42602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0499" y="173615"/>
            <a:ext cx="1184266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sz="3600" b="1"/>
              <a:t>Chuẩn hóa quan hệ (tt.):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b="1"/>
              <a:t>Chuẩn hóa bằng phương pháp phân rã.</a:t>
            </a:r>
          </a:p>
          <a:p>
            <a:pPr>
              <a:defRPr/>
            </a:pPr>
            <a:r>
              <a:rPr lang="en-US" altLang="en-US"/>
              <a:t>Input: 1 lược đồ quan hệ Q(R), K </a:t>
            </a:r>
            <a:r>
              <a:rPr lang="en-US" altLang="en-US">
                <a:sym typeface="Symbol" panose="05050102010706020507" pitchFamily="18" charset="2"/>
              </a:rPr>
              <a:t> R là khóa của Q và tập PTH</a:t>
            </a:r>
            <a:r>
              <a:rPr lang="en-US" altLang="en-US"/>
              <a:t> F.</a:t>
            </a:r>
          </a:p>
          <a:p>
            <a:pPr>
              <a:defRPr/>
            </a:pPr>
            <a:r>
              <a:rPr lang="en-US" altLang="en-US"/>
              <a:t>Output: Tất cả lược đồ quan hệ đều đạt BCNF (hoặc 3NF)</a:t>
            </a:r>
          </a:p>
          <a:p>
            <a:pPr>
              <a:buFontTx/>
              <a:buChar char="-"/>
              <a:defRPr/>
            </a:pPr>
            <a:r>
              <a:rPr lang="en-US" altLang="en-US"/>
              <a:t>B1. Chọn 1 PTH X</a:t>
            </a:r>
            <a:r>
              <a:rPr lang="en-US" altLang="en-US">
                <a:sym typeface="Wingdings" panose="05000000000000000000" pitchFamily="2" charset="2"/>
              </a:rPr>
              <a:t> Y gây cho Q(R) vi phạm dạng chuẩn</a:t>
            </a:r>
          </a:p>
          <a:p>
            <a:pPr>
              <a:buFontTx/>
              <a:buChar char="-"/>
              <a:defRPr/>
            </a:pPr>
            <a:r>
              <a:rPr lang="en-US" altLang="en-US">
                <a:sym typeface="Wingdings" panose="05000000000000000000" pitchFamily="2" charset="2"/>
              </a:rPr>
              <a:t>B2. Phân rã Q(R) thành 2 lược đồ con Q1(R1) với tập PTH F1 và Q2(R2) với tập PTH F2. Trong đó,</a:t>
            </a:r>
          </a:p>
          <a:p>
            <a:pPr lvl="1">
              <a:defRPr/>
            </a:pPr>
            <a:r>
              <a:rPr lang="en-US" altLang="en-US" sz="2600">
                <a:sym typeface="Wingdings" panose="05000000000000000000" pitchFamily="2" charset="2"/>
              </a:rPr>
              <a:t>R</a:t>
            </a:r>
            <a:r>
              <a:rPr lang="en-US" altLang="en-US" sz="2600" baseline="-25000">
                <a:sym typeface="Wingdings" panose="05000000000000000000" pitchFamily="2" charset="2"/>
              </a:rPr>
              <a:t>1</a:t>
            </a:r>
            <a:r>
              <a:rPr lang="en-US" altLang="en-US" sz="2600"/>
              <a:t> = X </a:t>
            </a:r>
            <a:r>
              <a:rPr lang="en-US" altLang="en-US" sz="2600">
                <a:sym typeface="Symbol" panose="05050102010706020507" pitchFamily="18" charset="2"/>
              </a:rPr>
              <a:t> Y, với khóa chính là X và F1=</a:t>
            </a:r>
            <a:r>
              <a:rPr lang="en-US" altLang="en-US" sz="2600"/>
              <a:t> { f </a:t>
            </a:r>
            <a:r>
              <a:rPr lang="en-US" altLang="en-US" sz="2600">
                <a:sym typeface="Symbol" panose="05050102010706020507" pitchFamily="18" charset="2"/>
              </a:rPr>
              <a:t> F</a:t>
            </a:r>
            <a:r>
              <a:rPr lang="en-US" altLang="en-US" sz="2600" baseline="30000">
                <a:sym typeface="Symbol" panose="05050102010706020507" pitchFamily="18" charset="2"/>
              </a:rPr>
              <a:t>+</a:t>
            </a:r>
            <a:r>
              <a:rPr lang="en-US" altLang="en-US" sz="2600">
                <a:sym typeface="Symbol" panose="05050102010706020507" pitchFamily="18" charset="2"/>
              </a:rPr>
              <a:t> / Vếtrái(f) U Vếphải(f) R</a:t>
            </a:r>
            <a:r>
              <a:rPr lang="en-US" altLang="en-US" sz="2600" baseline="-25000">
                <a:sym typeface="Symbol" panose="05050102010706020507" pitchFamily="18" charset="2"/>
              </a:rPr>
              <a:t>1</a:t>
            </a:r>
            <a:r>
              <a:rPr lang="en-US" altLang="en-US" sz="2600">
                <a:sym typeface="Symbol" panose="05050102010706020507" pitchFamily="18" charset="2"/>
              </a:rPr>
              <a:t>}</a:t>
            </a:r>
            <a:r>
              <a:rPr lang="en-US" altLang="en-US" sz="2600"/>
              <a:t>.</a:t>
            </a:r>
          </a:p>
          <a:p>
            <a:pPr lvl="1">
              <a:defRPr/>
            </a:pPr>
            <a:r>
              <a:rPr lang="en-US" altLang="en-US" sz="2600">
                <a:sym typeface="Wingdings" panose="05000000000000000000" pitchFamily="2" charset="2"/>
              </a:rPr>
              <a:t>R</a:t>
            </a:r>
            <a:r>
              <a:rPr lang="en-US" altLang="en-US" sz="2600" baseline="-25000">
                <a:sym typeface="Wingdings" panose="05000000000000000000" pitchFamily="2" charset="2"/>
              </a:rPr>
              <a:t>2</a:t>
            </a:r>
            <a:r>
              <a:rPr lang="en-US" altLang="en-US" sz="2600"/>
              <a:t> =</a:t>
            </a:r>
            <a:r>
              <a:rPr lang="pt-BR" altLang="en-US" sz="2600"/>
              <a:t> R – Y, </a:t>
            </a:r>
            <a:r>
              <a:rPr lang="en-US" altLang="en-US" sz="2600">
                <a:sym typeface="Symbol" panose="05050102010706020507" pitchFamily="18" charset="2"/>
              </a:rPr>
              <a:t>với khóa chính là K và </a:t>
            </a:r>
            <a:r>
              <a:rPr lang="en-US" altLang="en-US" sz="2600"/>
              <a:t>F</a:t>
            </a:r>
            <a:r>
              <a:rPr lang="en-US" altLang="en-US" sz="2600" baseline="-25000"/>
              <a:t>2</a:t>
            </a:r>
            <a:r>
              <a:rPr lang="en-US" altLang="en-US" sz="2600"/>
              <a:t> = { f </a:t>
            </a:r>
            <a:r>
              <a:rPr lang="en-US" altLang="en-US" sz="2600">
                <a:sym typeface="Symbol" panose="05050102010706020507" pitchFamily="18" charset="2"/>
              </a:rPr>
              <a:t> F</a:t>
            </a:r>
            <a:r>
              <a:rPr lang="en-US" altLang="en-US" sz="2600" baseline="30000">
                <a:sym typeface="Symbol" panose="05050102010706020507" pitchFamily="18" charset="2"/>
              </a:rPr>
              <a:t>+</a:t>
            </a:r>
            <a:r>
              <a:rPr lang="en-US" altLang="en-US" sz="2600">
                <a:sym typeface="Symbol" panose="05050102010706020507" pitchFamily="18" charset="2"/>
              </a:rPr>
              <a:t> / Vếtrái(f) U Vếphải(f)  R</a:t>
            </a:r>
            <a:r>
              <a:rPr lang="en-US" altLang="en-US" sz="2600" baseline="-25000">
                <a:sym typeface="Symbol" panose="05050102010706020507" pitchFamily="18" charset="2"/>
              </a:rPr>
              <a:t>2</a:t>
            </a:r>
            <a:r>
              <a:rPr lang="en-US" altLang="en-US" sz="2600">
                <a:sym typeface="Symbol" panose="05050102010706020507" pitchFamily="18" charset="2"/>
              </a:rPr>
              <a:t>}</a:t>
            </a:r>
            <a:endParaRPr lang="en-US" altLang="en-US" sz="2600"/>
          </a:p>
          <a:p>
            <a:pPr>
              <a:buFontTx/>
              <a:buChar char="-"/>
              <a:defRPr/>
            </a:pPr>
            <a:r>
              <a:rPr lang="en-US" altLang="en-US"/>
              <a:t>B3. Nếu tất cả lược đồ con đều đạt BCNF hoặc 3NF thì ngưng</a:t>
            </a:r>
          </a:p>
          <a:p>
            <a:pPr marL="0" indent="0">
              <a:buNone/>
              <a:defRPr/>
            </a:pPr>
            <a:r>
              <a:rPr lang="en-US" altLang="en-US"/>
              <a:t>         Ngược lại, quay về B1 để phân rã lược đồ con nào chưa đạt dạng</a:t>
            </a:r>
            <a:br>
              <a:rPr lang="en-US" altLang="en-US"/>
            </a:br>
            <a:r>
              <a:rPr lang="en-US" altLang="en-US"/>
              <a:t>         chuẩn.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48318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0499" y="173615"/>
            <a:ext cx="1184266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sz="3600" b="1"/>
              <a:t>Chuẩn hóa quan hệ (tt.):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b="1"/>
              <a:t>Chuẩn hóa bằng phương pháp phân rã.</a:t>
            </a:r>
          </a:p>
          <a:p>
            <a:pPr>
              <a:defRPr/>
            </a:pPr>
            <a:r>
              <a:rPr lang="en-US" altLang="en-US"/>
              <a:t>Ví dụ. Cho </a:t>
            </a:r>
            <a:r>
              <a:rPr lang="pt-BR"/>
              <a:t>Q(</a:t>
            </a:r>
            <a:r>
              <a:rPr lang="pt-BR" u="sng"/>
              <a:t>A</a:t>
            </a:r>
            <a:r>
              <a:rPr lang="pt-BR"/>
              <a:t>, B, C, D, E, G) and F = {A </a:t>
            </a:r>
            <a:r>
              <a:rPr lang="vi-VN">
                <a:sym typeface="Wingdings"/>
              </a:rPr>
              <a:t></a:t>
            </a:r>
            <a:r>
              <a:rPr lang="en-US">
                <a:sym typeface="Wingdings"/>
              </a:rPr>
              <a:t> BDEG, </a:t>
            </a:r>
            <a:r>
              <a:rPr lang="en-US"/>
              <a:t>B </a:t>
            </a:r>
            <a:r>
              <a:rPr lang="vi-VN">
                <a:sym typeface="Wingdings"/>
              </a:rPr>
              <a:t></a:t>
            </a:r>
            <a:r>
              <a:rPr lang="en-US">
                <a:sym typeface="Wingdings"/>
              </a:rPr>
              <a:t> C, </a:t>
            </a:r>
            <a:r>
              <a:rPr lang="en-US"/>
              <a:t>DEG </a:t>
            </a:r>
            <a:r>
              <a:rPr lang="vi-VN">
                <a:sym typeface="Wingdings"/>
              </a:rPr>
              <a:t></a:t>
            </a:r>
            <a:r>
              <a:rPr lang="en-US">
                <a:sym typeface="Wingdings"/>
              </a:rPr>
              <a:t>B}</a:t>
            </a:r>
          </a:p>
          <a:p>
            <a:pPr marL="0" indent="0">
              <a:buNone/>
              <a:defRPr/>
            </a:pPr>
            <a:r>
              <a:rPr lang="en-US" altLang="en-US"/>
              <a:t>Lược đồ này không đạt 3NF.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b="1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427672" y="3129352"/>
            <a:ext cx="1255712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2084" y="3065852"/>
            <a:ext cx="876300" cy="527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84884" y="2630877"/>
            <a:ext cx="327433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400" dirty="0">
                <a:latin typeface="+mn-lt"/>
              </a:rPr>
              <a:t>Q(</a:t>
            </a:r>
            <a:r>
              <a:rPr lang="pt-BR" sz="2400" u="sng" dirty="0">
                <a:latin typeface="+mn-lt"/>
              </a:rPr>
              <a:t>A</a:t>
            </a:r>
            <a:r>
              <a:rPr lang="pt-BR" sz="2400" dirty="0">
                <a:latin typeface="+mn-lt"/>
              </a:rPr>
              <a:t>, B, C, D, E, G), 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3384" y="2994414"/>
            <a:ext cx="1399578" cy="461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rgbClr val="FF0000"/>
                </a:solidFill>
                <a:latin typeface="+mn-lt"/>
                <a:sym typeface="Wingdings"/>
              </a:rPr>
              <a:t>B </a:t>
            </a:r>
            <a:r>
              <a:rPr lang="pt-BR" sz="24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 C</a:t>
            </a:r>
            <a:endParaRPr lang="pt-BR" sz="2400" baseline="-25000" dirty="0">
              <a:solidFill>
                <a:srgbClr val="FF0000"/>
              </a:solidFill>
              <a:latin typeface="+mn-lt"/>
              <a:sym typeface="Wingding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922" y="3581789"/>
            <a:ext cx="3611747" cy="461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rgbClr val="FF0000"/>
                </a:solidFill>
                <a:latin typeface="+mn-lt"/>
                <a:sym typeface="Wingdings"/>
              </a:rPr>
              <a:t>Q</a:t>
            </a:r>
            <a:r>
              <a:rPr lang="pt-BR" sz="2400" baseline="-25000" dirty="0">
                <a:solidFill>
                  <a:srgbClr val="FF0000"/>
                </a:solidFill>
                <a:latin typeface="+mn-lt"/>
                <a:sym typeface="Wingdings"/>
              </a:rPr>
              <a:t>1</a:t>
            </a:r>
            <a:r>
              <a:rPr lang="pt-BR" sz="2400" dirty="0">
                <a:latin typeface="+mn-lt"/>
                <a:sym typeface="Wingdings"/>
              </a:rPr>
              <a:t>(</a:t>
            </a:r>
            <a:r>
              <a:rPr lang="pt-BR" sz="2400" u="sng" dirty="0">
                <a:latin typeface="+mn-lt"/>
                <a:sym typeface="Wingdings"/>
              </a:rPr>
              <a:t>B</a:t>
            </a:r>
            <a:r>
              <a:rPr lang="pt-BR" sz="2400" dirty="0">
                <a:latin typeface="+mn-lt"/>
                <a:sym typeface="Wingdings"/>
              </a:rPr>
              <a:t>, C),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sz="24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2400" dirty="0">
                <a:latin typeface="+mn-lt"/>
              </a:rPr>
              <a:t> = {B </a:t>
            </a:r>
            <a:r>
              <a:rPr lang="vi-VN" sz="2400" dirty="0">
                <a:latin typeface="+mn-lt"/>
                <a:sym typeface="Wingdings"/>
              </a:rPr>
              <a:t></a:t>
            </a:r>
            <a:r>
              <a:rPr lang="en-US" sz="2400" dirty="0">
                <a:latin typeface="+mn-lt"/>
                <a:sym typeface="Wingdings"/>
              </a:rPr>
              <a:t> C}</a:t>
            </a:r>
            <a:endParaRPr lang="pt-BR" sz="2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9272" y="3521464"/>
            <a:ext cx="6790245" cy="461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rgbClr val="FF0000"/>
                </a:solidFill>
                <a:latin typeface="+mn-lt"/>
                <a:sym typeface="Wingdings"/>
              </a:rPr>
              <a:t>Q</a:t>
            </a:r>
            <a:r>
              <a:rPr lang="pt-BR" sz="2400" baseline="-25000" dirty="0">
                <a:solidFill>
                  <a:srgbClr val="FF0000"/>
                </a:solidFill>
                <a:latin typeface="+mn-lt"/>
                <a:sym typeface="Wingdings"/>
              </a:rPr>
              <a:t>2</a:t>
            </a:r>
            <a:r>
              <a:rPr lang="pt-BR" sz="2400" dirty="0">
                <a:latin typeface="+mn-lt"/>
                <a:sym typeface="Wingdings"/>
              </a:rPr>
              <a:t>(</a:t>
            </a:r>
            <a:r>
              <a:rPr lang="pt-BR" sz="2400" u="sng" dirty="0">
                <a:latin typeface="+mn-lt"/>
              </a:rPr>
              <a:t>A</a:t>
            </a:r>
            <a:r>
              <a:rPr lang="pt-BR" sz="2400" dirty="0">
                <a:latin typeface="+mn-lt"/>
              </a:rPr>
              <a:t>, B, D, E, G</a:t>
            </a:r>
            <a:r>
              <a:rPr lang="pt-BR" sz="2400" dirty="0">
                <a:latin typeface="+mn-lt"/>
                <a:sym typeface="Wingdings"/>
              </a:rPr>
              <a:t>),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sz="2400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400" dirty="0">
                <a:latin typeface="+mn-lt"/>
              </a:rPr>
              <a:t>={</a:t>
            </a:r>
            <a:r>
              <a:rPr lang="pt-BR" sz="2400" dirty="0">
                <a:latin typeface="+mn-lt"/>
              </a:rPr>
              <a:t>A </a:t>
            </a:r>
            <a:r>
              <a:rPr lang="vi-VN" sz="2400" dirty="0">
                <a:latin typeface="+mn-lt"/>
                <a:sym typeface="Wingdings"/>
              </a:rPr>
              <a:t></a:t>
            </a:r>
            <a:r>
              <a:rPr lang="en-US" sz="2400" dirty="0">
                <a:latin typeface="+mn-lt"/>
                <a:sym typeface="Wingdings"/>
              </a:rPr>
              <a:t> BDEG, DEG </a:t>
            </a:r>
            <a:r>
              <a:rPr lang="vi-VN" sz="2400" dirty="0">
                <a:latin typeface="+mn-lt"/>
                <a:sym typeface="Wingdings"/>
              </a:rPr>
              <a:t></a:t>
            </a:r>
            <a:r>
              <a:rPr lang="en-US" sz="2400" dirty="0">
                <a:latin typeface="+mn-lt"/>
                <a:sym typeface="Wingdings"/>
              </a:rPr>
              <a:t>B}</a:t>
            </a:r>
            <a:endParaRPr lang="pt-BR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37572" y="3950089"/>
            <a:ext cx="1619196" cy="461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sym typeface="Wingdings"/>
              </a:rPr>
              <a:t>DEG </a:t>
            </a:r>
            <a:r>
              <a:rPr lang="vi-VN" sz="240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r>
              <a:rPr lang="en-US" sz="2400" dirty="0">
                <a:solidFill>
                  <a:srgbClr val="FF0000"/>
                </a:solidFill>
                <a:latin typeface="+mn-lt"/>
                <a:sym typeface="Wingdings"/>
              </a:rPr>
              <a:t>B</a:t>
            </a:r>
            <a:endParaRPr lang="pt-BR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4547" y="4847027"/>
            <a:ext cx="5073217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rgbClr val="FF0000"/>
                </a:solidFill>
                <a:latin typeface="+mn-lt"/>
                <a:sym typeface="Wingdings"/>
              </a:rPr>
              <a:t>Q</a:t>
            </a:r>
            <a:r>
              <a:rPr lang="pt-BR" sz="2400" baseline="-25000" dirty="0">
                <a:solidFill>
                  <a:srgbClr val="FF0000"/>
                </a:solidFill>
                <a:latin typeface="+mn-lt"/>
                <a:sym typeface="Wingdings"/>
              </a:rPr>
              <a:t>21</a:t>
            </a:r>
            <a:r>
              <a:rPr lang="pt-BR" sz="2400" dirty="0">
                <a:latin typeface="+mn-lt"/>
                <a:sym typeface="Wingdings"/>
              </a:rPr>
              <a:t>(B,</a:t>
            </a:r>
            <a:r>
              <a:rPr lang="pt-BR" sz="2400" u="sng" dirty="0">
                <a:latin typeface="+mn-lt"/>
                <a:sym typeface="Wingdings"/>
              </a:rPr>
              <a:t>D,E,G</a:t>
            </a:r>
            <a:r>
              <a:rPr lang="pt-BR" sz="2400" dirty="0">
                <a:latin typeface="+mn-lt"/>
                <a:sym typeface="Wingdings"/>
              </a:rPr>
              <a:t>),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sz="2400" baseline="-25000" dirty="0">
                <a:solidFill>
                  <a:srgbClr val="FF0000"/>
                </a:solidFill>
                <a:latin typeface="+mn-lt"/>
              </a:rPr>
              <a:t>21</a:t>
            </a:r>
            <a:r>
              <a:rPr lang="en-US" sz="2400" dirty="0">
                <a:latin typeface="+mn-lt"/>
              </a:rPr>
              <a:t>={</a:t>
            </a:r>
            <a:r>
              <a:rPr lang="en-US" sz="2400" dirty="0">
                <a:latin typeface="+mn-lt"/>
                <a:sym typeface="Wingdings"/>
              </a:rPr>
              <a:t>DEG </a:t>
            </a:r>
            <a:r>
              <a:rPr lang="vi-VN" sz="2400" dirty="0">
                <a:latin typeface="+mn-lt"/>
                <a:sym typeface="Wingdings"/>
              </a:rPr>
              <a:t></a:t>
            </a:r>
            <a:r>
              <a:rPr lang="en-US" sz="2400" dirty="0">
                <a:latin typeface="+mn-lt"/>
                <a:sym typeface="Wingdings"/>
              </a:rPr>
              <a:t>B}</a:t>
            </a:r>
            <a:endParaRPr lang="pt-BR" sz="24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2526" y="4835914"/>
            <a:ext cx="4673910" cy="461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en-US" sz="2400" baseline="-25000" dirty="0">
                <a:solidFill>
                  <a:srgbClr val="FF0000"/>
                </a:solidFill>
                <a:latin typeface="+mn-lt"/>
              </a:rPr>
              <a:t>22</a:t>
            </a:r>
            <a:r>
              <a:rPr lang="en-US" sz="2400" dirty="0">
                <a:latin typeface="+mn-lt"/>
              </a:rPr>
              <a:t>(</a:t>
            </a:r>
            <a:r>
              <a:rPr lang="en-US" sz="2400" u="sng" dirty="0">
                <a:latin typeface="+mn-lt"/>
              </a:rPr>
              <a:t>A</a:t>
            </a:r>
            <a:r>
              <a:rPr lang="en-US" sz="2400" dirty="0">
                <a:latin typeface="+mn-lt"/>
              </a:rPr>
              <a:t>,D,E,G),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sz="2400" baseline="-25000" dirty="0">
                <a:solidFill>
                  <a:srgbClr val="FF0000"/>
                </a:solidFill>
                <a:latin typeface="+mn-lt"/>
              </a:rPr>
              <a:t>22</a:t>
            </a:r>
            <a:r>
              <a:rPr lang="en-US" sz="2400" dirty="0">
                <a:latin typeface="+mn-lt"/>
              </a:rPr>
              <a:t>={A </a:t>
            </a:r>
            <a:r>
              <a:rPr lang="vi-VN" sz="2400" dirty="0">
                <a:latin typeface="+mn-lt"/>
                <a:sym typeface="Wingdings"/>
              </a:rPr>
              <a:t></a:t>
            </a:r>
            <a:r>
              <a:rPr lang="en-US" sz="2400" dirty="0">
                <a:latin typeface="+mn-lt"/>
                <a:sym typeface="Wingdings"/>
              </a:rPr>
              <a:t> DEG}</a:t>
            </a:r>
            <a:endParaRPr lang="pt-BR" sz="2400" dirty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512060" y="4043752"/>
            <a:ext cx="981075" cy="803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28038" y="4037402"/>
            <a:ext cx="1069975" cy="731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60984" y="5647127"/>
            <a:ext cx="8131694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400">
                <a:latin typeface="+mn-lt"/>
                <a:sym typeface="Wingdings"/>
              </a:rPr>
              <a:t>Cả 3 quan hệ Q</a:t>
            </a:r>
            <a:r>
              <a:rPr lang="pt-BR" sz="2400" baseline="-25000">
                <a:latin typeface="+mn-lt"/>
                <a:sym typeface="Wingdings"/>
              </a:rPr>
              <a:t>1</a:t>
            </a:r>
            <a:r>
              <a:rPr lang="pt-BR" sz="2400" dirty="0">
                <a:latin typeface="+mn-lt"/>
                <a:sym typeface="Wingdings"/>
              </a:rPr>
              <a:t>,</a:t>
            </a:r>
            <a:r>
              <a:rPr lang="en-US" sz="2400" dirty="0">
                <a:latin typeface="+mn-lt"/>
              </a:rPr>
              <a:t> </a:t>
            </a:r>
            <a:r>
              <a:rPr lang="pt-BR" sz="2400">
                <a:latin typeface="+mn-lt"/>
                <a:sym typeface="Wingdings"/>
              </a:rPr>
              <a:t>Q</a:t>
            </a:r>
            <a:r>
              <a:rPr lang="pt-BR" sz="2400" baseline="-25000">
                <a:latin typeface="+mn-lt"/>
                <a:sym typeface="Wingdings"/>
              </a:rPr>
              <a:t>21</a:t>
            </a:r>
            <a:r>
              <a:rPr lang="pt-BR" sz="2400">
                <a:latin typeface="+mn-lt"/>
                <a:sym typeface="Wingdings"/>
              </a:rPr>
              <a:t> </a:t>
            </a:r>
            <a:r>
              <a:rPr lang="en-US" sz="2400">
                <a:latin typeface="+mn-lt"/>
              </a:rPr>
              <a:t>và </a:t>
            </a:r>
            <a:r>
              <a:rPr lang="pt-BR" sz="2400">
                <a:latin typeface="+mn-lt"/>
                <a:sym typeface="Wingdings"/>
              </a:rPr>
              <a:t>Q</a:t>
            </a:r>
            <a:r>
              <a:rPr lang="pt-BR" sz="2400" baseline="-25000">
                <a:latin typeface="+mn-lt"/>
                <a:sym typeface="Wingdings"/>
              </a:rPr>
              <a:t>22</a:t>
            </a:r>
            <a:r>
              <a:rPr lang="en-US" sz="2400" baseline="-25000">
                <a:latin typeface="+mn-lt"/>
              </a:rPr>
              <a:t> </a:t>
            </a:r>
            <a:r>
              <a:rPr lang="en-US" sz="2400"/>
              <a:t>đều đạt BC</a:t>
            </a:r>
            <a:r>
              <a:rPr lang="en-US" sz="2400">
                <a:latin typeface="+mn-lt"/>
              </a:rPr>
              <a:t>NF</a:t>
            </a:r>
            <a:r>
              <a:rPr lang="en-US" sz="2400" dirty="0">
                <a:latin typeface="+mn-lt"/>
              </a:rPr>
              <a:t>: Stop</a:t>
            </a:r>
            <a:r>
              <a:rPr lang="en-US" sz="2400" baseline="-25000" dirty="0">
                <a:latin typeface="+mn-lt"/>
              </a:rPr>
              <a:t> </a:t>
            </a:r>
            <a:endParaRPr lang="pt-BR" sz="2400" dirty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90922" y="3521464"/>
            <a:ext cx="3308350" cy="52228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3734" y="4816864"/>
            <a:ext cx="4295646" cy="52228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02526" y="4805751"/>
            <a:ext cx="4295646" cy="52228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1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5400" b="1">
                <a:solidFill>
                  <a:schemeClr val="bg2"/>
                </a:solidFill>
                <a:latin typeface="+mj-lt"/>
              </a:rPr>
              <a:t>Hết phần 3 chương 6</a:t>
            </a:r>
            <a:endParaRPr lang="id-ID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sonnt</a:t>
            </a:r>
            <a:r>
              <a:rPr lang="id-ID" sz="140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+849</a:t>
            </a:r>
            <a:r>
              <a:rPr lang="en-US" sz="140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52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20" grpId="0"/>
      <p:bldP spid="13" grpId="0"/>
      <p:bldP spid="15" grpId="0"/>
      <p:bldP spid="16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68150" y="805748"/>
            <a:ext cx="8504853" cy="205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b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6: </a:t>
            </a:r>
            <a:r>
              <a:rPr lang="en-US" alt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hàm &amp; </a:t>
            </a:r>
          </a:p>
          <a:p>
            <a:pPr>
              <a:defRPr/>
            </a:pPr>
            <a:r>
              <a:rPr lang="en-US" alt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quan hệ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2108" y="3001738"/>
            <a:ext cx="9011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3- Chuẩn hóa quan hệ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14363" y="307456"/>
            <a:ext cx="78867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45003" y="954916"/>
            <a:ext cx="9260049" cy="45874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/>
              <a:t>1- Vấn đề dư thừa dữ liệu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2- Các dạng chuẩn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 - Dạng chuẩn 1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 - Dạng chuẩn 2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 - Dạng chuẩn 3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 - Dạng chuẩn Boyce- Codd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3. Chuẩn hóa quan hệ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6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07788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/>
              <a:t>Vấn đề dư thừa dữ liệu trong quan hệ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pt-BR" altLang="en-US"/>
              <a:t>Dữ liệu được lưu trữ dư thừa</a:t>
            </a:r>
            <a:endParaRPr lang="pt-BR" altLang="en-US" i="1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i="1"/>
              <a:t>+ 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Lãng phí không gian lưu trữ</a:t>
            </a:r>
            <a:endParaRPr lang="en-US" altLang="en-US" sz="2800" i="1" baseline="3000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None/>
              <a:defRPr/>
            </a:pPr>
            <a:r>
              <a:rPr lang="en-US" altLang="en-US" sz="2800"/>
              <a:t>+ 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Gây nên những bất thường khi thêm/ xóa hay sửa dữ liệu</a:t>
            </a:r>
            <a:r>
              <a:rPr lang="en-US" altLang="en-US" sz="2800"/>
              <a:t>.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7526" t="56372" r="53989" b="13786"/>
          <a:stretch/>
        </p:blipFill>
        <p:spPr bwMode="auto">
          <a:xfrm>
            <a:off x="1875550" y="2637667"/>
            <a:ext cx="7599687" cy="39217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487818" y="1792081"/>
            <a:ext cx="3805152" cy="839187"/>
            <a:chOff x="7487818" y="1792081"/>
            <a:chExt cx="3805152" cy="839187"/>
          </a:xfrm>
        </p:grpSpPr>
        <p:sp>
          <p:nvSpPr>
            <p:cNvPr id="3" name="Right Brace 2"/>
            <p:cNvSpPr/>
            <p:nvPr/>
          </p:nvSpPr>
          <p:spPr>
            <a:xfrm rot="16200000">
              <a:off x="8318242" y="1474273"/>
              <a:ext cx="326571" cy="1987420"/>
            </a:xfrm>
            <a:prstGeom prst="rightBrace">
              <a:avLst>
                <a:gd name="adj1" fmla="val 8333"/>
                <a:gd name="adj2" fmla="val 542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790742" y="1792081"/>
              <a:ext cx="1502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Dư thừa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9017170" y="2103772"/>
              <a:ext cx="773572" cy="3127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>
            <a:off x="2472612" y="2817845"/>
            <a:ext cx="485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156267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/>
              <a:t>Vấn đề dư thừa dữ liệu trong quan hệ (tt.)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pt-BR" altLang="en-US"/>
              <a:t>Bất thường khi sửa dữ liệu</a:t>
            </a:r>
            <a:endParaRPr lang="pt-BR" altLang="en-US" i="1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i="1"/>
              <a:t>+ 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Sửa tên phòng “Nghiên cứu” thành “Nghiên cứu và phát triển” sẽ cần phải sửa ở tất cả các bộ của nhân  viên thuộc phòng Nghiên cứu</a:t>
            </a:r>
          </a:p>
          <a:p>
            <a:pPr lvl="1">
              <a:buNone/>
            </a:pPr>
            <a:endParaRPr lang="en-US" altLang="en-US" sz="28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/>
          </a:p>
        </p:txBody>
      </p:sp>
      <p:grpSp>
        <p:nvGrpSpPr>
          <p:cNvPr id="11" name="Group 10"/>
          <p:cNvGrpSpPr/>
          <p:nvPr/>
        </p:nvGrpSpPr>
        <p:grpSpPr>
          <a:xfrm>
            <a:off x="1670277" y="1978807"/>
            <a:ext cx="9506333" cy="4455648"/>
            <a:chOff x="1670277" y="1978807"/>
            <a:chExt cx="9506333" cy="4455648"/>
          </a:xfrm>
        </p:grpSpPr>
        <p:pic>
          <p:nvPicPr>
            <p:cNvPr id="4" name="Picture 3"/>
            <p:cNvPicPr/>
            <p:nvPr/>
          </p:nvPicPr>
          <p:blipFill rotWithShape="1">
            <a:blip r:embed="rId2"/>
            <a:srcRect l="17526" t="56372" r="53989" b="13786"/>
            <a:stretch/>
          </p:blipFill>
          <p:spPr bwMode="auto">
            <a:xfrm>
              <a:off x="1670277" y="2512702"/>
              <a:ext cx="7599687" cy="39217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7282545" y="1978807"/>
              <a:ext cx="3894065" cy="527496"/>
              <a:chOff x="7487818" y="2103772"/>
              <a:chExt cx="3894065" cy="527496"/>
            </a:xfrm>
          </p:grpSpPr>
          <p:sp>
            <p:nvSpPr>
              <p:cNvPr id="8" name="Right Brace 7"/>
              <p:cNvSpPr/>
              <p:nvPr/>
            </p:nvSpPr>
            <p:spPr>
              <a:xfrm rot="16200000">
                <a:off x="8318242" y="1474273"/>
                <a:ext cx="326571" cy="1987420"/>
              </a:xfrm>
              <a:prstGeom prst="rightBrace">
                <a:avLst>
                  <a:gd name="adj1" fmla="val 8333"/>
                  <a:gd name="adj2" fmla="val 542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879655" y="2103772"/>
                <a:ext cx="1502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Dư thừa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9024138" y="2334605"/>
                <a:ext cx="855517" cy="12006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0835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156267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/>
              <a:t>Vấn đề dư thừa dữ liệu trong quan hệ (tt.)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/>
              <a:t>Bất thường khi thêm dữ liệu</a:t>
            </a:r>
          </a:p>
          <a:p>
            <a:pPr lvl="1">
              <a:buNone/>
            </a:pPr>
            <a:r>
              <a:rPr lang="en-US" altLang="en-US" sz="2800" i="1"/>
              <a:t> 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+ Không thể chèn thêm một phòng ban nếu phòng ban đó chưa có nhân viên</a:t>
            </a:r>
          </a:p>
          <a:p>
            <a:pPr lvl="1">
              <a:buNone/>
            </a:pPr>
            <a:endParaRPr lang="en-US" altLang="en-US" sz="28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/>
          </a:p>
        </p:txBody>
      </p:sp>
      <p:grpSp>
        <p:nvGrpSpPr>
          <p:cNvPr id="2" name="Group 1"/>
          <p:cNvGrpSpPr/>
          <p:nvPr/>
        </p:nvGrpSpPr>
        <p:grpSpPr>
          <a:xfrm>
            <a:off x="1819567" y="1867076"/>
            <a:ext cx="9417420" cy="4767339"/>
            <a:chOff x="1875550" y="1792081"/>
            <a:chExt cx="9417420" cy="4767339"/>
          </a:xfrm>
        </p:grpSpPr>
        <p:pic>
          <p:nvPicPr>
            <p:cNvPr id="4" name="Picture 3"/>
            <p:cNvPicPr/>
            <p:nvPr/>
          </p:nvPicPr>
          <p:blipFill rotWithShape="1">
            <a:blip r:embed="rId2"/>
            <a:srcRect l="17526" t="56372" r="53989" b="13786"/>
            <a:stretch/>
          </p:blipFill>
          <p:spPr bwMode="auto">
            <a:xfrm>
              <a:off x="1875550" y="2637667"/>
              <a:ext cx="7599687" cy="39217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7487818" y="1792081"/>
              <a:ext cx="3805152" cy="839187"/>
              <a:chOff x="7487818" y="1792081"/>
              <a:chExt cx="3805152" cy="839187"/>
            </a:xfrm>
          </p:grpSpPr>
          <p:sp>
            <p:nvSpPr>
              <p:cNvPr id="8" name="Right Brace 7"/>
              <p:cNvSpPr/>
              <p:nvPr/>
            </p:nvSpPr>
            <p:spPr>
              <a:xfrm rot="16200000">
                <a:off x="8318242" y="1474273"/>
                <a:ext cx="326571" cy="1987420"/>
              </a:xfrm>
              <a:prstGeom prst="rightBrace">
                <a:avLst>
                  <a:gd name="adj1" fmla="val 8333"/>
                  <a:gd name="adj2" fmla="val 542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790742" y="1792081"/>
                <a:ext cx="1502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Dư thừa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9017170" y="2103772"/>
                <a:ext cx="773572" cy="3127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422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156267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/>
              <a:t>Vấn đề dư thừa dữ liệu trong quan hệ (tt.)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/>
              <a:t>Bất thường khi xóa dữ liệu</a:t>
            </a:r>
          </a:p>
          <a:p>
            <a:pPr lvl="1">
              <a:buNone/>
            </a:pP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  + Khi xóa một nhân viên thì phải xóa luôn thông tin phòng ban quản lý nhân viên đó. Nếu phòng ban chỉ có 1 nhân viên thì sẽ mất luôn thông tin về phòng ban</a:t>
            </a:r>
          </a:p>
          <a:p>
            <a:pPr lvl="1">
              <a:buNone/>
            </a:pPr>
            <a:endParaRPr lang="en-US" altLang="en-US" sz="28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/>
          </a:p>
        </p:txBody>
      </p:sp>
      <p:grpSp>
        <p:nvGrpSpPr>
          <p:cNvPr id="2" name="Group 1"/>
          <p:cNvGrpSpPr/>
          <p:nvPr/>
        </p:nvGrpSpPr>
        <p:grpSpPr>
          <a:xfrm>
            <a:off x="1819567" y="2076884"/>
            <a:ext cx="9394164" cy="4557531"/>
            <a:chOff x="1875550" y="2001889"/>
            <a:chExt cx="9394164" cy="4557531"/>
          </a:xfrm>
        </p:grpSpPr>
        <p:pic>
          <p:nvPicPr>
            <p:cNvPr id="4" name="Picture 3"/>
            <p:cNvPicPr/>
            <p:nvPr/>
          </p:nvPicPr>
          <p:blipFill rotWithShape="1">
            <a:blip r:embed="rId2"/>
            <a:srcRect l="17526" t="56372" r="53989" b="13786"/>
            <a:stretch/>
          </p:blipFill>
          <p:spPr bwMode="auto">
            <a:xfrm>
              <a:off x="1875550" y="2637667"/>
              <a:ext cx="7599687" cy="39217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7487818" y="2001889"/>
              <a:ext cx="3781896" cy="629379"/>
              <a:chOff x="7487818" y="2001889"/>
              <a:chExt cx="3781896" cy="629379"/>
            </a:xfrm>
          </p:grpSpPr>
          <p:sp>
            <p:nvSpPr>
              <p:cNvPr id="8" name="Right Brace 7"/>
              <p:cNvSpPr/>
              <p:nvPr/>
            </p:nvSpPr>
            <p:spPr>
              <a:xfrm rot="16200000">
                <a:off x="8318242" y="1474273"/>
                <a:ext cx="326571" cy="1987420"/>
              </a:xfrm>
              <a:prstGeom prst="rightBrace">
                <a:avLst>
                  <a:gd name="adj1" fmla="val 8333"/>
                  <a:gd name="adj2" fmla="val 542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767486" y="2001889"/>
                <a:ext cx="1502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Dư thừa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9017170" y="2232722"/>
                <a:ext cx="750316" cy="18379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2574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0499" y="173615"/>
            <a:ext cx="1156267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sz="3600" b="1"/>
              <a:t>Các dạng chuẩn: </a:t>
            </a:r>
          </a:p>
          <a:p>
            <a:pPr algn="just">
              <a:spcBef>
                <a:spcPct val="0"/>
              </a:spcBef>
            </a:pPr>
            <a:r>
              <a:rPr lang="en-US" altLang="en-US" b="1"/>
              <a:t>Dạng chuẩn 1 (1NF- 1 Normal Form): </a:t>
            </a:r>
            <a:r>
              <a:rPr lang="en-US" altLang="en-US">
                <a:highlight>
                  <a:srgbClr val="FFFF00"/>
                </a:highlight>
              </a:rPr>
              <a:t>Giá trị các thuộc tính trong quan hệ đều là giá trị nguyên tố.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/>
              <a:t>     </a:t>
            </a:r>
            <a:endParaRPr lang="en-US" altLang="en-US" sz="28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/>
          </a:p>
        </p:txBody>
      </p:sp>
      <p:graphicFrame>
        <p:nvGraphicFramePr>
          <p:cNvPr id="4" name="Group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829428"/>
              </p:ext>
            </p:extLst>
          </p:nvPr>
        </p:nvGraphicFramePr>
        <p:xfrm>
          <a:off x="877078" y="1552510"/>
          <a:ext cx="8229600" cy="198636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MaNV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Hoten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MaPB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TenPB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Khoahoc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Margaret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Marketing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{CSDL, C++}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{10,9}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Alan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Accounting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LT Win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Chris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Info. System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{DBMS, C++}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{8, 7}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Davis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Finance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roup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426045"/>
              </p:ext>
            </p:extLst>
          </p:nvPr>
        </p:nvGraphicFramePr>
        <p:xfrm>
          <a:off x="877078" y="3798546"/>
          <a:ext cx="8229600" cy="277338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MaNV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Hoten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MaPB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TenPB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Khoahoc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Margaret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Marketing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CSDL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Margaret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Marketing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C++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Alan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Accounting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LT Win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Chris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Info. System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DBMS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Chris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Info. System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C++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Davis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Finance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74425" y="1714694"/>
            <a:ext cx="2133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Quan hệ chưa đạt 1NF</a:t>
            </a:r>
          </a:p>
        </p:txBody>
      </p: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>
            <a:off x="9171992" y="2130193"/>
            <a:ext cx="802433" cy="1744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99781" y="3779590"/>
            <a:ext cx="1651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Quan hệ đạt 1NF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9097349" y="4195089"/>
            <a:ext cx="802432" cy="1744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F57483-AE5B-B962-CD0B-324D9D5528C4}"/>
              </a:ext>
            </a:extLst>
          </p:cNvPr>
          <p:cNvGrpSpPr/>
          <p:nvPr/>
        </p:nvGrpSpPr>
        <p:grpSpPr>
          <a:xfrm>
            <a:off x="5984396" y="1817015"/>
            <a:ext cx="4915080" cy="1857240"/>
            <a:chOff x="5984396" y="1817015"/>
            <a:chExt cx="4915080" cy="18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D6C83D-F24F-8F09-1C02-D3F0FFBBDE6D}"/>
                    </a:ext>
                  </a:extLst>
                </p14:cNvPr>
                <p14:cNvContentPartPr/>
                <p14:nvPr/>
              </p14:nvContentPartPr>
              <p14:xfrm>
                <a:off x="5984396" y="1817015"/>
                <a:ext cx="1829520" cy="749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D6C83D-F24F-8F09-1C02-D3F0FFBBDE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75756" y="1808375"/>
                  <a:ext cx="18471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884EFB-35B2-943F-94C1-875FC0A71D1A}"/>
                    </a:ext>
                  </a:extLst>
                </p14:cNvPr>
                <p14:cNvContentPartPr/>
                <p14:nvPr/>
              </p14:nvContentPartPr>
              <p14:xfrm>
                <a:off x="5999516" y="2573735"/>
                <a:ext cx="1675800" cy="626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884EFB-35B2-943F-94C1-875FC0A71D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90516" y="2564735"/>
                  <a:ext cx="169344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076977-AE43-BA5A-F927-35B347930AAA}"/>
                    </a:ext>
                  </a:extLst>
                </p14:cNvPr>
                <p14:cNvContentPartPr/>
                <p14:nvPr/>
              </p14:nvContentPartPr>
              <p14:xfrm>
                <a:off x="7995716" y="1920335"/>
                <a:ext cx="962280" cy="657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076977-AE43-BA5A-F927-35B347930A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87076" y="1911695"/>
                  <a:ext cx="9799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9BF5078-65AE-00C0-9548-CC5D283AF39B}"/>
                    </a:ext>
                  </a:extLst>
                </p14:cNvPr>
                <p14:cNvContentPartPr/>
                <p14:nvPr/>
              </p14:nvContentPartPr>
              <p14:xfrm>
                <a:off x="7786556" y="2541695"/>
                <a:ext cx="962280" cy="82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9BF5078-65AE-00C0-9548-CC5D283AF3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77916" y="2532695"/>
                  <a:ext cx="97992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06F1B2F-AD40-72CB-59C9-F42B9FD063BC}"/>
                    </a:ext>
                  </a:extLst>
                </p14:cNvPr>
                <p14:cNvContentPartPr/>
                <p14:nvPr/>
              </p14:nvContentPartPr>
              <p14:xfrm>
                <a:off x="8723636" y="3152255"/>
                <a:ext cx="993600" cy="104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06F1B2F-AD40-72CB-59C9-F42B9FD063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14636" y="3143615"/>
                  <a:ext cx="1011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DF94CA-C7AF-3CB4-B446-474DAA4DC296}"/>
                    </a:ext>
                  </a:extLst>
                </p14:cNvPr>
                <p14:cNvContentPartPr/>
                <p14:nvPr/>
              </p14:nvContentPartPr>
              <p14:xfrm>
                <a:off x="9619316" y="3215975"/>
                <a:ext cx="222120" cy="12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DF94CA-C7AF-3CB4-B446-474DAA4DC2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10676" y="3206975"/>
                  <a:ext cx="239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B16258-8060-B9B8-80F4-E29F34F625E2}"/>
                    </a:ext>
                  </a:extLst>
                </p14:cNvPr>
                <p14:cNvContentPartPr/>
                <p14:nvPr/>
              </p14:nvContentPartPr>
              <p14:xfrm>
                <a:off x="10088756" y="3110855"/>
                <a:ext cx="279720" cy="399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B16258-8060-B9B8-80F4-E29F34F625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79756" y="3101855"/>
                  <a:ext cx="2973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B5BFD0F-10AD-ECBD-C625-E54DA74F2518}"/>
                    </a:ext>
                  </a:extLst>
                </p14:cNvPr>
                <p14:cNvContentPartPr/>
                <p14:nvPr/>
              </p14:nvContentPartPr>
              <p14:xfrm>
                <a:off x="10360196" y="3216695"/>
                <a:ext cx="269640" cy="457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B5BFD0F-10AD-ECBD-C625-E54DA74F25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51196" y="3208055"/>
                  <a:ext cx="2872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30A9FC-BCDC-4636-619C-6FDB3D52B227}"/>
                    </a:ext>
                  </a:extLst>
                </p14:cNvPr>
                <p14:cNvContentPartPr/>
                <p14:nvPr/>
              </p14:nvContentPartPr>
              <p14:xfrm>
                <a:off x="10772756" y="3111215"/>
                <a:ext cx="126720" cy="414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30A9FC-BCDC-4636-619C-6FDB3D52B2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63756" y="3102215"/>
                  <a:ext cx="1443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427B77-8252-DF77-1937-EDDAF94F46DD}"/>
                    </a:ext>
                  </a:extLst>
                </p14:cNvPr>
                <p14:cNvContentPartPr/>
                <p14:nvPr/>
              </p14:nvContentPartPr>
              <p14:xfrm>
                <a:off x="10625876" y="3268535"/>
                <a:ext cx="2296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427B77-8252-DF77-1937-EDDAF94F46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16876" y="3259895"/>
                  <a:ext cx="24732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883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0499" y="173615"/>
            <a:ext cx="1156267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sz="3600" b="1"/>
              <a:t>Các dạng chuẩn (tt.): </a:t>
            </a:r>
          </a:p>
          <a:p>
            <a:pPr algn="just">
              <a:spcBef>
                <a:spcPct val="0"/>
              </a:spcBef>
            </a:pPr>
            <a:r>
              <a:rPr lang="en-US" altLang="en-US" b="1"/>
              <a:t>Dạng chuẩn 2 (2NF):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b="1"/>
              <a:t>Định nghĩa:</a:t>
            </a:r>
            <a:endParaRPr lang="en-US" altLang="en-US"/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/>
              <a:t>  - </a:t>
            </a:r>
            <a:r>
              <a:rPr lang="en-US" altLang="en-US">
                <a:highlight>
                  <a:srgbClr val="FFFF00"/>
                </a:highlight>
              </a:rPr>
              <a:t>Thuộc tính khóa: là thuộc tính nằm trong khóa ứng viên của quan hệ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/>
              <a:t>  - PTH đầy đủ: PTH X </a:t>
            </a:r>
            <a:r>
              <a:rPr lang="en-US" altLang="en-US">
                <a:sym typeface="Wingdings" panose="05000000000000000000" pitchFamily="2" charset="2"/>
              </a:rPr>
              <a:t> Y là PTH đầy đủ nếu X là tập nhỏ nhất xác</a:t>
            </a:r>
            <a:br>
              <a:rPr lang="en-US" altLang="en-US">
                <a:sym typeface="Wingdings" panose="05000000000000000000" pitchFamily="2" charset="2"/>
              </a:rPr>
            </a:br>
            <a:r>
              <a:rPr lang="en-US" altLang="en-US">
                <a:sym typeface="Wingdings" panose="05000000000000000000" pitchFamily="2" charset="2"/>
              </a:rPr>
              <a:t>    định hàm Y (i.e nếu bỏ bớt một thuộc tính bất kỳ trong X thì X không</a:t>
            </a:r>
            <a:br>
              <a:rPr lang="en-US" altLang="en-US">
                <a:sym typeface="Wingdings" panose="05000000000000000000" pitchFamily="2" charset="2"/>
              </a:rPr>
            </a:br>
            <a:r>
              <a:rPr lang="en-US" altLang="en-US">
                <a:sym typeface="Wingdings" panose="05000000000000000000" pitchFamily="2" charset="2"/>
              </a:rPr>
              <a:t>    còn xác định hàm Y)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>
                <a:sym typeface="Wingdings" panose="05000000000000000000" pitchFamily="2" charset="2"/>
              </a:rPr>
              <a:t> Ví dụ: </a:t>
            </a:r>
            <a:endParaRPr lang="en-US" altLang="en-US"/>
          </a:p>
          <a:p>
            <a:pPr marL="0" indent="0">
              <a:buNone/>
              <a:defRPr/>
            </a:pPr>
            <a:r>
              <a:rPr lang="en-US" altLang="en-US" sz="2400" b="1"/>
              <a:t>    </a:t>
            </a:r>
            <a:r>
              <a:rPr lang="en-US" altLang="en-US" sz="2400"/>
              <a:t>NHANVIEN(</a:t>
            </a:r>
            <a:r>
              <a:rPr lang="en-US" sz="2400" u="sng"/>
              <a:t>MaNV</a:t>
            </a:r>
            <a:r>
              <a:rPr lang="en-US" sz="2400"/>
              <a:t>, Hoten, MaPB, TenPB, </a:t>
            </a:r>
            <a:r>
              <a:rPr lang="en-US" sz="2400" u="sng"/>
              <a:t>Khoahoc</a:t>
            </a:r>
            <a:r>
              <a:rPr lang="en-US" sz="2400"/>
              <a:t>, Diem</a:t>
            </a:r>
            <a:r>
              <a:rPr lang="en-US" altLang="en-US" sz="2400"/>
              <a:t>)</a:t>
            </a:r>
          </a:p>
          <a:p>
            <a:pPr lvl="1">
              <a:defRPr/>
            </a:pPr>
            <a:r>
              <a:rPr lang="en-US" b="1"/>
              <a:t>MANV</a:t>
            </a:r>
            <a:r>
              <a:rPr lang="en-US"/>
              <a:t> and </a:t>
            </a:r>
            <a:r>
              <a:rPr lang="en-US" b="1"/>
              <a:t>Khoahoc</a:t>
            </a:r>
            <a:r>
              <a:rPr lang="en-US"/>
              <a:t> là 2 thuộc tính khóa</a:t>
            </a:r>
            <a:r>
              <a:rPr lang="en-US" altLang="en-US"/>
              <a:t>, nhưng </a:t>
            </a:r>
            <a:r>
              <a:rPr lang="en-US" altLang="en-US" b="1"/>
              <a:t>Hoten</a:t>
            </a:r>
            <a:r>
              <a:rPr lang="en-US" altLang="en-US"/>
              <a:t> thì không phải thuộc tính khóa.</a:t>
            </a:r>
            <a:endParaRPr lang="en-US" altLang="en-US" sz="2200"/>
          </a:p>
          <a:p>
            <a:pPr lvl="1">
              <a:defRPr/>
            </a:pPr>
            <a:r>
              <a:rPr lang="en-US" altLang="en-US" sz="2200"/>
              <a:t>{</a:t>
            </a:r>
            <a:r>
              <a:rPr lang="en-US" b="1"/>
              <a:t>MaNV</a:t>
            </a:r>
            <a:r>
              <a:rPr lang="en-US" altLang="en-US"/>
              <a:t>, </a:t>
            </a:r>
            <a:r>
              <a:rPr lang="en-US" b="1"/>
              <a:t>Khoahoc</a:t>
            </a:r>
            <a:r>
              <a:rPr lang="en-US" altLang="en-US" sz="2200"/>
              <a:t>} </a:t>
            </a:r>
            <a:r>
              <a:rPr lang="en-US" altLang="en-US" sz="2200">
                <a:sym typeface="Wingdings" panose="05000000000000000000" pitchFamily="2" charset="2"/>
              </a:rPr>
              <a:t></a:t>
            </a:r>
            <a:r>
              <a:rPr lang="en-US" altLang="en-US" sz="2200"/>
              <a:t> </a:t>
            </a:r>
            <a:r>
              <a:rPr lang="en-US" b="1"/>
              <a:t>Diem</a:t>
            </a:r>
            <a:r>
              <a:rPr lang="en-US" altLang="en-US" sz="2200"/>
              <a:t> là PTH đầy đủ </a:t>
            </a:r>
            <a:br>
              <a:rPr lang="en-US" altLang="en-US" sz="2200"/>
            </a:br>
            <a:r>
              <a:rPr lang="en-US" altLang="en-US" sz="2200"/>
              <a:t>       vì ta không thể có các PTH </a:t>
            </a:r>
            <a:r>
              <a:rPr lang="en-US" altLang="en-US" sz="2200" b="1"/>
              <a:t>MaNV</a:t>
            </a:r>
            <a:r>
              <a:rPr lang="en-US" altLang="en-US" sz="2200"/>
              <a:t> </a:t>
            </a:r>
            <a:r>
              <a:rPr lang="en-US" altLang="en-US" sz="2200">
                <a:sym typeface="Wingdings" panose="05000000000000000000" pitchFamily="2" charset="2"/>
              </a:rPr>
              <a:t></a:t>
            </a:r>
            <a:r>
              <a:rPr lang="en-US" altLang="en-US" sz="2200"/>
              <a:t> </a:t>
            </a:r>
            <a:r>
              <a:rPr lang="en-US" altLang="en-US" sz="2200" b="1"/>
              <a:t>Diem</a:t>
            </a:r>
            <a:r>
              <a:rPr lang="en-US" altLang="en-US"/>
              <a:t> và </a:t>
            </a:r>
            <a:r>
              <a:rPr lang="en-US" b="1"/>
              <a:t>Khoahoc</a:t>
            </a:r>
            <a:r>
              <a:rPr lang="en-US" altLang="en-US"/>
              <a:t>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</a:t>
            </a:r>
            <a:r>
              <a:rPr lang="en-US" altLang="en-US" b="1"/>
              <a:t>Diem</a:t>
            </a:r>
            <a:r>
              <a:rPr lang="en-US" altLang="en-US" sz="2200"/>
              <a:t> </a:t>
            </a:r>
          </a:p>
          <a:p>
            <a:pPr lvl="1">
              <a:defRPr/>
            </a:pPr>
            <a:r>
              <a:rPr lang="en-US" altLang="en-US" sz="2200"/>
              <a:t>{</a:t>
            </a:r>
            <a:r>
              <a:rPr lang="en-US" b="1"/>
              <a:t>MaNV</a:t>
            </a:r>
            <a:r>
              <a:rPr lang="en-US" altLang="en-US"/>
              <a:t>, </a:t>
            </a:r>
            <a:r>
              <a:rPr lang="en-US" b="1"/>
              <a:t>Khoahoc</a:t>
            </a:r>
            <a:r>
              <a:rPr lang="en-US" altLang="en-US" sz="2200"/>
              <a:t>} </a:t>
            </a:r>
            <a:r>
              <a:rPr lang="en-US" altLang="en-US" sz="2200">
                <a:sym typeface="Wingdings" panose="05000000000000000000" pitchFamily="2" charset="2"/>
              </a:rPr>
              <a:t></a:t>
            </a:r>
            <a:r>
              <a:rPr lang="en-US" altLang="en-US" sz="2200"/>
              <a:t> </a:t>
            </a:r>
            <a:r>
              <a:rPr lang="en-US" altLang="en-US" sz="2200" b="1"/>
              <a:t>Hoten</a:t>
            </a:r>
            <a:r>
              <a:rPr lang="en-US" altLang="en-US" sz="2200"/>
              <a:t> không phải là PTH đầy đủ (nó được gọi là PTH riêng phần - </a:t>
            </a:r>
            <a:r>
              <a:rPr lang="en-US" altLang="en-US" sz="2200">
                <a:solidFill>
                  <a:srgbClr val="FF0000"/>
                </a:solidFill>
              </a:rPr>
              <a:t>partial dependency</a:t>
            </a:r>
            <a:r>
              <a:rPr lang="en-US" altLang="en-US" sz="2200"/>
              <a:t>) vì ta có </a:t>
            </a:r>
            <a:r>
              <a:rPr lang="en-US" b="1"/>
              <a:t>MaNV</a:t>
            </a:r>
            <a:r>
              <a:rPr lang="en-US" altLang="en-US" sz="2200"/>
              <a:t> </a:t>
            </a:r>
            <a:r>
              <a:rPr lang="en-US" altLang="en-US" sz="2200">
                <a:sym typeface="Wingdings" panose="05000000000000000000" pitchFamily="2" charset="2"/>
              </a:rPr>
              <a:t></a:t>
            </a:r>
            <a:r>
              <a:rPr lang="en-US" altLang="en-US" sz="2200"/>
              <a:t> </a:t>
            </a:r>
            <a:r>
              <a:rPr lang="en-US" altLang="en-US" sz="2200" b="1"/>
              <a:t>Hoten.</a:t>
            </a:r>
            <a:r>
              <a:rPr lang="en-US" altLang="en-US" sz="220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19281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</TotalTime>
  <Words>1651</Words>
  <Application>Microsoft Office PowerPoint</Application>
  <PresentationFormat>Widescreen</PresentationFormat>
  <Paragraphs>209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PowerPoint Presentation</vt:lpstr>
      <vt:lpstr>WELCOME MESSAGES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blht .</cp:lastModifiedBy>
  <cp:revision>298</cp:revision>
  <dcterms:created xsi:type="dcterms:W3CDTF">2017-01-10T11:09:36Z</dcterms:created>
  <dcterms:modified xsi:type="dcterms:W3CDTF">2024-05-15T03:07:34Z</dcterms:modified>
</cp:coreProperties>
</file>