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</p:sldMasterIdLst>
  <p:notesMasterIdLst>
    <p:notesMasterId r:id="rId13"/>
  </p:notesMasterIdLst>
  <p:handoutMasterIdLst>
    <p:handoutMasterId r:id="rId14"/>
  </p:handoutMasterIdLst>
  <p:sldIdLst>
    <p:sldId id="568" r:id="rId3"/>
    <p:sldId id="569" r:id="rId4"/>
    <p:sldId id="561" r:id="rId5"/>
    <p:sldId id="571" r:id="rId6"/>
    <p:sldId id="570" r:id="rId7"/>
    <p:sldId id="562" r:id="rId8"/>
    <p:sldId id="567" r:id="rId9"/>
    <p:sldId id="566" r:id="rId10"/>
    <p:sldId id="565" r:id="rId11"/>
    <p:sldId id="572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04040"/>
    <a:srgbClr val="808080"/>
    <a:srgbClr val="C0C0C0"/>
    <a:srgbClr val="FF0000"/>
    <a:srgbClr val="782878"/>
    <a:srgbClr val="800000"/>
    <a:srgbClr val="BAB921"/>
    <a:srgbClr val="FFB0B1"/>
    <a:srgbClr val="FFC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61" autoAdjust="0"/>
    <p:restoredTop sz="94595" autoAdjust="0"/>
  </p:normalViewPr>
  <p:slideViewPr>
    <p:cSldViewPr snapToGrid="0">
      <p:cViewPr>
        <p:scale>
          <a:sx n="80" d="100"/>
          <a:sy n="80" d="100"/>
        </p:scale>
        <p:origin x="-71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28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2A02A3-EE0A-48BA-AE85-F9B52175B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433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8" rIns="93159" bIns="46578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8" rIns="93159" bIns="4657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8" rIns="93159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8" rIns="93159" bIns="46578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9" tIns="46578" rIns="93159" bIns="4657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6FFFBC07-B69A-46E8-A09F-809D8EDF8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7536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AE24A84-332D-4040-82DE-04985D8AE30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64689D-767E-4D35-8DF8-83B921EF7A84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1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72C4-5986-4698-A495-01B7C8F0E5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74F51-FC28-4563-9B72-FC069C926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11E6-2F45-4043-93D8-6180B89CC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93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7FA9-DC37-425C-8FA4-E0E9A554E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91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913" y="173038"/>
            <a:ext cx="6983412" cy="825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5700D-3C72-4E61-A670-0A94DDCC0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2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913" y="173038"/>
            <a:ext cx="6983412" cy="825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E0B26-7F53-4E94-BCE3-5D7C2044ED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35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2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81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al seals faded powerpoin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7620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TRA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281488"/>
            <a:ext cx="20605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CC-WMD_Shield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5750" y="4268788"/>
            <a:ext cx="204470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423393"/>
            <a:ext cx="9144000" cy="292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1300" b="1" dirty="0" smtClean="0"/>
              <a:t>UNCLASSIFIED</a:t>
            </a:r>
            <a:r>
              <a:rPr lang="en-US" sz="1300" b="1" dirty="0" smtClean="0"/>
              <a:t>//FOR OFFICIAL USE ONLY</a:t>
            </a:r>
            <a:endParaRPr lang="en-US" sz="1300" b="1" i="1" dirty="0" smtClean="0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-49337"/>
            <a:ext cx="9144000" cy="292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300" b="1" dirty="0" smtClean="0"/>
              <a:t>UNCLASSIFIED//FOR OFFICIAL USE </a:t>
            </a:r>
            <a:r>
              <a:rPr lang="en-US" sz="1300" b="1" dirty="0" smtClean="0"/>
              <a:t>ONLY</a:t>
            </a:r>
            <a:endParaRPr lang="en-US" sz="1300" b="1" dirty="0" smtClean="0"/>
          </a:p>
        </p:txBody>
      </p:sp>
      <p:sp>
        <p:nvSpPr>
          <p:cNvPr id="370696" name="Text Box 8"/>
          <p:cNvSpPr txBox="1">
            <a:spLocks noChangeArrowheads="1"/>
          </p:cNvSpPr>
          <p:nvPr userDrawn="1"/>
        </p:nvSpPr>
        <p:spPr bwMode="auto">
          <a:xfrm>
            <a:off x="7394575" y="3805238"/>
            <a:ext cx="174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b="1" dirty="0" smtClean="0"/>
              <a:t>23JAN2015 2000Z</a:t>
            </a:r>
            <a:endParaRPr lang="en-US" sz="1200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Univers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6"/>
          <p:cNvSpPr txBox="1">
            <a:spLocks noChangeArrowheads="1"/>
          </p:cNvSpPr>
          <p:nvPr userDrawn="1"/>
        </p:nvSpPr>
        <p:spPr bwMode="auto">
          <a:xfrm>
            <a:off x="0" y="-49337"/>
            <a:ext cx="9144000" cy="59247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300" b="1" dirty="0" smtClean="0"/>
              <a:t>UNCLASSIFIED//FOR OFFICIAL USE </a:t>
            </a:r>
            <a:r>
              <a:rPr lang="en-US" sz="1300" b="1" dirty="0" smtClean="0"/>
              <a:t>ONLY</a:t>
            </a:r>
            <a:endParaRPr lang="en-US" sz="1300" b="1" i="0" dirty="0" smtClean="0"/>
          </a:p>
          <a:p>
            <a:pPr algn="ctr">
              <a:spcBef>
                <a:spcPct val="50000"/>
              </a:spcBef>
              <a:defRPr/>
            </a:pPr>
            <a:endParaRPr lang="en-US" sz="1300" b="1" i="1" dirty="0" smtClean="0"/>
          </a:p>
        </p:txBody>
      </p:sp>
      <p:sp>
        <p:nvSpPr>
          <p:cNvPr id="35" name="Text Box 5"/>
          <p:cNvSpPr txBox="1">
            <a:spLocks noChangeArrowheads="1"/>
          </p:cNvSpPr>
          <p:nvPr userDrawn="1"/>
        </p:nvSpPr>
        <p:spPr bwMode="auto">
          <a:xfrm>
            <a:off x="0" y="6423393"/>
            <a:ext cx="9144000" cy="2923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1300" b="1" dirty="0" smtClean="0"/>
              <a:t>UNCLASSIFIED</a:t>
            </a:r>
            <a:r>
              <a:rPr lang="en-US" sz="1300" b="1" dirty="0" smtClean="0"/>
              <a:t>//FOR OFFICIAL USE ONLY</a:t>
            </a:r>
            <a:endParaRPr lang="en-US" sz="1300" b="1" i="1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3913" y="173038"/>
            <a:ext cx="69834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9963" y="6578600"/>
            <a:ext cx="400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3258ED7-DC62-46EE-8ECD-6151D4A5B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Freeform 6"/>
          <p:cNvSpPr>
            <a:spLocks/>
          </p:cNvSpPr>
          <p:nvPr userDrawn="1"/>
        </p:nvSpPr>
        <p:spPr bwMode="auto">
          <a:xfrm>
            <a:off x="0" y="6345238"/>
            <a:ext cx="9034463" cy="166687"/>
          </a:xfrm>
          <a:custGeom>
            <a:avLst/>
            <a:gdLst>
              <a:gd name="T0" fmla="*/ 2147483647 w 4538"/>
              <a:gd name="T1" fmla="*/ 2147483647 h 150"/>
              <a:gd name="T2" fmla="*/ 2147483647 w 4538"/>
              <a:gd name="T3" fmla="*/ 0 h 150"/>
              <a:gd name="T4" fmla="*/ 2147483647 w 4538"/>
              <a:gd name="T5" fmla="*/ 2147483647 h 150"/>
              <a:gd name="T6" fmla="*/ 0 w 4538"/>
              <a:gd name="T7" fmla="*/ 2147483647 h 150"/>
              <a:gd name="T8" fmla="*/ 0 w 4538"/>
              <a:gd name="T9" fmla="*/ 2147483647 h 150"/>
              <a:gd name="T10" fmla="*/ 2147483647 w 4538"/>
              <a:gd name="T11" fmla="*/ 2147483647 h 150"/>
              <a:gd name="T12" fmla="*/ 2147483647 w 4538"/>
              <a:gd name="T13" fmla="*/ 2147483647 h 150"/>
              <a:gd name="T14" fmla="*/ 2147483647 w 4538"/>
              <a:gd name="T15" fmla="*/ 2147483647 h 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8" h="150">
                <a:moveTo>
                  <a:pt x="4538" y="78"/>
                </a:moveTo>
                <a:lnTo>
                  <a:pt x="4382" y="0"/>
                </a:lnTo>
                <a:lnTo>
                  <a:pt x="4352" y="56"/>
                </a:lnTo>
                <a:lnTo>
                  <a:pt x="0" y="56"/>
                </a:lnTo>
                <a:lnTo>
                  <a:pt x="0" y="106"/>
                </a:lnTo>
                <a:lnTo>
                  <a:pt x="4326" y="106"/>
                </a:lnTo>
                <a:lnTo>
                  <a:pt x="4300" y="150"/>
                </a:lnTo>
                <a:lnTo>
                  <a:pt x="4538" y="7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4" name="Group 7"/>
          <p:cNvGrpSpPr>
            <a:grpSpLocks/>
          </p:cNvGrpSpPr>
          <p:nvPr userDrawn="1"/>
        </p:nvGrpSpPr>
        <p:grpSpPr bwMode="auto">
          <a:xfrm>
            <a:off x="80963" y="844550"/>
            <a:ext cx="8991600" cy="152400"/>
            <a:chOff x="0" y="576"/>
            <a:chExt cx="5282" cy="189"/>
          </a:xfrm>
        </p:grpSpPr>
        <p:grpSp>
          <p:nvGrpSpPr>
            <p:cNvPr id="2066" name="Group 8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2079" name="Rectangle 9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80" name="Rectangle 10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</p:grpSp>
        <p:grpSp>
          <p:nvGrpSpPr>
            <p:cNvPr id="2067" name="Group 11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2077" name="Rectangle 12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78" name="Rectangle 13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</p:grpSp>
        <p:grpSp>
          <p:nvGrpSpPr>
            <p:cNvPr id="2068" name="Group 14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2075" name="Rectangle 15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76" name="Rectangle 16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</p:grpSp>
        <p:grpSp>
          <p:nvGrpSpPr>
            <p:cNvPr id="2069" name="Group 17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2071" name="Rectangle 18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73" name="Rectangle 20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2074" name="Rectangle 21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</p:grpSp>
        <p:grpSp>
          <p:nvGrpSpPr>
            <p:cNvPr id="2070" name="Group 22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2" name="Rectangle 23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sp>
            <p:nvSpPr>
              <p:cNvPr id="3" name="Rectangle 2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</p:grpSp>
      </p:grpSp>
      <p:grpSp>
        <p:nvGrpSpPr>
          <p:cNvPr id="2055" name="Group 25"/>
          <p:cNvGrpSpPr>
            <a:grpSpLocks/>
          </p:cNvGrpSpPr>
          <p:nvPr userDrawn="1"/>
        </p:nvGrpSpPr>
        <p:grpSpPr bwMode="auto">
          <a:xfrm>
            <a:off x="0" y="22225"/>
            <a:ext cx="2144713" cy="1149350"/>
            <a:chOff x="0" y="158"/>
            <a:chExt cx="1351" cy="724"/>
          </a:xfrm>
        </p:grpSpPr>
        <p:sp>
          <p:nvSpPr>
            <p:cNvPr id="2059" name="Oval 26"/>
            <p:cNvSpPr>
              <a:spLocks noChangeArrowheads="1"/>
            </p:cNvSpPr>
            <p:nvPr userDrawn="1"/>
          </p:nvSpPr>
          <p:spPr bwMode="auto">
            <a:xfrm>
              <a:off x="0" y="163"/>
              <a:ext cx="699" cy="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CA" altLang="en-US" smtClean="0"/>
            </a:p>
          </p:txBody>
        </p:sp>
        <p:grpSp>
          <p:nvGrpSpPr>
            <p:cNvPr id="2062" name="Group 27"/>
            <p:cNvGrpSpPr>
              <a:grpSpLocks/>
            </p:cNvGrpSpPr>
            <p:nvPr userDrawn="1"/>
          </p:nvGrpSpPr>
          <p:grpSpPr bwMode="auto">
            <a:xfrm>
              <a:off x="24" y="158"/>
              <a:ext cx="1327" cy="719"/>
              <a:chOff x="24" y="158"/>
              <a:chExt cx="1327" cy="719"/>
            </a:xfrm>
          </p:grpSpPr>
          <p:sp>
            <p:nvSpPr>
              <p:cNvPr id="2061" name="Oval 28"/>
              <p:cNvSpPr>
                <a:spLocks noChangeArrowheads="1"/>
              </p:cNvSpPr>
              <p:nvPr userDrawn="1"/>
            </p:nvSpPr>
            <p:spPr bwMode="auto">
              <a:xfrm>
                <a:off x="652" y="158"/>
                <a:ext cx="699" cy="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defRPr/>
                </a:pPr>
                <a:endParaRPr lang="en-CA" altLang="en-US" smtClean="0"/>
              </a:p>
            </p:txBody>
          </p:sp>
          <p:pic>
            <p:nvPicPr>
              <p:cNvPr id="2064" name="Picture 29" descr="SCC-WMD_Shield2"/>
              <p:cNvPicPr>
                <a:picLocks noChangeAspect="1" noChangeArrowheads="1"/>
              </p:cNvPicPr>
              <p:nvPr userDrawn="1"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" y="208"/>
                <a:ext cx="65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5" name="Picture 30" descr="DTRA"/>
              <p:cNvPicPr>
                <a:picLocks noChangeAspect="1" noChangeArrowheads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" y="210"/>
                <a:ext cx="649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9" name="Rectangle 34"/>
          <p:cNvSpPr>
            <a:spLocks noChangeArrowheads="1"/>
          </p:cNvSpPr>
          <p:nvPr userDrawn="1"/>
        </p:nvSpPr>
        <p:spPr bwMode="auto">
          <a:xfrm>
            <a:off x="6562725" y="0"/>
            <a:ext cx="258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Last Updated: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23JAN2015 2000Z</a:t>
            </a:r>
            <a:endParaRPr lang="en-US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1"/>
          <p:cNvSpPr txBox="1">
            <a:spLocks noChangeArrowheads="1"/>
          </p:cNvSpPr>
          <p:nvPr userDrawn="1"/>
        </p:nvSpPr>
        <p:spPr bwMode="auto">
          <a:xfrm>
            <a:off x="-4763" y="6427788"/>
            <a:ext cx="207010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100" smtClean="0">
                <a:latin typeface="Calibri" pitchFamily="34" charset="0"/>
                <a:cs typeface="Calibri" pitchFamily="34" charset="0"/>
              </a:rPr>
              <a:t>DTRA J9 ISR Technical Reachback</a:t>
            </a:r>
          </a:p>
          <a:p>
            <a:pPr>
              <a:defRPr/>
            </a:pPr>
            <a:r>
              <a:rPr lang="en-US" sz="1100" smtClean="0">
                <a:latin typeface="Calibri" pitchFamily="34" charset="0"/>
                <a:cs typeface="Calibri" pitchFamily="34" charset="0"/>
              </a:rPr>
              <a:t>(703) 767-3448, DSN 427-3448</a:t>
            </a:r>
          </a:p>
        </p:txBody>
      </p:sp>
      <p:sp>
        <p:nvSpPr>
          <p:cNvPr id="41" name="TextBox 33"/>
          <p:cNvSpPr txBox="1">
            <a:spLocks noChangeArrowheads="1"/>
          </p:cNvSpPr>
          <p:nvPr userDrawn="1"/>
        </p:nvSpPr>
        <p:spPr bwMode="auto">
          <a:xfrm>
            <a:off x="6350000" y="6427788"/>
            <a:ext cx="2241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100" smtClean="0">
                <a:latin typeface="Calibri" pitchFamily="34" charset="0"/>
                <a:cs typeface="Calibri" pitchFamily="34" charset="0"/>
              </a:rPr>
              <a:t>NIPR: reachback@cnttr.dtra.mil</a:t>
            </a:r>
          </a:p>
          <a:p>
            <a:pPr>
              <a:defRPr/>
            </a:pPr>
            <a:r>
              <a:rPr lang="en-US" sz="1100" smtClean="0">
                <a:latin typeface="Calibri" pitchFamily="34" charset="0"/>
                <a:cs typeface="Calibri" pitchFamily="34" charset="0"/>
              </a:rPr>
              <a:t>SIPR: reachback@cnttr.dtra.smil.mil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7" r:id="rId5"/>
    <p:sldLayoutId id="2147483678" r:id="rId6"/>
    <p:sldLayoutId id="2147483680" r:id="rId7"/>
    <p:sldLayoutId id="2147483681" r:id="rId8"/>
  </p:sldLayoutIdLst>
  <p:hf hdr="0" ftr="0" dt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0"/>
          <a:ea typeface="ＭＳ Ｐゴシック" pitchFamily="34" charset="-128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0"/>
          <a:ea typeface="ＭＳ Ｐゴシック" pitchFamily="34" charset="-128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0"/>
          <a:ea typeface="ＭＳ Ｐゴシック" pitchFamily="34" charset="-128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pythonxy/wiki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ythonxy/wiki/Download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885" y="4941081"/>
            <a:ext cx="5943600" cy="99944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i="1" dirty="0" smtClean="0">
                <a:latin typeface="Arial" charset="0"/>
              </a:rPr>
              <a:t>23Jan2015</a:t>
            </a:r>
            <a:endParaRPr lang="en-US" altLang="en-US" sz="2000" i="1" dirty="0" smtClean="0">
              <a:latin typeface="Arial" charset="0"/>
            </a:endParaRPr>
          </a:p>
          <a:p>
            <a:pPr algn="l" eaLnBrk="1" hangingPunct="1"/>
            <a:r>
              <a:rPr lang="en-US" altLang="en-US" sz="2000" i="1" dirty="0" smtClean="0">
                <a:latin typeface="Arial" charset="0"/>
              </a:rPr>
              <a:t>Requestor: Anthony Cochran, PhD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52248" y="1571293"/>
            <a:ext cx="8308428" cy="16972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solidFill>
                  <a:srgbClr val="000099"/>
                </a:solidFill>
                <a:latin typeface="Arial" charset="0"/>
              </a:rPr>
              <a:t>R&amp;D SOFTWARE </a:t>
            </a:r>
            <a:r>
              <a:rPr lang="en-US" altLang="en-US" dirty="0" smtClean="0">
                <a:solidFill>
                  <a:srgbClr val="000099"/>
                </a:solidFill>
                <a:latin typeface="Arial" charset="0"/>
              </a:rPr>
              <a:t>REQUEST </a:t>
            </a:r>
            <a:r>
              <a:rPr lang="en-US" altLang="en-US" dirty="0" smtClean="0">
                <a:solidFill>
                  <a:srgbClr val="000099"/>
                </a:solidFill>
                <a:latin typeface="Arial" charset="0"/>
              </a:rPr>
              <a:t>FOR TECHNICAL REACHBACK </a:t>
            </a:r>
            <a:r>
              <a:rPr lang="en-US" altLang="en-US" dirty="0" smtClean="0">
                <a:solidFill>
                  <a:srgbClr val="000099"/>
                </a:solidFill>
                <a:latin typeface="Arial" charset="0"/>
              </a:rPr>
              <a:t/>
            </a:r>
            <a:br>
              <a:rPr lang="en-US" altLang="en-US" dirty="0" smtClean="0">
                <a:solidFill>
                  <a:srgbClr val="000099"/>
                </a:solidFill>
                <a:latin typeface="Arial" charset="0"/>
              </a:rPr>
            </a:br>
            <a:r>
              <a:rPr lang="en-US" altLang="en-US" dirty="0" smtClean="0">
                <a:solidFill>
                  <a:schemeClr val="tx1"/>
                </a:solidFill>
                <a:latin typeface="Arial" charset="0"/>
              </a:rPr>
              <a:t>Benefits of the Python Based Scientific </a:t>
            </a:r>
            <a:r>
              <a:rPr lang="en-US" altLang="en-US" dirty="0" smtClean="0">
                <a:solidFill>
                  <a:schemeClr val="tx1"/>
                </a:solidFill>
                <a:latin typeface="Arial" charset="0"/>
              </a:rPr>
              <a:t>Analysis Suite: </a:t>
            </a:r>
            <a:r>
              <a:rPr lang="en-US" altLang="en-US" dirty="0" err="1" smtClean="0">
                <a:solidFill>
                  <a:schemeClr val="tx1"/>
                </a:solidFill>
                <a:latin typeface="Arial" charset="0"/>
              </a:rPr>
              <a:t>SciPy</a:t>
            </a:r>
            <a:endParaRPr lang="en-US" altLang="en-US" dirty="0" smtClean="0">
              <a:latin typeface="Arial" charset="0"/>
            </a:endParaRPr>
          </a:p>
        </p:txBody>
      </p:sp>
      <p:pic>
        <p:nvPicPr>
          <p:cNvPr id="6" name="Content Placeholder 9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88251" y="3792788"/>
            <a:ext cx="5325069" cy="90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5974" y="2038528"/>
            <a:ext cx="675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Unlimited potential with this application.  All codes can be written with </a:t>
            </a:r>
            <a:r>
              <a:rPr lang="en-US" dirty="0" err="1" smtClean="0"/>
              <a:t>Reachback</a:t>
            </a:r>
            <a:r>
              <a:rPr lang="en-US" dirty="0" smtClean="0"/>
              <a:t> operations in mind so that they could potentially used to assist in adding information and capability to our end products.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Request Summary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BFB984E-375C-4CAB-9026-9B2A0171C1B1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01738"/>
            <a:ext cx="7897091" cy="51736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latin typeface="Arial" charset="0"/>
              </a:rPr>
              <a:t>(U//FOUO) </a:t>
            </a:r>
            <a:r>
              <a:rPr lang="en-US" altLang="en-US" sz="2400" b="1" dirty="0" smtClean="0">
                <a:latin typeface="Arial" charset="0"/>
              </a:rPr>
              <a:t>Request</a:t>
            </a:r>
            <a:endParaRPr lang="en-US" altLang="en-US" sz="2400" b="1" dirty="0" smtClean="0">
              <a:latin typeface="Arial" charset="0"/>
            </a:endParaRP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Requestor: </a:t>
            </a:r>
            <a:r>
              <a:rPr lang="en-US" altLang="en-US" sz="2000" b="1" dirty="0" smtClean="0">
                <a:latin typeface="Arial" charset="0"/>
              </a:rPr>
              <a:t>Anthony Cochran, PhD, </a:t>
            </a:r>
            <a:r>
              <a:rPr lang="en-US" altLang="en-US" sz="2000" b="1" dirty="0" err="1" smtClean="0">
                <a:latin typeface="Arial" charset="0"/>
              </a:rPr>
              <a:t>Engility</a:t>
            </a:r>
            <a:r>
              <a:rPr lang="en-US" altLang="en-US" sz="2000" b="1" dirty="0" smtClean="0">
                <a:latin typeface="Arial" charset="0"/>
              </a:rPr>
              <a:t> Corporation</a:t>
            </a: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Contact: 703-924-2543 or  acochran.ctr@cnttr.dtra.mil</a:t>
            </a:r>
            <a:endParaRPr lang="en-US" altLang="en-US" sz="2000" b="1" dirty="0" smtClean="0">
              <a:latin typeface="Arial" charset="0"/>
            </a:endParaRP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Request: </a:t>
            </a:r>
            <a:r>
              <a:rPr lang="en-US" altLang="en-US" sz="2000" b="1" dirty="0" smtClean="0">
                <a:latin typeface="Arial" charset="0"/>
              </a:rPr>
              <a:t>Software installation for a DTRA Laptop.  Field test data made available is not easily analyzed with present tools.</a:t>
            </a:r>
            <a:endParaRPr lang="en-US" altLang="en-US" sz="2000" b="1" dirty="0" smtClean="0">
              <a:latin typeface="Arial" charset="0"/>
            </a:endParaRPr>
          </a:p>
          <a:p>
            <a:pPr lvl="1" eaLnBrk="1" hangingPunct="1"/>
            <a:endParaRPr lang="en-US" altLang="en-US" sz="2000" b="1" dirty="0" smtClean="0">
              <a:latin typeface="Arial" charset="0"/>
            </a:endParaRPr>
          </a:p>
          <a:p>
            <a:pPr eaLnBrk="1" hangingPunct="1"/>
            <a:r>
              <a:rPr lang="en-US" altLang="en-US" sz="2400" b="1" dirty="0" smtClean="0">
                <a:latin typeface="Arial" charset="0"/>
              </a:rPr>
              <a:t>(U//FOUO) </a:t>
            </a:r>
            <a:r>
              <a:rPr lang="en-US" altLang="en-US" sz="2400" b="1" dirty="0" smtClean="0">
                <a:latin typeface="Arial" charset="0"/>
              </a:rPr>
              <a:t>Provided</a:t>
            </a:r>
            <a:endParaRPr lang="en-US" altLang="en-US" sz="2400" b="1" dirty="0" smtClean="0">
              <a:latin typeface="Arial" charset="0"/>
            </a:endParaRP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A Description to IT of the most relevant modules, a demonstration of analysis potential, long-term benefits and uses are provided </a:t>
            </a:r>
            <a:endParaRPr lang="en-US" altLang="en-US" sz="2000" b="1" dirty="0" smtClean="0">
              <a:latin typeface="Arial" charset="0"/>
            </a:endParaRP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Copy of application is available </a:t>
            </a:r>
            <a:r>
              <a:rPr lang="en-US" altLang="en-US" sz="2000" b="1" dirty="0" smtClean="0">
                <a:latin typeface="Arial" charset="0"/>
              </a:rPr>
              <a:t>on physical media for testing purposes, a download mirror links </a:t>
            </a:r>
            <a:r>
              <a:rPr lang="en-US" altLang="en-US" sz="2000" b="1" dirty="0" smtClean="0">
                <a:latin typeface="Arial" charset="0"/>
              </a:rPr>
              <a:t>available at </a:t>
            </a:r>
            <a:r>
              <a:rPr lang="en-US" altLang="en-US" sz="1400" b="1" dirty="0" smtClean="0">
                <a:latin typeface="Arial" charset="0"/>
                <a:hlinkClick r:id="rId3"/>
              </a:rPr>
              <a:t>http://code.google.com/p/pythonxy/wiki/Downloads</a:t>
            </a:r>
            <a:endParaRPr lang="en-US" altLang="en-US" sz="1400" b="1" dirty="0" smtClean="0">
              <a:latin typeface="Arial" charset="0"/>
            </a:endParaRPr>
          </a:p>
          <a:p>
            <a:pPr lvl="1" eaLnBrk="1" hangingPunct="1"/>
            <a:r>
              <a:rPr lang="en-US" altLang="en-US" sz="2000" b="1" dirty="0" smtClean="0">
                <a:latin typeface="Arial" charset="0"/>
              </a:rPr>
              <a:t>Reachback: </a:t>
            </a:r>
            <a:r>
              <a:rPr lang="en-US" altLang="en-US" sz="2000" b="1" dirty="0" smtClean="0">
                <a:latin typeface="Arial" charset="0"/>
              </a:rPr>
              <a:t>Anthony Cochran</a:t>
            </a:r>
            <a:endParaRPr lang="en-US" altLang="en-US" sz="2000" b="1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Installation Request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Pictur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1476462"/>
              </p:ext>
            </p:extLst>
          </p:nvPr>
        </p:nvGraphicFramePr>
        <p:xfrm>
          <a:off x="1975258" y="1122744"/>
          <a:ext cx="5339942" cy="33067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9980"/>
                <a:gridCol w="3559962"/>
              </a:tblGrid>
              <a:tr h="5458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55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SciPy</a:t>
                      </a:r>
                      <a:r>
                        <a:rPr lang="en-US" sz="1600" b="1" dirty="0" smtClean="0"/>
                        <a:t> (</a:t>
                      </a:r>
                      <a:r>
                        <a:rPr lang="en-US" sz="1600" b="1" dirty="0" err="1" smtClean="0"/>
                        <a:t>x,y</a:t>
                      </a:r>
                      <a:r>
                        <a:rPr lang="en-US" sz="1600" b="1" dirty="0" smtClean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Open </a:t>
                      </a:r>
                      <a:r>
                        <a:rPr lang="en-US" sz="1600" dirty="0" smtClean="0"/>
                        <a:t>Source modules </a:t>
                      </a:r>
                      <a:r>
                        <a:rPr lang="en-US" sz="1600" dirty="0" smtClean="0"/>
                        <a:t>designed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to address all aspect of </a:t>
                      </a:r>
                      <a:r>
                        <a:rPr lang="en-US" sz="1600" baseline="0" dirty="0" smtClean="0"/>
                        <a:t>scientific  </a:t>
                      </a:r>
                      <a:r>
                        <a:rPr lang="en-US" sz="1600" baseline="0" dirty="0" smtClean="0"/>
                        <a:t>data analysis</a:t>
                      </a:r>
                      <a:endParaRPr lang="en-US" sz="1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20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Python 2.7.9</a:t>
                      </a:r>
                      <a:endParaRPr lang="en-US" sz="1600" b="1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Flexible object</a:t>
                      </a:r>
                      <a:r>
                        <a:rPr lang="en-US" sz="1600" baseline="0" dirty="0" smtClean="0"/>
                        <a:t> oriented programming </a:t>
                      </a:r>
                      <a:r>
                        <a:rPr lang="en-US" sz="1600" baseline="0" dirty="0" smtClean="0"/>
                        <a:t>ideally designed </a:t>
                      </a:r>
                      <a:r>
                        <a:rPr lang="en-US" sz="1600" baseline="0" dirty="0" smtClean="0"/>
                        <a:t>for </a:t>
                      </a:r>
                      <a:r>
                        <a:rPr lang="en-US" sz="1600" baseline="0" dirty="0" smtClean="0"/>
                        <a:t>the scientific  community</a:t>
                      </a:r>
                      <a:endParaRPr 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550" y="4933452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A physical </a:t>
            </a:r>
            <a:r>
              <a:rPr lang="en-US" sz="2000" dirty="0" smtClean="0"/>
              <a:t>copy of the </a:t>
            </a:r>
            <a:r>
              <a:rPr lang="en-US" sz="2000" dirty="0" err="1" smtClean="0"/>
              <a:t>Scipy</a:t>
            </a:r>
            <a:r>
              <a:rPr lang="en-US" sz="2000" dirty="0" smtClean="0"/>
              <a:t> (</a:t>
            </a:r>
            <a:r>
              <a:rPr lang="en-US" sz="2000" dirty="0" err="1" smtClean="0"/>
              <a:t>x,y</a:t>
            </a:r>
            <a:r>
              <a:rPr lang="en-US" sz="2000" dirty="0" smtClean="0"/>
              <a:t>) 2.7.9.0 </a:t>
            </a:r>
            <a:r>
              <a:rPr lang="en-US" sz="2000" dirty="0" smtClean="0"/>
              <a:t>Windows version </a:t>
            </a:r>
            <a:r>
              <a:rPr lang="en-US" sz="2000" dirty="0" smtClean="0"/>
              <a:t>is available, or it can be downloaded (~813 MB) at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code.google.com/p/pythonxy/wiki/Downloads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HPAC Data 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094" y="1056318"/>
            <a:ext cx="5723906" cy="513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612214"/>
            <a:ext cx="3574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Snapshot of an </a:t>
            </a:r>
            <a:r>
              <a:rPr lang="en-US" dirty="0" smtClean="0"/>
              <a:t>HPAC s</a:t>
            </a:r>
            <a:r>
              <a:rPr lang="en-US" dirty="0" smtClean="0"/>
              <a:t>ampler output  file is limited and needs a lot of manipulation for effective interpretation.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hazard data are much more vast and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290" y="213757"/>
            <a:ext cx="6990710" cy="737281"/>
          </a:xfrm>
        </p:spPr>
        <p:txBody>
          <a:bodyPr/>
          <a:lstStyle/>
          <a:p>
            <a:r>
              <a:rPr lang="en-US" dirty="0" smtClean="0"/>
              <a:t>Python-</a:t>
            </a:r>
            <a:r>
              <a:rPr lang="en-US" dirty="0" err="1" smtClean="0"/>
              <a:t>SciPy</a:t>
            </a:r>
            <a:r>
              <a:rPr lang="en-US" dirty="0" smtClean="0"/>
              <a:t> Scripting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b="36252"/>
          <a:stretch>
            <a:fillRect/>
          </a:stretch>
        </p:blipFill>
        <p:spPr bwMode="auto">
          <a:xfrm>
            <a:off x="2697983" y="1377538"/>
            <a:ext cx="6446016" cy="478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9382" y="1330036"/>
            <a:ext cx="2493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simple code written in minutes </a:t>
            </a:r>
            <a:r>
              <a:rPr lang="en-US" sz="1400" dirty="0" err="1" smtClean="0"/>
              <a:t>vectorized</a:t>
            </a:r>
            <a:r>
              <a:rPr lang="en-US" sz="1400" dirty="0" smtClean="0"/>
              <a:t> the data: made it easy to manipulate, perform calculations, and apply matrix operations directly </a:t>
            </a:r>
          </a:p>
          <a:p>
            <a:endParaRPr lang="en-US" sz="1400" dirty="0" smtClean="0"/>
          </a:p>
          <a:p>
            <a:r>
              <a:rPr lang="en-US" sz="1400" dirty="0" smtClean="0"/>
              <a:t>Can be combined into multivariate-multidimensional arrays for optimization, regression analysis, and statistical analysis with existing modules.</a:t>
            </a:r>
          </a:p>
          <a:p>
            <a:endParaRPr lang="en-US" sz="1400" dirty="0" smtClean="0"/>
          </a:p>
          <a:p>
            <a:r>
              <a:rPr lang="en-US" sz="1400" dirty="0" smtClean="0"/>
              <a:t>Other data structures for large data sets such as SCIPUFF could </a:t>
            </a:r>
            <a:r>
              <a:rPr lang="en-US" sz="1400" dirty="0" err="1" smtClean="0"/>
              <a:t>possiblt</a:t>
            </a:r>
            <a:r>
              <a:rPr lang="en-US" sz="1400" dirty="0" smtClean="0"/>
              <a:t> be compressed into binary HD5 formats to make 3D time evolved contaminant modeling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D:\Users\terry\Desktop\samp\v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4369" y="1187533"/>
            <a:ext cx="5179631" cy="52243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244436"/>
            <a:ext cx="4001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sorted into vectors </a:t>
            </a:r>
            <a:r>
              <a:rPr lang="en-US" dirty="0" smtClean="0"/>
              <a:t>(time, concentration, variance) for more flexibility in calculations, optimization, interpolation, statistics, etc)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0373" y="3100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Restructured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Sampler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291" y="1399173"/>
            <a:ext cx="8353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Individual sampler concentration measurement is isolated from</a:t>
            </a:r>
          </a:p>
          <a:p>
            <a:r>
              <a:rPr lang="en-US" sz="2000" dirty="0" smtClean="0"/>
              <a:t>the raw HPAC </a:t>
            </a:r>
            <a:r>
              <a:rPr lang="en-US" sz="2000" dirty="0" smtClean="0"/>
              <a:t>s</a:t>
            </a:r>
            <a:r>
              <a:rPr lang="en-US" sz="2000" dirty="0" smtClean="0"/>
              <a:t>ampler data in seconds, just one of many uses of </a:t>
            </a:r>
            <a:r>
              <a:rPr lang="en-US" sz="2000" dirty="0" err="1" smtClean="0"/>
              <a:t>SciPy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027" name="Picture 3" descr="C:\Users\anthony.cochran\Desktop\samp\figur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029" y="2020027"/>
            <a:ext cx="5595257" cy="4175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</a:t>
            </a:r>
            <a:r>
              <a:rPr lang="en-US" dirty="0" smtClean="0"/>
              <a:t>With </a:t>
            </a:r>
            <a:r>
              <a:rPr lang="en-US" dirty="0" smtClean="0"/>
              <a:t>Immediate Potential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Pictur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1476462"/>
              </p:ext>
            </p:extLst>
          </p:nvPr>
        </p:nvGraphicFramePr>
        <p:xfrm>
          <a:off x="2336704" y="1083127"/>
          <a:ext cx="4651248" cy="4782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0416"/>
                <a:gridCol w="3100832"/>
              </a:tblGrid>
              <a:tr h="5116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Module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Potential Use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511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SciPy</a:t>
                      </a:r>
                      <a:endParaRPr lang="en-US" sz="1200" b="1" dirty="0" smtClean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Approximately 75 Open Source packages designed to deal with vast amounts of </a:t>
                      </a:r>
                      <a:r>
                        <a:rPr lang="en-US" sz="1200" b="0" baseline="0" dirty="0" smtClean="0"/>
                        <a:t>scientific data and large data sets</a:t>
                      </a:r>
                      <a:endParaRPr lang="en-US" sz="1200" b="0" dirty="0" smtClean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</a:tr>
              <a:tr h="4843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Matplotlib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MatLab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equivalent, programmable plotting</a:t>
                      </a:r>
                      <a:r>
                        <a:rPr lang="en-US" sz="1200" baseline="0" dirty="0" smtClean="0"/>
                        <a:t> module (contours, 3D, etc).</a:t>
                      </a:r>
                      <a:endParaRPr lang="en-US" sz="1200" dirty="0"/>
                    </a:p>
                  </a:txBody>
                  <a:tcPr anchor="ctr"/>
                </a:tc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NumPy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Matrix/Array </a:t>
                      </a:r>
                      <a:r>
                        <a:rPr lang="en-US" sz="1200" dirty="0" smtClean="0"/>
                        <a:t>based numerical structuring.</a:t>
                      </a:r>
                      <a:r>
                        <a:rPr lang="en-US" sz="1200" baseline="0" dirty="0" smtClean="0"/>
                        <a:t>  Makes multivariate calculations and statistical analysis faster and easier.  Numerous built in operations </a:t>
                      </a:r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81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H5Py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Binary </a:t>
                      </a:r>
                      <a:r>
                        <a:rPr lang="en-US" sz="1200" baseline="0" dirty="0" smtClean="0"/>
                        <a:t> data compression, faster processing and </a:t>
                      </a:r>
                      <a:r>
                        <a:rPr lang="en-US" sz="1200" baseline="0" dirty="0" smtClean="0"/>
                        <a:t>manipulation for handling larger file and time series data</a:t>
                      </a:r>
                      <a:endParaRPr 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81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QGIS</a:t>
                      </a:r>
                      <a:endParaRPr lang="en-US" sz="1200" b="1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ArcGIS</a:t>
                      </a:r>
                      <a:r>
                        <a:rPr lang="en-US" sz="1200" baseline="0" dirty="0" smtClean="0"/>
                        <a:t> equivalent designed to integrate well with </a:t>
                      </a:r>
                      <a:r>
                        <a:rPr lang="en-US" sz="1200" baseline="0" dirty="0" err="1" smtClean="0"/>
                        <a:t>SciPy</a:t>
                      </a:r>
                      <a:r>
                        <a:rPr lang="en-US" sz="1200" baseline="0" dirty="0" smtClean="0"/>
                        <a:t> and the Python programming language.</a:t>
                      </a:r>
                      <a:endParaRPr lang="en-US" sz="1200" dirty="0" smtClean="0"/>
                    </a:p>
                    <a:p>
                      <a:pPr algn="l"/>
                      <a:r>
                        <a:rPr lang="en-US" sz="1200" dirty="0" smtClean="0"/>
                        <a:t>Will allow</a:t>
                      </a:r>
                      <a:r>
                        <a:rPr lang="en-US" sz="1200" baseline="0" dirty="0" smtClean="0"/>
                        <a:t> for e</a:t>
                      </a:r>
                      <a:r>
                        <a:rPr lang="en-US" sz="1200" dirty="0" smtClean="0"/>
                        <a:t>ventual hazard mapping, potentially in 3-4</a:t>
                      </a:r>
                      <a:r>
                        <a:rPr lang="en-US" sz="1200" baseline="0" dirty="0" smtClean="0"/>
                        <a:t> dimensions</a:t>
                      </a:r>
                      <a:endParaRPr 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392" y="5890161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Note: This mentions only 5 of over 75 modules available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Long-Term Potential </a:t>
            </a:r>
            <a:r>
              <a:rPr lang="en-US" sz="2200" dirty="0" smtClean="0"/>
              <a:t>(demonstration only)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839E-3A15-411F-B928-353A115090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23" y="5301649"/>
            <a:ext cx="898515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Projected use:  Hazard modeling in 3 dimensions with the ability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dynamically show smooth plume evolution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1" descr="D:\Users\terry\Desktop\samp\samp\14845704437_bab7c26b9c_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540" y="1194999"/>
            <a:ext cx="6935460" cy="4030143"/>
          </a:xfrm>
          <a:prstGeom prst="rect">
            <a:avLst/>
          </a:prstGeom>
          <a:noFill/>
        </p:spPr>
      </p:pic>
      <p:pic>
        <p:nvPicPr>
          <p:cNvPr id="9" name="Picture 2" descr="https://www.rockware.com/assets/products/329/features/1034/3738/plume_3d_volume_path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31491"/>
            <a:ext cx="2165071" cy="173175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1472540" y="3075709"/>
            <a:ext cx="3336966" cy="109253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  <a:ea typeface="ＭＳ Ｐゴシック" pitchFamily="34" charset="-128"/>
              </a:rPr>
              <a:t>Easily Integrate moving 3D</a:t>
            </a:r>
            <a:r>
              <a:rPr kumimoji="0" lang="en-US" sz="1600" b="1" i="1" u="none" strike="noStrike" cap="none" normalizeH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  <a:ea typeface="ＭＳ Ｐゴシック" pitchFamily="34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h</a:t>
            </a:r>
            <a:r>
              <a:rPr kumimoji="0" lang="en-US" sz="1600" b="1" i="1" u="none" strike="noStrike" cap="none" normalizeH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  <a:ea typeface="ＭＳ Ｐゴシック" pitchFamily="34" charset="-128"/>
              </a:rPr>
              <a:t>azard plumes with QGIS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accent4">
                  <a:lumMod val="95000"/>
                  <a:lumOff val="5000"/>
                </a:schemeClr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Univers"/>
        <a:ea typeface="ＭＳ Ｐゴシック"/>
        <a:cs typeface=""/>
      </a:majorFont>
      <a:minorFont>
        <a:latin typeface="Univer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"/>
        <a:ea typeface="ＭＳ Ｐゴシック"/>
        <a:cs typeface=""/>
      </a:majorFont>
      <a:minorFont>
        <a:latin typeface="Univer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8484</TotalTime>
  <Words>499</Words>
  <Application>Microsoft Office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3_Blank Presentation</vt:lpstr>
      <vt:lpstr>Blank Presentation</vt:lpstr>
      <vt:lpstr>R&amp;D SOFTWARE REQUEST FOR TECHNICAL REACHBACK  Benefits of the Python Based Scientific Analysis Suite: SciPy</vt:lpstr>
      <vt:lpstr>Request Summary</vt:lpstr>
      <vt:lpstr>Software Installation Request</vt:lpstr>
      <vt:lpstr>HPAC Data Demonstration</vt:lpstr>
      <vt:lpstr>Python-SciPy Scripting</vt:lpstr>
      <vt:lpstr>Slide 6</vt:lpstr>
      <vt:lpstr>Individual Sampler information</vt:lpstr>
      <vt:lpstr>Modules With Immediate Potential</vt:lpstr>
      <vt:lpstr>Long-Term Potential (demonstration only)</vt:lpstr>
      <vt:lpstr>Conclusion</vt:lpstr>
    </vt:vector>
  </TitlesOfParts>
  <Company>Defense Threat Reduction Agency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Univers Bold Italic, 36pt Align Left</dc:title>
  <dc:creator>DTRA J9ISR</dc:creator>
  <dc:description>UNCLASSIFIED BRIEFING_x000d_
Do not edit template</dc:description>
  <cp:lastModifiedBy>terry carter</cp:lastModifiedBy>
  <cp:revision>383</cp:revision>
  <cp:lastPrinted>2005-10-05T16:35:16Z</cp:lastPrinted>
  <dcterms:created xsi:type="dcterms:W3CDTF">2006-03-07T17:15:04Z</dcterms:created>
  <dcterms:modified xsi:type="dcterms:W3CDTF">2015-01-23T09:38:51Z</dcterms:modified>
</cp:coreProperties>
</file>