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7" r:id="rId6"/>
    <p:sldId id="268" r:id="rId7"/>
    <p:sldId id="269" r:id="rId8"/>
    <p:sldId id="270" r:id="rId9"/>
    <p:sldId id="261" r:id="rId10"/>
    <p:sldId id="271" r:id="rId11"/>
    <p:sldId id="272" r:id="rId12"/>
    <p:sldId id="273" r:id="rId13"/>
    <p:sldId id="276" r:id="rId14"/>
    <p:sldId id="277" r:id="rId15"/>
    <p:sldId id="278" r:id="rId16"/>
    <p:sldId id="294" r:id="rId17"/>
    <p:sldId id="295" r:id="rId18"/>
    <p:sldId id="302" r:id="rId19"/>
    <p:sldId id="303" r:id="rId20"/>
    <p:sldId id="305" r:id="rId21"/>
    <p:sldId id="304" r:id="rId22"/>
    <p:sldId id="297" r:id="rId23"/>
    <p:sldId id="298" r:id="rId24"/>
    <p:sldId id="296" r:id="rId25"/>
    <p:sldId id="299" r:id="rId26"/>
    <p:sldId id="300" r:id="rId27"/>
    <p:sldId id="311" r:id="rId28"/>
    <p:sldId id="310" r:id="rId29"/>
    <p:sldId id="306" r:id="rId30"/>
    <p:sldId id="307" r:id="rId31"/>
    <p:sldId id="263" r:id="rId32"/>
    <p:sldId id="308" r:id="rId33"/>
    <p:sldId id="309" r:id="rId34"/>
    <p:sldId id="26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F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2022/7/14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extLst>
      <p:ext uri="{BB962C8B-B14F-4D97-AF65-F5344CB8AC3E}">
        <p14:creationId xmlns:p14="http://schemas.microsoft.com/office/powerpoint/2010/main" val="39655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9822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647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215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90380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125198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713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90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pPr/>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7822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60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889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528643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56058" y="1791669"/>
            <a:ext cx="5723581" cy="876724"/>
          </a:xfrm>
        </p:spPr>
        <p:txBody>
          <a:bodyPr>
            <a:noAutofit/>
          </a:bodyPr>
          <a:lstStyle/>
          <a:p>
            <a:r>
              <a:rPr lang="zh-CN" altLang="en-US" sz="4300" dirty="0"/>
              <a:t>工程实践结题答辩</a:t>
            </a:r>
            <a:br>
              <a:rPr lang="en-US" altLang="zh-CN" sz="4300" dirty="0"/>
            </a:br>
            <a:r>
              <a:rPr lang="en-US" altLang="zh-CN" sz="4300" dirty="0"/>
              <a:t>——</a:t>
            </a:r>
            <a:r>
              <a:rPr lang="zh-CN" altLang="en-US" sz="4300" dirty="0"/>
              <a:t>自动驾驶安全测试</a:t>
            </a:r>
          </a:p>
        </p:txBody>
      </p:sp>
      <p:sp>
        <p:nvSpPr>
          <p:cNvPr id="5" name="副标题 4"/>
          <p:cNvSpPr>
            <a:spLocks noGrp="1"/>
          </p:cNvSpPr>
          <p:nvPr>
            <p:ph type="subTitle" idx="1"/>
          </p:nvPr>
        </p:nvSpPr>
        <p:spPr>
          <a:xfrm>
            <a:off x="1256057" y="3165748"/>
            <a:ext cx="4549125" cy="466685"/>
          </a:xfrm>
        </p:spPr>
        <p:txBody>
          <a:bodyPr>
            <a:normAutofit fontScale="25000" lnSpcReduction="20000"/>
          </a:bodyPr>
          <a:lstStyle/>
          <a:p>
            <a:endParaRPr lang="en-US" altLang="zh-CN" dirty="0"/>
          </a:p>
          <a:p>
            <a:r>
              <a:rPr lang="zh-CN" altLang="en-US" sz="9600" b="1" dirty="0"/>
              <a:t>指导老师：郭燕</a:t>
            </a:r>
          </a:p>
        </p:txBody>
      </p:sp>
      <p:sp>
        <p:nvSpPr>
          <p:cNvPr id="6" name="文本框 5">
            <a:extLst>
              <a:ext uri="{FF2B5EF4-FFF2-40B4-BE49-F238E27FC236}">
                <a16:creationId xmlns:a16="http://schemas.microsoft.com/office/drawing/2014/main" id="{859B5D8C-C6A1-8A10-08DF-6FFDB2B4C21A}"/>
              </a:ext>
            </a:extLst>
          </p:cNvPr>
          <p:cNvSpPr txBox="1"/>
          <p:nvPr/>
        </p:nvSpPr>
        <p:spPr>
          <a:xfrm>
            <a:off x="1256057" y="4129788"/>
            <a:ext cx="4572000" cy="1477328"/>
          </a:xfrm>
          <a:prstGeom prst="rect">
            <a:avLst/>
          </a:prstGeom>
          <a:noFill/>
        </p:spPr>
        <p:txBody>
          <a:bodyPr wrap="square">
            <a:spAutoFit/>
          </a:bodyPr>
          <a:lstStyle/>
          <a:p>
            <a:r>
              <a:rPr lang="zh-CN" altLang="en-US" dirty="0"/>
              <a:t>小组成员：</a:t>
            </a:r>
            <a:endParaRPr lang="en-US" altLang="zh-CN" dirty="0"/>
          </a:p>
          <a:p>
            <a:r>
              <a:rPr lang="en-US" altLang="zh-CN" dirty="0"/>
              <a:t>	</a:t>
            </a:r>
            <a:r>
              <a:rPr lang="zh-CN" altLang="en-US" dirty="0"/>
              <a:t>吴志强</a:t>
            </a:r>
            <a:endParaRPr lang="en-US" altLang="zh-CN" dirty="0"/>
          </a:p>
          <a:p>
            <a:r>
              <a:rPr lang="en-US" altLang="zh-CN" dirty="0"/>
              <a:t>	</a:t>
            </a:r>
            <a:r>
              <a:rPr lang="zh-CN" altLang="en-US" dirty="0"/>
              <a:t>王茂安</a:t>
            </a:r>
            <a:endParaRPr lang="en-US" altLang="zh-CN" dirty="0"/>
          </a:p>
          <a:p>
            <a:r>
              <a:rPr lang="en-US" altLang="zh-CN" dirty="0"/>
              <a:t>	</a:t>
            </a:r>
            <a:r>
              <a:rPr lang="zh-CN" altLang="en-US" dirty="0"/>
              <a:t>黄雨轩</a:t>
            </a:r>
            <a:endParaRPr lang="en-US" altLang="zh-CN" dirty="0"/>
          </a:p>
          <a:p>
            <a:r>
              <a:rPr lang="en-US" altLang="zh-CN" dirty="0"/>
              <a:t>	</a:t>
            </a:r>
            <a:r>
              <a:rPr lang="zh-CN" altLang="en-US" dirty="0"/>
              <a:t>吴雷</a:t>
            </a:r>
          </a:p>
        </p:txBody>
      </p:sp>
    </p:spTree>
    <p:extLst>
      <p:ext uri="{BB962C8B-B14F-4D97-AF65-F5344CB8AC3E}">
        <p14:creationId xmlns:p14="http://schemas.microsoft.com/office/powerpoint/2010/main" val="356631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10</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a:t>Carla</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1754326"/>
          </a:xfrm>
          <a:prstGeom prst="rect">
            <a:avLst/>
          </a:prstGeom>
          <a:noFill/>
        </p:spPr>
        <p:txBody>
          <a:bodyPr wrap="square" rtlCol="0">
            <a:spAutoFit/>
          </a:bodyPr>
          <a:lstStyle/>
          <a:p>
            <a:r>
              <a:rPr lang="zh-CN" altLang="en-US" b="1" dirty="0"/>
              <a:t>简介：</a:t>
            </a:r>
            <a:endParaRPr lang="en-US" altLang="zh-CN" b="1" dirty="0"/>
          </a:p>
          <a:p>
            <a:r>
              <a:rPr lang="en-US" altLang="zh-CN" dirty="0"/>
              <a:t>Carla</a:t>
            </a:r>
            <a:r>
              <a:rPr lang="zh-CN" altLang="en-US" dirty="0"/>
              <a:t>模拟器由可扩展的客户端</a:t>
            </a:r>
            <a:r>
              <a:rPr lang="en-US" altLang="zh-CN" dirty="0"/>
              <a:t>-</a:t>
            </a:r>
            <a:r>
              <a:rPr lang="zh-CN" altLang="en-US" dirty="0"/>
              <a:t>服务器架构组成。</a:t>
            </a:r>
            <a:endParaRPr lang="en-US" altLang="zh-CN" dirty="0"/>
          </a:p>
          <a:p>
            <a:r>
              <a:rPr lang="zh-CN" altLang="en-US" dirty="0"/>
              <a:t>服务器负责与模拟本身相关的所有事情：传感器渲染、物理计算、世界状态及其参与者的更新等等。</a:t>
            </a:r>
            <a:endParaRPr lang="en-US" altLang="zh-CN" dirty="0"/>
          </a:p>
          <a:p>
            <a:r>
              <a:rPr lang="zh-CN" altLang="en-US" dirty="0"/>
              <a:t>客户端由一组客户端模块组成，这些模块控制场景中行为者的逻辑并设置世界条件。这是通过利用 </a:t>
            </a:r>
            <a:r>
              <a:rPr lang="en-US" altLang="zh-CN" dirty="0"/>
              <a:t>CARLA API</a:t>
            </a:r>
            <a:r>
              <a:rPr lang="zh-CN" altLang="en-US" dirty="0"/>
              <a:t>（在 </a:t>
            </a:r>
            <a:r>
              <a:rPr lang="en-US" altLang="zh-CN" dirty="0"/>
              <a:t>Python </a:t>
            </a:r>
            <a:r>
              <a:rPr lang="zh-CN" altLang="en-US" dirty="0"/>
              <a:t>或 </a:t>
            </a:r>
            <a:r>
              <a:rPr lang="en-US" altLang="zh-CN" dirty="0"/>
              <a:t>C++ </a:t>
            </a:r>
            <a:r>
              <a:rPr lang="zh-CN" altLang="en-US" dirty="0"/>
              <a:t>中）来实现的。</a:t>
            </a:r>
          </a:p>
        </p:txBody>
      </p:sp>
      <p:sp>
        <p:nvSpPr>
          <p:cNvPr id="11" name="文本框 10">
            <a:extLst>
              <a:ext uri="{FF2B5EF4-FFF2-40B4-BE49-F238E27FC236}">
                <a16:creationId xmlns:a16="http://schemas.microsoft.com/office/drawing/2014/main" id="{042C6635-69F5-5C66-0DBB-E276A093AFC9}"/>
              </a:ext>
            </a:extLst>
          </p:cNvPr>
          <p:cNvSpPr txBox="1"/>
          <p:nvPr/>
        </p:nvSpPr>
        <p:spPr>
          <a:xfrm>
            <a:off x="962391" y="3307436"/>
            <a:ext cx="8181609" cy="2684453"/>
          </a:xfrm>
          <a:prstGeom prst="rect">
            <a:avLst/>
          </a:prstGeom>
          <a:noFill/>
        </p:spPr>
        <p:txBody>
          <a:bodyPr wrap="square" rtlCol="0">
            <a:spAutoFit/>
          </a:bodyPr>
          <a:lstStyle/>
          <a:p>
            <a:pPr>
              <a:lnSpc>
                <a:spcPct val="150000"/>
              </a:lnSpc>
            </a:pPr>
            <a:r>
              <a:rPr lang="zh-CN" altLang="en-US" b="1" dirty="0"/>
              <a:t>核心模块：</a:t>
            </a:r>
            <a:endParaRPr lang="en-US" altLang="zh-CN" b="1" dirty="0"/>
          </a:p>
          <a:p>
            <a:pPr marL="171450" indent="-171450">
              <a:lnSpc>
                <a:spcPct val="150000"/>
              </a:lnSpc>
              <a:buFont typeface="Arial" panose="020B0604020202020204" pitchFamily="34" charset="0"/>
              <a:buChar char="•"/>
            </a:pPr>
            <a:r>
              <a:rPr lang="en-US" altLang="zh-CN" sz="1600" dirty="0"/>
              <a:t>Traffic manager</a:t>
            </a:r>
            <a:r>
              <a:rPr lang="zh-CN" altLang="en-US" sz="1600" dirty="0"/>
              <a:t>：模拟类似现实世界负责的交通环境</a:t>
            </a:r>
            <a:endParaRPr lang="en-US" altLang="zh-CN" sz="1600" dirty="0"/>
          </a:p>
          <a:p>
            <a:pPr marL="171450" indent="-171450">
              <a:lnSpc>
                <a:spcPct val="150000"/>
              </a:lnSpc>
              <a:buFont typeface="Arial" panose="020B0604020202020204" pitchFamily="34" charset="0"/>
              <a:buChar char="•"/>
            </a:pPr>
            <a:r>
              <a:rPr lang="en-US" altLang="zh-CN" sz="1600" dirty="0"/>
              <a:t>Sensors</a:t>
            </a:r>
            <a:r>
              <a:rPr lang="zh-CN" altLang="en-US" sz="1600" dirty="0"/>
              <a:t>：模拟真实世界的传感器模型，包括相机、激光雷达、声波雷达、</a:t>
            </a:r>
            <a:r>
              <a:rPr lang="en-US" altLang="zh-CN" sz="1600" dirty="0"/>
              <a:t>IMU</a:t>
            </a:r>
            <a:r>
              <a:rPr lang="zh-CN" altLang="en-US" sz="1600" dirty="0"/>
              <a:t>、</a:t>
            </a:r>
            <a:r>
              <a:rPr lang="en-US" altLang="zh-CN" sz="1600" dirty="0"/>
              <a:t>GNSS</a:t>
            </a:r>
            <a:r>
              <a:rPr lang="zh-CN" altLang="en-US" sz="1600" dirty="0"/>
              <a:t>等</a:t>
            </a:r>
            <a:endParaRPr lang="en-US" altLang="zh-CN" sz="1600" dirty="0"/>
          </a:p>
          <a:p>
            <a:pPr marL="171450" indent="-171450">
              <a:lnSpc>
                <a:spcPct val="150000"/>
              </a:lnSpc>
              <a:buFont typeface="Arial" panose="020B0604020202020204" pitchFamily="34" charset="0"/>
              <a:buChar char="•"/>
            </a:pPr>
            <a:r>
              <a:rPr lang="en-US" altLang="zh-CN" sz="1600" dirty="0"/>
              <a:t>Recorder</a:t>
            </a:r>
            <a:r>
              <a:rPr lang="zh-CN" altLang="en-US" sz="1600" dirty="0"/>
              <a:t>： 用来记录仿真每一个时刻的状态，可以用来回顾、复现</a:t>
            </a:r>
            <a:endParaRPr lang="en-US" altLang="zh-CN" sz="1600" dirty="0"/>
          </a:p>
          <a:p>
            <a:pPr marL="171450" indent="-171450">
              <a:lnSpc>
                <a:spcPct val="150000"/>
              </a:lnSpc>
              <a:buFont typeface="Arial" panose="020B0604020202020204" pitchFamily="34" charset="0"/>
              <a:buChar char="•"/>
            </a:pPr>
            <a:r>
              <a:rPr lang="en-US" altLang="zh-CN" sz="1600" dirty="0"/>
              <a:t>ROS bridge and </a:t>
            </a:r>
            <a:r>
              <a:rPr lang="en-US" altLang="zh-CN" sz="1600" dirty="0" err="1"/>
              <a:t>Autoware</a:t>
            </a:r>
            <a:r>
              <a:rPr lang="en-US" altLang="zh-CN" sz="1600" dirty="0"/>
              <a:t> implementation</a:t>
            </a:r>
            <a:r>
              <a:rPr lang="zh-CN" altLang="en-US" sz="1600" dirty="0"/>
              <a:t>：让</a:t>
            </a:r>
            <a:r>
              <a:rPr lang="en-US" altLang="zh-CN" sz="1600" dirty="0"/>
              <a:t>Carla</a:t>
            </a:r>
            <a:r>
              <a:rPr lang="zh-CN" altLang="en-US" sz="1600" dirty="0"/>
              <a:t>与</a:t>
            </a:r>
            <a:r>
              <a:rPr lang="en-US" altLang="zh-CN" sz="1600" dirty="0"/>
              <a:t>ROS</a:t>
            </a:r>
            <a:r>
              <a:rPr lang="zh-CN" altLang="en-US" sz="1600" dirty="0"/>
              <a:t>还有</a:t>
            </a:r>
            <a:r>
              <a:rPr lang="en-US" altLang="zh-CN" sz="1600" dirty="0" err="1"/>
              <a:t>Autoware</a:t>
            </a:r>
            <a:r>
              <a:rPr lang="zh-CN" altLang="en-US" sz="1600" dirty="0"/>
              <a:t>交互</a:t>
            </a:r>
            <a:endParaRPr lang="en-US" altLang="zh-CN" sz="1600" dirty="0"/>
          </a:p>
          <a:p>
            <a:pPr marL="171450" indent="-171450">
              <a:lnSpc>
                <a:spcPct val="150000"/>
              </a:lnSpc>
              <a:buFont typeface="Arial" panose="020B0604020202020204" pitchFamily="34" charset="0"/>
              <a:buChar char="•"/>
            </a:pPr>
            <a:r>
              <a:rPr lang="en-US" altLang="zh-CN" sz="1600" dirty="0"/>
              <a:t>Open assets</a:t>
            </a:r>
            <a:r>
              <a:rPr lang="zh-CN" altLang="en-US" sz="1600" dirty="0"/>
              <a:t>： 提供了不同的地图，可以控制天气条件，并提供经常使用的参与者模型</a:t>
            </a:r>
            <a:endParaRPr lang="en-US" altLang="zh-CN" sz="1600" dirty="0"/>
          </a:p>
          <a:p>
            <a:pPr marL="171450" indent="-171450">
              <a:lnSpc>
                <a:spcPct val="150000"/>
              </a:lnSpc>
              <a:buFont typeface="Arial" panose="020B0604020202020204" pitchFamily="34" charset="0"/>
              <a:buChar char="•"/>
            </a:pPr>
            <a:r>
              <a:rPr lang="en-US" altLang="zh-CN" sz="1600" dirty="0"/>
              <a:t>Scenario runner</a:t>
            </a:r>
            <a:r>
              <a:rPr lang="zh-CN" altLang="en-US" sz="1600" dirty="0"/>
              <a:t>：提供参考实例以便的搭建一个需要的测试场景</a:t>
            </a:r>
            <a:endParaRPr lang="zh-CN" altLang="en-US" dirty="0"/>
          </a:p>
        </p:txBody>
      </p:sp>
    </p:spTree>
    <p:extLst>
      <p:ext uri="{BB962C8B-B14F-4D97-AF65-F5344CB8AC3E}">
        <p14:creationId xmlns:p14="http://schemas.microsoft.com/office/powerpoint/2010/main" val="384883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11</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err="1"/>
              <a:t>PreScan</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2092881"/>
          </a:xfrm>
          <a:prstGeom prst="rect">
            <a:avLst/>
          </a:prstGeom>
          <a:noFill/>
        </p:spPr>
        <p:txBody>
          <a:bodyPr wrap="square" rtlCol="0">
            <a:spAutoFit/>
          </a:bodyPr>
          <a:lstStyle/>
          <a:p>
            <a:r>
              <a:rPr lang="zh-CN" altLang="en-US" b="1" dirty="0"/>
              <a:t>简介：</a:t>
            </a:r>
            <a:endParaRPr lang="en-US" altLang="zh-CN" b="1" dirty="0"/>
          </a:p>
          <a:p>
            <a:r>
              <a:rPr lang="en-US" altLang="zh-CN" sz="1600" dirty="0" err="1"/>
              <a:t>PreScan</a:t>
            </a:r>
            <a:r>
              <a:rPr lang="zh-CN" altLang="en-US" sz="1600" dirty="0"/>
              <a:t>是西门子公司旗下汽车驾驶仿真软件产品，</a:t>
            </a:r>
            <a:r>
              <a:rPr lang="en-US" altLang="zh-CN" sz="1600" dirty="0" err="1"/>
              <a:t>PreScan</a:t>
            </a:r>
            <a:r>
              <a:rPr lang="zh-CN" altLang="en-US" sz="1600" dirty="0"/>
              <a:t>是以物理模型为基础，开发</a:t>
            </a:r>
            <a:r>
              <a:rPr lang="en-US" altLang="zh-CN" sz="1600" dirty="0"/>
              <a:t>ADAS</a:t>
            </a:r>
            <a:r>
              <a:rPr lang="zh-CN" altLang="en-US" sz="1600" dirty="0"/>
              <a:t>和智能汽车系统的仿真平台。</a:t>
            </a:r>
            <a:endParaRPr lang="en-US" altLang="zh-CN" sz="1600" dirty="0"/>
          </a:p>
          <a:p>
            <a:r>
              <a:rPr lang="zh-CN" altLang="en-US" sz="1600" dirty="0"/>
              <a:t>支持摄像头、雷达、激光雷达、</a:t>
            </a:r>
            <a:r>
              <a:rPr lang="en-US" altLang="zh-CN" sz="1600" dirty="0"/>
              <a:t>GPS</a:t>
            </a:r>
            <a:r>
              <a:rPr lang="zh-CN" altLang="en-US" sz="1600" dirty="0"/>
              <a:t>，以及</a:t>
            </a:r>
            <a:r>
              <a:rPr lang="en-US" altLang="zh-CN" sz="1600" dirty="0"/>
              <a:t>V2V/V2I</a:t>
            </a:r>
            <a:r>
              <a:rPr lang="zh-CN" altLang="en-US" sz="1600" dirty="0"/>
              <a:t>车车通讯等多种应用功能的开发应用。</a:t>
            </a:r>
            <a:endParaRPr lang="en-US" altLang="zh-CN" sz="1600" dirty="0"/>
          </a:p>
          <a:p>
            <a:r>
              <a:rPr lang="en-US" altLang="zh-CN" sz="1600" dirty="0" err="1"/>
              <a:t>PreScan</a:t>
            </a:r>
            <a:r>
              <a:rPr lang="zh-CN" altLang="en-US" sz="1600" dirty="0"/>
              <a:t>基于</a:t>
            </a:r>
            <a:r>
              <a:rPr lang="en-US" altLang="zh-CN" sz="1600" dirty="0"/>
              <a:t>MATLAB</a:t>
            </a:r>
            <a:r>
              <a:rPr lang="zh-CN" altLang="en-US" sz="1600" dirty="0"/>
              <a:t>仿真平台，主要用于（</a:t>
            </a:r>
            <a:r>
              <a:rPr lang="en-US" altLang="zh-CN" sz="1600" dirty="0"/>
              <a:t>ADAS</a:t>
            </a:r>
            <a:r>
              <a:rPr lang="zh-CN" altLang="en-US" sz="1600" dirty="0"/>
              <a:t>）汽车高级驾驶辅助系统和无人自动驾驶系统的仿真模拟软件，其包括多种基于雷达，摄像头，激光雷达，</a:t>
            </a:r>
            <a:r>
              <a:rPr lang="en-US" altLang="zh-CN" sz="1600" dirty="0"/>
              <a:t>GPS</a:t>
            </a:r>
            <a:r>
              <a:rPr lang="zh-CN" altLang="en-US" sz="1600" dirty="0"/>
              <a:t>，</a:t>
            </a:r>
            <a:r>
              <a:rPr lang="en-US" altLang="zh-CN" sz="1600" dirty="0"/>
              <a:t>V2V</a:t>
            </a:r>
            <a:r>
              <a:rPr lang="zh-CN" altLang="en-US" sz="1600" dirty="0"/>
              <a:t>和</a:t>
            </a:r>
            <a:r>
              <a:rPr lang="en-US" altLang="zh-CN" sz="1600" dirty="0"/>
              <a:t>V2I</a:t>
            </a:r>
            <a:r>
              <a:rPr lang="zh-CN" altLang="en-US" sz="1600" dirty="0"/>
              <a:t>车辆</a:t>
            </a:r>
            <a:r>
              <a:rPr lang="en-US" altLang="zh-CN" sz="1600" dirty="0"/>
              <a:t>/</a:t>
            </a:r>
            <a:r>
              <a:rPr lang="zh-CN" altLang="en-US" sz="1600" dirty="0"/>
              <a:t>车路通讯技术的智能驾驶应用。</a:t>
            </a:r>
          </a:p>
        </p:txBody>
      </p:sp>
      <p:sp>
        <p:nvSpPr>
          <p:cNvPr id="11" name="文本框 10">
            <a:extLst>
              <a:ext uri="{FF2B5EF4-FFF2-40B4-BE49-F238E27FC236}">
                <a16:creationId xmlns:a16="http://schemas.microsoft.com/office/drawing/2014/main" id="{042C6635-69F5-5C66-0DBB-E276A093AFC9}"/>
              </a:ext>
            </a:extLst>
          </p:cNvPr>
          <p:cNvSpPr txBox="1"/>
          <p:nvPr/>
        </p:nvSpPr>
        <p:spPr>
          <a:xfrm>
            <a:off x="903668" y="3472384"/>
            <a:ext cx="8181609" cy="2684453"/>
          </a:xfrm>
          <a:prstGeom prst="rect">
            <a:avLst/>
          </a:prstGeom>
          <a:noFill/>
        </p:spPr>
        <p:txBody>
          <a:bodyPr wrap="square" rtlCol="0">
            <a:spAutoFit/>
          </a:bodyPr>
          <a:lstStyle/>
          <a:p>
            <a:pPr>
              <a:lnSpc>
                <a:spcPct val="150000"/>
              </a:lnSpc>
            </a:pPr>
            <a:r>
              <a:rPr lang="zh-CN" altLang="en-US" b="1" dirty="0"/>
              <a:t>使用方法：</a:t>
            </a:r>
            <a:endParaRPr lang="en-US" altLang="zh-CN" b="1" dirty="0"/>
          </a:p>
          <a:p>
            <a:pPr marL="285750" indent="-285750">
              <a:lnSpc>
                <a:spcPct val="150000"/>
              </a:lnSpc>
              <a:buFont typeface="Arial" panose="020B0604020202020204" pitchFamily="34" charset="0"/>
              <a:buChar char="•"/>
            </a:pPr>
            <a:r>
              <a:rPr lang="en-US" altLang="zh-CN" sz="1600" dirty="0" err="1"/>
              <a:t>PreScan</a:t>
            </a:r>
            <a:r>
              <a:rPr lang="zh-CN" altLang="en-US" sz="1600" dirty="0"/>
              <a:t>会结合</a:t>
            </a:r>
            <a:r>
              <a:rPr lang="en-US" altLang="zh-CN" sz="1600" dirty="0" err="1"/>
              <a:t>Matlab</a:t>
            </a:r>
            <a:r>
              <a:rPr lang="en-US" altLang="zh-CN" sz="1600" dirty="0"/>
              <a:t>/Simulink</a:t>
            </a:r>
            <a:r>
              <a:rPr lang="zh-CN" altLang="en-US" sz="1600" dirty="0"/>
              <a:t>、</a:t>
            </a:r>
            <a:r>
              <a:rPr lang="en-US" altLang="zh-CN" sz="1600" dirty="0" err="1"/>
              <a:t>Carsim</a:t>
            </a:r>
            <a:r>
              <a:rPr lang="zh-CN" altLang="en-US" sz="1600" dirty="0"/>
              <a:t>一起使用</a:t>
            </a:r>
            <a:endParaRPr lang="en-US" altLang="zh-CN" sz="1600" dirty="0"/>
          </a:p>
          <a:p>
            <a:pPr marL="285750" indent="-285750">
              <a:lnSpc>
                <a:spcPct val="150000"/>
              </a:lnSpc>
              <a:buFont typeface="Arial" panose="020B0604020202020204" pitchFamily="34" charset="0"/>
              <a:buChar char="•"/>
            </a:pPr>
            <a:r>
              <a:rPr lang="zh-CN" altLang="en-US" sz="1600" dirty="0"/>
              <a:t>用</a:t>
            </a:r>
            <a:r>
              <a:rPr lang="en-US" altLang="zh-CN" sz="1600" dirty="0" err="1"/>
              <a:t>Matlab</a:t>
            </a:r>
            <a:r>
              <a:rPr lang="en-US" altLang="zh-CN" sz="1600" dirty="0"/>
              <a:t>/Simulink</a:t>
            </a:r>
            <a:r>
              <a:rPr lang="zh-CN" altLang="en-US" sz="1600" dirty="0"/>
              <a:t>做控制算法的开发</a:t>
            </a:r>
            <a:endParaRPr lang="en-US" altLang="zh-CN" sz="1600" dirty="0"/>
          </a:p>
          <a:p>
            <a:pPr marL="285750" indent="-285750">
              <a:lnSpc>
                <a:spcPct val="150000"/>
              </a:lnSpc>
              <a:buFont typeface="Arial" panose="020B0604020202020204" pitchFamily="34" charset="0"/>
              <a:buChar char="•"/>
            </a:pPr>
            <a:r>
              <a:rPr lang="zh-CN" altLang="en-US" sz="1600" dirty="0"/>
              <a:t>用</a:t>
            </a:r>
            <a:r>
              <a:rPr lang="en-US" altLang="zh-CN" sz="1600" dirty="0" err="1"/>
              <a:t>Carsim</a:t>
            </a:r>
            <a:r>
              <a:rPr lang="zh-CN" altLang="en-US" sz="1600" dirty="0"/>
              <a:t>仿真软件提供汽车动力学模型、轮胎模型和制动器模型</a:t>
            </a:r>
            <a:endParaRPr lang="en-US" altLang="zh-CN" sz="1600" dirty="0"/>
          </a:p>
          <a:p>
            <a:pPr marL="285750" indent="-285750">
              <a:lnSpc>
                <a:spcPct val="150000"/>
              </a:lnSpc>
              <a:buFont typeface="Arial" panose="020B0604020202020204" pitchFamily="34" charset="0"/>
              <a:buChar char="•"/>
            </a:pPr>
            <a:r>
              <a:rPr lang="zh-CN" altLang="en-US" sz="1600" dirty="0"/>
              <a:t>利用</a:t>
            </a:r>
            <a:r>
              <a:rPr lang="en-US" altLang="zh-CN" sz="1600" dirty="0" err="1"/>
              <a:t>Prescan</a:t>
            </a:r>
            <a:r>
              <a:rPr lang="zh-CN" altLang="en-US" sz="1600" dirty="0"/>
              <a:t>软件建立测试场景与传感器模型</a:t>
            </a:r>
            <a:endParaRPr lang="en-US" altLang="zh-CN" sz="1600" dirty="0"/>
          </a:p>
          <a:p>
            <a:pPr marL="285750" indent="-285750">
              <a:lnSpc>
                <a:spcPct val="150000"/>
              </a:lnSpc>
              <a:buFont typeface="Arial" panose="020B0604020202020204" pitchFamily="34" charset="0"/>
              <a:buChar char="•"/>
            </a:pPr>
            <a:r>
              <a:rPr lang="zh-CN" altLang="en-US" sz="1600" dirty="0"/>
              <a:t>其中</a:t>
            </a:r>
            <a:r>
              <a:rPr lang="en-US" altLang="zh-CN" sz="1600" dirty="0" err="1"/>
              <a:t>PreScan</a:t>
            </a:r>
            <a:r>
              <a:rPr lang="en-US" altLang="zh-CN" sz="1600" dirty="0"/>
              <a:t> </a:t>
            </a:r>
            <a:r>
              <a:rPr lang="zh-CN" altLang="en-US" sz="1600" dirty="0"/>
              <a:t>软件和</a:t>
            </a:r>
            <a:r>
              <a:rPr lang="en-US" altLang="zh-CN" sz="1600" dirty="0"/>
              <a:t>MATLAB/Simulink </a:t>
            </a:r>
            <a:r>
              <a:rPr lang="zh-CN" altLang="en-US" sz="1600" dirty="0"/>
              <a:t>软件可以相互调用，具体来说就是 </a:t>
            </a:r>
            <a:r>
              <a:rPr lang="en-US" altLang="zh-CN" sz="1600" dirty="0" err="1"/>
              <a:t>PreScan</a:t>
            </a:r>
            <a:r>
              <a:rPr lang="en-US" altLang="zh-CN" sz="1600" dirty="0"/>
              <a:t> </a:t>
            </a:r>
            <a:r>
              <a:rPr lang="zh-CN" altLang="en-US" sz="1600" dirty="0"/>
              <a:t>中的各种传感器仿真数据传递到 </a:t>
            </a:r>
            <a:r>
              <a:rPr lang="en-US" altLang="zh-CN" sz="1600" dirty="0"/>
              <a:t>Simulink </a:t>
            </a:r>
            <a:r>
              <a:rPr lang="zh-CN" altLang="en-US" sz="1600" dirty="0"/>
              <a:t>中</a:t>
            </a:r>
            <a:endParaRPr lang="zh-CN" altLang="en-US" sz="2400" dirty="0"/>
          </a:p>
        </p:txBody>
      </p:sp>
    </p:spTree>
    <p:extLst>
      <p:ext uri="{BB962C8B-B14F-4D97-AF65-F5344CB8AC3E}">
        <p14:creationId xmlns:p14="http://schemas.microsoft.com/office/powerpoint/2010/main" val="245724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12</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err="1"/>
              <a:t>CarMaker</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1985159"/>
          </a:xfrm>
          <a:prstGeom prst="rect">
            <a:avLst/>
          </a:prstGeom>
          <a:noFill/>
        </p:spPr>
        <p:txBody>
          <a:bodyPr wrap="square" rtlCol="0">
            <a:spAutoFit/>
          </a:bodyPr>
          <a:lstStyle/>
          <a:p>
            <a:r>
              <a:rPr lang="zh-CN" altLang="en-US" b="1" dirty="0"/>
              <a:t>简介：</a:t>
            </a:r>
            <a:endParaRPr lang="en-US" altLang="zh-CN" b="1" dirty="0"/>
          </a:p>
          <a:p>
            <a:r>
              <a:rPr lang="en-US" altLang="zh-CN" sz="1500" dirty="0" err="1"/>
              <a:t>CarMaker</a:t>
            </a:r>
            <a:r>
              <a:rPr lang="zh-CN" altLang="en-US" sz="1500" dirty="0"/>
              <a:t>是德国</a:t>
            </a:r>
            <a:r>
              <a:rPr lang="en-US" altLang="zh-CN" sz="1500" dirty="0"/>
              <a:t>IPG</a:t>
            </a:r>
            <a:r>
              <a:rPr lang="zh-CN" altLang="en-US" sz="1500" dirty="0"/>
              <a:t>公司旗下的一款专注于乘用车的动力学仿真软件，它包括了精准的车辆本体模型</a:t>
            </a:r>
            <a:r>
              <a:rPr lang="en-US" altLang="zh-CN" sz="1500" dirty="0"/>
              <a:t>(</a:t>
            </a:r>
            <a:r>
              <a:rPr lang="zh-CN" altLang="en-US" sz="1500" dirty="0"/>
              <a:t>发动机、底盘、悬架、传动、转向等</a:t>
            </a:r>
            <a:r>
              <a:rPr lang="en-US" altLang="zh-CN" sz="1500" dirty="0"/>
              <a:t>)</a:t>
            </a:r>
            <a:r>
              <a:rPr lang="zh-CN" altLang="en-US" sz="1500" dirty="0"/>
              <a:t>，同时也可以提供包括车辆，驾驶员，道路，交通环境的闭环仿真系统。</a:t>
            </a:r>
            <a:endParaRPr lang="en-US" altLang="zh-CN" sz="1500" dirty="0"/>
          </a:p>
          <a:p>
            <a:r>
              <a:rPr lang="en-US" altLang="zh-CN" sz="1500" dirty="0" err="1"/>
              <a:t>CarMaker</a:t>
            </a:r>
            <a:r>
              <a:rPr lang="zh-CN" altLang="en-US" sz="1500" dirty="0"/>
              <a:t>既可针对开发流程前期进行的模型在环、软件在环等离线仿真，也可以接入</a:t>
            </a:r>
            <a:r>
              <a:rPr lang="en-US" altLang="zh-CN" sz="1500" dirty="0"/>
              <a:t>ECU</a:t>
            </a:r>
            <a:r>
              <a:rPr lang="zh-CN" altLang="en-US" sz="1500" dirty="0"/>
              <a:t>、子系统总成、网络等做硬件在环测试。</a:t>
            </a:r>
            <a:endParaRPr lang="en-US" altLang="zh-CN" sz="1500" dirty="0"/>
          </a:p>
          <a:p>
            <a:r>
              <a:rPr lang="zh-CN" altLang="en-US" sz="1500" dirty="0"/>
              <a:t>包含道路三维模型，交通环境模型以及适应不同驾驶环境以及不同驾驶策略的驾驶员模型。</a:t>
            </a:r>
          </a:p>
        </p:txBody>
      </p:sp>
      <p:sp>
        <p:nvSpPr>
          <p:cNvPr id="10" name="文本框 9">
            <a:extLst>
              <a:ext uri="{FF2B5EF4-FFF2-40B4-BE49-F238E27FC236}">
                <a16:creationId xmlns:a16="http://schemas.microsoft.com/office/drawing/2014/main" id="{8D57A6FB-2637-DE27-3D51-CAAC92E0A8E0}"/>
              </a:ext>
            </a:extLst>
          </p:cNvPr>
          <p:cNvSpPr txBox="1"/>
          <p:nvPr/>
        </p:nvSpPr>
        <p:spPr>
          <a:xfrm>
            <a:off x="903668" y="3277895"/>
            <a:ext cx="7955106" cy="2215991"/>
          </a:xfrm>
          <a:prstGeom prst="rect">
            <a:avLst/>
          </a:prstGeom>
          <a:noFill/>
        </p:spPr>
        <p:txBody>
          <a:bodyPr wrap="square" rtlCol="0">
            <a:spAutoFit/>
          </a:bodyPr>
          <a:lstStyle/>
          <a:p>
            <a:r>
              <a:rPr lang="zh-CN" altLang="en-US" b="1" dirty="0"/>
              <a:t>特性：</a:t>
            </a:r>
            <a:endParaRPr lang="en-US" altLang="zh-CN" b="1" dirty="0"/>
          </a:p>
          <a:p>
            <a:pPr marL="285750" indent="-285750">
              <a:buFont typeface="Arial" panose="020B0604020202020204" pitchFamily="34" charset="0"/>
              <a:buChar char="•"/>
            </a:pPr>
            <a:r>
              <a:rPr lang="zh-CN" altLang="en-US" sz="1500" dirty="0"/>
              <a:t>支持高精地图的导入与导出</a:t>
            </a:r>
            <a:endParaRPr lang="en-US" altLang="zh-CN" sz="1500" dirty="0"/>
          </a:p>
          <a:p>
            <a:pPr marL="285750" indent="-285750">
              <a:buFont typeface="Arial" panose="020B0604020202020204" pitchFamily="34" charset="0"/>
              <a:buChar char="•"/>
            </a:pPr>
            <a:r>
              <a:rPr lang="zh-CN" altLang="en-US" sz="1500" dirty="0"/>
              <a:t>支持在高性能计算 </a:t>
            </a:r>
            <a:r>
              <a:rPr lang="en-US" altLang="zh-CN" sz="1500" dirty="0"/>
              <a:t>(HPC) </a:t>
            </a:r>
            <a:r>
              <a:rPr lang="zh-CN" altLang="en-US" sz="1500" dirty="0"/>
              <a:t>集群上并行执行大量测试目录</a:t>
            </a:r>
            <a:endParaRPr lang="en-US" altLang="zh-CN" sz="1500" dirty="0"/>
          </a:p>
          <a:p>
            <a:pPr marL="285750" indent="-285750">
              <a:buFont typeface="Arial" panose="020B0604020202020204" pitchFamily="34" charset="0"/>
              <a:buChar char="•"/>
            </a:pPr>
            <a:r>
              <a:rPr lang="zh-CN" altLang="en-US" sz="1500" dirty="0"/>
              <a:t>支持在</a:t>
            </a:r>
            <a:r>
              <a:rPr lang="en-US" altLang="zh-CN" sz="1500" dirty="0"/>
              <a:t>Docker</a:t>
            </a:r>
            <a:r>
              <a:rPr lang="zh-CN" altLang="en-US" sz="1500" dirty="0"/>
              <a:t>容器中运行</a:t>
            </a:r>
            <a:endParaRPr lang="en-US" altLang="zh-CN" sz="1500" dirty="0"/>
          </a:p>
          <a:p>
            <a:pPr marL="285750" indent="-285750">
              <a:buFont typeface="Arial" panose="020B0604020202020204" pitchFamily="34" charset="0"/>
              <a:buChar char="•"/>
            </a:pPr>
            <a:r>
              <a:rPr lang="zh-CN" altLang="en-US" sz="1500" dirty="0"/>
              <a:t>具有良好的可移植性和可扩展性等特点</a:t>
            </a:r>
            <a:endParaRPr lang="en-US" altLang="zh-CN" sz="1500" dirty="0"/>
          </a:p>
          <a:p>
            <a:pPr marL="285750" indent="-285750">
              <a:buFont typeface="Arial" panose="020B0604020202020204" pitchFamily="34" charset="0"/>
              <a:buChar char="•"/>
            </a:pPr>
            <a:r>
              <a:rPr lang="zh-CN" altLang="en-US" sz="1500" dirty="0"/>
              <a:t>可以与很多第三方软件进行集成， 如 </a:t>
            </a:r>
            <a:r>
              <a:rPr lang="en-US" altLang="zh-CN" sz="1500" dirty="0"/>
              <a:t>ADAMS</a:t>
            </a:r>
            <a:r>
              <a:rPr lang="zh-CN" altLang="en-US" sz="1500" dirty="0"/>
              <a:t>、</a:t>
            </a:r>
            <a:r>
              <a:rPr lang="en-US" altLang="zh-CN" sz="1500" dirty="0" err="1"/>
              <a:t>AVLCruise</a:t>
            </a:r>
            <a:r>
              <a:rPr lang="zh-CN" altLang="en-US" sz="1500" dirty="0"/>
              <a:t>、</a:t>
            </a:r>
            <a:r>
              <a:rPr lang="en-US" altLang="zh-CN" sz="1500" dirty="0" err="1"/>
              <a:t>rFpro</a:t>
            </a:r>
            <a:r>
              <a:rPr lang="en-US" altLang="zh-CN" sz="1500" dirty="0"/>
              <a:t> </a:t>
            </a:r>
            <a:r>
              <a:rPr lang="zh-CN" altLang="en-US" sz="1500" dirty="0"/>
              <a:t>等，可利用各软件的优势进行联合仿真。</a:t>
            </a:r>
            <a:endParaRPr lang="en-US" altLang="zh-CN" sz="1500" dirty="0"/>
          </a:p>
          <a:p>
            <a:pPr marL="285750" indent="-285750">
              <a:buFont typeface="Arial" panose="020B0604020202020204" pitchFamily="34" charset="0"/>
              <a:buChar char="•"/>
            </a:pPr>
            <a:r>
              <a:rPr lang="en-US" altLang="zh-CN" sz="1500" dirty="0" err="1"/>
              <a:t>CarMaker</a:t>
            </a:r>
            <a:r>
              <a:rPr lang="en-US" altLang="zh-CN" sz="1500" dirty="0"/>
              <a:t> </a:t>
            </a:r>
            <a:r>
              <a:rPr lang="zh-CN" altLang="en-US" sz="1500" dirty="0"/>
              <a:t>配套的硬件，提供了大量的板卡接口， 可以方便的与 </a:t>
            </a:r>
            <a:r>
              <a:rPr lang="en-US" altLang="zh-CN" sz="1500" dirty="0"/>
              <a:t>ECU </a:t>
            </a:r>
            <a:r>
              <a:rPr lang="zh-CN" altLang="en-US" sz="1500" dirty="0"/>
              <a:t>或者传感器进行 </a:t>
            </a:r>
            <a:r>
              <a:rPr lang="en-US" altLang="zh-CN" sz="1500" dirty="0"/>
              <a:t>HIL </a:t>
            </a:r>
            <a:r>
              <a:rPr lang="zh-CN" altLang="en-US" sz="1500" dirty="0"/>
              <a:t>测试。</a:t>
            </a:r>
          </a:p>
        </p:txBody>
      </p:sp>
    </p:spTree>
    <p:extLst>
      <p:ext uri="{BB962C8B-B14F-4D97-AF65-F5344CB8AC3E}">
        <p14:creationId xmlns:p14="http://schemas.microsoft.com/office/powerpoint/2010/main" val="304341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OpenPilot</a:t>
            </a:r>
            <a:r>
              <a:rPr lang="zh-CN" altLang="en-US" dirty="0"/>
              <a:t>源码阅读</a:t>
            </a:r>
          </a:p>
        </p:txBody>
      </p:sp>
      <p:sp>
        <p:nvSpPr>
          <p:cNvPr id="9" name="文本占位符 8"/>
          <p:cNvSpPr>
            <a:spLocks noGrp="1"/>
          </p:cNvSpPr>
          <p:nvPr>
            <p:ph type="body" sz="quarter" idx="13"/>
          </p:nvPr>
        </p:nvSpPr>
        <p:spPr/>
        <p:txBody>
          <a:bodyPr/>
          <a:lstStyle/>
          <a:p>
            <a:r>
              <a:rPr lang="en-US" altLang="zh-CN"/>
              <a:t>03</a:t>
            </a:r>
          </a:p>
        </p:txBody>
      </p:sp>
      <p:sp>
        <p:nvSpPr>
          <p:cNvPr id="8" name="灯片编号占位符 7"/>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13</a:t>
            </a:fld>
            <a:endParaRPr lang="en-US" altLang="zh-CN" dirty="0"/>
          </a:p>
        </p:txBody>
      </p:sp>
      <p:sp>
        <p:nvSpPr>
          <p:cNvPr id="4" name="文本占位符 2"/>
          <p:cNvSpPr>
            <a:spLocks noGrp="1"/>
          </p:cNvSpPr>
          <p:nvPr/>
        </p:nvSpPr>
        <p:spPr>
          <a:xfrm>
            <a:off x="3466278" y="2972565"/>
            <a:ext cx="4419124" cy="1657826"/>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tint val="75000"/>
                  </a:schemeClr>
                </a:solidFill>
                <a:latin typeface="+mn-lt"/>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9pPr>
          </a:lstStyle>
          <a:p>
            <a:pPr marL="321469" indent="-321469">
              <a:lnSpc>
                <a:spcPct val="140000"/>
              </a:lnSpc>
              <a:buClr>
                <a:schemeClr val="accent2"/>
              </a:buClr>
              <a:buSzPct val="75000"/>
              <a:buFont typeface="Wingdings" panose="05000000000000000000" pitchFamily="2" charset="2"/>
              <a:buChar char="n"/>
            </a:pPr>
            <a:r>
              <a:rPr lang="en-US" altLang="zh-CN" dirty="0" err="1">
                <a:solidFill>
                  <a:srgbClr val="8A8F95"/>
                </a:solidFill>
              </a:rPr>
              <a:t>OpenPilot</a:t>
            </a:r>
            <a:r>
              <a:rPr lang="zh-CN" altLang="en-US" dirty="0">
                <a:solidFill>
                  <a:srgbClr val="8A8F95"/>
                </a:solidFill>
              </a:rPr>
              <a:t>介绍</a:t>
            </a:r>
            <a:endParaRPr lang="en-US" altLang="zh-CN" dirty="0">
              <a:solidFill>
                <a:srgbClr val="8A8F95"/>
              </a:solidFill>
            </a:endParaRPr>
          </a:p>
          <a:p>
            <a:pPr marL="321469" indent="-321469">
              <a:lnSpc>
                <a:spcPct val="140000"/>
              </a:lnSpc>
              <a:buClr>
                <a:schemeClr val="accent2"/>
              </a:buClr>
              <a:buSzPct val="75000"/>
              <a:buFont typeface="Wingdings" panose="05000000000000000000" pitchFamily="2" charset="2"/>
              <a:buChar char="n"/>
            </a:pPr>
            <a:r>
              <a:rPr lang="zh-CN" altLang="en-US" dirty="0">
                <a:solidFill>
                  <a:srgbClr val="8A8F95"/>
                </a:solidFill>
              </a:rPr>
              <a:t>代码结构</a:t>
            </a:r>
          </a:p>
          <a:p>
            <a:pPr marL="321469" indent="-321469">
              <a:lnSpc>
                <a:spcPct val="140000"/>
              </a:lnSpc>
              <a:buClr>
                <a:schemeClr val="accent2"/>
              </a:buClr>
              <a:buSzPct val="75000"/>
              <a:buFont typeface="Wingdings" panose="05000000000000000000" pitchFamily="2" charset="2"/>
              <a:buChar char="n"/>
            </a:pPr>
            <a:r>
              <a:rPr lang="zh-CN" altLang="en-US" dirty="0">
                <a:solidFill>
                  <a:srgbClr val="8A8F95"/>
                </a:solidFill>
              </a:rPr>
              <a:t>部分代码介绍</a:t>
            </a:r>
            <a:endParaRPr lang="en-US" altLang="zh-CN" dirty="0">
              <a:solidFill>
                <a:srgbClr val="8A8F95"/>
              </a:solidFill>
            </a:endParaRPr>
          </a:p>
          <a:p>
            <a:endParaRPr lang="en-US" altLang="zh-CN" sz="1350" dirty="0"/>
          </a:p>
          <a:p>
            <a:endParaRPr lang="zh-CN" alt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OpenPilot</a:t>
            </a:r>
            <a:r>
              <a:rPr lang="zh-CN" altLang="en-US" dirty="0"/>
              <a:t>介绍</a:t>
            </a:r>
          </a:p>
        </p:txBody>
      </p:sp>
      <p:sp>
        <p:nvSpPr>
          <p:cNvPr id="3" name="内容占位符 2"/>
          <p:cNvSpPr>
            <a:spLocks noGrp="1"/>
          </p:cNvSpPr>
          <p:nvPr>
            <p:ph idx="1"/>
          </p:nvPr>
        </p:nvSpPr>
        <p:spPr>
          <a:xfrm>
            <a:off x="457200" y="1350003"/>
            <a:ext cx="8055769" cy="2938939"/>
          </a:xfrm>
        </p:spPr>
        <p:txBody>
          <a:bodyPr/>
          <a:lstStyle/>
          <a:p>
            <a:r>
              <a:rPr lang="zh-CN" altLang="en-US" dirty="0"/>
              <a:t>OpenPilot是由 comma.ai开发的开放源代码半自动驾驶系统。OpenPilot可以代替 OEM的高级辅助驾驶系统，用来改善视觉感知与机电执行器控制。它让用户可以透过增加的计算能力、强化的侦测器以及不断更新的驾驶辅助功能来修改现有的汽车，这些功能会随用户递交的资料而持续改善。</a:t>
            </a:r>
          </a:p>
          <a:p>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14</a:t>
            </a:fld>
            <a:endParaRPr lang="en-US" altLang="zh-CN"/>
          </a:p>
        </p:txBody>
      </p:sp>
      <p:pic>
        <p:nvPicPr>
          <p:cNvPr id="5" name="图片 4" descr="68747470733a2f2f692e696d6775722e636f6d2f62305a794978352e6a7067"/>
          <p:cNvPicPr>
            <a:picLocks noChangeAspect="1"/>
          </p:cNvPicPr>
          <p:nvPr/>
        </p:nvPicPr>
        <p:blipFill>
          <a:blip r:embed="rId2"/>
          <a:stretch>
            <a:fillRect/>
          </a:stretch>
        </p:blipFill>
        <p:spPr>
          <a:xfrm>
            <a:off x="2576750" y="4015686"/>
            <a:ext cx="3990499" cy="21655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fontScale="55000" lnSpcReduction="20000"/>
          </a:bodyPr>
          <a:lstStyle/>
          <a:p>
            <a:r>
              <a:rPr lang="zh-CN" altLang="en-US" sz="2625" dirty="0"/>
              <a:t>功能</a:t>
            </a:r>
            <a:endParaRPr lang="zh-CN" altLang="en-US" dirty="0"/>
          </a:p>
          <a:p>
            <a:pPr marL="0" indent="0">
              <a:buNone/>
            </a:pPr>
            <a:r>
              <a:rPr lang="zh-CN" altLang="en-US" b="1" dirty="0"/>
              <a:t>（</a:t>
            </a:r>
            <a:r>
              <a:rPr lang="en-US" altLang="zh-CN" b="1" dirty="0"/>
              <a:t>1</a:t>
            </a:r>
            <a:r>
              <a:rPr lang="zh-CN" altLang="en-US" b="1" dirty="0"/>
              <a:t>）自动车道置中 </a:t>
            </a:r>
            <a:endParaRPr lang="zh-CN" altLang="en-US" dirty="0"/>
          </a:p>
          <a:p>
            <a:pPr marL="0" indent="0">
              <a:lnSpc>
                <a:spcPct val="120000"/>
              </a:lnSpc>
              <a:buNone/>
            </a:pPr>
            <a:r>
              <a:rPr lang="zh-CN" altLang="en-US" dirty="0"/>
              <a:t>OpenPilot使用经过驾驶用户资料训练过的机器学习来决定道路上最安全的路径。这可以改善在没有车道标线的道路上行驶的表现，并透过追踪前方的车道线来维持车道置中。</a:t>
            </a:r>
          </a:p>
          <a:p>
            <a:pPr marL="0" indent="0">
              <a:buNone/>
            </a:pPr>
            <a:r>
              <a:rPr lang="zh-CN" altLang="en-US" b="1" dirty="0"/>
              <a:t>（</a:t>
            </a:r>
            <a:r>
              <a:rPr lang="en-US" altLang="zh-CN" b="1" dirty="0"/>
              <a:t>2</a:t>
            </a:r>
            <a:r>
              <a:rPr lang="zh-CN" altLang="en-US" b="1" dirty="0"/>
              <a:t>）主动式车距维持定速 </a:t>
            </a:r>
          </a:p>
          <a:p>
            <a:pPr marL="0" indent="0">
              <a:lnSpc>
                <a:spcPct val="120000"/>
              </a:lnSpc>
              <a:buNone/>
            </a:pPr>
            <a:r>
              <a:rPr lang="zh-CN" altLang="en-US" dirty="0"/>
              <a:t>OpenPilot能与前前方车辆保持安全的跟车距离。它可以在无用户干预的情况下以随停随走的方式行驶。它使用开放街图的道路曲率与速度限制资料以让车辆在急转弯时放慢速度，并将车辆的速度维持在目前的速限之下。</a:t>
            </a:r>
          </a:p>
          <a:p>
            <a:pPr marL="0" indent="0">
              <a:buNone/>
            </a:pPr>
            <a:r>
              <a:rPr lang="zh-CN" altLang="en-US" b="1" dirty="0"/>
              <a:t>（</a:t>
            </a:r>
            <a:r>
              <a:rPr lang="en-US" altLang="zh-CN" b="1" dirty="0"/>
              <a:t>3</a:t>
            </a:r>
            <a:r>
              <a:rPr lang="zh-CN" altLang="en-US" b="1" dirty="0"/>
              <a:t>）驾驶监控 </a:t>
            </a:r>
          </a:p>
          <a:p>
            <a:pPr marL="0" indent="0">
              <a:lnSpc>
                <a:spcPct val="120000"/>
              </a:lnSpc>
              <a:buNone/>
            </a:pPr>
            <a:r>
              <a:rPr lang="zh-CN" altLang="en-US" dirty="0"/>
              <a:t>OpenPilot会监控驾驶脸部，如果驾驶分心了则会被警示。如果驾驶分心超过六秒，OpenPilot会将车辆减速至停止，并以声音对用户发出警报。</a:t>
            </a:r>
          </a:p>
          <a:p>
            <a:pPr marL="0" indent="0">
              <a:buNone/>
            </a:pPr>
            <a:r>
              <a:rPr lang="zh-CN" altLang="en-US" b="1" dirty="0"/>
              <a:t>（</a:t>
            </a:r>
            <a:r>
              <a:rPr lang="en-US" altLang="zh-CN" b="1" dirty="0"/>
              <a:t>4</a:t>
            </a:r>
            <a:r>
              <a:rPr lang="zh-CN" altLang="en-US" b="1" dirty="0"/>
              <a:t>）车道变换辅助驾驶</a:t>
            </a:r>
          </a:p>
          <a:p>
            <a:pPr marL="0" indent="0">
              <a:lnSpc>
                <a:spcPct val="120000"/>
              </a:lnSpc>
              <a:buNone/>
            </a:pPr>
            <a:r>
              <a:rPr lang="zh-CN" altLang="en-US" dirty="0"/>
              <a:t>开启方向灯时，OpenPilot会使用此功能来变换车道，驾驶必须在方向盘上进一步动作以确认变换车道。在部分的品牌与车款上，OpenPilot也会与盲点警示系统交互，以在盲点警示系统侦测到其他车辆时阻止变换车道。</a:t>
            </a:r>
          </a:p>
          <a:p>
            <a:pPr marL="0" indent="0">
              <a:buNone/>
            </a:pP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15</a:t>
            </a:fld>
            <a:endParaRPr lang="en-US" altLang="zh-CN"/>
          </a:p>
        </p:txBody>
      </p:sp>
      <p:sp>
        <p:nvSpPr>
          <p:cNvPr id="5" name="标题 1">
            <a:extLst>
              <a:ext uri="{FF2B5EF4-FFF2-40B4-BE49-F238E27FC236}">
                <a16:creationId xmlns:a16="http://schemas.microsoft.com/office/drawing/2014/main" id="{5B05AF6B-C072-C807-DB89-69FC6BCB95FC}"/>
              </a:ext>
            </a:extLst>
          </p:cNvPr>
          <p:cNvSpPr>
            <a:spLocks noGrp="1"/>
          </p:cNvSpPr>
          <p:nvPr>
            <p:ph type="title"/>
          </p:nvPr>
        </p:nvSpPr>
        <p:spPr>
          <a:xfrm>
            <a:off x="457200" y="264459"/>
            <a:ext cx="8058150" cy="665816"/>
          </a:xfrm>
        </p:spPr>
        <p:txBody>
          <a:bodyPr/>
          <a:lstStyle/>
          <a:p>
            <a:r>
              <a:rPr lang="en-US" altLang="zh-CN" dirty="0" err="1"/>
              <a:t>OpenPilot</a:t>
            </a:r>
            <a:r>
              <a:rPr lang="zh-CN" altLang="en-US" dirty="0"/>
              <a:t>介绍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OpenPilot</a:t>
            </a:r>
            <a:r>
              <a:rPr lang="zh-CN" altLang="en-US" dirty="0"/>
              <a:t>代码结构</a:t>
            </a:r>
          </a:p>
        </p:txBody>
      </p:sp>
      <p:sp>
        <p:nvSpPr>
          <p:cNvPr id="3" name="内容占位符 2"/>
          <p:cNvSpPr>
            <a:spLocks noGrp="1"/>
          </p:cNvSpPr>
          <p:nvPr>
            <p:ph idx="1"/>
          </p:nvPr>
        </p:nvSpPr>
        <p:spPr>
          <a:xfrm>
            <a:off x="457200" y="1777842"/>
            <a:ext cx="3632835" cy="2938939"/>
          </a:xfrm>
        </p:spPr>
        <p:txBody>
          <a:bodyPr>
            <a:normAutofit fontScale="45000" lnSpcReduction="20000"/>
          </a:bodyPr>
          <a:lstStyle/>
          <a:p>
            <a:pPr marL="0" indent="0">
              <a:buNone/>
            </a:pPr>
            <a:r>
              <a:rPr lang="zh-CN" altLang="en-US" dirty="0"/>
              <a:t>├── apk 用于 UI的 apk文件</a:t>
            </a:r>
          </a:p>
          <a:p>
            <a:pPr marL="0" indent="0">
              <a:buNone/>
            </a:pPr>
            <a:r>
              <a:rPr lang="zh-CN" altLang="en-US" dirty="0"/>
              <a:t>├── cereal 用于 EON上所有日志的消息传递规范</a:t>
            </a:r>
          </a:p>
          <a:p>
            <a:pPr marL="0" indent="0">
              <a:buNone/>
            </a:pPr>
            <a:r>
              <a:rPr lang="zh-CN" altLang="en-US" dirty="0"/>
              <a:t>├── common 我们在这里开发的库函数</a:t>
            </a:r>
          </a:p>
          <a:p>
            <a:pPr marL="0" indent="0">
              <a:buNone/>
            </a:pPr>
            <a:r>
              <a:rPr lang="zh-CN" altLang="en-US" dirty="0"/>
              <a:t>├── installer/updater 管理 openpilot的自动更新</a:t>
            </a:r>
          </a:p>
          <a:p>
            <a:pPr marL="0" indent="0">
              <a:buNone/>
            </a:pPr>
            <a:r>
              <a:rPr lang="zh-CN" altLang="en-US" dirty="0"/>
              <a:t>├── opendbc 如何解读汽车数据的文件</a:t>
            </a:r>
          </a:p>
          <a:p>
            <a:pPr marL="0" indent="0">
              <a:buNone/>
            </a:pPr>
            <a:r>
              <a:rPr lang="zh-CN" altLang="en-US" dirty="0"/>
              <a:t>├── panda 用于在 CAN和 LIN上通信的文件</a:t>
            </a:r>
          </a:p>
          <a:p>
            <a:pPr marL="0" indent="0">
              <a:buNone/>
            </a:pPr>
            <a:r>
              <a:rPr lang="zh-CN" altLang="en-US" dirty="0"/>
              <a:t>├── phonelib EON上使用的库</a:t>
            </a:r>
          </a:p>
          <a:p>
            <a:pPr marL="0" indent="0">
              <a:buNone/>
            </a:pPr>
            <a:r>
              <a:rPr lang="zh-CN" altLang="en-US" dirty="0"/>
              <a:t>├── pyextra EON上使用的库</a:t>
            </a:r>
          </a:p>
          <a:p>
            <a:pPr marL="0" indent="0">
              <a:buNone/>
            </a:pPr>
            <a:r>
              <a:rPr lang="zh-CN" altLang="en-US" dirty="0"/>
              <a:t>├── third_party 外部引进的库</a:t>
            </a:r>
          </a:p>
          <a:p>
            <a:pPr marL="0" indent="0">
              <a:buNone/>
            </a:pPr>
            <a:r>
              <a:rPr lang="zh-CN" altLang="en-US" dirty="0"/>
              <a:t>├── selfdrive 驾驶汽车的代码</a:t>
            </a:r>
          </a:p>
          <a:p>
            <a:pPr marL="0" indent="0">
              <a:buNone/>
            </a:pP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16</a:t>
            </a:fld>
            <a:endParaRPr lang="en-US" altLang="zh-CN"/>
          </a:p>
        </p:txBody>
      </p:sp>
      <p:sp>
        <p:nvSpPr>
          <p:cNvPr id="7" name="内容占位符 2"/>
          <p:cNvSpPr>
            <a:spLocks noGrp="1"/>
          </p:cNvSpPr>
          <p:nvPr/>
        </p:nvSpPr>
        <p:spPr>
          <a:xfrm>
            <a:off x="4751547" y="2089785"/>
            <a:ext cx="4233386" cy="316372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275" dirty="0"/>
              <a:t>├── Debug 帮助您调试和执行汽车端口的工具</a:t>
            </a:r>
          </a:p>
          <a:p>
            <a:pPr marL="0" indent="0">
              <a:buNone/>
            </a:pPr>
            <a:r>
              <a:rPr lang="zh-CN" altLang="en-US" sz="1275" dirty="0"/>
              <a:t>├── Locationd 精确定位</a:t>
            </a:r>
          </a:p>
          <a:p>
            <a:pPr marL="0" indent="0">
              <a:buNone/>
            </a:pPr>
            <a:r>
              <a:rPr lang="zh-CN" altLang="en-US" sz="1275" dirty="0"/>
              <a:t>├── Logcatd 从 andriod获取 logcat信息</a:t>
            </a:r>
          </a:p>
          <a:p>
            <a:pPr marL="0" indent="0">
              <a:buNone/>
            </a:pPr>
            <a:r>
              <a:rPr lang="zh-CN" altLang="en-US" sz="1275" dirty="0"/>
              <a:t>├── Loggerd 汽车数据记录器和上传器</a:t>
            </a:r>
          </a:p>
          <a:p>
            <a:pPr marL="0" indent="0">
              <a:buNone/>
            </a:pPr>
            <a:r>
              <a:rPr lang="zh-CN" altLang="en-US" sz="1275" dirty="0"/>
              <a:t>├── Proclogd 进程记录信息</a:t>
            </a:r>
          </a:p>
          <a:p>
            <a:pPr marL="0" indent="0">
              <a:buNone/>
            </a:pPr>
            <a:r>
              <a:rPr lang="zh-CN" altLang="en-US" sz="1275" dirty="0"/>
              <a:t>├── Sensord IMU/GPS接口代码</a:t>
            </a:r>
          </a:p>
          <a:p>
            <a:pPr marL="0" indent="0">
              <a:buNone/>
            </a:pPr>
            <a:r>
              <a:rPr lang="zh-CN" altLang="en-US" sz="1275" dirty="0"/>
              <a:t>├── Test 汽车模拟器通过虚拟操作运行代码</a:t>
            </a:r>
          </a:p>
          <a:p>
            <a:pPr marL="0" indent="0">
              <a:buNone/>
            </a:pPr>
            <a:r>
              <a:rPr lang="zh-CN" altLang="en-US" sz="1275" dirty="0"/>
              <a:t>├── Ui The UI</a:t>
            </a:r>
          </a:p>
          <a:p>
            <a:pPr marL="0" indent="0">
              <a:buNone/>
            </a:pPr>
            <a:r>
              <a:rPr lang="zh-CN" altLang="en-US" sz="1275" dirty="0"/>
              <a:t>├── Visiond 视觉通道-与相机交谈，运行模型，保存视频</a:t>
            </a:r>
          </a:p>
          <a:p>
            <a:pPr marL="0" indent="0">
              <a:buNone/>
            </a:pPr>
            <a:r>
              <a:rPr lang="zh-CN" altLang="en-US" sz="1275" dirty="0"/>
              <a:t>├── Manager.py 管理进程</a:t>
            </a:r>
          </a:p>
          <a:p>
            <a:pPr marL="0" indent="0">
              <a:buNone/>
            </a:pPr>
            <a:r>
              <a:rPr lang="zh-CN" altLang="en-US" sz="1275" dirty="0"/>
              <a:t>├── Messaging.py 消息传递</a:t>
            </a:r>
          </a:p>
          <a:p>
            <a:pPr marL="0" indent="0">
              <a:buNone/>
            </a:pPr>
            <a:r>
              <a:rPr lang="zh-CN" altLang="en-US" sz="1275" dirty="0"/>
              <a:t>├── Thermal.py CPU,GPU等散热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部分代码介绍</a:t>
            </a:r>
          </a:p>
        </p:txBody>
      </p:sp>
      <p:sp>
        <p:nvSpPr>
          <p:cNvPr id="3" name="内容占位符 2"/>
          <p:cNvSpPr>
            <a:spLocks noGrp="1"/>
          </p:cNvSpPr>
          <p:nvPr>
            <p:ph idx="1"/>
          </p:nvPr>
        </p:nvSpPr>
        <p:spPr>
          <a:xfrm>
            <a:off x="4261962" y="1054894"/>
            <a:ext cx="4467701" cy="4617720"/>
          </a:xfrm>
        </p:spPr>
        <p:txBody>
          <a:bodyPr>
            <a:normAutofit fontScale="55000" lnSpcReduction="20000"/>
          </a:bodyPr>
          <a:lstStyle/>
          <a:p>
            <a:pPr marL="0" indent="0">
              <a:buNone/>
            </a:pPr>
            <a:r>
              <a:rPr lang="zh-CN" altLang="en-US" dirty="0"/>
              <a:t>├── lateral_mpc横向的汽车 ADAS摄像头</a:t>
            </a:r>
          </a:p>
          <a:p>
            <a:pPr marL="0" indent="0">
              <a:buNone/>
            </a:pPr>
            <a:r>
              <a:rPr lang="zh-CN" altLang="en-US" dirty="0"/>
              <a:t>├── longitudinal_mpc纵向的汽车 ADAS摄像头</a:t>
            </a:r>
          </a:p>
          <a:p>
            <a:pPr marL="0" indent="0">
              <a:buNone/>
            </a:pPr>
            <a:r>
              <a:rPr lang="zh-CN" altLang="en-US" dirty="0"/>
              <a:t>├── alertmanger.py 报警管理-程序</a:t>
            </a:r>
          </a:p>
          <a:p>
            <a:pPr marL="0" indent="0">
              <a:buNone/>
            </a:pPr>
            <a:r>
              <a:rPr lang="zh-CN" altLang="en-US" dirty="0"/>
              <a:t>├── driver_helpers.py 驾驶助手</a:t>
            </a:r>
          </a:p>
          <a:p>
            <a:pPr marL="0" indent="0">
              <a:buNone/>
            </a:pPr>
            <a:r>
              <a:rPr lang="zh-CN" altLang="en-US" dirty="0"/>
              <a:t>├── latcontrl.py 横向控制-程序</a:t>
            </a:r>
          </a:p>
          <a:p>
            <a:pPr marL="0" indent="0">
              <a:buNone/>
            </a:pPr>
            <a:r>
              <a:rPr lang="zh-CN" altLang="en-US" dirty="0"/>
              <a:t>├── latcontrol_helpers.py横向控制-驾驶助手</a:t>
            </a:r>
          </a:p>
          <a:p>
            <a:pPr marL="0" indent="0">
              <a:buNone/>
            </a:pPr>
            <a:r>
              <a:rPr lang="zh-CN" altLang="en-US" dirty="0"/>
              <a:t>├── longcontrol.py 纵向控制-油门和刹车</a:t>
            </a:r>
          </a:p>
          <a:p>
            <a:pPr marL="0" indent="0">
              <a:buNone/>
            </a:pPr>
            <a:r>
              <a:rPr lang="zh-CN" altLang="en-US" dirty="0"/>
              <a:t>├── pathplanner.py路径规划器-决定在哪里开车</a:t>
            </a:r>
          </a:p>
          <a:p>
            <a:pPr marL="0" indent="0">
              <a:buNone/>
            </a:pPr>
            <a:r>
              <a:rPr lang="zh-CN" altLang="en-US" dirty="0"/>
              <a:t>├── pid.py PID算法库</a:t>
            </a:r>
          </a:p>
          <a:p>
            <a:pPr marL="0" indent="0">
              <a:buNone/>
            </a:pPr>
            <a:r>
              <a:rPr lang="zh-CN" altLang="en-US" dirty="0"/>
              <a:t>├── planner.py 规划器</a:t>
            </a:r>
          </a:p>
          <a:p>
            <a:pPr marL="0" indent="0">
              <a:buNone/>
            </a:pPr>
            <a:r>
              <a:rPr lang="zh-CN" altLang="en-US" dirty="0"/>
              <a:t>├── radar_helpers.py 雷达助手</a:t>
            </a:r>
          </a:p>
          <a:p>
            <a:pPr marL="0" indent="0">
              <a:buNone/>
            </a:pPr>
            <a:r>
              <a:rPr lang="zh-CN" altLang="en-US" dirty="0"/>
              <a:t>├── speed_smother 速度平滑库</a:t>
            </a:r>
          </a:p>
          <a:p>
            <a:pPr marL="0" indent="0">
              <a:buNone/>
            </a:pPr>
            <a:r>
              <a:rPr lang="zh-CN" altLang="en-US" dirty="0"/>
              <a:t>├── vehicle_model.py 车辆型号</a:t>
            </a:r>
          </a:p>
          <a:p>
            <a:pPr marL="0" indent="0">
              <a:buNone/>
            </a:pPr>
            <a:r>
              <a:rPr lang="zh-CN" altLang="en-US" dirty="0"/>
              <a:t>├── controlsd.py</a:t>
            </a:r>
            <a:r>
              <a:rPr lang="en-US" altLang="zh-CN" dirty="0"/>
              <a:t> </a:t>
            </a:r>
            <a:r>
              <a:rPr lang="zh-CN" altLang="en-US" dirty="0"/>
              <a:t>实际上驾驶汽车</a:t>
            </a:r>
          </a:p>
          <a:p>
            <a:pPr marL="0" indent="0">
              <a:buNone/>
            </a:pPr>
            <a:r>
              <a:rPr lang="zh-CN" altLang="en-US" dirty="0"/>
              <a:t>├── radard.py 处理雷达数据</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17</a:t>
            </a:fld>
            <a:endParaRPr lang="en-US" altLang="zh-CN"/>
          </a:p>
        </p:txBody>
      </p:sp>
      <p:sp>
        <p:nvSpPr>
          <p:cNvPr id="8" name="文本框 7"/>
          <p:cNvSpPr txBox="1"/>
          <p:nvPr/>
        </p:nvSpPr>
        <p:spPr>
          <a:xfrm>
            <a:off x="457201" y="1882616"/>
            <a:ext cx="3379946" cy="2308324"/>
          </a:xfrm>
          <a:prstGeom prst="rect">
            <a:avLst/>
          </a:prstGeom>
          <a:noFill/>
        </p:spPr>
        <p:txBody>
          <a:bodyPr wrap="square" rtlCol="0">
            <a:spAutoFit/>
          </a:bodyPr>
          <a:lstStyle/>
          <a:p>
            <a:r>
              <a:rPr lang="en-US" altLang="zh-CN" sz="2400"/>
              <a:t>    </a:t>
            </a:r>
            <a:r>
              <a:rPr lang="en-US" altLang="zh-CN" sz="2400">
                <a:solidFill>
                  <a:schemeClr val="bg1">
                    <a:lumMod val="25000"/>
                  </a:schemeClr>
                </a:solidFill>
              </a:rPr>
              <a:t>selfdrive\lib</a:t>
            </a:r>
            <a:r>
              <a:rPr lang="zh-CN" altLang="en-US" sz="2400">
                <a:solidFill>
                  <a:schemeClr val="bg1">
                    <a:lumMod val="25000"/>
                  </a:schemeClr>
                </a:solidFill>
              </a:rPr>
              <a:t>中包括了控制车辆进行自动驾驶辅助工作的代码，可以帮助车辆进行横向纵向控制，进行路径规划，管理预警系统。</a:t>
            </a:r>
          </a:p>
        </p:txBody>
      </p:sp>
      <p:sp>
        <p:nvSpPr>
          <p:cNvPr id="9" name="文本框 8"/>
          <p:cNvSpPr txBox="1"/>
          <p:nvPr/>
        </p:nvSpPr>
        <p:spPr>
          <a:xfrm>
            <a:off x="1187768" y="1786890"/>
            <a:ext cx="184731" cy="300082"/>
          </a:xfrm>
          <a:prstGeom prst="rect">
            <a:avLst/>
          </a:prstGeom>
          <a:noFill/>
        </p:spPr>
        <p:txBody>
          <a:bodyPr wrap="none" rtlCol="0">
            <a:spAutoFit/>
          </a:bodyPr>
          <a:lstStyle/>
          <a:p>
            <a:endParaRPr lang="zh-CN" altLang="en-US" sz="13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a:bodyPr>
          <a:lstStyle/>
          <a:p>
            <a:r>
              <a:rPr lang="zh-CN" altLang="en-US" sz="3000" dirty="0"/>
              <a:t>longitudinal_planner.py</a:t>
            </a:r>
          </a:p>
          <a:p>
            <a:pPr marL="0" indent="0">
              <a:buNone/>
            </a:pPr>
            <a:endParaRPr lang="zh-CN" altLang="en-US" dirty="0"/>
          </a:p>
          <a:p>
            <a:pPr marL="0" indent="609600">
              <a:buNone/>
              <a:extLst>
                <a:ext uri="{35155182-B16C-46BC-9424-99874614C6A1}">
                  <wpsdc:indentchars xmlns:wpsdc="http://www.wps.cn/officeDocument/2017/drawingmlCustomData" xmlns="" val="200" checksum="3877492575"/>
                </a:ext>
              </a:extLst>
            </a:pPr>
            <a:r>
              <a:rPr lang="zh-CN" altLang="en-US" sz="2400" dirty="0"/>
              <a:t>用于纵向规划，首先根据插值得到允许的最大加速度，再由横向加速度和总加速度得到纵向加速度。根据当前车速计算出下一次迭代时的速度，并不得超过期望速度。当在纵向方向加完速后，如果有需要，强制进行一个平滑的降速。</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18</a:t>
            </a:fld>
            <a:endParaRPr lang="en-US" altLang="zh-CN"/>
          </a:p>
        </p:txBody>
      </p:sp>
      <p:sp>
        <p:nvSpPr>
          <p:cNvPr id="5" name="标题 1">
            <a:extLst>
              <a:ext uri="{FF2B5EF4-FFF2-40B4-BE49-F238E27FC236}">
                <a16:creationId xmlns:a16="http://schemas.microsoft.com/office/drawing/2014/main" id="{38D0CCB7-1C6B-CABA-3333-AF3CBFE0EDF6}"/>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a:bodyPr>
          <a:lstStyle/>
          <a:p>
            <a:r>
              <a:rPr lang="zh-CN" altLang="en-US" sz="3000" dirty="0"/>
              <a:t>l</a:t>
            </a:r>
            <a:r>
              <a:rPr lang="en-US" altLang="zh-CN" sz="3000" dirty="0"/>
              <a:t>ateral</a:t>
            </a:r>
            <a:r>
              <a:rPr lang="zh-CN" altLang="en-US" sz="3000" dirty="0"/>
              <a:t>_planner.py</a:t>
            </a:r>
          </a:p>
          <a:p>
            <a:pPr marL="0" indent="0">
              <a:buNone/>
            </a:pPr>
            <a:endParaRPr lang="zh-CN" altLang="en-US" dirty="0"/>
          </a:p>
          <a:p>
            <a:pPr marL="0" indent="609600">
              <a:buNone/>
              <a:extLst>
                <a:ext uri="{35155182-B16C-46BC-9424-99874614C6A1}">
                  <wpsdc:indentchars xmlns:wpsdc="http://www.wps.cn/officeDocument/2017/drawingmlCustomData" xmlns="" val="200" checksum="3877492575"/>
                </a:ext>
              </a:extLst>
            </a:pPr>
            <a:r>
              <a:rPr lang="zh-CN" altLang="en-US" sz="2400" dirty="0"/>
              <a:t>它用以更新驾驶车在横向方向的状态。首先检查当前车辆的车道变换状态，如果车道变换状态为开启且车道变换不超时，则根据车辆左右信号灯情况选择做右车道进行变换。如果驾驶车的车道变换状态为关闭或与上次车道变换状态相同，则意味着将进行新的车道变换周期，于是将车道变换的计时归为 0.</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19</a:t>
            </a:fld>
            <a:endParaRPr lang="en-US" altLang="zh-CN"/>
          </a:p>
        </p:txBody>
      </p:sp>
      <p:sp>
        <p:nvSpPr>
          <p:cNvPr id="5" name="标题 1">
            <a:extLst>
              <a:ext uri="{FF2B5EF4-FFF2-40B4-BE49-F238E27FC236}">
                <a16:creationId xmlns:a16="http://schemas.microsoft.com/office/drawing/2014/main" id="{B06A6895-2D16-8737-FE0B-188A70CD8C3D}"/>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主要内容</a:t>
            </a:r>
          </a:p>
        </p:txBody>
      </p:sp>
      <p:sp>
        <p:nvSpPr>
          <p:cNvPr id="4" name="内容占位符 3"/>
          <p:cNvSpPr>
            <a:spLocks noGrp="1"/>
          </p:cNvSpPr>
          <p:nvPr>
            <p:ph sz="quarter" idx="13"/>
          </p:nvPr>
        </p:nvSpPr>
        <p:spPr/>
        <p:txBody>
          <a:bodyPr/>
          <a:lstStyle/>
          <a:p>
            <a:r>
              <a:rPr lang="zh-CN" altLang="en-US" dirty="0"/>
              <a:t>自动驾驶安全问题调研</a:t>
            </a:r>
            <a:endParaRPr lang="en-US" altLang="zh-CN" dirty="0"/>
          </a:p>
          <a:p>
            <a:r>
              <a:rPr lang="zh-CN" altLang="en-US" dirty="0"/>
              <a:t>自动驾驶仿真器调研</a:t>
            </a:r>
            <a:endParaRPr lang="en-US" altLang="zh-CN" dirty="0"/>
          </a:p>
          <a:p>
            <a:r>
              <a:rPr lang="en-US" altLang="zh-CN" dirty="0" err="1"/>
              <a:t>OpenPilot</a:t>
            </a:r>
            <a:r>
              <a:rPr lang="en-US" altLang="zh-CN" dirty="0"/>
              <a:t> </a:t>
            </a:r>
            <a:r>
              <a:rPr lang="zh-CN" altLang="en-US" dirty="0"/>
              <a:t>源码阅读</a:t>
            </a:r>
            <a:endParaRPr lang="en-US" altLang="zh-CN" dirty="0"/>
          </a:p>
          <a:p>
            <a:r>
              <a:rPr lang="zh-CN" altLang="en-US" dirty="0"/>
              <a:t>仿真地图的生成</a:t>
            </a:r>
            <a:endParaRPr lang="en-US" altLang="zh-CN" dirty="0"/>
          </a:p>
          <a:p>
            <a:r>
              <a:rPr lang="en-US" altLang="zh-CN" dirty="0"/>
              <a:t>Carla </a:t>
            </a:r>
            <a:r>
              <a:rPr lang="zh-CN" altLang="en-US" dirty="0"/>
              <a:t>中模拟撞击事故</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2</a:t>
            </a:fld>
            <a:endParaRPr lang="zh-CN" altLang="en-US" dirty="0"/>
          </a:p>
        </p:txBody>
      </p:sp>
    </p:spTree>
    <p:extLst>
      <p:ext uri="{BB962C8B-B14F-4D97-AF65-F5344CB8AC3E}">
        <p14:creationId xmlns:p14="http://schemas.microsoft.com/office/powerpoint/2010/main" val="279896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a:bodyPr>
          <a:lstStyle/>
          <a:p>
            <a:r>
              <a:rPr lang="zh-CN" altLang="en-US" sz="3000" dirty="0"/>
              <a:t>planner.py</a:t>
            </a:r>
          </a:p>
          <a:p>
            <a:pPr marL="0" indent="0">
              <a:buNone/>
            </a:pPr>
            <a:endParaRPr lang="zh-CN" altLang="en-US" dirty="0"/>
          </a:p>
          <a:p>
            <a:pPr marL="0" indent="609600">
              <a:buNone/>
              <a:extLst>
                <a:ext uri="{35155182-B16C-46BC-9424-99874614C6A1}">
                  <wpsdc:indentchars xmlns:wpsdc="http://www.wps.cn/officeDocument/2017/drawingmlCustomData" xmlns="" val="200" checksum="3877492575"/>
                </a:ext>
              </a:extLst>
            </a:pPr>
            <a:r>
              <a:rPr lang="zh-CN" altLang="en-US" sz="2400" dirty="0"/>
              <a:t>在 plannerd.py 文件中，分别调用了横向方向的规划和纵向方向的规划。它决定了汽车接下来的形式位置。首先日志中获取汽车参数，并根据参数决定是否使用车道线以及广角相机，接下来不断地调用 longitudinal_planner 和laternal_planner 来对纵向和横向方向的移动进行规划，进而组合成现实世界中的自动驾驶规划。</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20</a:t>
            </a:fld>
            <a:endParaRPr lang="en-US" altLang="zh-CN"/>
          </a:p>
        </p:txBody>
      </p:sp>
      <p:sp>
        <p:nvSpPr>
          <p:cNvPr id="5" name="标题 1">
            <a:extLst>
              <a:ext uri="{FF2B5EF4-FFF2-40B4-BE49-F238E27FC236}">
                <a16:creationId xmlns:a16="http://schemas.microsoft.com/office/drawing/2014/main" id="{5400436A-ACBD-73B9-E8F7-CB4DE8A70AAC}"/>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15854"/>
            <a:ext cx="8055769" cy="4186238"/>
          </a:xfrm>
        </p:spPr>
        <p:txBody>
          <a:bodyPr>
            <a:normAutofit lnSpcReduction="10000"/>
          </a:bodyPr>
          <a:lstStyle/>
          <a:p>
            <a:r>
              <a:rPr lang="en-US" altLang="zh-CN" sz="3000" dirty="0"/>
              <a:t>controlsd</a:t>
            </a:r>
            <a:r>
              <a:rPr lang="zh-CN" altLang="en-US" sz="3000" dirty="0"/>
              <a:t>.py</a:t>
            </a:r>
          </a:p>
          <a:p>
            <a:pPr marL="0" indent="0">
              <a:buNone/>
            </a:pPr>
            <a:endParaRPr lang="zh-CN" altLang="en-US" dirty="0"/>
          </a:p>
          <a:p>
            <a:pPr marL="0" indent="609600">
              <a:buNone/>
              <a:extLst>
                <a:ext uri="{35155182-B16C-46BC-9424-99874614C6A1}">
                  <wpsdc:indentchars xmlns:wpsdc="http://www.wps.cn/officeDocument/2017/drawingmlCustomData" xmlns="" val="200" checksum="3877492575"/>
                </a:ext>
              </a:extLst>
            </a:pPr>
            <a:r>
              <a:rPr lang="zh-CN" altLang="en-US" sz="2400" dirty="0"/>
              <a:t>是对汽车进行总体控制的主要代码，它执行一个</a:t>
            </a:r>
            <a:r>
              <a:rPr lang="en-US" altLang="zh-CN" sz="2400" dirty="0"/>
              <a:t>100hz</a:t>
            </a:r>
            <a:r>
              <a:rPr lang="zh-CN" altLang="en-US" sz="2400" dirty="0"/>
              <a:t>的主要循环，采用发布</a:t>
            </a:r>
            <a:r>
              <a:rPr lang="en-US" altLang="zh-CN" sz="2400" dirty="0"/>
              <a:t>-</a:t>
            </a:r>
            <a:r>
              <a:rPr lang="zh-CN" altLang="en-US" sz="2400" dirty="0"/>
              <a:t>订阅消息的模式接受并发送与汽车运行相关的数据以及信息。根据订阅的消息对汽车进行横向，纵向的控制，规划路径等，并把控制消息返回给其他程序，使得汽车得以安全可靠地运行。</a:t>
            </a:r>
          </a:p>
          <a:p>
            <a:pPr marL="0" indent="609600">
              <a:buNone/>
              <a:extLst>
                <a:ext uri="{35155182-B16C-46BC-9424-99874614C6A1}">
                  <wpsdc:indentchars xmlns:wpsdc="http://www.wps.cn/officeDocument/2017/drawingmlCustomData" xmlns="" val="200" checksum="3877492575"/>
                </a:ext>
              </a:extLst>
            </a:pPr>
            <a:r>
              <a:rPr lang="zh-CN" altLang="en-US" sz="2400" dirty="0"/>
              <a:t>发布的消息包括</a:t>
            </a:r>
            <a:r>
              <a:rPr lang="en-US" altLang="zh-CN" sz="2400" dirty="0"/>
              <a:t>controlState</a:t>
            </a:r>
            <a:r>
              <a:rPr lang="zh-CN" altLang="en-US" sz="2400" dirty="0"/>
              <a:t>，</a:t>
            </a:r>
            <a:r>
              <a:rPr lang="en-US" altLang="zh-CN" sz="2400" dirty="0"/>
              <a:t>carState</a:t>
            </a:r>
            <a:r>
              <a:rPr lang="zh-CN" altLang="en-US" sz="2400" dirty="0"/>
              <a:t>，</a:t>
            </a:r>
            <a:r>
              <a:rPr lang="en-US" altLang="zh-CN" sz="2400" dirty="0"/>
              <a:t>carControl</a:t>
            </a:r>
            <a:r>
              <a:rPr lang="zh-CN" altLang="en-US" sz="2400" dirty="0"/>
              <a:t>，</a:t>
            </a:r>
            <a:r>
              <a:rPr lang="en-US" altLang="zh-CN" sz="2400" dirty="0"/>
              <a:t>carEvents</a:t>
            </a:r>
            <a:r>
              <a:rPr lang="zh-CN" altLang="en-US" sz="2400" dirty="0"/>
              <a:t>，</a:t>
            </a:r>
            <a:r>
              <a:rPr lang="en-US" altLang="zh-CN" sz="2400" dirty="0"/>
              <a:t>carParams</a:t>
            </a:r>
            <a:r>
              <a:rPr lang="zh-CN" altLang="en-US" sz="2400" dirty="0"/>
              <a:t>等，订阅的消息包括</a:t>
            </a:r>
            <a:r>
              <a:rPr lang="en-US" altLang="zh-CN" sz="2400" dirty="0"/>
              <a:t>deviceState</a:t>
            </a:r>
            <a:r>
              <a:rPr lang="zh-CN" altLang="en-US" sz="2400" dirty="0"/>
              <a:t>，</a:t>
            </a:r>
            <a:r>
              <a:rPr lang="en-US" altLang="zh-CN" sz="2400" dirty="0"/>
              <a:t>longitudinalPlan</a:t>
            </a:r>
            <a:r>
              <a:rPr lang="zh-CN" altLang="en-US" sz="2400" dirty="0"/>
              <a:t>，</a:t>
            </a:r>
            <a:r>
              <a:rPr lang="en-US" altLang="zh-CN" sz="2400" dirty="0"/>
              <a:t>lateralPlan</a:t>
            </a:r>
            <a:r>
              <a:rPr lang="zh-CN" altLang="en-US" sz="2400" dirty="0"/>
              <a:t>，</a:t>
            </a:r>
            <a:r>
              <a:rPr lang="en-US" altLang="zh-CN" sz="2400" dirty="0"/>
              <a:t>deviceState</a:t>
            </a:r>
            <a:r>
              <a:rPr lang="zh-CN" altLang="en-US" sz="2400" dirty="0"/>
              <a:t>，</a:t>
            </a:r>
            <a:r>
              <a:rPr lang="en-US" altLang="zh-CN" sz="2400" dirty="0"/>
              <a:t>managerState</a:t>
            </a:r>
            <a:r>
              <a:rPr lang="zh-CN" altLang="en-US" sz="2400" dirty="0"/>
              <a:t>，</a:t>
            </a:r>
            <a:r>
              <a:rPr lang="en-US" altLang="zh-CN" sz="2400" dirty="0"/>
              <a:t>pandaState</a:t>
            </a:r>
            <a:r>
              <a:rPr lang="zh-CN" altLang="en-US" sz="2400" dirty="0"/>
              <a:t>等。</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21</a:t>
            </a:fld>
            <a:endParaRPr lang="en-US" altLang="zh-CN"/>
          </a:p>
        </p:txBody>
      </p:sp>
      <p:sp>
        <p:nvSpPr>
          <p:cNvPr id="5" name="标题 1">
            <a:extLst>
              <a:ext uri="{FF2B5EF4-FFF2-40B4-BE49-F238E27FC236}">
                <a16:creationId xmlns:a16="http://schemas.microsoft.com/office/drawing/2014/main" id="{E9E828FD-4312-675F-E4FF-A5435ADC3709}"/>
              </a:ext>
            </a:extLst>
          </p:cNvPr>
          <p:cNvSpPr>
            <a:spLocks noGrp="1"/>
          </p:cNvSpPr>
          <p:nvPr>
            <p:ph type="title"/>
          </p:nvPr>
        </p:nvSpPr>
        <p:spPr>
          <a:xfrm>
            <a:off x="457200" y="264459"/>
            <a:ext cx="8058150" cy="665816"/>
          </a:xfrm>
        </p:spPr>
        <p:txBody>
          <a:bodyPr/>
          <a:lstStyle/>
          <a:p>
            <a:r>
              <a:rPr lang="zh-CN" altLang="en-US" dirty="0"/>
              <a:t>部分代码介绍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仿真地图的生成</a:t>
            </a:r>
          </a:p>
        </p:txBody>
      </p:sp>
      <p:sp>
        <p:nvSpPr>
          <p:cNvPr id="9" name="文本占位符 8"/>
          <p:cNvSpPr>
            <a:spLocks noGrp="1"/>
          </p:cNvSpPr>
          <p:nvPr>
            <p:ph type="body" sz="quarter" idx="13"/>
          </p:nvPr>
        </p:nvSpPr>
        <p:spPr/>
        <p:txBody>
          <a:bodyPr/>
          <a:lstStyle/>
          <a:p>
            <a:r>
              <a:rPr lang="en-US" altLang="zh-CN"/>
              <a:t>04</a:t>
            </a:r>
          </a:p>
        </p:txBody>
      </p:sp>
      <p:sp>
        <p:nvSpPr>
          <p:cNvPr id="8" name="灯片编号占位符 7"/>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22</a:t>
            </a:fld>
            <a:endParaRPr lang="zh-CN" altLang="en-US" dirty="0"/>
          </a:p>
        </p:txBody>
      </p:sp>
      <p:sp>
        <p:nvSpPr>
          <p:cNvPr id="4" name="文本占位符 2"/>
          <p:cNvSpPr>
            <a:spLocks noGrp="1"/>
          </p:cNvSpPr>
          <p:nvPr/>
        </p:nvSpPr>
        <p:spPr>
          <a:xfrm>
            <a:off x="3466278" y="2980954"/>
            <a:ext cx="4419124" cy="1657826"/>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tint val="75000"/>
                  </a:schemeClr>
                </a:solidFill>
                <a:latin typeface="+mn-lt"/>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500"/>
              </a:spcBef>
              <a:buFont typeface="Arial" panose="020B0604020202020204" pitchFamily="34" charset="0"/>
              <a:buNone/>
              <a:defRPr sz="1200" kern="1200">
                <a:solidFill>
                  <a:schemeClr val="tx1">
                    <a:tint val="75000"/>
                  </a:schemeClr>
                </a:solidFill>
                <a:latin typeface="+mn-lt"/>
                <a:ea typeface="+mn-ea"/>
                <a:cs typeface="+mn-cs"/>
              </a:defRPr>
            </a:lvl9pPr>
          </a:lstStyle>
          <a:p>
            <a:pPr marL="321469" indent="-321469">
              <a:lnSpc>
                <a:spcPct val="140000"/>
              </a:lnSpc>
              <a:buClr>
                <a:schemeClr val="accent2"/>
              </a:buClr>
              <a:buSzPct val="75000"/>
              <a:buFont typeface="Wingdings" panose="05000000000000000000" pitchFamily="2" charset="2"/>
              <a:buChar char="n"/>
            </a:pPr>
            <a:r>
              <a:rPr lang="en-US" altLang="zh-CN" dirty="0" err="1">
                <a:solidFill>
                  <a:srgbClr val="8A8F95"/>
                </a:solidFill>
              </a:rPr>
              <a:t>OpenDrive</a:t>
            </a:r>
            <a:endParaRPr lang="en-US" altLang="zh-CN" dirty="0">
              <a:solidFill>
                <a:srgbClr val="8A8F95"/>
              </a:solidFill>
            </a:endParaRPr>
          </a:p>
          <a:p>
            <a:pPr marL="321469" indent="-321469">
              <a:lnSpc>
                <a:spcPct val="140000"/>
              </a:lnSpc>
              <a:buClr>
                <a:schemeClr val="accent2"/>
              </a:buClr>
              <a:buSzPct val="75000"/>
              <a:buFont typeface="Wingdings" panose="05000000000000000000" pitchFamily="2" charset="2"/>
              <a:buChar char="n"/>
            </a:pPr>
            <a:r>
              <a:rPr lang="en-US" altLang="zh-CN" dirty="0">
                <a:solidFill>
                  <a:srgbClr val="8A8F95"/>
                </a:solidFill>
              </a:rPr>
              <a:t>OpenStreetMap</a:t>
            </a:r>
            <a:endParaRPr lang="en-US" altLang="zh-CN" sz="1350" dirty="0">
              <a:solidFill>
                <a:srgbClr val="8A8F95"/>
              </a:solidFill>
            </a:endParaRPr>
          </a:p>
          <a:p>
            <a:pPr marL="321469" indent="-321469">
              <a:lnSpc>
                <a:spcPct val="140000"/>
              </a:lnSpc>
              <a:buClr>
                <a:schemeClr val="accent2"/>
              </a:buClr>
              <a:buSzPct val="75000"/>
              <a:buFont typeface="Wingdings" panose="05000000000000000000" pitchFamily="2" charset="2"/>
              <a:buChar char="n"/>
            </a:pPr>
            <a:r>
              <a:rPr lang="en-US" altLang="zh-CN" dirty="0" err="1"/>
              <a:t>RoadRunner</a:t>
            </a:r>
            <a:endParaRPr lang="en-US" altLang="zh-CN" dirty="0">
              <a:solidFill>
                <a:srgbClr val="8A8F9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467" y="1922145"/>
            <a:ext cx="7261384" cy="2700338"/>
          </a:xfrm>
        </p:spPr>
        <p:txBody>
          <a:bodyPr>
            <a:normAutofit fontScale="90000" lnSpcReduction="20000"/>
          </a:bodyPr>
          <a:lstStyle/>
          <a:p>
            <a:pPr marL="0" indent="552450">
              <a:lnSpc>
                <a:spcPct val="150000"/>
              </a:lnSpc>
              <a:buNone/>
              <a:extLst>
                <a:ext uri="{35155182-B16C-46BC-9424-99874614C6A1}">
                  <wpsdc:indentchars xmlns:wpsdc="http://www.wps.cn/officeDocument/2017/drawingmlCustomData" xmlns="" val="200" checksum="573383900"/>
                </a:ext>
              </a:extLst>
            </a:pPr>
            <a:r>
              <a:rPr lang="zh-CN" altLang="en-US" sz="2400" dirty="0"/>
              <a:t>作为一个完整的仿真测试场景描述方案，OpenX系列标准包括：OpenDRIVE、OpenSCENARIO和OpenCRG。仿真测试场景的静态部分（如道路拓扑结构、交通标志标线等）由OpenDRIVE文件描述，道路的表面细节（如坑洼、卵石路等）由OpenCRG文件描述，仿真测试场景的动态部分（如交通车的行为）由OpenSCENARIO文件描述。</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23</a:t>
            </a:fld>
            <a:endParaRPr lang="zh-CN" altLang="en-US"/>
          </a:p>
        </p:txBody>
      </p:sp>
      <p:sp>
        <p:nvSpPr>
          <p:cNvPr id="5" name="标题 1">
            <a:extLst>
              <a:ext uri="{FF2B5EF4-FFF2-40B4-BE49-F238E27FC236}">
                <a16:creationId xmlns:a16="http://schemas.microsoft.com/office/drawing/2014/main" id="{40F3AF47-E188-ED5D-2518-D447B1D50980}"/>
              </a:ext>
            </a:extLst>
          </p:cNvPr>
          <p:cNvSpPr>
            <a:spLocks noGrp="1"/>
          </p:cNvSpPr>
          <p:nvPr>
            <p:ph type="title"/>
          </p:nvPr>
        </p:nvSpPr>
        <p:spPr>
          <a:xfrm>
            <a:off x="457200" y="264459"/>
            <a:ext cx="8058150" cy="665816"/>
          </a:xfrm>
        </p:spPr>
        <p:txBody>
          <a:bodyPr/>
          <a:lstStyle/>
          <a:p>
            <a:r>
              <a:rPr lang="zh-CN" altLang="en-US" dirty="0"/>
              <a:t>仿真地图的生成</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24</a:t>
            </a:fld>
            <a:endParaRPr lang="zh-CN" altLang="en-US"/>
          </a:p>
        </p:txBody>
      </p:sp>
      <p:sp>
        <p:nvSpPr>
          <p:cNvPr id="8" name="文本框 7"/>
          <p:cNvSpPr txBox="1"/>
          <p:nvPr/>
        </p:nvSpPr>
        <p:spPr>
          <a:xfrm>
            <a:off x="457201" y="1882617"/>
            <a:ext cx="3379946" cy="461665"/>
          </a:xfrm>
          <a:prstGeom prst="rect">
            <a:avLst/>
          </a:prstGeom>
          <a:noFill/>
        </p:spPr>
        <p:txBody>
          <a:bodyPr wrap="square" rtlCol="0">
            <a:spAutoFit/>
          </a:bodyPr>
          <a:lstStyle/>
          <a:p>
            <a:r>
              <a:rPr lang="en-US" altLang="zh-CN" sz="2400"/>
              <a:t>    </a:t>
            </a:r>
            <a:endParaRPr lang="zh-CN" altLang="en-US" sz="2400">
              <a:solidFill>
                <a:schemeClr val="bg1">
                  <a:lumMod val="25000"/>
                </a:schemeClr>
              </a:solidFill>
            </a:endParaRPr>
          </a:p>
        </p:txBody>
      </p:sp>
      <p:sp>
        <p:nvSpPr>
          <p:cNvPr id="9" name="文本框 8"/>
          <p:cNvSpPr txBox="1"/>
          <p:nvPr/>
        </p:nvSpPr>
        <p:spPr>
          <a:xfrm>
            <a:off x="1187768" y="1786890"/>
            <a:ext cx="184731" cy="300082"/>
          </a:xfrm>
          <a:prstGeom prst="rect">
            <a:avLst/>
          </a:prstGeom>
          <a:noFill/>
        </p:spPr>
        <p:txBody>
          <a:bodyPr wrap="none" rtlCol="0">
            <a:spAutoFit/>
          </a:bodyPr>
          <a:lstStyle/>
          <a:p>
            <a:endParaRPr lang="zh-CN" altLang="en-US" sz="1350"/>
          </a:p>
        </p:txBody>
      </p:sp>
      <p:sp>
        <p:nvSpPr>
          <p:cNvPr id="6" name="文本框 5"/>
          <p:cNvSpPr txBox="1"/>
          <p:nvPr/>
        </p:nvSpPr>
        <p:spPr>
          <a:xfrm>
            <a:off x="786289" y="1240155"/>
            <a:ext cx="7208996" cy="784830"/>
          </a:xfrm>
          <a:prstGeom prst="rect">
            <a:avLst/>
          </a:prstGeom>
          <a:noFill/>
        </p:spPr>
        <p:txBody>
          <a:bodyPr wrap="square" rtlCol="0">
            <a:spAutoFit/>
          </a:bodyPr>
          <a:lstStyle/>
          <a:p>
            <a:pPr indent="381000">
              <a:extLst>
                <a:ext uri="{35155182-B16C-46BC-9424-99874614C6A1}">
                  <wpsdc:indentchars xmlns:wpsdc="http://www.wps.cn/officeDocument/2017/drawingmlCustomData" xmlns="" val="200" checksum="282533468"/>
                </a:ext>
              </a:extLst>
            </a:pPr>
            <a:r>
              <a:rPr lang="zh-CN" altLang="en-US" sz="1500" dirty="0"/>
              <a:t>大部分仿真器都是支持OpenDRIVE的。支持OpenSCENARIO的软件，目前看到的有VTD和Carla、51Sim-One(51Sim-One1.2，2020年发布)、Prescan(PreScan2019.3版本开始)。LGSVL暂时没有资料显示支持OpenSCENARIO。</a:t>
            </a:r>
          </a:p>
        </p:txBody>
      </p:sp>
      <p:graphicFrame>
        <p:nvGraphicFramePr>
          <p:cNvPr id="7" name="表格 6"/>
          <p:cNvGraphicFramePr/>
          <p:nvPr>
            <p:custDataLst>
              <p:tags r:id="rId1"/>
            </p:custDataLst>
          </p:nvPr>
        </p:nvGraphicFramePr>
        <p:xfrm>
          <a:off x="841534" y="2184083"/>
          <a:ext cx="7153276" cy="3273269"/>
        </p:xfrm>
        <a:graphic>
          <a:graphicData uri="http://schemas.openxmlformats.org/drawingml/2006/table">
            <a:tbl>
              <a:tblPr firstRow="1" bandRow="1">
                <a:tableStyleId>{5C22544A-7EE6-4342-B048-85BDC9FD1C3A}</a:tableStyleId>
              </a:tblPr>
              <a:tblGrid>
                <a:gridCol w="1139190">
                  <a:extLst>
                    <a:ext uri="{9D8B030D-6E8A-4147-A177-3AD203B41FA5}">
                      <a16:colId xmlns:a16="http://schemas.microsoft.com/office/drawing/2014/main" val="20000"/>
                    </a:ext>
                  </a:extLst>
                </a:gridCol>
                <a:gridCol w="2035969">
                  <a:extLst>
                    <a:ext uri="{9D8B030D-6E8A-4147-A177-3AD203B41FA5}">
                      <a16:colId xmlns:a16="http://schemas.microsoft.com/office/drawing/2014/main" val="20001"/>
                    </a:ext>
                  </a:extLst>
                </a:gridCol>
                <a:gridCol w="2211229">
                  <a:extLst>
                    <a:ext uri="{9D8B030D-6E8A-4147-A177-3AD203B41FA5}">
                      <a16:colId xmlns:a16="http://schemas.microsoft.com/office/drawing/2014/main" val="20002"/>
                    </a:ext>
                  </a:extLst>
                </a:gridCol>
                <a:gridCol w="1766888">
                  <a:extLst>
                    <a:ext uri="{9D8B030D-6E8A-4147-A177-3AD203B41FA5}">
                      <a16:colId xmlns:a16="http://schemas.microsoft.com/office/drawing/2014/main" val="20003"/>
                    </a:ext>
                  </a:extLst>
                </a:gridCol>
              </a:tblGrid>
              <a:tr h="321469">
                <a:tc>
                  <a:txBody>
                    <a:bodyPr/>
                    <a:lstStyle/>
                    <a:p>
                      <a:pPr>
                        <a:buNone/>
                      </a:pPr>
                      <a:r>
                        <a:rPr lang="zh-CN" altLang="en-US" sz="1400"/>
                        <a:t>仿真器</a:t>
                      </a:r>
                    </a:p>
                  </a:txBody>
                  <a:tcPr marL="68580" marR="68580" marT="34290" marB="34290"/>
                </a:tc>
                <a:tc>
                  <a:txBody>
                    <a:bodyPr/>
                    <a:lstStyle/>
                    <a:p>
                      <a:pPr>
                        <a:buNone/>
                      </a:pPr>
                      <a:r>
                        <a:rPr lang="zh-CN" altLang="en-US" sz="1400"/>
                        <a:t>是否支持</a:t>
                      </a:r>
                      <a:r>
                        <a:rPr lang="en-US" altLang="zh-CN" sz="1400"/>
                        <a:t>OpenDrive</a:t>
                      </a:r>
                    </a:p>
                  </a:txBody>
                  <a:tcPr marL="68580" marR="68580" marT="34290" marB="34290"/>
                </a:tc>
                <a:tc>
                  <a:txBody>
                    <a:bodyPr/>
                    <a:lstStyle/>
                    <a:p>
                      <a:pPr>
                        <a:buNone/>
                      </a:pPr>
                      <a:r>
                        <a:rPr lang="zh-CN" altLang="en-US" sz="1400"/>
                        <a:t>是否支持</a:t>
                      </a:r>
                      <a:r>
                        <a:rPr lang="en-US" altLang="zh-CN" sz="1400"/>
                        <a:t>OpenSCENARIO</a:t>
                      </a:r>
                    </a:p>
                  </a:txBody>
                  <a:tcPr marL="68580" marR="68580" marT="34290" marB="34290"/>
                </a:tc>
                <a:tc>
                  <a:txBody>
                    <a:bodyPr/>
                    <a:lstStyle/>
                    <a:p>
                      <a:pPr>
                        <a:buNone/>
                      </a:pPr>
                      <a:r>
                        <a:rPr lang="zh-CN" altLang="en-US" sz="1400"/>
                        <a:t>版本</a:t>
                      </a:r>
                    </a:p>
                  </a:txBody>
                  <a:tcPr marL="68580" marR="68580" marT="34290" marB="34290"/>
                </a:tc>
                <a:extLst>
                  <a:ext uri="{0D108BD9-81ED-4DB2-BD59-A6C34878D82A}">
                    <a16:rowId xmlns:a16="http://schemas.microsoft.com/office/drawing/2014/main" val="10000"/>
                  </a:ext>
                </a:extLst>
              </a:tr>
              <a:tr h="368618">
                <a:tc>
                  <a:txBody>
                    <a:bodyPr/>
                    <a:lstStyle/>
                    <a:p>
                      <a:pPr>
                        <a:buNone/>
                      </a:pPr>
                      <a:r>
                        <a:rPr lang="en-US" altLang="zh-CN" sz="1400"/>
                        <a:t>VTD</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VTD 2.2</a:t>
                      </a:r>
                    </a:p>
                  </a:txBody>
                  <a:tcPr marL="68580" marR="68580" marT="34290" marB="34290"/>
                </a:tc>
                <a:extLst>
                  <a:ext uri="{0D108BD9-81ED-4DB2-BD59-A6C34878D82A}">
                    <a16:rowId xmlns:a16="http://schemas.microsoft.com/office/drawing/2014/main" val="10001"/>
                  </a:ext>
                </a:extLst>
              </a:tr>
              <a:tr h="369094">
                <a:tc>
                  <a:txBody>
                    <a:bodyPr/>
                    <a:lstStyle/>
                    <a:p>
                      <a:pPr>
                        <a:buNone/>
                      </a:pPr>
                      <a:r>
                        <a:rPr lang="en-US" altLang="zh-CN" sz="1400"/>
                        <a:t>Carla</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Carla 0.9.8</a:t>
                      </a:r>
                    </a:p>
                  </a:txBody>
                  <a:tcPr marL="68580" marR="68580" marT="34290" marB="34290"/>
                </a:tc>
                <a:extLst>
                  <a:ext uri="{0D108BD9-81ED-4DB2-BD59-A6C34878D82A}">
                    <a16:rowId xmlns:a16="http://schemas.microsoft.com/office/drawing/2014/main" val="10002"/>
                  </a:ext>
                </a:extLst>
              </a:tr>
              <a:tr h="369094">
                <a:tc>
                  <a:txBody>
                    <a:bodyPr/>
                    <a:lstStyle/>
                    <a:p>
                      <a:pPr>
                        <a:buNone/>
                      </a:pPr>
                      <a:r>
                        <a:rPr lang="en-US" altLang="zh-CN" sz="1400"/>
                        <a:t>51Sim-One</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51Sim-One 1.2</a:t>
                      </a:r>
                    </a:p>
                  </a:txBody>
                  <a:tcPr marL="68580" marR="68580" marT="34290" marB="34290"/>
                </a:tc>
                <a:extLst>
                  <a:ext uri="{0D108BD9-81ED-4DB2-BD59-A6C34878D82A}">
                    <a16:rowId xmlns:a16="http://schemas.microsoft.com/office/drawing/2014/main" val="10003"/>
                  </a:ext>
                </a:extLst>
              </a:tr>
              <a:tr h="368618">
                <a:tc>
                  <a:txBody>
                    <a:bodyPr/>
                    <a:lstStyle/>
                    <a:p>
                      <a:pPr>
                        <a:buNone/>
                      </a:pPr>
                      <a:r>
                        <a:rPr lang="en-US" altLang="zh-CN" sz="1400"/>
                        <a:t>preScan</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en-US" altLang="zh-CN" sz="1400"/>
                        <a:t>preScan 2019.3</a:t>
                      </a:r>
                    </a:p>
                  </a:txBody>
                  <a:tcPr marL="68580" marR="68580" marT="34290" marB="34290"/>
                </a:tc>
                <a:extLst>
                  <a:ext uri="{0D108BD9-81ED-4DB2-BD59-A6C34878D82A}">
                    <a16:rowId xmlns:a16="http://schemas.microsoft.com/office/drawing/2014/main" val="10004"/>
                  </a:ext>
                </a:extLst>
              </a:tr>
              <a:tr h="369094">
                <a:tc>
                  <a:txBody>
                    <a:bodyPr/>
                    <a:lstStyle/>
                    <a:p>
                      <a:pPr>
                        <a:buNone/>
                      </a:pPr>
                      <a:r>
                        <a:rPr lang="en-US" altLang="zh-CN" sz="1400"/>
                        <a:t>Airsim</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a:t>
                      </a:r>
                    </a:p>
                  </a:txBody>
                  <a:tcPr marL="68580" marR="68580" marT="34290" marB="34290"/>
                </a:tc>
                <a:extLst>
                  <a:ext uri="{0D108BD9-81ED-4DB2-BD59-A6C34878D82A}">
                    <a16:rowId xmlns:a16="http://schemas.microsoft.com/office/drawing/2014/main" val="10005"/>
                  </a:ext>
                </a:extLst>
              </a:tr>
              <a:tr h="369094">
                <a:tc>
                  <a:txBody>
                    <a:bodyPr/>
                    <a:lstStyle/>
                    <a:p>
                      <a:pPr>
                        <a:buNone/>
                      </a:pPr>
                      <a:r>
                        <a:rPr lang="en-US" altLang="zh-CN" sz="1400"/>
                        <a:t>LGSVL</a:t>
                      </a:r>
                    </a:p>
                  </a:txBody>
                  <a:tcPr marL="68580" marR="68580" marT="34290" marB="34290"/>
                </a:tc>
                <a:tc>
                  <a:txBody>
                    <a:bodyPr/>
                    <a:lstStyle/>
                    <a:p>
                      <a:pPr>
                        <a:buNone/>
                      </a:pPr>
                      <a:r>
                        <a:rPr lang="zh-CN" altLang="en-US" sz="1400"/>
                        <a:t>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LGSVL 2020.05</a:t>
                      </a:r>
                    </a:p>
                  </a:txBody>
                  <a:tcPr marL="68580" marR="68580" marT="34290" marB="34290"/>
                </a:tc>
                <a:extLst>
                  <a:ext uri="{0D108BD9-81ED-4DB2-BD59-A6C34878D82A}">
                    <a16:rowId xmlns:a16="http://schemas.microsoft.com/office/drawing/2014/main" val="10006"/>
                  </a:ext>
                </a:extLst>
              </a:tr>
              <a:tr h="369094">
                <a:tc>
                  <a:txBody>
                    <a:bodyPr/>
                    <a:lstStyle/>
                    <a:p>
                      <a:pPr>
                        <a:buNone/>
                      </a:pPr>
                      <a:r>
                        <a:rPr lang="en-US" altLang="zh-CN" sz="1400"/>
                        <a:t>AADS</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a:t>
                      </a:r>
                    </a:p>
                  </a:txBody>
                  <a:tcPr marL="68580" marR="68580" marT="34290" marB="34290"/>
                </a:tc>
                <a:extLst>
                  <a:ext uri="{0D108BD9-81ED-4DB2-BD59-A6C34878D82A}">
                    <a16:rowId xmlns:a16="http://schemas.microsoft.com/office/drawing/2014/main" val="10007"/>
                  </a:ext>
                </a:extLst>
              </a:tr>
              <a:tr h="369094">
                <a:tc>
                  <a:txBody>
                    <a:bodyPr/>
                    <a:lstStyle/>
                    <a:p>
                      <a:pPr>
                        <a:buNone/>
                      </a:pPr>
                      <a:r>
                        <a:rPr lang="en-US" altLang="zh-CN" sz="1400"/>
                        <a:t>TAD Sim</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zh-CN" altLang="en-US" sz="1400"/>
                        <a:t>没有资料显示支持</a:t>
                      </a:r>
                    </a:p>
                  </a:txBody>
                  <a:tcPr marL="68580" marR="68580" marT="34290" marB="34290"/>
                </a:tc>
                <a:tc>
                  <a:txBody>
                    <a:bodyPr/>
                    <a:lstStyle/>
                    <a:p>
                      <a:pPr>
                        <a:buNone/>
                      </a:pPr>
                      <a:r>
                        <a:rPr lang="en-US" altLang="zh-CN" sz="1400"/>
                        <a:t>——</a:t>
                      </a:r>
                    </a:p>
                  </a:txBody>
                  <a:tcPr marL="68580" marR="68580" marT="34290" marB="34290"/>
                </a:tc>
                <a:extLst>
                  <a:ext uri="{0D108BD9-81ED-4DB2-BD59-A6C34878D82A}">
                    <a16:rowId xmlns:a16="http://schemas.microsoft.com/office/drawing/2014/main" val="10008"/>
                  </a:ext>
                </a:extLst>
              </a:tr>
            </a:tbl>
          </a:graphicData>
        </a:graphic>
      </p:graphicFrame>
      <p:sp>
        <p:nvSpPr>
          <p:cNvPr id="10" name="标题 1">
            <a:extLst>
              <a:ext uri="{FF2B5EF4-FFF2-40B4-BE49-F238E27FC236}">
                <a16:creationId xmlns:a16="http://schemas.microsoft.com/office/drawing/2014/main" id="{3D625B30-2541-FAD2-B940-411DAC36EFEB}"/>
              </a:ext>
            </a:extLst>
          </p:cNvPr>
          <p:cNvSpPr>
            <a:spLocks noGrp="1"/>
          </p:cNvSpPr>
          <p:nvPr>
            <p:ph type="title"/>
          </p:nvPr>
        </p:nvSpPr>
        <p:spPr>
          <a:xfrm>
            <a:off x="457200" y="264459"/>
            <a:ext cx="8058150" cy="665816"/>
          </a:xfrm>
        </p:spPr>
        <p:txBody>
          <a:bodyPr/>
          <a:lstStyle/>
          <a:p>
            <a:r>
              <a:rPr lang="zh-CN" altLang="en-US" dirty="0"/>
              <a:t>仿真地图的生成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OpenDRIVE</a:t>
            </a:r>
            <a:endParaRPr lang="zh-CN" altLang="en-US" dirty="0"/>
          </a:p>
        </p:txBody>
      </p:sp>
      <p:sp>
        <p:nvSpPr>
          <p:cNvPr id="3" name="内容占位符 2"/>
          <p:cNvSpPr>
            <a:spLocks noGrp="1"/>
          </p:cNvSpPr>
          <p:nvPr>
            <p:ph idx="1"/>
          </p:nvPr>
        </p:nvSpPr>
        <p:spPr>
          <a:xfrm>
            <a:off x="457200" y="1777842"/>
            <a:ext cx="8055769" cy="2882741"/>
          </a:xfrm>
        </p:spPr>
        <p:txBody>
          <a:bodyPr>
            <a:normAutofit fontScale="25000" lnSpcReduction="20000"/>
          </a:bodyPr>
          <a:lstStyle/>
          <a:p>
            <a:pPr>
              <a:lnSpc>
                <a:spcPct val="120000"/>
              </a:lnSpc>
            </a:pPr>
            <a:r>
              <a:rPr lang="zh-CN" altLang="en-US" sz="7200" dirty="0"/>
              <a:t>OpenDRIVE是对路网结构的描述性文件，OpenDRIVE将道路（roads）分为三个部分：道路参考线（reference line）、车道（lanes）和道路设施（features）。除此以外，还可以设置道路的高度（elevation），对于多条道路汇聚的位置需要用路口（junctions）来描述。</a:t>
            </a:r>
          </a:p>
          <a:p>
            <a:pPr>
              <a:lnSpc>
                <a:spcPct val="120000"/>
              </a:lnSpc>
            </a:pPr>
            <a:r>
              <a:rPr lang="zh-CN" altLang="en-US" sz="7200" dirty="0"/>
              <a:t>官方文档中提供了一个OpenDRIVE独立模式，Carla允许用户将任何OpenDRIVE文件作为现成的Carla地图摄取。为了做到这一点，模拟器将自动生成一个道路网格供actor导航。此模式仅使用OpenDRIVE文件运行完整模拟，而不需要任何其他几何图形或资源。为此，模拟器获取一个OpenDRIVE文件，并按程序创建一个临时三维网格来运行模拟。生成的网格以极简的方式描述道路定义。所有元素都将与OpenDRIVE文件相对应。交通信号灯、停车场和停车场将实时生成。行人将在地图上显示的人行道和人行横道上运动。所有这些元素，以及路上的每一个细节，都是基于OpenDRIVE文件的。</a:t>
            </a:r>
            <a:endParaRPr lang="zh-CN" altLang="en-US" dirty="0"/>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OpenStreetMap</a:t>
            </a:r>
          </a:p>
        </p:txBody>
      </p:sp>
      <p:sp>
        <p:nvSpPr>
          <p:cNvPr id="3" name="内容占位符 2"/>
          <p:cNvSpPr>
            <a:spLocks noGrp="1"/>
          </p:cNvSpPr>
          <p:nvPr>
            <p:ph idx="1"/>
          </p:nvPr>
        </p:nvSpPr>
        <p:spPr>
          <a:xfrm>
            <a:off x="457200" y="1777842"/>
            <a:ext cx="8055769" cy="2882741"/>
          </a:xfrm>
        </p:spPr>
        <p:txBody>
          <a:bodyPr>
            <a:normAutofit fontScale="60000" lnSpcReduction="20000"/>
          </a:bodyPr>
          <a:lstStyle/>
          <a:p>
            <a:pPr>
              <a:lnSpc>
                <a:spcPct val="120000"/>
              </a:lnSpc>
            </a:pPr>
            <a:r>
              <a:rPr lang="zh-CN" altLang="en-US" dirty="0"/>
              <a:t>OpenStreetMap是开源的世界开放许可证地图。这些地图的各个部分可以导出为 XML格式的 .osm文件。CARLA可以将文件转换为OpenDRIVE格式，并使用OpenDRIVE独立模式导入它。</a:t>
            </a:r>
          </a:p>
          <a:p>
            <a:pPr>
              <a:lnSpc>
                <a:spcPct val="120000"/>
              </a:lnSpc>
            </a:pPr>
            <a:endParaRPr lang="zh-CN" altLang="en-US" dirty="0"/>
          </a:p>
          <a:p>
            <a:pPr>
              <a:lnSpc>
                <a:spcPct val="120000"/>
              </a:lnSpc>
            </a:pPr>
            <a:r>
              <a:rPr lang="zh-CN" altLang="en-US" dirty="0"/>
              <a:t>整个过程如下：</a:t>
            </a:r>
          </a:p>
          <a:p>
            <a:pPr marL="0" indent="0">
              <a:lnSpc>
                <a:spcPct val="120000"/>
              </a:lnSpc>
              <a:buNone/>
            </a:pPr>
            <a:r>
              <a:rPr lang="en-US" altLang="zh-CN" dirty="0"/>
              <a:t>	</a:t>
            </a:r>
            <a:r>
              <a:rPr lang="zh-CN" altLang="en-US" dirty="0"/>
              <a:t>- 使用OpenStreetMap获取地图</a:t>
            </a:r>
          </a:p>
          <a:p>
            <a:pPr marL="0" indent="0">
              <a:lnSpc>
                <a:spcPct val="120000"/>
              </a:lnSpc>
              <a:buNone/>
            </a:pPr>
            <a:r>
              <a:rPr lang="en-US" altLang="zh-CN" dirty="0"/>
              <a:t>	</a:t>
            </a:r>
            <a:r>
              <a:rPr lang="zh-CN" altLang="en-US" dirty="0"/>
              <a:t>- 转换为OpenDRIVE格式</a:t>
            </a:r>
          </a:p>
          <a:p>
            <a:pPr marL="0" indent="0">
              <a:lnSpc>
                <a:spcPct val="120000"/>
              </a:lnSpc>
              <a:buNone/>
            </a:pPr>
            <a:r>
              <a:rPr lang="en-US" altLang="zh-CN" dirty="0"/>
              <a:t>	</a:t>
            </a:r>
            <a:r>
              <a:rPr lang="zh-CN" altLang="en-US" dirty="0"/>
              <a:t>- 导入Carla</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RoadRunner</a:t>
            </a:r>
            <a:endParaRPr lang="zh-CN" altLang="en-US" dirty="0"/>
          </a:p>
        </p:txBody>
      </p:sp>
      <p:sp>
        <p:nvSpPr>
          <p:cNvPr id="3" name="内容占位符 2"/>
          <p:cNvSpPr>
            <a:spLocks noGrp="1"/>
          </p:cNvSpPr>
          <p:nvPr>
            <p:ph idx="1"/>
          </p:nvPr>
        </p:nvSpPr>
        <p:spPr>
          <a:xfrm>
            <a:off x="678339" y="930275"/>
            <a:ext cx="8055769" cy="2882741"/>
          </a:xfrm>
        </p:spPr>
        <p:txBody>
          <a:bodyPr>
            <a:normAutofit fontScale="97500"/>
          </a:bodyPr>
          <a:lstStyle/>
          <a:p>
            <a:pPr>
              <a:lnSpc>
                <a:spcPct val="120000"/>
              </a:lnSpc>
            </a:pPr>
            <a:r>
              <a:rPr lang="en-US" altLang="zh-CN" sz="2000" dirty="0" err="1">
                <a:latin typeface="+mn-ea"/>
              </a:rPr>
              <a:t>RoadRunner</a:t>
            </a:r>
            <a:r>
              <a:rPr lang="zh-CN" altLang="en-US" sz="2000" dirty="0">
                <a:latin typeface="+mn-ea"/>
              </a:rPr>
              <a:t>使任何人都可以轻松创建环境，逼真的道路和道具。</a:t>
            </a:r>
          </a:p>
          <a:p>
            <a:pPr>
              <a:lnSpc>
                <a:spcPct val="120000"/>
              </a:lnSpc>
            </a:pPr>
            <a:r>
              <a:rPr lang="zh-CN" altLang="en-US" sz="2000" dirty="0">
                <a:latin typeface="+mn-ea"/>
              </a:rPr>
              <a:t>可以用于生成包含回旋处，交叉路口和桥梁的复杂道路网络，自定义标牌，标记和道具，然后发布到</a:t>
            </a:r>
            <a:r>
              <a:rPr lang="en-US" altLang="zh-CN" sz="2000" dirty="0" err="1">
                <a:latin typeface="+mn-ea"/>
              </a:rPr>
              <a:t>OpenDRIVE</a:t>
            </a:r>
            <a:r>
              <a:rPr lang="zh-CN" altLang="en-US" sz="2000" dirty="0">
                <a:latin typeface="+mn-ea"/>
              </a:rPr>
              <a:t>，</a:t>
            </a:r>
            <a:r>
              <a:rPr lang="en-US" altLang="zh-CN" sz="2000" dirty="0">
                <a:latin typeface="+mn-ea"/>
              </a:rPr>
              <a:t>Unreal</a:t>
            </a:r>
            <a:r>
              <a:rPr lang="zh-CN" altLang="en-US" sz="2000" dirty="0">
                <a:latin typeface="+mn-ea"/>
              </a:rPr>
              <a:t>，</a:t>
            </a:r>
            <a:r>
              <a:rPr lang="en-US" altLang="zh-CN" sz="2000" dirty="0">
                <a:latin typeface="+mn-ea"/>
              </a:rPr>
              <a:t>Unity</a:t>
            </a:r>
            <a:r>
              <a:rPr lang="zh-CN" altLang="en-US" sz="2000" dirty="0">
                <a:latin typeface="+mn-ea"/>
              </a:rPr>
              <a:t>或</a:t>
            </a:r>
            <a:r>
              <a:rPr lang="en-US" altLang="zh-CN" sz="2000" dirty="0">
                <a:latin typeface="+mn-ea"/>
              </a:rPr>
              <a:t>FBX</a:t>
            </a:r>
            <a:r>
              <a:rPr lang="zh-CN" altLang="en-US" sz="2000" dirty="0">
                <a:latin typeface="+mn-ea"/>
              </a:rPr>
              <a:t>等，以实现全面的灵活性。</a:t>
            </a:r>
            <a:endParaRPr lang="en-US" altLang="zh-CN" sz="2000" dirty="0">
              <a:latin typeface="+mn-ea"/>
            </a:endParaRPr>
          </a:p>
          <a:p>
            <a:pPr>
              <a:lnSpc>
                <a:spcPct val="120000"/>
              </a:lnSpc>
            </a:pPr>
            <a:r>
              <a:rPr lang="zh-CN" altLang="en-US" sz="2000" dirty="0">
                <a:latin typeface="+mn-ea"/>
              </a:rPr>
              <a:t>现在可用于</a:t>
            </a:r>
            <a:r>
              <a:rPr lang="en-US" altLang="zh-CN" sz="2000" dirty="0">
                <a:latin typeface="+mn-ea"/>
              </a:rPr>
              <a:t>Windows</a:t>
            </a:r>
            <a:r>
              <a:rPr lang="zh-CN" altLang="en-US" sz="2000" dirty="0">
                <a:latin typeface="+mn-ea"/>
              </a:rPr>
              <a:t>（</a:t>
            </a:r>
            <a:r>
              <a:rPr lang="en-US" altLang="zh-CN" sz="2000" dirty="0">
                <a:latin typeface="+mn-ea"/>
              </a:rPr>
              <a:t>7x64</a:t>
            </a:r>
            <a:r>
              <a:rPr lang="zh-CN" altLang="en-US" sz="2000" dirty="0">
                <a:latin typeface="+mn-ea"/>
              </a:rPr>
              <a:t>或更高版本）</a:t>
            </a:r>
            <a:r>
              <a:rPr lang="en-US" altLang="zh-CN" sz="2000" dirty="0">
                <a:latin typeface="+mn-ea"/>
              </a:rPr>
              <a:t>Linux</a:t>
            </a:r>
            <a:r>
              <a:rPr lang="zh-CN" altLang="en-US" sz="2000" dirty="0">
                <a:latin typeface="+mn-ea"/>
              </a:rPr>
              <a:t>（</a:t>
            </a:r>
            <a:r>
              <a:rPr lang="en-US" altLang="zh-CN" sz="2000" dirty="0">
                <a:latin typeface="+mn-ea"/>
              </a:rPr>
              <a:t>Ubuntu x64 16.04</a:t>
            </a:r>
            <a:r>
              <a:rPr lang="zh-CN" altLang="en-US" sz="2000" dirty="0">
                <a:latin typeface="+mn-ea"/>
              </a:rPr>
              <a:t>）以及更多版本。</a:t>
            </a:r>
          </a:p>
        </p:txBody>
      </p:sp>
      <p:sp>
        <p:nvSpPr>
          <p:cNvPr id="4" name="灯片编号占位符 3"/>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27</a:t>
            </a:fld>
            <a:endParaRPr lang="zh-CN" altLang="en-US"/>
          </a:p>
        </p:txBody>
      </p:sp>
      <p:pic>
        <p:nvPicPr>
          <p:cNvPr id="6" name="图片 5">
            <a:extLst>
              <a:ext uri="{FF2B5EF4-FFF2-40B4-BE49-F238E27FC236}">
                <a16:creationId xmlns:a16="http://schemas.microsoft.com/office/drawing/2014/main" id="{47E7BAD9-2182-79C5-410A-B7E12BC2D7BD}"/>
              </a:ext>
            </a:extLst>
          </p:cNvPr>
          <p:cNvPicPr>
            <a:picLocks noChangeAspect="1"/>
          </p:cNvPicPr>
          <p:nvPr/>
        </p:nvPicPr>
        <p:blipFill>
          <a:blip r:embed="rId2"/>
          <a:stretch>
            <a:fillRect/>
          </a:stretch>
        </p:blipFill>
        <p:spPr>
          <a:xfrm>
            <a:off x="2300246" y="3429000"/>
            <a:ext cx="4543507" cy="2900679"/>
          </a:xfrm>
          <a:prstGeom prst="rect">
            <a:avLst/>
          </a:prstGeom>
        </p:spPr>
      </p:pic>
    </p:spTree>
    <p:extLst>
      <p:ext uri="{BB962C8B-B14F-4D97-AF65-F5344CB8AC3E}">
        <p14:creationId xmlns:p14="http://schemas.microsoft.com/office/powerpoint/2010/main" val="231797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Carla </a:t>
            </a:r>
            <a:r>
              <a:rPr lang="zh-CN" altLang="en-US" dirty="0"/>
              <a:t>中模拟撞击事故</a:t>
            </a:r>
          </a:p>
        </p:txBody>
      </p:sp>
      <p:sp>
        <p:nvSpPr>
          <p:cNvPr id="9" name="文本占位符 8"/>
          <p:cNvSpPr>
            <a:spLocks noGrp="1"/>
          </p:cNvSpPr>
          <p:nvPr>
            <p:ph type="body" sz="quarter" idx="13"/>
          </p:nvPr>
        </p:nvSpPr>
        <p:spPr/>
        <p:txBody>
          <a:bodyPr/>
          <a:lstStyle/>
          <a:p>
            <a:r>
              <a:rPr lang="en-US" altLang="zh-CN" dirty="0"/>
              <a:t>05</a:t>
            </a:r>
          </a:p>
        </p:txBody>
      </p:sp>
      <p:sp>
        <p:nvSpPr>
          <p:cNvPr id="8" name="灯片编号占位符 7"/>
          <p:cNvSpPr>
            <a:spLocks noGrp="1"/>
          </p:cNvSpPr>
          <p:nvPr>
            <p:ph type="sldNum" sz="quarter" idx="12"/>
          </p:nvPr>
        </p:nvSpPr>
        <p:spPr>
          <a:xfrm>
            <a:off x="11573932" y="6055360"/>
            <a:ext cx="546947" cy="548639"/>
          </a:xfrm>
          <a:prstGeom prst="rect">
            <a:avLst/>
          </a:prstGeom>
        </p:spPr>
        <p:txBody>
          <a:bodyPr vert="horz" lIns="91440" tIns="45720" rIns="91440" bIns="45720" rtlCol="0" anchor="ctr"/>
          <a:lstStyle>
            <a:defPPr>
              <a:defRPr lang="zh-CN"/>
            </a:defPPr>
            <a:lvl1pPr marL="0" algn="ctr" defTabSz="914400" rtl="0" eaLnBrk="1" latinLnBrk="0" hangingPunct="1">
              <a:defRPr sz="2800" b="1"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7C45CD9-0508-4D1E-923D-4DFDAA610D19}" type="slidenum">
              <a:rPr lang="zh-CN" altLang="en-US" smtClean="0"/>
              <a:pPr/>
              <a:t>28</a:t>
            </a:fld>
            <a:endParaRPr lang="en-US" altLang="zh-CN" dirty="0"/>
          </a:p>
        </p:txBody>
      </p:sp>
    </p:spTree>
    <p:extLst>
      <p:ext uri="{BB962C8B-B14F-4D97-AF65-F5344CB8AC3E}">
        <p14:creationId xmlns:p14="http://schemas.microsoft.com/office/powerpoint/2010/main" val="89441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Carla </a:t>
            </a:r>
            <a:r>
              <a:rPr lang="zh-CN" altLang="en-US" dirty="0"/>
              <a:t>中模拟撞击事故</a:t>
            </a:r>
          </a:p>
        </p:txBody>
      </p:sp>
      <p:sp>
        <p:nvSpPr>
          <p:cNvPr id="3" name="内容占位符 2"/>
          <p:cNvSpPr>
            <a:spLocks noGrp="1"/>
          </p:cNvSpPr>
          <p:nvPr>
            <p:ph idx="1"/>
          </p:nvPr>
        </p:nvSpPr>
        <p:spPr/>
        <p:txBody>
          <a:bodyPr/>
          <a:lstStyle/>
          <a:p>
            <a:r>
              <a:rPr lang="zh-CN" altLang="en-US" dirty="0"/>
              <a:t>通过在路上画黑色线条的方法，从而伪造车道线，对</a:t>
            </a:r>
            <a:r>
              <a:rPr lang="en-US" altLang="zh-CN" dirty="0"/>
              <a:t>Carla</a:t>
            </a:r>
            <a:r>
              <a:rPr lang="zh-CN" altLang="en-US" dirty="0"/>
              <a:t>提供的经过训练的端到端模型进行攻击，使车辆偏离原方向。</a:t>
            </a:r>
            <a:endParaRPr lang="en-US" altLang="zh-CN" dirty="0"/>
          </a:p>
          <a:p>
            <a:r>
              <a:rPr lang="zh-CN" altLang="en-US" dirty="0"/>
              <a:t>使用</a:t>
            </a:r>
            <a:r>
              <a:rPr lang="en-US" altLang="zh-CN" dirty="0"/>
              <a:t>Carla</a:t>
            </a:r>
            <a:r>
              <a:rPr lang="zh-CN" altLang="en-US" dirty="0"/>
              <a:t>模拟器进行仿真。在实验的时候，只使用</a:t>
            </a:r>
            <a:r>
              <a:rPr lang="en-US" altLang="zh-CN" dirty="0"/>
              <a:t>RGB</a:t>
            </a:r>
            <a:r>
              <a:rPr lang="zh-CN" altLang="en-US" dirty="0"/>
              <a:t>相机，禁用激光雷达</a:t>
            </a:r>
            <a:r>
              <a:rPr lang="en-US" altLang="zh-CN" dirty="0"/>
              <a:t>(</a:t>
            </a:r>
            <a:r>
              <a:rPr lang="zh-CN" altLang="en-US" dirty="0"/>
              <a:t>光探测和测距</a:t>
            </a:r>
            <a:r>
              <a:rPr lang="en-US" altLang="zh-CN" dirty="0"/>
              <a:t>)</a:t>
            </a:r>
            <a:r>
              <a:rPr lang="zh-CN" altLang="en-US" dirty="0"/>
              <a:t>、语义分割和深度相机。通过虚幻引擎</a:t>
            </a:r>
            <a:r>
              <a:rPr lang="en-US" altLang="zh-CN" dirty="0"/>
              <a:t>4 (UE4)</a:t>
            </a:r>
            <a:r>
              <a:rPr lang="zh-CN" altLang="en-US" dirty="0"/>
              <a:t>，创建了一个新的对抗性平面蓝图，这是一个</a:t>
            </a:r>
            <a:r>
              <a:rPr lang="en-US" altLang="zh-CN" dirty="0"/>
              <a:t>200×200</a:t>
            </a:r>
            <a:r>
              <a:rPr lang="zh-CN" altLang="en-US" dirty="0"/>
              <a:t>像素平面或画布与动态</a:t>
            </a:r>
            <a:r>
              <a:rPr lang="en-US" altLang="zh-CN" dirty="0"/>
              <a:t>UE4</a:t>
            </a:r>
            <a:r>
              <a:rPr lang="zh-CN" altLang="en-US" dirty="0"/>
              <a:t>材料，可以覆盖在所需的道路部分。这个蓝图的关键属性是读取生成的攻击图像</a:t>
            </a:r>
            <a:r>
              <a:rPr lang="en-US" altLang="zh-CN" dirty="0"/>
              <a:t>(.</a:t>
            </a:r>
            <a:r>
              <a:rPr lang="en-US" altLang="zh-CN" dirty="0" err="1"/>
              <a:t>png</a:t>
            </a:r>
            <a:r>
              <a:rPr lang="zh-CN" altLang="en-US" dirty="0"/>
              <a:t>文件</a:t>
            </a:r>
            <a:r>
              <a:rPr lang="en-US" altLang="zh-CN" dirty="0"/>
              <a:t>)</a:t>
            </a:r>
            <a:r>
              <a:rPr lang="zh-CN" altLang="en-US" dirty="0"/>
              <a:t>，并将其实时放置在</a:t>
            </a:r>
            <a:r>
              <a:rPr lang="en-US" altLang="zh-CN" dirty="0"/>
              <a:t>CARLA</a:t>
            </a:r>
            <a:r>
              <a:rPr lang="zh-CN" altLang="en-US" dirty="0"/>
              <a:t>中。</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29</a:t>
            </a:fld>
            <a:endParaRPr lang="zh-CN" altLang="en-US" dirty="0"/>
          </a:p>
        </p:txBody>
      </p:sp>
    </p:spTree>
    <p:extLst>
      <p:ext uri="{BB962C8B-B14F-4D97-AF65-F5344CB8AC3E}">
        <p14:creationId xmlns:p14="http://schemas.microsoft.com/office/powerpoint/2010/main" val="401806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endParaRPr lang="en-US" altLang="zh-CN" dirty="0"/>
          </a:p>
        </p:txBody>
      </p:sp>
      <p:sp>
        <p:nvSpPr>
          <p:cNvPr id="3" name="文本占位符 2"/>
          <p:cNvSpPr>
            <a:spLocks noGrp="1"/>
          </p:cNvSpPr>
          <p:nvPr>
            <p:ph type="body" idx="1"/>
          </p:nvPr>
        </p:nvSpPr>
        <p:spPr>
          <a:xfrm>
            <a:off x="3211024" y="3091327"/>
            <a:ext cx="4929632" cy="1531008"/>
          </a:xfrm>
        </p:spPr>
        <p:txBody>
          <a:bodyPr>
            <a:normAutofit/>
          </a:bodyPr>
          <a:lstStyle/>
          <a:p>
            <a:pPr marL="428625" indent="-428625">
              <a:lnSpc>
                <a:spcPct val="140000"/>
              </a:lnSpc>
              <a:buClr>
                <a:schemeClr val="accent2"/>
              </a:buClr>
              <a:buSzPct val="75000"/>
              <a:buFont typeface="Wingdings" panose="05000000000000000000" pitchFamily="2" charset="2"/>
              <a:buChar char="n"/>
            </a:pPr>
            <a:r>
              <a:rPr lang="zh-CN" altLang="en-US" sz="2400" dirty="0">
                <a:solidFill>
                  <a:srgbClr val="8A8F95"/>
                </a:solidFill>
              </a:rPr>
              <a:t>外部攻击引起安全问题</a:t>
            </a:r>
            <a:endParaRPr lang="en-US" altLang="zh-CN" sz="24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zh-CN" altLang="en-US" sz="2400" dirty="0"/>
              <a:t>自动驾驶技术本身的安全问题</a:t>
            </a:r>
            <a:endParaRPr lang="en-US" altLang="zh-CN" sz="2400" dirty="0">
              <a:solidFill>
                <a:srgbClr val="8A8F95"/>
              </a:solidFill>
            </a:endParaRPr>
          </a:p>
          <a:p>
            <a:endParaRPr lang="en-US" altLang="zh-CN" dirty="0"/>
          </a:p>
          <a:p>
            <a:endParaRPr lang="zh-CN" altLang="en-US" dirty="0"/>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116897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Carla </a:t>
            </a:r>
            <a:r>
              <a:rPr lang="zh-CN" altLang="en-US" dirty="0"/>
              <a:t>中模拟撞击事故</a:t>
            </a:r>
          </a:p>
        </p:txBody>
      </p:sp>
      <p:sp>
        <p:nvSpPr>
          <p:cNvPr id="3" name="内容占位符 2"/>
          <p:cNvSpPr>
            <a:spLocks noGrp="1"/>
          </p:cNvSpPr>
          <p:nvPr>
            <p:ph idx="1"/>
          </p:nvPr>
        </p:nvSpPr>
        <p:spPr/>
        <p:txBody>
          <a:bodyPr/>
          <a:lstStyle/>
          <a:p>
            <a:r>
              <a:rPr lang="zh-CN" altLang="en-US" dirty="0"/>
              <a:t>右转的风险最大，这意味着这样的场景最容易攻击</a:t>
            </a:r>
            <a:endParaRPr lang="en-US" altLang="zh-CN" dirty="0"/>
          </a:p>
          <a:p>
            <a:r>
              <a:rPr lang="zh-CN" altLang="en-US" dirty="0"/>
              <a:t>出现错误的原因之一是部分错误地将道路上的绘制线误认为是左转场景中常见的路缘或障碍物，从而导致车辆在本应右转的情况下急剧向左转向。</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30</a:t>
            </a:fld>
            <a:endParaRPr lang="zh-CN" altLang="en-US" dirty="0"/>
          </a:p>
        </p:txBody>
      </p:sp>
    </p:spTree>
    <p:extLst>
      <p:ext uri="{BB962C8B-B14F-4D97-AF65-F5344CB8AC3E}">
        <p14:creationId xmlns:p14="http://schemas.microsoft.com/office/powerpoint/2010/main" val="3287372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4"/>
          </p:nvPr>
        </p:nvSpPr>
        <p:spPr/>
        <p:txBody>
          <a:bodyPr/>
          <a:lstStyle/>
          <a:p>
            <a:r>
              <a:rPr lang="en-US" altLang="zh-CN" dirty="0"/>
              <a:t>15</a:t>
            </a:r>
            <a:r>
              <a:rPr lang="zh-CN" altLang="en-US" dirty="0"/>
              <a:t>轮迭代</a:t>
            </a:r>
          </a:p>
        </p:txBody>
      </p:sp>
      <p:sp>
        <p:nvSpPr>
          <p:cNvPr id="2" name="灯片编号占位符 1"/>
          <p:cNvSpPr>
            <a:spLocks noGrp="1"/>
          </p:cNvSpPr>
          <p:nvPr>
            <p:ph type="sldNum" sz="quarter" idx="15"/>
          </p:nvPr>
        </p:nvSpPr>
        <p:spPr/>
        <p:txBody>
          <a:bodyPr/>
          <a:lstStyle/>
          <a:p>
            <a:fld id="{27C45CD9-0508-4D1E-923D-4DFDAA610D19}" type="slidenum">
              <a:rPr lang="zh-CN" altLang="en-US" smtClean="0"/>
              <a:pPr/>
              <a:t>31</a:t>
            </a:fld>
            <a:endParaRPr lang="zh-CN" altLang="en-US" dirty="0"/>
          </a:p>
        </p:txBody>
      </p:sp>
      <p:pic>
        <p:nvPicPr>
          <p:cNvPr id="9" name="图片 8">
            <a:extLst>
              <a:ext uri="{FF2B5EF4-FFF2-40B4-BE49-F238E27FC236}">
                <a16:creationId xmlns:a16="http://schemas.microsoft.com/office/drawing/2014/main" id="{0E51C805-AE0B-DF55-9E5E-8F2B2898BC17}"/>
              </a:ext>
            </a:extLst>
          </p:cNvPr>
          <p:cNvPicPr>
            <a:picLocks noChangeAspect="1"/>
          </p:cNvPicPr>
          <p:nvPr/>
        </p:nvPicPr>
        <p:blipFill>
          <a:blip r:embed="rId2"/>
          <a:stretch>
            <a:fillRect/>
          </a:stretch>
        </p:blipFill>
        <p:spPr>
          <a:xfrm>
            <a:off x="4649239" y="1215260"/>
            <a:ext cx="3781425" cy="1190625"/>
          </a:xfrm>
          <a:prstGeom prst="rect">
            <a:avLst/>
          </a:prstGeom>
        </p:spPr>
      </p:pic>
      <p:pic>
        <p:nvPicPr>
          <p:cNvPr id="10" name="图片 9">
            <a:extLst>
              <a:ext uri="{FF2B5EF4-FFF2-40B4-BE49-F238E27FC236}">
                <a16:creationId xmlns:a16="http://schemas.microsoft.com/office/drawing/2014/main" id="{7DA753C7-6EB6-0AA6-C82C-D1EFD545E49C}"/>
              </a:ext>
            </a:extLst>
          </p:cNvPr>
          <p:cNvPicPr>
            <a:picLocks noChangeAspect="1"/>
          </p:cNvPicPr>
          <p:nvPr/>
        </p:nvPicPr>
        <p:blipFill>
          <a:blip r:embed="rId3"/>
          <a:stretch>
            <a:fillRect/>
          </a:stretch>
        </p:blipFill>
        <p:spPr>
          <a:xfrm>
            <a:off x="826611" y="3017952"/>
            <a:ext cx="3962400" cy="1038225"/>
          </a:xfrm>
          <a:prstGeom prst="rect">
            <a:avLst/>
          </a:prstGeom>
        </p:spPr>
      </p:pic>
      <p:pic>
        <p:nvPicPr>
          <p:cNvPr id="11" name="图片 10">
            <a:extLst>
              <a:ext uri="{FF2B5EF4-FFF2-40B4-BE49-F238E27FC236}">
                <a16:creationId xmlns:a16="http://schemas.microsoft.com/office/drawing/2014/main" id="{E4B7361E-769E-C19B-1D9B-FE72F86AFFB8}"/>
              </a:ext>
            </a:extLst>
          </p:cNvPr>
          <p:cNvPicPr>
            <a:picLocks noChangeAspect="1"/>
          </p:cNvPicPr>
          <p:nvPr/>
        </p:nvPicPr>
        <p:blipFill>
          <a:blip r:embed="rId4"/>
          <a:stretch>
            <a:fillRect/>
          </a:stretch>
        </p:blipFill>
        <p:spPr>
          <a:xfrm>
            <a:off x="5401714" y="2979852"/>
            <a:ext cx="3028950" cy="1076325"/>
          </a:xfrm>
          <a:prstGeom prst="rect">
            <a:avLst/>
          </a:prstGeom>
        </p:spPr>
      </p:pic>
      <p:pic>
        <p:nvPicPr>
          <p:cNvPr id="12" name="图片 11">
            <a:extLst>
              <a:ext uri="{FF2B5EF4-FFF2-40B4-BE49-F238E27FC236}">
                <a16:creationId xmlns:a16="http://schemas.microsoft.com/office/drawing/2014/main" id="{2390A43C-3153-8C92-742A-07D0D07E04CE}"/>
              </a:ext>
            </a:extLst>
          </p:cNvPr>
          <p:cNvPicPr>
            <a:picLocks noChangeAspect="1"/>
          </p:cNvPicPr>
          <p:nvPr/>
        </p:nvPicPr>
        <p:blipFill>
          <a:blip r:embed="rId5"/>
          <a:stretch>
            <a:fillRect/>
          </a:stretch>
        </p:blipFill>
        <p:spPr>
          <a:xfrm>
            <a:off x="826611" y="4568882"/>
            <a:ext cx="2343150" cy="1028700"/>
          </a:xfrm>
          <a:prstGeom prst="rect">
            <a:avLst/>
          </a:prstGeom>
        </p:spPr>
      </p:pic>
      <p:pic>
        <p:nvPicPr>
          <p:cNvPr id="13" name="图片 12">
            <a:extLst>
              <a:ext uri="{FF2B5EF4-FFF2-40B4-BE49-F238E27FC236}">
                <a16:creationId xmlns:a16="http://schemas.microsoft.com/office/drawing/2014/main" id="{56129862-540E-3D95-1B0D-FB0803361836}"/>
              </a:ext>
            </a:extLst>
          </p:cNvPr>
          <p:cNvPicPr>
            <a:picLocks noChangeAspect="1"/>
          </p:cNvPicPr>
          <p:nvPr/>
        </p:nvPicPr>
        <p:blipFill>
          <a:blip r:embed="rId6"/>
          <a:stretch>
            <a:fillRect/>
          </a:stretch>
        </p:blipFill>
        <p:spPr>
          <a:xfrm>
            <a:off x="5401714" y="4571921"/>
            <a:ext cx="1896180" cy="1025661"/>
          </a:xfrm>
          <a:prstGeom prst="rect">
            <a:avLst/>
          </a:prstGeom>
        </p:spPr>
      </p:pic>
      <p:pic>
        <p:nvPicPr>
          <p:cNvPr id="17" name="图片 16">
            <a:extLst>
              <a:ext uri="{FF2B5EF4-FFF2-40B4-BE49-F238E27FC236}">
                <a16:creationId xmlns:a16="http://schemas.microsoft.com/office/drawing/2014/main" id="{8426A4F2-868A-9A1F-2744-94D4C4114D06}"/>
              </a:ext>
            </a:extLst>
          </p:cNvPr>
          <p:cNvPicPr>
            <a:picLocks noChangeAspect="1"/>
          </p:cNvPicPr>
          <p:nvPr/>
        </p:nvPicPr>
        <p:blipFill>
          <a:blip r:embed="rId7"/>
          <a:stretch>
            <a:fillRect/>
          </a:stretch>
        </p:blipFill>
        <p:spPr>
          <a:xfrm>
            <a:off x="826611" y="1260418"/>
            <a:ext cx="2295525" cy="609600"/>
          </a:xfrm>
          <a:prstGeom prst="rect">
            <a:avLst/>
          </a:prstGeom>
        </p:spPr>
      </p:pic>
    </p:spTree>
    <p:extLst>
      <p:ext uri="{BB962C8B-B14F-4D97-AF65-F5344CB8AC3E}">
        <p14:creationId xmlns:p14="http://schemas.microsoft.com/office/powerpoint/2010/main" val="161496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22"/>
          <p:cNvSpPr>
            <a:spLocks noGrp="1"/>
          </p:cNvSpPr>
          <p:nvPr>
            <p:ph type="body" sz="quarter" idx="14"/>
          </p:nvPr>
        </p:nvSpPr>
        <p:spPr>
          <a:xfrm>
            <a:off x="-16989" y="385562"/>
            <a:ext cx="1488080" cy="640515"/>
          </a:xfrm>
        </p:spPr>
        <p:txBody>
          <a:bodyPr/>
          <a:lstStyle/>
          <a:p>
            <a:r>
              <a:rPr lang="en-US" altLang="zh-CN" dirty="0"/>
              <a:t>15</a:t>
            </a:r>
            <a:r>
              <a:rPr lang="zh-CN" altLang="en-US" dirty="0"/>
              <a:t>轮迭代</a:t>
            </a:r>
          </a:p>
        </p:txBody>
      </p:sp>
      <p:sp>
        <p:nvSpPr>
          <p:cNvPr id="2" name="灯片编号占位符 1"/>
          <p:cNvSpPr>
            <a:spLocks noGrp="1"/>
          </p:cNvSpPr>
          <p:nvPr>
            <p:ph type="sldNum" sz="quarter" idx="15"/>
          </p:nvPr>
        </p:nvSpPr>
        <p:spPr/>
        <p:txBody>
          <a:bodyPr/>
          <a:lstStyle/>
          <a:p>
            <a:fld id="{27C45CD9-0508-4D1E-923D-4DFDAA610D19}" type="slidenum">
              <a:rPr lang="zh-CN" altLang="en-US" smtClean="0"/>
              <a:pPr/>
              <a:t>32</a:t>
            </a:fld>
            <a:endParaRPr lang="zh-CN" altLang="en-US" dirty="0"/>
          </a:p>
        </p:txBody>
      </p:sp>
      <p:pic>
        <p:nvPicPr>
          <p:cNvPr id="10" name="图片 9">
            <a:extLst>
              <a:ext uri="{FF2B5EF4-FFF2-40B4-BE49-F238E27FC236}">
                <a16:creationId xmlns:a16="http://schemas.microsoft.com/office/drawing/2014/main" id="{004C072E-0CA2-64E4-0E32-0DF21A3EB5D7}"/>
              </a:ext>
            </a:extLst>
          </p:cNvPr>
          <p:cNvPicPr>
            <a:picLocks noChangeAspect="1"/>
          </p:cNvPicPr>
          <p:nvPr/>
        </p:nvPicPr>
        <p:blipFill>
          <a:blip r:embed="rId2"/>
          <a:stretch>
            <a:fillRect/>
          </a:stretch>
        </p:blipFill>
        <p:spPr>
          <a:xfrm>
            <a:off x="3614737" y="1363634"/>
            <a:ext cx="2336074" cy="1104900"/>
          </a:xfrm>
          <a:prstGeom prst="rect">
            <a:avLst/>
          </a:prstGeom>
        </p:spPr>
      </p:pic>
      <p:pic>
        <p:nvPicPr>
          <p:cNvPr id="11" name="图片 10">
            <a:extLst>
              <a:ext uri="{FF2B5EF4-FFF2-40B4-BE49-F238E27FC236}">
                <a16:creationId xmlns:a16="http://schemas.microsoft.com/office/drawing/2014/main" id="{FF7842E4-20BF-3D8E-0DDD-60EA6E09A6CB}"/>
              </a:ext>
            </a:extLst>
          </p:cNvPr>
          <p:cNvPicPr>
            <a:picLocks noChangeAspect="1"/>
          </p:cNvPicPr>
          <p:nvPr/>
        </p:nvPicPr>
        <p:blipFill>
          <a:blip r:embed="rId3"/>
          <a:stretch>
            <a:fillRect/>
          </a:stretch>
        </p:blipFill>
        <p:spPr>
          <a:xfrm>
            <a:off x="6286413" y="1363634"/>
            <a:ext cx="2115094" cy="1104900"/>
          </a:xfrm>
          <a:prstGeom prst="rect">
            <a:avLst/>
          </a:prstGeom>
        </p:spPr>
      </p:pic>
      <p:pic>
        <p:nvPicPr>
          <p:cNvPr id="12" name="图片 11">
            <a:extLst>
              <a:ext uri="{FF2B5EF4-FFF2-40B4-BE49-F238E27FC236}">
                <a16:creationId xmlns:a16="http://schemas.microsoft.com/office/drawing/2014/main" id="{CCBB939E-4194-ABFE-B147-A82AC69FD4E2}"/>
              </a:ext>
            </a:extLst>
          </p:cNvPr>
          <p:cNvPicPr>
            <a:picLocks noChangeAspect="1"/>
          </p:cNvPicPr>
          <p:nvPr/>
        </p:nvPicPr>
        <p:blipFill>
          <a:blip r:embed="rId4"/>
          <a:stretch>
            <a:fillRect/>
          </a:stretch>
        </p:blipFill>
        <p:spPr>
          <a:xfrm>
            <a:off x="929252" y="2865639"/>
            <a:ext cx="2439532" cy="1104900"/>
          </a:xfrm>
          <a:prstGeom prst="rect">
            <a:avLst/>
          </a:prstGeom>
        </p:spPr>
      </p:pic>
      <p:pic>
        <p:nvPicPr>
          <p:cNvPr id="13" name="图片 12">
            <a:extLst>
              <a:ext uri="{FF2B5EF4-FFF2-40B4-BE49-F238E27FC236}">
                <a16:creationId xmlns:a16="http://schemas.microsoft.com/office/drawing/2014/main" id="{9E4B5C5E-6879-D401-2FBC-0BF9A50B4F93}"/>
              </a:ext>
            </a:extLst>
          </p:cNvPr>
          <p:cNvPicPr>
            <a:picLocks noChangeAspect="1"/>
          </p:cNvPicPr>
          <p:nvPr/>
        </p:nvPicPr>
        <p:blipFill>
          <a:blip r:embed="rId5"/>
          <a:stretch>
            <a:fillRect/>
          </a:stretch>
        </p:blipFill>
        <p:spPr>
          <a:xfrm>
            <a:off x="3614737" y="3037089"/>
            <a:ext cx="2114550" cy="933450"/>
          </a:xfrm>
          <a:prstGeom prst="rect">
            <a:avLst/>
          </a:prstGeom>
        </p:spPr>
      </p:pic>
      <p:pic>
        <p:nvPicPr>
          <p:cNvPr id="14" name="图片 13">
            <a:extLst>
              <a:ext uri="{FF2B5EF4-FFF2-40B4-BE49-F238E27FC236}">
                <a16:creationId xmlns:a16="http://schemas.microsoft.com/office/drawing/2014/main" id="{E1DFAD68-9090-7F91-0894-2AA004B0ABB3}"/>
              </a:ext>
            </a:extLst>
          </p:cNvPr>
          <p:cNvPicPr>
            <a:picLocks noChangeAspect="1"/>
          </p:cNvPicPr>
          <p:nvPr/>
        </p:nvPicPr>
        <p:blipFill>
          <a:blip r:embed="rId6"/>
          <a:stretch>
            <a:fillRect/>
          </a:stretch>
        </p:blipFill>
        <p:spPr>
          <a:xfrm>
            <a:off x="6286413" y="3037089"/>
            <a:ext cx="1666875" cy="933450"/>
          </a:xfrm>
          <a:prstGeom prst="rect">
            <a:avLst/>
          </a:prstGeom>
        </p:spPr>
      </p:pic>
      <p:pic>
        <p:nvPicPr>
          <p:cNvPr id="15" name="图片 14">
            <a:extLst>
              <a:ext uri="{FF2B5EF4-FFF2-40B4-BE49-F238E27FC236}">
                <a16:creationId xmlns:a16="http://schemas.microsoft.com/office/drawing/2014/main" id="{D939E9E7-7340-17E2-7C85-99E4C50C1C2F}"/>
              </a:ext>
            </a:extLst>
          </p:cNvPr>
          <p:cNvPicPr>
            <a:picLocks noChangeAspect="1"/>
          </p:cNvPicPr>
          <p:nvPr/>
        </p:nvPicPr>
        <p:blipFill>
          <a:blip r:embed="rId7"/>
          <a:stretch>
            <a:fillRect/>
          </a:stretch>
        </p:blipFill>
        <p:spPr>
          <a:xfrm>
            <a:off x="929252" y="4578318"/>
            <a:ext cx="2362200" cy="1019175"/>
          </a:xfrm>
          <a:prstGeom prst="rect">
            <a:avLst/>
          </a:prstGeom>
        </p:spPr>
      </p:pic>
      <p:pic>
        <p:nvPicPr>
          <p:cNvPr id="16" name="图片 15">
            <a:extLst>
              <a:ext uri="{FF2B5EF4-FFF2-40B4-BE49-F238E27FC236}">
                <a16:creationId xmlns:a16="http://schemas.microsoft.com/office/drawing/2014/main" id="{52C886C9-F6CD-59F1-5C8E-E299C20D22DA}"/>
              </a:ext>
            </a:extLst>
          </p:cNvPr>
          <p:cNvPicPr>
            <a:picLocks noChangeAspect="1"/>
          </p:cNvPicPr>
          <p:nvPr/>
        </p:nvPicPr>
        <p:blipFill>
          <a:blip r:embed="rId8"/>
          <a:stretch>
            <a:fillRect/>
          </a:stretch>
        </p:blipFill>
        <p:spPr>
          <a:xfrm>
            <a:off x="3614737" y="4661187"/>
            <a:ext cx="2066925" cy="933450"/>
          </a:xfrm>
          <a:prstGeom prst="rect">
            <a:avLst/>
          </a:prstGeom>
        </p:spPr>
      </p:pic>
      <p:pic>
        <p:nvPicPr>
          <p:cNvPr id="17" name="图片 16">
            <a:extLst>
              <a:ext uri="{FF2B5EF4-FFF2-40B4-BE49-F238E27FC236}">
                <a16:creationId xmlns:a16="http://schemas.microsoft.com/office/drawing/2014/main" id="{8D2C09E4-ECD7-17E8-1B82-F0E919B48C33}"/>
              </a:ext>
            </a:extLst>
          </p:cNvPr>
          <p:cNvPicPr>
            <a:picLocks noChangeAspect="1"/>
          </p:cNvPicPr>
          <p:nvPr/>
        </p:nvPicPr>
        <p:blipFill>
          <a:blip r:embed="rId9"/>
          <a:stretch>
            <a:fillRect/>
          </a:stretch>
        </p:blipFill>
        <p:spPr>
          <a:xfrm>
            <a:off x="6286413" y="4518312"/>
            <a:ext cx="2466975" cy="1076325"/>
          </a:xfrm>
          <a:prstGeom prst="rect">
            <a:avLst/>
          </a:prstGeom>
        </p:spPr>
      </p:pic>
      <p:pic>
        <p:nvPicPr>
          <p:cNvPr id="18" name="图片 17">
            <a:extLst>
              <a:ext uri="{FF2B5EF4-FFF2-40B4-BE49-F238E27FC236}">
                <a16:creationId xmlns:a16="http://schemas.microsoft.com/office/drawing/2014/main" id="{0DB0C876-19BE-CB1A-D65E-CA3F403B582D}"/>
              </a:ext>
            </a:extLst>
          </p:cNvPr>
          <p:cNvPicPr>
            <a:picLocks noChangeAspect="1"/>
          </p:cNvPicPr>
          <p:nvPr/>
        </p:nvPicPr>
        <p:blipFill>
          <a:blip r:embed="rId10"/>
          <a:stretch>
            <a:fillRect/>
          </a:stretch>
        </p:blipFill>
        <p:spPr>
          <a:xfrm>
            <a:off x="929252" y="1363634"/>
            <a:ext cx="2469094" cy="1103472"/>
          </a:xfrm>
          <a:prstGeom prst="rect">
            <a:avLst/>
          </a:prstGeom>
        </p:spPr>
      </p:pic>
    </p:spTree>
    <p:extLst>
      <p:ext uri="{BB962C8B-B14F-4D97-AF65-F5344CB8AC3E}">
        <p14:creationId xmlns:p14="http://schemas.microsoft.com/office/powerpoint/2010/main" val="483607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a:extLst>
              <a:ext uri="{FF2B5EF4-FFF2-40B4-BE49-F238E27FC236}">
                <a16:creationId xmlns:a16="http://schemas.microsoft.com/office/drawing/2014/main" id="{8BC9B733-26EC-4841-A9FA-D0852455242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29" r="2329"/>
          <a:stretch>
            <a:fillRect/>
          </a:stretch>
        </p:blipFill>
        <p:spPr>
          <a:xfrm>
            <a:off x="1363298" y="1277097"/>
            <a:ext cx="6417403" cy="4608314"/>
          </a:xfrm>
        </p:spPr>
      </p:pic>
      <p:sp>
        <p:nvSpPr>
          <p:cNvPr id="23" name="文本占位符 22"/>
          <p:cNvSpPr>
            <a:spLocks noGrp="1"/>
          </p:cNvSpPr>
          <p:nvPr>
            <p:ph type="body" sz="quarter" idx="14"/>
          </p:nvPr>
        </p:nvSpPr>
        <p:spPr>
          <a:xfrm>
            <a:off x="-16989" y="385562"/>
            <a:ext cx="1488080" cy="640515"/>
          </a:xfrm>
        </p:spPr>
        <p:txBody>
          <a:bodyPr/>
          <a:lstStyle/>
          <a:p>
            <a:r>
              <a:rPr lang="zh-CN" altLang="en-US" dirty="0"/>
              <a:t>运行结果</a:t>
            </a:r>
          </a:p>
        </p:txBody>
      </p:sp>
      <p:sp>
        <p:nvSpPr>
          <p:cNvPr id="2" name="灯片编号占位符 1"/>
          <p:cNvSpPr>
            <a:spLocks noGrp="1"/>
          </p:cNvSpPr>
          <p:nvPr>
            <p:ph type="sldNum" sz="quarter" idx="15"/>
          </p:nvPr>
        </p:nvSpPr>
        <p:spPr/>
        <p:txBody>
          <a:bodyPr/>
          <a:lstStyle/>
          <a:p>
            <a:fld id="{27C45CD9-0508-4D1E-923D-4DFDAA610D19}" type="slidenum">
              <a:rPr lang="zh-CN" altLang="en-US" smtClean="0"/>
              <a:pPr/>
              <a:t>33</a:t>
            </a:fld>
            <a:endParaRPr lang="zh-CN" altLang="en-US" dirty="0"/>
          </a:p>
        </p:txBody>
      </p:sp>
    </p:spTree>
    <p:extLst>
      <p:ext uri="{BB962C8B-B14F-4D97-AF65-F5344CB8AC3E}">
        <p14:creationId xmlns:p14="http://schemas.microsoft.com/office/powerpoint/2010/main" val="2755787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Tree>
    <p:extLst>
      <p:ext uri="{BB962C8B-B14F-4D97-AF65-F5344CB8AC3E}">
        <p14:creationId xmlns:p14="http://schemas.microsoft.com/office/powerpoint/2010/main" val="423377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92500" lnSpcReduction="10000"/>
          </a:bodyPr>
          <a:lstStyle/>
          <a:p>
            <a:r>
              <a:rPr lang="zh-CN" altLang="en-US" sz="2400" dirty="0"/>
              <a:t>外部攻击安全安全问题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4</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1694577"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①云端威胁</a:t>
            </a:r>
          </a:p>
        </p:txBody>
      </p:sp>
      <p:sp>
        <p:nvSpPr>
          <p:cNvPr id="6" name="文本框 5">
            <a:extLst>
              <a:ext uri="{FF2B5EF4-FFF2-40B4-BE49-F238E27FC236}">
                <a16:creationId xmlns:a16="http://schemas.microsoft.com/office/drawing/2014/main" id="{FBA0FEA9-381F-809C-6120-0D68AED05841}"/>
              </a:ext>
            </a:extLst>
          </p:cNvPr>
          <p:cNvSpPr txBox="1"/>
          <p:nvPr/>
        </p:nvSpPr>
        <p:spPr>
          <a:xfrm>
            <a:off x="4572000" y="1919846"/>
            <a:ext cx="2323750"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数据的隐私性</a:t>
            </a:r>
            <a:endParaRPr lang="en-US" altLang="zh-CN" dirty="0"/>
          </a:p>
          <a:p>
            <a:pPr marL="285750" indent="-285750">
              <a:lnSpc>
                <a:spcPct val="150000"/>
              </a:lnSpc>
              <a:buFont typeface="Arial" panose="020B0604020202020204" pitchFamily="34" charset="0"/>
              <a:buChar char="•"/>
            </a:pPr>
            <a:r>
              <a:rPr lang="zh-CN" altLang="en-US" dirty="0"/>
              <a:t>数据的完整性</a:t>
            </a:r>
            <a:endParaRPr lang="en-US" altLang="zh-CN" dirty="0"/>
          </a:p>
          <a:p>
            <a:pPr marL="285750" indent="-285750">
              <a:lnSpc>
                <a:spcPct val="150000"/>
              </a:lnSpc>
              <a:buFont typeface="Arial" panose="020B0604020202020204" pitchFamily="34" charset="0"/>
              <a:buChar char="•"/>
            </a:pPr>
            <a:r>
              <a:rPr lang="zh-CN" altLang="en-US" dirty="0"/>
              <a:t>数据的可靠性</a:t>
            </a:r>
          </a:p>
        </p:txBody>
      </p:sp>
      <p:sp>
        <p:nvSpPr>
          <p:cNvPr id="7" name="文本框 6">
            <a:extLst>
              <a:ext uri="{FF2B5EF4-FFF2-40B4-BE49-F238E27FC236}">
                <a16:creationId xmlns:a16="http://schemas.microsoft.com/office/drawing/2014/main" id="{6844F15E-5982-425D-2A75-E3DB5D1A641A}"/>
              </a:ext>
            </a:extLst>
          </p:cNvPr>
          <p:cNvSpPr txBox="1"/>
          <p:nvPr/>
        </p:nvSpPr>
        <p:spPr>
          <a:xfrm>
            <a:off x="1812022" y="2382473"/>
            <a:ext cx="1800493" cy="369332"/>
          </a:xfrm>
          <a:prstGeom prst="rect">
            <a:avLst/>
          </a:prstGeom>
          <a:noFill/>
        </p:spPr>
        <p:txBody>
          <a:bodyPr wrap="none" rtlCol="0">
            <a:spAutoFit/>
          </a:bodyPr>
          <a:lstStyle/>
          <a:p>
            <a:r>
              <a:rPr lang="zh-CN" altLang="en-US" dirty="0"/>
              <a:t>云平台三大挑战</a:t>
            </a:r>
          </a:p>
        </p:txBody>
      </p:sp>
      <p:cxnSp>
        <p:nvCxnSpPr>
          <p:cNvPr id="9" name="直接箭头连接符 8">
            <a:extLst>
              <a:ext uri="{FF2B5EF4-FFF2-40B4-BE49-F238E27FC236}">
                <a16:creationId xmlns:a16="http://schemas.microsoft.com/office/drawing/2014/main" id="{8B63DC1D-C675-4A1A-52F5-8641E35FF7A4}"/>
              </a:ext>
            </a:extLst>
          </p:cNvPr>
          <p:cNvCxnSpPr>
            <a:cxnSpLocks/>
            <a:stCxn id="7" idx="3"/>
            <a:endCxn id="6" idx="1"/>
          </p:cNvCxnSpPr>
          <p:nvPr/>
        </p:nvCxnSpPr>
        <p:spPr>
          <a:xfrm>
            <a:off x="3612515" y="2567139"/>
            <a:ext cx="959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EF478BC-E033-FE3E-7FDF-459778DDD654}"/>
              </a:ext>
            </a:extLst>
          </p:cNvPr>
          <p:cNvSpPr/>
          <p:nvPr/>
        </p:nvSpPr>
        <p:spPr>
          <a:xfrm>
            <a:off x="897619" y="3857784"/>
            <a:ext cx="1694577"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②传输威胁</a:t>
            </a:r>
          </a:p>
        </p:txBody>
      </p:sp>
      <p:sp>
        <p:nvSpPr>
          <p:cNvPr id="12" name="文本框 11">
            <a:extLst>
              <a:ext uri="{FF2B5EF4-FFF2-40B4-BE49-F238E27FC236}">
                <a16:creationId xmlns:a16="http://schemas.microsoft.com/office/drawing/2014/main" id="{992402FB-496D-E593-E6F5-9E539CE89E05}"/>
              </a:ext>
            </a:extLst>
          </p:cNvPr>
          <p:cNvSpPr txBox="1"/>
          <p:nvPr/>
        </p:nvSpPr>
        <p:spPr>
          <a:xfrm>
            <a:off x="4345496" y="3661686"/>
            <a:ext cx="4605558" cy="2268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t>认证风险：没有验证发送者的身份信息、伪造身份、动态劫持等</a:t>
            </a:r>
            <a:endParaRPr lang="en-US" altLang="zh-CN" sz="1600" dirty="0"/>
          </a:p>
          <a:p>
            <a:pPr marL="285750" indent="-285750">
              <a:lnSpc>
                <a:spcPct val="150000"/>
              </a:lnSpc>
              <a:buFont typeface="Arial" panose="020B0604020202020204" pitchFamily="34" charset="0"/>
              <a:buChar char="•"/>
            </a:pPr>
            <a:r>
              <a:rPr lang="zh-CN" altLang="en-US" sz="1600" dirty="0"/>
              <a:t>传输风险：车辆信息没有加密或强度不够、密钥信息暴露、所有车型使用相同的对称密钥</a:t>
            </a:r>
            <a:endParaRPr lang="en-US" altLang="zh-CN" sz="1600" dirty="0"/>
          </a:p>
          <a:p>
            <a:pPr marL="285750" indent="-285750">
              <a:lnSpc>
                <a:spcPct val="150000"/>
              </a:lnSpc>
              <a:buFont typeface="Arial" panose="020B0604020202020204" pitchFamily="34" charset="0"/>
              <a:buChar char="•"/>
            </a:pPr>
            <a:r>
              <a:rPr lang="zh-CN" altLang="en-US" sz="1600" dirty="0"/>
              <a:t>协议风险：通信流程伪装，把一种协议伪装成另一种协议</a:t>
            </a:r>
          </a:p>
        </p:txBody>
      </p:sp>
      <p:sp>
        <p:nvSpPr>
          <p:cNvPr id="13" name="文本框 12">
            <a:extLst>
              <a:ext uri="{FF2B5EF4-FFF2-40B4-BE49-F238E27FC236}">
                <a16:creationId xmlns:a16="http://schemas.microsoft.com/office/drawing/2014/main" id="{B08FC725-DE74-F5E5-5A15-1412FBB1AAD0}"/>
              </a:ext>
            </a:extLst>
          </p:cNvPr>
          <p:cNvSpPr txBox="1"/>
          <p:nvPr/>
        </p:nvSpPr>
        <p:spPr>
          <a:xfrm>
            <a:off x="1812021" y="4614389"/>
            <a:ext cx="2031325" cy="369332"/>
          </a:xfrm>
          <a:prstGeom prst="rect">
            <a:avLst/>
          </a:prstGeom>
          <a:noFill/>
        </p:spPr>
        <p:txBody>
          <a:bodyPr wrap="none" rtlCol="0">
            <a:spAutoFit/>
          </a:bodyPr>
          <a:lstStyle/>
          <a:p>
            <a:r>
              <a:rPr lang="zh-CN" altLang="en-US" dirty="0"/>
              <a:t>传输数据三大风险</a:t>
            </a:r>
          </a:p>
        </p:txBody>
      </p:sp>
      <p:cxnSp>
        <p:nvCxnSpPr>
          <p:cNvPr id="14" name="直接箭头连接符 13">
            <a:extLst>
              <a:ext uri="{FF2B5EF4-FFF2-40B4-BE49-F238E27FC236}">
                <a16:creationId xmlns:a16="http://schemas.microsoft.com/office/drawing/2014/main" id="{CF7D6BEA-5023-B001-6FC5-2BA3ECE42743}"/>
              </a:ext>
            </a:extLst>
          </p:cNvPr>
          <p:cNvCxnSpPr>
            <a:cxnSpLocks/>
            <a:stCxn id="13" idx="3"/>
            <a:endCxn id="12" idx="1"/>
          </p:cNvCxnSpPr>
          <p:nvPr/>
        </p:nvCxnSpPr>
        <p:spPr>
          <a:xfrm flipV="1">
            <a:off x="3843346" y="4796163"/>
            <a:ext cx="502150" cy="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6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92500" lnSpcReduction="10000"/>
          </a:bodyPr>
          <a:lstStyle/>
          <a:p>
            <a:r>
              <a:rPr lang="zh-CN" altLang="en-US" sz="2400" dirty="0"/>
              <a:t>外部攻击安全安全问题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5</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1694577"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③终端威胁</a:t>
            </a:r>
          </a:p>
        </p:txBody>
      </p:sp>
      <p:sp>
        <p:nvSpPr>
          <p:cNvPr id="6" name="文本框 5">
            <a:extLst>
              <a:ext uri="{FF2B5EF4-FFF2-40B4-BE49-F238E27FC236}">
                <a16:creationId xmlns:a16="http://schemas.microsoft.com/office/drawing/2014/main" id="{FBA0FEA9-381F-809C-6120-0D68AED05841}"/>
              </a:ext>
            </a:extLst>
          </p:cNvPr>
          <p:cNvSpPr txBox="1"/>
          <p:nvPr/>
        </p:nvSpPr>
        <p:spPr>
          <a:xfrm>
            <a:off x="897619" y="1814870"/>
            <a:ext cx="8058150" cy="25410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T-BOX </a:t>
            </a:r>
            <a:r>
              <a:rPr lang="zh-CN" altLang="en-US" dirty="0"/>
              <a:t>的安全威胁：</a:t>
            </a:r>
            <a:r>
              <a:rPr lang="en-US" altLang="zh-CN" dirty="0"/>
              <a:t>T-BOX</a:t>
            </a:r>
            <a:r>
              <a:rPr lang="zh-CN" altLang="en-US" dirty="0"/>
              <a:t>实现车内网和车际网之间的通信</a:t>
            </a:r>
            <a:endParaRPr lang="en-US" altLang="zh-CN" dirty="0"/>
          </a:p>
          <a:p>
            <a:pPr marL="285750" indent="-285750">
              <a:lnSpc>
                <a:spcPct val="150000"/>
              </a:lnSpc>
              <a:buFont typeface="Arial" panose="020B0604020202020204" pitchFamily="34" charset="0"/>
              <a:buChar char="•"/>
            </a:pPr>
            <a:r>
              <a:rPr lang="en-US" altLang="zh-CN" dirty="0"/>
              <a:t>IVI </a:t>
            </a:r>
            <a:r>
              <a:rPr lang="zh-CN" altLang="en-US" dirty="0"/>
              <a:t>安全威胁：</a:t>
            </a:r>
            <a:r>
              <a:rPr lang="en-US" altLang="zh-CN" dirty="0"/>
              <a:t>IVI </a:t>
            </a:r>
            <a:r>
              <a:rPr lang="zh-CN" altLang="en-US" dirty="0"/>
              <a:t>的高集成度使其所有接口都有可能成为黑客的攻击节点</a:t>
            </a:r>
            <a:endParaRPr lang="en-US" altLang="zh-CN" dirty="0"/>
          </a:p>
          <a:p>
            <a:pPr marL="285750" indent="-285750">
              <a:lnSpc>
                <a:spcPct val="150000"/>
              </a:lnSpc>
              <a:buFont typeface="Arial" panose="020B0604020202020204" pitchFamily="34" charset="0"/>
              <a:buChar char="•"/>
            </a:pPr>
            <a:r>
              <a:rPr lang="zh-CN" altLang="en-US" dirty="0"/>
              <a:t>终端升级安全威胁：</a:t>
            </a:r>
            <a:r>
              <a:rPr lang="en-US" altLang="zh-CN" dirty="0"/>
              <a:t>OTA</a:t>
            </a:r>
            <a:r>
              <a:rPr lang="zh-CN" altLang="en-US" dirty="0"/>
              <a:t>升级过程中也面临升级包被劫持风险</a:t>
            </a:r>
            <a:endParaRPr lang="en-US" altLang="zh-CN" dirty="0"/>
          </a:p>
          <a:p>
            <a:pPr marL="285750" indent="-285750">
              <a:lnSpc>
                <a:spcPct val="150000"/>
              </a:lnSpc>
              <a:buFont typeface="Arial" panose="020B0604020202020204" pitchFamily="34" charset="0"/>
              <a:buChar char="•"/>
            </a:pPr>
            <a:r>
              <a:rPr lang="zh-CN" altLang="en-US" dirty="0"/>
              <a:t>车载</a:t>
            </a:r>
            <a:r>
              <a:rPr lang="en-US" altLang="zh-CN" dirty="0"/>
              <a:t>OS </a:t>
            </a:r>
            <a:r>
              <a:rPr lang="zh-CN" altLang="en-US" dirty="0"/>
              <a:t>安全威胁：操作系统本身可能有安全漏洞</a:t>
            </a:r>
            <a:endParaRPr lang="en-US" altLang="zh-CN" dirty="0"/>
          </a:p>
          <a:p>
            <a:pPr marL="285750" indent="-285750">
              <a:lnSpc>
                <a:spcPct val="150000"/>
              </a:lnSpc>
              <a:buFont typeface="Arial" panose="020B0604020202020204" pitchFamily="34" charset="0"/>
              <a:buChar char="•"/>
            </a:pPr>
            <a:r>
              <a:rPr lang="zh-CN" altLang="en-US" dirty="0"/>
              <a:t>接入风险：通过</a:t>
            </a:r>
            <a:r>
              <a:rPr lang="en-US" altLang="zh-CN" dirty="0"/>
              <a:t>OBD</a:t>
            </a:r>
            <a:r>
              <a:rPr lang="zh-CN" altLang="en-US" dirty="0"/>
              <a:t>接口监听总线上面的消息并且伪造消息来欺骗</a:t>
            </a:r>
            <a:r>
              <a:rPr lang="en-US" altLang="zh-CN" dirty="0"/>
              <a:t>ECU</a:t>
            </a:r>
          </a:p>
          <a:p>
            <a:pPr marL="285750" indent="-285750">
              <a:lnSpc>
                <a:spcPct val="150000"/>
              </a:lnSpc>
              <a:buFont typeface="Arial" panose="020B0604020202020204" pitchFamily="34" charset="0"/>
              <a:buChar char="•"/>
            </a:pPr>
            <a:r>
              <a:rPr lang="zh-CN" altLang="en-US" dirty="0"/>
              <a:t>无线传感器安全威胁：传感器存在通讯信息被窃听、中断、注入等威胁</a:t>
            </a:r>
          </a:p>
        </p:txBody>
      </p:sp>
      <p:sp>
        <p:nvSpPr>
          <p:cNvPr id="11" name="矩形: 圆角 10">
            <a:extLst>
              <a:ext uri="{FF2B5EF4-FFF2-40B4-BE49-F238E27FC236}">
                <a16:creationId xmlns:a16="http://schemas.microsoft.com/office/drawing/2014/main" id="{DEF478BC-E033-FE3E-7FDF-459778DDD654}"/>
              </a:ext>
            </a:extLst>
          </p:cNvPr>
          <p:cNvSpPr/>
          <p:nvPr/>
        </p:nvSpPr>
        <p:spPr>
          <a:xfrm>
            <a:off x="897619" y="4772185"/>
            <a:ext cx="2155974"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④移动</a:t>
            </a:r>
            <a:r>
              <a:rPr lang="en-US" altLang="zh-CN" dirty="0">
                <a:solidFill>
                  <a:schemeClr val="tx1"/>
                </a:solidFill>
              </a:rPr>
              <a:t>APP </a:t>
            </a:r>
            <a:r>
              <a:rPr lang="zh-CN" altLang="en-US" dirty="0">
                <a:solidFill>
                  <a:schemeClr val="tx1"/>
                </a:solidFill>
              </a:rPr>
              <a:t>威胁</a:t>
            </a:r>
          </a:p>
        </p:txBody>
      </p:sp>
      <p:sp>
        <p:nvSpPr>
          <p:cNvPr id="12" name="文本框 11">
            <a:extLst>
              <a:ext uri="{FF2B5EF4-FFF2-40B4-BE49-F238E27FC236}">
                <a16:creationId xmlns:a16="http://schemas.microsoft.com/office/drawing/2014/main" id="{992402FB-496D-E593-E6F5-9E539CE89E05}"/>
              </a:ext>
            </a:extLst>
          </p:cNvPr>
          <p:cNvSpPr txBox="1"/>
          <p:nvPr/>
        </p:nvSpPr>
        <p:spPr>
          <a:xfrm>
            <a:off x="4345496" y="4576087"/>
            <a:ext cx="4605558" cy="423449"/>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zh-CN" altLang="en-US" sz="1600" dirty="0"/>
          </a:p>
        </p:txBody>
      </p:sp>
      <p:sp>
        <p:nvSpPr>
          <p:cNvPr id="13" name="文本框 12">
            <a:extLst>
              <a:ext uri="{FF2B5EF4-FFF2-40B4-BE49-F238E27FC236}">
                <a16:creationId xmlns:a16="http://schemas.microsoft.com/office/drawing/2014/main" id="{B08FC725-DE74-F5E5-5A15-1412FBB1AAD0}"/>
              </a:ext>
            </a:extLst>
          </p:cNvPr>
          <p:cNvSpPr txBox="1"/>
          <p:nvPr/>
        </p:nvSpPr>
        <p:spPr>
          <a:xfrm>
            <a:off x="1533860" y="5240545"/>
            <a:ext cx="5904830" cy="923330"/>
          </a:xfrm>
          <a:prstGeom prst="rect">
            <a:avLst/>
          </a:prstGeom>
          <a:noFill/>
        </p:spPr>
        <p:txBody>
          <a:bodyPr wrap="square" rtlCol="0">
            <a:spAutoFit/>
          </a:bodyPr>
          <a:lstStyle/>
          <a:p>
            <a:r>
              <a:rPr lang="zh-CN" altLang="en-US" dirty="0"/>
              <a:t>市场上大多数智能网联汽车远程控制</a:t>
            </a:r>
            <a:r>
              <a:rPr lang="en-US" altLang="zh-CN" dirty="0"/>
              <a:t>APP</a:t>
            </a:r>
            <a:r>
              <a:rPr lang="zh-CN" altLang="en-US" dirty="0"/>
              <a:t>安全强度不够，对那些</a:t>
            </a:r>
            <a:r>
              <a:rPr lang="en-US" altLang="zh-CN" dirty="0"/>
              <a:t>APP</a:t>
            </a:r>
            <a:r>
              <a:rPr lang="zh-CN" altLang="en-US" dirty="0"/>
              <a:t>进行逆向分析挖掘，可以发现</a:t>
            </a:r>
            <a:r>
              <a:rPr lang="en-US" altLang="zh-CN" dirty="0"/>
              <a:t>APP</a:t>
            </a:r>
            <a:r>
              <a:rPr lang="zh-CN" altLang="en-US" dirty="0"/>
              <a:t>内的核心内容，包括存放在</a:t>
            </a:r>
            <a:r>
              <a:rPr lang="en-US" altLang="zh-CN" dirty="0"/>
              <a:t>APP</a:t>
            </a:r>
            <a:r>
              <a:rPr lang="zh-CN" altLang="en-US" dirty="0"/>
              <a:t>中的密钥，重要控制接口等。</a:t>
            </a:r>
          </a:p>
        </p:txBody>
      </p:sp>
    </p:spTree>
    <p:extLst>
      <p:ext uri="{BB962C8B-B14F-4D97-AF65-F5344CB8AC3E}">
        <p14:creationId xmlns:p14="http://schemas.microsoft.com/office/powerpoint/2010/main" val="357121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77500" lnSpcReduction="20000"/>
          </a:bodyPr>
          <a:lstStyle/>
          <a:p>
            <a:r>
              <a:rPr lang="zh-CN" altLang="en-US" sz="2400" dirty="0"/>
              <a:t>自动驾驶技术本身的安全问题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6</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2945726"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①感知系统的安全问题</a:t>
            </a:r>
          </a:p>
        </p:txBody>
      </p:sp>
      <p:sp>
        <p:nvSpPr>
          <p:cNvPr id="6" name="文本框 5">
            <a:extLst>
              <a:ext uri="{FF2B5EF4-FFF2-40B4-BE49-F238E27FC236}">
                <a16:creationId xmlns:a16="http://schemas.microsoft.com/office/drawing/2014/main" id="{FBA0FEA9-381F-809C-6120-0D68AED05841}"/>
              </a:ext>
            </a:extLst>
          </p:cNvPr>
          <p:cNvSpPr txBox="1"/>
          <p:nvPr/>
        </p:nvSpPr>
        <p:spPr>
          <a:xfrm>
            <a:off x="3036815" y="1665530"/>
            <a:ext cx="6107185" cy="2320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 激光雷达：会受天气（雨天，雾天）影响，空气中的悬浮物对光传播产生影响，从而影响感知结果精度</a:t>
            </a:r>
            <a:endParaRPr lang="en-US" altLang="zh-CN" sz="1400" dirty="0"/>
          </a:p>
          <a:p>
            <a:pPr marL="285750" indent="-285750">
              <a:lnSpc>
                <a:spcPct val="150000"/>
              </a:lnSpc>
              <a:buFont typeface="Arial" panose="020B0604020202020204" pitchFamily="34" charset="0"/>
              <a:buChar char="•"/>
            </a:pPr>
            <a:r>
              <a:rPr lang="zh-CN" altLang="en-US" sz="1400" dirty="0"/>
              <a:t>毫米波雷达：无法检测上过漆的塑料或者木头，对金属表面敏感，一个弯曲的金属表面会被认为是一个很大的金属面，因此路上的小易拉罐可能会被认为是很大的障碍，在大桥和隧道表现不佳</a:t>
            </a:r>
            <a:endParaRPr lang="en-US" altLang="zh-CN" sz="1400" dirty="0"/>
          </a:p>
          <a:p>
            <a:pPr marL="285750" indent="-285750">
              <a:lnSpc>
                <a:spcPct val="150000"/>
              </a:lnSpc>
              <a:buFont typeface="Arial" panose="020B0604020202020204" pitchFamily="34" charset="0"/>
              <a:buChar char="•"/>
            </a:pPr>
            <a:r>
              <a:rPr lang="zh-CN" altLang="en-US" sz="1400" dirty="0"/>
              <a:t>超声波雷达：使用机械波，对温度敏感，超声波散射角大，方向性较差，无法精确描述障碍物位置</a:t>
            </a:r>
          </a:p>
        </p:txBody>
      </p:sp>
      <p:sp>
        <p:nvSpPr>
          <p:cNvPr id="7" name="文本框 6">
            <a:extLst>
              <a:ext uri="{FF2B5EF4-FFF2-40B4-BE49-F238E27FC236}">
                <a16:creationId xmlns:a16="http://schemas.microsoft.com/office/drawing/2014/main" id="{6844F15E-5982-425D-2A75-E3DB5D1A641A}"/>
              </a:ext>
            </a:extLst>
          </p:cNvPr>
          <p:cNvSpPr txBox="1"/>
          <p:nvPr/>
        </p:nvSpPr>
        <p:spPr>
          <a:xfrm>
            <a:off x="1041273" y="2640894"/>
            <a:ext cx="1329210" cy="369332"/>
          </a:xfrm>
          <a:prstGeom prst="rect">
            <a:avLst/>
          </a:prstGeom>
          <a:noFill/>
        </p:spPr>
        <p:txBody>
          <a:bodyPr wrap="none" rtlCol="0">
            <a:spAutoFit/>
          </a:bodyPr>
          <a:lstStyle/>
          <a:p>
            <a:r>
              <a:rPr lang="zh-CN" altLang="en-US" dirty="0"/>
              <a:t>传感器分类</a:t>
            </a:r>
          </a:p>
        </p:txBody>
      </p:sp>
      <p:cxnSp>
        <p:nvCxnSpPr>
          <p:cNvPr id="9" name="直接箭头连接符 8">
            <a:extLst>
              <a:ext uri="{FF2B5EF4-FFF2-40B4-BE49-F238E27FC236}">
                <a16:creationId xmlns:a16="http://schemas.microsoft.com/office/drawing/2014/main" id="{8B63DC1D-C675-4A1A-52F5-8641E35FF7A4}"/>
              </a:ext>
            </a:extLst>
          </p:cNvPr>
          <p:cNvCxnSpPr>
            <a:cxnSpLocks/>
            <a:stCxn id="7" idx="3"/>
            <a:endCxn id="6" idx="1"/>
          </p:cNvCxnSpPr>
          <p:nvPr/>
        </p:nvCxnSpPr>
        <p:spPr>
          <a:xfrm>
            <a:off x="2370483" y="2825560"/>
            <a:ext cx="66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EF478BC-E033-FE3E-7FDF-459778DDD654}"/>
              </a:ext>
            </a:extLst>
          </p:cNvPr>
          <p:cNvSpPr/>
          <p:nvPr/>
        </p:nvSpPr>
        <p:spPr>
          <a:xfrm>
            <a:off x="897620" y="4180724"/>
            <a:ext cx="3283768"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②感知融合算法的安全问题</a:t>
            </a:r>
          </a:p>
        </p:txBody>
      </p:sp>
      <p:sp>
        <p:nvSpPr>
          <p:cNvPr id="13" name="文本框 12">
            <a:extLst>
              <a:ext uri="{FF2B5EF4-FFF2-40B4-BE49-F238E27FC236}">
                <a16:creationId xmlns:a16="http://schemas.microsoft.com/office/drawing/2014/main" id="{B08FC725-DE74-F5E5-5A15-1412FBB1AAD0}"/>
              </a:ext>
            </a:extLst>
          </p:cNvPr>
          <p:cNvSpPr txBox="1"/>
          <p:nvPr/>
        </p:nvSpPr>
        <p:spPr>
          <a:xfrm>
            <a:off x="1041273" y="4652696"/>
            <a:ext cx="7934947" cy="12945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需要多个传感器之间取长补短，来提升定位的正确率和精确度</a:t>
            </a:r>
            <a:endParaRPr lang="en-US" altLang="zh-CN" dirty="0"/>
          </a:p>
          <a:p>
            <a:pPr marL="285750" indent="-285750">
              <a:lnSpc>
                <a:spcPct val="150000"/>
              </a:lnSpc>
              <a:buFont typeface="Arial" panose="020B0604020202020204" pitchFamily="34" charset="0"/>
              <a:buChar char="•"/>
            </a:pPr>
            <a:r>
              <a:rPr lang="zh-CN" altLang="en-US" dirty="0"/>
              <a:t>由于环境的复杂多变，传感器可得到的数据十分多样，某些情况下当前使用的感知融合方案可能会出错</a:t>
            </a:r>
          </a:p>
        </p:txBody>
      </p:sp>
    </p:spTree>
    <p:extLst>
      <p:ext uri="{BB962C8B-B14F-4D97-AF65-F5344CB8AC3E}">
        <p14:creationId xmlns:p14="http://schemas.microsoft.com/office/powerpoint/2010/main" val="287211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自动驾驶安全问题调研</a:t>
            </a:r>
          </a:p>
        </p:txBody>
      </p:sp>
      <p:sp>
        <p:nvSpPr>
          <p:cNvPr id="3" name="内容占位符 2"/>
          <p:cNvSpPr>
            <a:spLocks noGrp="1"/>
          </p:cNvSpPr>
          <p:nvPr>
            <p:ph idx="1"/>
          </p:nvPr>
        </p:nvSpPr>
        <p:spPr>
          <a:xfrm>
            <a:off x="628650" y="930275"/>
            <a:ext cx="3552738" cy="366240"/>
          </a:xfrm>
        </p:spPr>
        <p:txBody>
          <a:bodyPr>
            <a:normAutofit fontScale="77500" lnSpcReduction="20000"/>
          </a:bodyPr>
          <a:lstStyle/>
          <a:p>
            <a:r>
              <a:rPr lang="zh-CN" altLang="en-US" sz="2400" dirty="0"/>
              <a:t>自动驾驶技术本身的安全问题</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7</a:t>
            </a:fld>
            <a:endParaRPr lang="zh-CN" altLang="en-US" dirty="0"/>
          </a:p>
        </p:txBody>
      </p:sp>
      <p:sp>
        <p:nvSpPr>
          <p:cNvPr id="4" name="矩形: 圆角 3">
            <a:extLst>
              <a:ext uri="{FF2B5EF4-FFF2-40B4-BE49-F238E27FC236}">
                <a16:creationId xmlns:a16="http://schemas.microsoft.com/office/drawing/2014/main" id="{4AA36B55-6122-1E35-0926-6934048C5F5F}"/>
              </a:ext>
            </a:extLst>
          </p:cNvPr>
          <p:cNvSpPr/>
          <p:nvPr/>
        </p:nvSpPr>
        <p:spPr>
          <a:xfrm>
            <a:off x="897620" y="1323864"/>
            <a:ext cx="2945726" cy="27683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③决策模块的安全问题</a:t>
            </a:r>
          </a:p>
        </p:txBody>
      </p:sp>
      <p:sp>
        <p:nvSpPr>
          <p:cNvPr id="6" name="文本框 5">
            <a:extLst>
              <a:ext uri="{FF2B5EF4-FFF2-40B4-BE49-F238E27FC236}">
                <a16:creationId xmlns:a16="http://schemas.microsoft.com/office/drawing/2014/main" id="{FBA0FEA9-381F-809C-6120-0D68AED05841}"/>
              </a:ext>
            </a:extLst>
          </p:cNvPr>
          <p:cNvSpPr txBox="1"/>
          <p:nvPr/>
        </p:nvSpPr>
        <p:spPr>
          <a:xfrm>
            <a:off x="2976277" y="1978124"/>
            <a:ext cx="6107185" cy="1350563"/>
          </a:xfrm>
          <a:prstGeom prst="rect">
            <a:avLst/>
          </a:prstGeom>
          <a:noFill/>
        </p:spPr>
        <p:txBody>
          <a:bodyPr wrap="square" rtlCol="0">
            <a:spAutoFit/>
          </a:bodyPr>
          <a:lstStyle/>
          <a:p>
            <a:pPr>
              <a:lnSpc>
                <a:spcPct val="150000"/>
              </a:lnSpc>
            </a:pPr>
            <a:r>
              <a:rPr lang="zh-CN" altLang="en-US" sz="1400" dirty="0"/>
              <a:t>在一套完整的自动驾驶系统中，如果将感知模块比作人的眼睛和耳朵，那么决策规划就是自动驾驶的大脑。</a:t>
            </a:r>
            <a:endParaRPr lang="en-US" altLang="zh-CN" sz="1400" dirty="0"/>
          </a:p>
          <a:p>
            <a:pPr>
              <a:lnSpc>
                <a:spcPct val="150000"/>
              </a:lnSpc>
            </a:pPr>
            <a:r>
              <a:rPr lang="zh-CN" altLang="en-US" sz="1400" dirty="0"/>
              <a:t>大脑在接收到传感器的各种感知信息之后，对当前环境作出分析，然后对底层控制模块下达指令，这一过程就是决策规划模块的主要任务。</a:t>
            </a:r>
            <a:endParaRPr lang="en-US" altLang="zh-CN" sz="1400" dirty="0"/>
          </a:p>
        </p:txBody>
      </p:sp>
      <p:sp>
        <p:nvSpPr>
          <p:cNvPr id="7" name="文本框 6">
            <a:extLst>
              <a:ext uri="{FF2B5EF4-FFF2-40B4-BE49-F238E27FC236}">
                <a16:creationId xmlns:a16="http://schemas.microsoft.com/office/drawing/2014/main" id="{6844F15E-5982-425D-2A75-E3DB5D1A641A}"/>
              </a:ext>
            </a:extLst>
          </p:cNvPr>
          <p:cNvSpPr txBox="1"/>
          <p:nvPr/>
        </p:nvSpPr>
        <p:spPr>
          <a:xfrm>
            <a:off x="1041273" y="2468740"/>
            <a:ext cx="1569660" cy="369332"/>
          </a:xfrm>
          <a:prstGeom prst="rect">
            <a:avLst/>
          </a:prstGeom>
          <a:noFill/>
        </p:spPr>
        <p:txBody>
          <a:bodyPr wrap="none" rtlCol="0">
            <a:spAutoFit/>
          </a:bodyPr>
          <a:lstStyle/>
          <a:p>
            <a:r>
              <a:rPr lang="zh-CN" altLang="en-US" dirty="0"/>
              <a:t>决策模块功能</a:t>
            </a:r>
          </a:p>
        </p:txBody>
      </p:sp>
      <p:cxnSp>
        <p:nvCxnSpPr>
          <p:cNvPr id="9" name="直接箭头连接符 8">
            <a:extLst>
              <a:ext uri="{FF2B5EF4-FFF2-40B4-BE49-F238E27FC236}">
                <a16:creationId xmlns:a16="http://schemas.microsoft.com/office/drawing/2014/main" id="{8B63DC1D-C675-4A1A-52F5-8641E35FF7A4}"/>
              </a:ext>
            </a:extLst>
          </p:cNvPr>
          <p:cNvCxnSpPr>
            <a:cxnSpLocks/>
            <a:stCxn id="7" idx="3"/>
            <a:endCxn id="6" idx="1"/>
          </p:cNvCxnSpPr>
          <p:nvPr/>
        </p:nvCxnSpPr>
        <p:spPr>
          <a:xfrm>
            <a:off x="2610933" y="2653406"/>
            <a:ext cx="365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29F868-636C-E9C7-400C-2A85A81D8609}"/>
              </a:ext>
            </a:extLst>
          </p:cNvPr>
          <p:cNvSpPr txBox="1"/>
          <p:nvPr/>
        </p:nvSpPr>
        <p:spPr>
          <a:xfrm>
            <a:off x="2976277" y="3529314"/>
            <a:ext cx="5363858" cy="1673728"/>
          </a:xfrm>
          <a:prstGeom prst="rect">
            <a:avLst/>
          </a:prstGeom>
          <a:noFill/>
        </p:spPr>
        <p:txBody>
          <a:bodyPr wrap="square" rtlCol="0">
            <a:spAutoFit/>
          </a:bodyPr>
          <a:lstStyle/>
          <a:p>
            <a:pPr>
              <a:lnSpc>
                <a:spcPct val="150000"/>
              </a:lnSpc>
            </a:pPr>
            <a:r>
              <a:rPr lang="zh-CN" altLang="en-US" sz="1400" dirty="0"/>
              <a:t>在应对环境多变性、检测不准确性、交通复杂性以及交规约束性等诸多车辆行驶不利因素时，决策模块未必能作出正确的决策。</a:t>
            </a:r>
            <a:endParaRPr lang="en-US" altLang="zh-CN" sz="1400" dirty="0"/>
          </a:p>
          <a:p>
            <a:pPr>
              <a:lnSpc>
                <a:spcPct val="150000"/>
              </a:lnSpc>
            </a:pPr>
            <a:r>
              <a:rPr lang="zh-CN" altLang="en-US" sz="1400" dirty="0"/>
              <a:t>综合车辆运行环境及车辆信息，结合行驶目的做出具有安全性、可靠性以及合理性的驾驶行为是决策的难点，亦是实现自动驾驶的难点。</a:t>
            </a:r>
          </a:p>
        </p:txBody>
      </p:sp>
      <p:sp>
        <p:nvSpPr>
          <p:cNvPr id="14" name="文本框 13">
            <a:extLst>
              <a:ext uri="{FF2B5EF4-FFF2-40B4-BE49-F238E27FC236}">
                <a16:creationId xmlns:a16="http://schemas.microsoft.com/office/drawing/2014/main" id="{F0823187-39CC-7634-E83C-3568D4F3A8D6}"/>
              </a:ext>
            </a:extLst>
          </p:cNvPr>
          <p:cNvSpPr txBox="1"/>
          <p:nvPr/>
        </p:nvSpPr>
        <p:spPr>
          <a:xfrm>
            <a:off x="1041273" y="4181512"/>
            <a:ext cx="1107996" cy="369332"/>
          </a:xfrm>
          <a:prstGeom prst="rect">
            <a:avLst/>
          </a:prstGeom>
          <a:noFill/>
        </p:spPr>
        <p:txBody>
          <a:bodyPr wrap="none" rtlCol="0">
            <a:spAutoFit/>
          </a:bodyPr>
          <a:lstStyle/>
          <a:p>
            <a:r>
              <a:rPr lang="zh-CN" altLang="en-US" dirty="0"/>
              <a:t>安全问题</a:t>
            </a:r>
          </a:p>
        </p:txBody>
      </p:sp>
      <p:cxnSp>
        <p:nvCxnSpPr>
          <p:cNvPr id="15" name="直接箭头连接符 14">
            <a:extLst>
              <a:ext uri="{FF2B5EF4-FFF2-40B4-BE49-F238E27FC236}">
                <a16:creationId xmlns:a16="http://schemas.microsoft.com/office/drawing/2014/main" id="{C7084C97-07D2-E390-7745-AC2CC0CC268C}"/>
              </a:ext>
            </a:extLst>
          </p:cNvPr>
          <p:cNvCxnSpPr>
            <a:cxnSpLocks/>
            <a:stCxn id="14" idx="3"/>
            <a:endCxn id="8" idx="1"/>
          </p:cNvCxnSpPr>
          <p:nvPr/>
        </p:nvCxnSpPr>
        <p:spPr>
          <a:xfrm>
            <a:off x="2149269" y="4366178"/>
            <a:ext cx="827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21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自动驾驶仿真器调研</a:t>
            </a:r>
            <a:endParaRPr lang="en-US" altLang="zh-CN" dirty="0"/>
          </a:p>
        </p:txBody>
      </p:sp>
      <p:sp>
        <p:nvSpPr>
          <p:cNvPr id="3" name="文本占位符 2"/>
          <p:cNvSpPr>
            <a:spLocks noGrp="1"/>
          </p:cNvSpPr>
          <p:nvPr>
            <p:ph type="body" idx="1"/>
          </p:nvPr>
        </p:nvSpPr>
        <p:spPr>
          <a:xfrm>
            <a:off x="3957644" y="2529003"/>
            <a:ext cx="2870994" cy="3362235"/>
          </a:xfrm>
        </p:spPr>
        <p:txBody>
          <a:bodyPr>
            <a:normAutofit/>
          </a:bodyPr>
          <a:lstStyle/>
          <a:p>
            <a:pPr marL="428625" indent="-428625">
              <a:lnSpc>
                <a:spcPct val="140000"/>
              </a:lnSpc>
              <a:buClr>
                <a:schemeClr val="accent2"/>
              </a:buClr>
              <a:buSzPct val="75000"/>
              <a:buFont typeface="Wingdings" panose="05000000000000000000" pitchFamily="2" charset="2"/>
              <a:buChar char="n"/>
            </a:pPr>
            <a:r>
              <a:rPr lang="en-US" altLang="zh-CN" sz="2000" dirty="0">
                <a:solidFill>
                  <a:srgbClr val="8A8F95"/>
                </a:solidFill>
              </a:rPr>
              <a:t>LGSVL</a:t>
            </a:r>
          </a:p>
          <a:p>
            <a:pPr marL="428625" indent="-428625">
              <a:lnSpc>
                <a:spcPct val="140000"/>
              </a:lnSpc>
              <a:buClr>
                <a:schemeClr val="accent2"/>
              </a:buClr>
              <a:buSzPct val="75000"/>
              <a:buFont typeface="Wingdings" panose="05000000000000000000" pitchFamily="2" charset="2"/>
              <a:buChar char="n"/>
            </a:pPr>
            <a:r>
              <a:rPr lang="en-US" altLang="zh-CN" sz="2000" dirty="0">
                <a:solidFill>
                  <a:srgbClr val="8A8F95"/>
                </a:solidFill>
              </a:rPr>
              <a:t>Carla</a:t>
            </a: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PreScan</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AirSim</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PanoSim</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r>
              <a:rPr lang="en-US" altLang="zh-CN" sz="2000" dirty="0" err="1">
                <a:solidFill>
                  <a:srgbClr val="8A8F95"/>
                </a:solidFill>
              </a:rPr>
              <a:t>CarMaker</a:t>
            </a:r>
            <a:endParaRPr lang="en-US" altLang="zh-CN" sz="2000" dirty="0">
              <a:solidFill>
                <a:srgbClr val="8A8F95"/>
              </a:solidFill>
            </a:endParaRPr>
          </a:p>
          <a:p>
            <a:pPr marL="428625" indent="-428625">
              <a:lnSpc>
                <a:spcPct val="140000"/>
              </a:lnSpc>
              <a:buClr>
                <a:schemeClr val="accent2"/>
              </a:buClr>
              <a:buSzPct val="75000"/>
              <a:buFont typeface="Wingdings" panose="05000000000000000000" pitchFamily="2" charset="2"/>
              <a:buChar char="n"/>
            </a:pPr>
            <a:endParaRPr lang="en-US" altLang="zh-CN" sz="2400" dirty="0">
              <a:solidFill>
                <a:srgbClr val="8A8F95"/>
              </a:solidFill>
            </a:endParaRPr>
          </a:p>
          <a:p>
            <a:endParaRPr lang="en-US" altLang="zh-CN" dirty="0"/>
          </a:p>
          <a:p>
            <a:endParaRPr lang="zh-CN" altLang="en-US" dirty="0"/>
          </a:p>
        </p:txBody>
      </p:sp>
      <p:sp>
        <p:nvSpPr>
          <p:cNvPr id="9" name="文本占位符 8"/>
          <p:cNvSpPr>
            <a:spLocks noGrp="1"/>
          </p:cNvSpPr>
          <p:nvPr>
            <p:ph type="body" sz="quarter" idx="13"/>
          </p:nvPr>
        </p:nvSpPr>
        <p:spPr/>
        <p:txBody>
          <a:bodyPr/>
          <a:lstStyle/>
          <a:p>
            <a:r>
              <a:rPr lang="en-US" altLang="zh-CN" dirty="0"/>
              <a:t>02</a:t>
            </a:r>
            <a:endParaRPr lang="zh-CN" altLang="en-US" dirty="0"/>
          </a:p>
        </p:txBody>
      </p:sp>
      <p:sp>
        <p:nvSpPr>
          <p:cNvPr id="4" name="灯片编号占位符 3"/>
          <p:cNvSpPr>
            <a:spLocks noGrp="1"/>
          </p:cNvSpPr>
          <p:nvPr>
            <p:ph type="sldNum" sz="quarter" idx="14"/>
          </p:nvPr>
        </p:nvSpPr>
        <p:spPr/>
        <p:txBody>
          <a:bodyPr/>
          <a:lstStyle/>
          <a:p>
            <a:fld id="{27C45CD9-0508-4D1E-923D-4DFDAA610D19}" type="slidenum">
              <a:rPr lang="zh-CN" altLang="en-US" smtClean="0"/>
              <a:pPr/>
              <a:t>8</a:t>
            </a:fld>
            <a:endParaRPr lang="zh-CN" altLang="en-US" dirty="0"/>
          </a:p>
        </p:txBody>
      </p:sp>
    </p:spTree>
    <p:extLst>
      <p:ext uri="{BB962C8B-B14F-4D97-AF65-F5344CB8AC3E}">
        <p14:creationId xmlns:p14="http://schemas.microsoft.com/office/powerpoint/2010/main" val="214386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自动驾驶仿真器调研</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pPr/>
              <a:t>9</a:t>
            </a:fld>
            <a:endParaRPr lang="zh-CN" altLang="en-US" dirty="0"/>
          </a:p>
        </p:txBody>
      </p:sp>
      <p:sp>
        <p:nvSpPr>
          <p:cNvPr id="7" name="内容占位符 2">
            <a:extLst>
              <a:ext uri="{FF2B5EF4-FFF2-40B4-BE49-F238E27FC236}">
                <a16:creationId xmlns:a16="http://schemas.microsoft.com/office/drawing/2014/main" id="{EAB18157-1153-42C3-EF13-082FFB9F9A18}"/>
              </a:ext>
            </a:extLst>
          </p:cNvPr>
          <p:cNvSpPr>
            <a:spLocks noGrp="1"/>
          </p:cNvSpPr>
          <p:nvPr>
            <p:ph idx="1"/>
          </p:nvPr>
        </p:nvSpPr>
        <p:spPr>
          <a:xfrm>
            <a:off x="628650" y="930275"/>
            <a:ext cx="3552738" cy="366240"/>
          </a:xfrm>
        </p:spPr>
        <p:txBody>
          <a:bodyPr>
            <a:normAutofit fontScale="92500" lnSpcReduction="20000"/>
          </a:bodyPr>
          <a:lstStyle/>
          <a:p>
            <a:r>
              <a:rPr lang="en-US" altLang="zh-CN" sz="2400" dirty="0"/>
              <a:t>LGSVL</a:t>
            </a:r>
            <a:endParaRPr lang="zh-CN" altLang="en-US" sz="2400" dirty="0"/>
          </a:p>
        </p:txBody>
      </p:sp>
      <p:sp>
        <p:nvSpPr>
          <p:cNvPr id="8" name="文本框 7">
            <a:extLst>
              <a:ext uri="{FF2B5EF4-FFF2-40B4-BE49-F238E27FC236}">
                <a16:creationId xmlns:a16="http://schemas.microsoft.com/office/drawing/2014/main" id="{B76B4CB1-9393-095D-FFC5-4FFE0557131A}"/>
              </a:ext>
            </a:extLst>
          </p:cNvPr>
          <p:cNvSpPr txBox="1"/>
          <p:nvPr/>
        </p:nvSpPr>
        <p:spPr>
          <a:xfrm>
            <a:off x="903668" y="1292736"/>
            <a:ext cx="7611682" cy="2031325"/>
          </a:xfrm>
          <a:prstGeom prst="rect">
            <a:avLst/>
          </a:prstGeom>
          <a:noFill/>
        </p:spPr>
        <p:txBody>
          <a:bodyPr wrap="square" rtlCol="0">
            <a:spAutoFit/>
          </a:bodyPr>
          <a:lstStyle/>
          <a:p>
            <a:r>
              <a:rPr lang="zh-CN" altLang="en-US" b="1" dirty="0"/>
              <a:t>简介：</a:t>
            </a:r>
            <a:endParaRPr lang="en-US" altLang="zh-CN" b="1" dirty="0"/>
          </a:p>
          <a:p>
            <a:r>
              <a:rPr lang="zh-CN" altLang="en-US" dirty="0"/>
              <a:t>开源软件，免费使用。</a:t>
            </a:r>
            <a:endParaRPr lang="en-US" altLang="zh-CN" dirty="0"/>
          </a:p>
          <a:p>
            <a:r>
              <a:rPr lang="zh-CN" altLang="en-US" dirty="0"/>
              <a:t>基于游戏引擎</a:t>
            </a:r>
            <a:r>
              <a:rPr lang="en-US" altLang="zh-CN" dirty="0"/>
              <a:t>Unity</a:t>
            </a:r>
            <a:r>
              <a:rPr lang="zh-CN" altLang="en-US" dirty="0"/>
              <a:t>开发的一款主要用于自动驾驶开发和测试，支持包括仿真环境、传感器以及通讯内容的自定义。</a:t>
            </a:r>
            <a:endParaRPr lang="en-US" altLang="zh-CN" dirty="0"/>
          </a:p>
          <a:p>
            <a:r>
              <a:rPr lang="en-US" altLang="zh-CN" dirty="0"/>
              <a:t>LGSVL</a:t>
            </a:r>
            <a:r>
              <a:rPr lang="zh-CN" altLang="en-US" dirty="0"/>
              <a:t>由模拟软件、软件工具、支持定制用例的内容和插件生态系统以及支持大规模模拟和场景测试的云环境组成，允许开发人员进行调试、执行模块化测试和执行集成测试。</a:t>
            </a:r>
          </a:p>
        </p:txBody>
      </p:sp>
      <p:sp>
        <p:nvSpPr>
          <p:cNvPr id="11" name="文本框 10">
            <a:extLst>
              <a:ext uri="{FF2B5EF4-FFF2-40B4-BE49-F238E27FC236}">
                <a16:creationId xmlns:a16="http://schemas.microsoft.com/office/drawing/2014/main" id="{042C6635-69F5-5C66-0DBB-E276A093AFC9}"/>
              </a:ext>
            </a:extLst>
          </p:cNvPr>
          <p:cNvSpPr txBox="1"/>
          <p:nvPr/>
        </p:nvSpPr>
        <p:spPr>
          <a:xfrm>
            <a:off x="903668" y="3533939"/>
            <a:ext cx="7611682" cy="923330"/>
          </a:xfrm>
          <a:prstGeom prst="rect">
            <a:avLst/>
          </a:prstGeom>
          <a:noFill/>
        </p:spPr>
        <p:txBody>
          <a:bodyPr wrap="square" rtlCol="0">
            <a:spAutoFit/>
          </a:bodyPr>
          <a:lstStyle/>
          <a:p>
            <a:r>
              <a:rPr lang="zh-CN" altLang="en-US" b="1" dirty="0"/>
              <a:t>支持与其他自动驾驶软件进行闭环仿真测试：</a:t>
            </a:r>
            <a:endParaRPr lang="en-US" altLang="zh-CN" b="1" dirty="0"/>
          </a:p>
          <a:p>
            <a:r>
              <a:rPr lang="en-US" altLang="zh-CN" b="1" dirty="0"/>
              <a:t>	-</a:t>
            </a:r>
            <a:r>
              <a:rPr lang="en-US" altLang="zh-CN" dirty="0"/>
              <a:t>Apollo</a:t>
            </a:r>
          </a:p>
          <a:p>
            <a:r>
              <a:rPr lang="en-US" altLang="zh-CN" dirty="0"/>
              <a:t>	-</a:t>
            </a:r>
            <a:r>
              <a:rPr lang="en-US" altLang="zh-CN" dirty="0" err="1"/>
              <a:t>Autoware</a:t>
            </a:r>
            <a:endParaRPr lang="zh-CN" altLang="en-US" dirty="0"/>
          </a:p>
        </p:txBody>
      </p:sp>
      <p:pic>
        <p:nvPicPr>
          <p:cNvPr id="13" name="图片 12">
            <a:extLst>
              <a:ext uri="{FF2B5EF4-FFF2-40B4-BE49-F238E27FC236}">
                <a16:creationId xmlns:a16="http://schemas.microsoft.com/office/drawing/2014/main" id="{C245BFA2-522D-B089-7C4B-7F502060C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76" y="4457269"/>
            <a:ext cx="4827865" cy="1698613"/>
          </a:xfrm>
          <a:prstGeom prst="rect">
            <a:avLst/>
          </a:prstGeom>
        </p:spPr>
      </p:pic>
    </p:spTree>
    <p:extLst>
      <p:ext uri="{BB962C8B-B14F-4D97-AF65-F5344CB8AC3E}">
        <p14:creationId xmlns:p14="http://schemas.microsoft.com/office/powerpoint/2010/main" val="4214370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ced7548-fcd3-48b0-b338-6da9d70eebf5}"/>
  <p:tag name="TABLE_ENDDRAG_ORIGIN_RECT" val="751*227"/>
  <p:tag name="TABLE_ENDDRAG_RECT" val="90*112*751*227"/>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TotalTime>
  <Words>3154</Words>
  <Application>Microsoft Office PowerPoint</Application>
  <PresentationFormat>全屏显示(4:3)</PresentationFormat>
  <Paragraphs>294</Paragraphs>
  <Slides>34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微软雅黑</vt:lpstr>
      <vt:lpstr>Arial</vt:lpstr>
      <vt:lpstr>Candara</vt:lpstr>
      <vt:lpstr>Wingdings</vt:lpstr>
      <vt:lpstr>Office 主题​​</vt:lpstr>
      <vt:lpstr>工程实践结题答辩 ——自动驾驶安全测试</vt:lpstr>
      <vt:lpstr>主要内容</vt:lpstr>
      <vt:lpstr>自动驾驶安全问题调研</vt:lpstr>
      <vt:lpstr>自动驾驶安全问题调研</vt:lpstr>
      <vt:lpstr>自动驾驶安全问题调研</vt:lpstr>
      <vt:lpstr>自动驾驶安全问题调研</vt:lpstr>
      <vt:lpstr>自动驾驶安全问题调研</vt:lpstr>
      <vt:lpstr>自动驾驶仿真器调研</vt:lpstr>
      <vt:lpstr>自动驾驶仿真器调研</vt:lpstr>
      <vt:lpstr>自动驾驶仿真器调研</vt:lpstr>
      <vt:lpstr>自动驾驶仿真器调研</vt:lpstr>
      <vt:lpstr>自动驾驶仿真器调研</vt:lpstr>
      <vt:lpstr>OpenPilot源码阅读</vt:lpstr>
      <vt:lpstr>OpenPilot介绍</vt:lpstr>
      <vt:lpstr>OpenPilot介绍</vt:lpstr>
      <vt:lpstr>OpenPilot代码结构</vt:lpstr>
      <vt:lpstr>部分代码介绍</vt:lpstr>
      <vt:lpstr>部分代码介绍</vt:lpstr>
      <vt:lpstr>部分代码介绍</vt:lpstr>
      <vt:lpstr>部分代码介绍</vt:lpstr>
      <vt:lpstr>部分代码介绍</vt:lpstr>
      <vt:lpstr>仿真地图的生成</vt:lpstr>
      <vt:lpstr>仿真地图的生成</vt:lpstr>
      <vt:lpstr>仿真地图的生成</vt:lpstr>
      <vt:lpstr>OpenDRIVE</vt:lpstr>
      <vt:lpstr>OpenStreetMap</vt:lpstr>
      <vt:lpstr>RoadRunner</vt:lpstr>
      <vt:lpstr>Carla 中模拟撞击事故</vt:lpstr>
      <vt:lpstr>Carla 中模拟撞击事故</vt:lpstr>
      <vt:lpstr>Carla 中模拟撞击事故</vt:lpstr>
      <vt:lpstr>PowerPoint 演示文稿</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Wu Lei</cp:lastModifiedBy>
  <cp:revision>24</cp:revision>
  <dcterms:created xsi:type="dcterms:W3CDTF">2019-09-17T05:09:33Z</dcterms:created>
  <dcterms:modified xsi:type="dcterms:W3CDTF">2022-07-14T09:37:34Z</dcterms:modified>
</cp:coreProperties>
</file>