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311" r:id="rId4"/>
    <p:sldId id="259" r:id="rId5"/>
    <p:sldId id="258" r:id="rId6"/>
    <p:sldId id="312" r:id="rId7"/>
    <p:sldId id="313" r:id="rId8"/>
    <p:sldId id="314" r:id="rId9"/>
    <p:sldId id="315" r:id="rId10"/>
    <p:sldId id="261" r:id="rId11"/>
    <p:sldId id="262" r:id="rId12"/>
    <p:sldId id="263" r:id="rId13"/>
    <p:sldId id="266" r:id="rId14"/>
    <p:sldId id="265" r:id="rId15"/>
    <p:sldId id="264" r:id="rId16"/>
    <p:sldId id="310" r:id="rId17"/>
    <p:sldId id="267" r:id="rId18"/>
    <p:sldId id="268" r:id="rId19"/>
    <p:sldId id="269" r:id="rId20"/>
    <p:sldId id="272" r:id="rId21"/>
    <p:sldId id="270"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guel5612/MQSensorsLib" TargetMode="External"/><Relationship Id="rId2" Type="http://schemas.openxmlformats.org/officeDocument/2006/relationships/hyperlink" Target="https://www.yiboard.com/thread-1246-1-1.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r>
              <a:rPr lang="zh-CN" altLang="en-US" dirty="0"/>
              <a:t>衡量空气质量的一个重要指标是</a:t>
            </a:r>
            <a:r>
              <a:rPr lang="en-US" altLang="zh-CN" dirty="0"/>
              <a:t>PM2.5</a:t>
            </a:r>
            <a:r>
              <a:rPr lang="zh-CN" altLang="en-US" dirty="0"/>
              <a:t>。</a:t>
            </a:r>
            <a:endParaRPr lang="en-US" altLang="zh-CN" dirty="0"/>
          </a:p>
          <a:p>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85000" lnSpcReduction="1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PM2.5</a:t>
            </a:r>
            <a:r>
              <a:rPr lang="zh-CN" altLang="en-US" dirty="0"/>
              <a:t>传感器</a:t>
            </a:r>
            <a:r>
              <a:rPr lang="en-US" altLang="zh-CN" dirty="0"/>
              <a:t>1</a:t>
            </a:r>
            <a:r>
              <a:rPr lang="zh-CN" altLang="en-US" dirty="0"/>
              <a:t>块</a:t>
            </a:r>
            <a:endParaRPr lang="en-US" altLang="zh-CN" dirty="0"/>
          </a:p>
          <a:p>
            <a:pPr marL="914400" lvl="1" indent="-457200">
              <a:buFont typeface="+mj-lt"/>
              <a:buAutoNum type="arabicPeriod"/>
            </a:pPr>
            <a:r>
              <a:rPr lang="en-US" altLang="zh-CN" dirty="0"/>
              <a:t>150Ω</a:t>
            </a: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en-US" altLang="zh-CN" dirty="0"/>
              <a:t>220μF</a:t>
            </a:r>
            <a:r>
              <a:rPr lang="zh-CN" altLang="en-US" dirty="0"/>
              <a:t>电容</a:t>
            </a:r>
            <a:r>
              <a:rPr lang="en-US" altLang="zh-CN" dirty="0"/>
              <a:t>1</a:t>
            </a:r>
            <a:r>
              <a:rPr lang="zh-CN" altLang="en-US" dirty="0"/>
              <a:t>个</a:t>
            </a:r>
            <a:endParaRPr lang="en-US" altLang="zh-CN" dirty="0"/>
          </a:p>
          <a:p>
            <a:r>
              <a:rPr lang="zh-CN" altLang="en-US" dirty="0"/>
              <a:t>参考网址</a:t>
            </a:r>
            <a:endParaRPr lang="en-US" altLang="zh-CN" dirty="0"/>
          </a:p>
          <a:p>
            <a:pPr lvl="1"/>
            <a:r>
              <a:rPr lang="en-US" altLang="zh-CN" dirty="0"/>
              <a:t>https://www.guokr.com/article/434130/#id7</a:t>
            </a:r>
          </a:p>
        </p:txBody>
      </p:sp>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lstStyle/>
          <a:p>
            <a:r>
              <a:rPr lang="zh-CN" altLang="en-US" dirty="0"/>
              <a:t>土壤湿度传感器又名土壤水分传感器，土壤含水量传感器。</a:t>
            </a:r>
            <a:endParaRPr lang="en-US" altLang="zh-CN" dirty="0"/>
          </a:p>
          <a:p>
            <a:r>
              <a:rPr lang="zh-CN" altLang="en-US" dirty="0"/>
              <a:t>土壤水分传感器由不锈钢探针和防水探头构成，可长期埋设于土壤和堤坝内使用，对表层和深层土壤进行墒情的定点监测和在线测量。</a:t>
            </a:r>
            <a:endParaRPr lang="en-US" altLang="zh-CN" dirty="0"/>
          </a:p>
          <a:p>
            <a:r>
              <a:rPr lang="zh-CN" altLang="en-US" dirty="0"/>
              <a:t>与数据采集器配合使用，可作为水分定点监测或移动测量的工具测量土壤容积含水量，主要用于土壤墒情检测以及农业灌溉和林业防护。</a:t>
            </a:r>
          </a:p>
        </p:txBody>
      </p:sp>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r>
              <a:rPr lang="zh-CN" altLang="en-US" sz="2000" dirty="0"/>
              <a:t>电源：</a:t>
            </a:r>
            <a:r>
              <a:rPr lang="en-US" altLang="zh-CN" sz="2000" dirty="0"/>
              <a:t>3.3V~5V</a:t>
            </a:r>
          </a:p>
          <a:p>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a:xfrm>
            <a:off x="1309512" y="2224726"/>
            <a:ext cx="10272889" cy="3775090"/>
          </a:xfrm>
        </p:spPr>
        <p:txBody>
          <a:bodyPr>
            <a:normAutofit fontScale="70000" lnSpcReduction="20000"/>
          </a:bodyPr>
          <a:lstStyle/>
          <a:p>
            <a:r>
              <a:rPr lang="zh-CN" altLang="en-US" dirty="0"/>
              <a:t>气体传感器（</a:t>
            </a:r>
            <a:r>
              <a:rPr lang="en-US" altLang="zh-CN" dirty="0"/>
              <a:t>Gas Sensor</a:t>
            </a:r>
            <a:r>
              <a:rPr lang="zh-CN" altLang="en-US" dirty="0"/>
              <a:t>）是检测环境中一种或多种气体的存在的装置。这些传感器具有广泛的应用，例如炼油厂、工业中心甚至家庭的安全系统。这些传感器可以检测可燃气体、有毒气体、污染气体等。有几种气体检测方法，最常用的是电化学传感器。这些传感器通过在其加热电极上进行化学反应并测量所产生的电流来测量特定气体的浓度。</a:t>
            </a:r>
            <a:endParaRPr lang="en-US" altLang="zh-CN" dirty="0"/>
          </a:p>
          <a:p>
            <a:r>
              <a:rPr lang="en-US" altLang="zh-CN" dirty="0"/>
              <a:t>MQ</a:t>
            </a:r>
            <a:r>
              <a:rPr lang="zh-CN" altLang="en-US" dirty="0"/>
              <a:t>气体传感器系列是最常用的气体传感器。</a:t>
            </a:r>
            <a:r>
              <a:rPr lang="en-US" altLang="zh-CN" dirty="0"/>
              <a:t>MQ9</a:t>
            </a:r>
            <a:r>
              <a:rPr lang="zh-CN" altLang="en-US" dirty="0"/>
              <a:t>传感器对一氧化碳和易燃气体敏感。它可以检测出检测到浓度从</a:t>
            </a:r>
            <a:r>
              <a:rPr lang="en-US" altLang="zh-CN" dirty="0"/>
              <a:t>10ppm</a:t>
            </a:r>
            <a:r>
              <a:rPr lang="zh-CN" altLang="en-US" dirty="0"/>
              <a:t>到</a:t>
            </a:r>
            <a:r>
              <a:rPr lang="en-US" altLang="zh-CN" dirty="0"/>
              <a:t>1000ppm</a:t>
            </a:r>
            <a:r>
              <a:rPr lang="zh-CN" altLang="en-US" dirty="0"/>
              <a:t>的一氧化碳和密度从</a:t>
            </a:r>
            <a:r>
              <a:rPr lang="en-US" altLang="zh-CN" dirty="0"/>
              <a:t>100ppm</a:t>
            </a:r>
            <a:r>
              <a:rPr lang="zh-CN" altLang="en-US" dirty="0"/>
              <a:t>到</a:t>
            </a:r>
            <a:r>
              <a:rPr lang="en-US" altLang="zh-CN" dirty="0"/>
              <a:t>10000ppm</a:t>
            </a:r>
            <a:r>
              <a:rPr lang="zh-CN" altLang="en-US" dirty="0"/>
              <a:t>的可燃气体。 </a:t>
            </a:r>
            <a:r>
              <a:rPr lang="en-US" altLang="zh-CN" dirty="0"/>
              <a:t>MQ9</a:t>
            </a:r>
            <a:r>
              <a:rPr lang="zh-CN" altLang="en-US" dirty="0"/>
              <a:t>有一个内部加热器，如果施加</a:t>
            </a:r>
            <a:r>
              <a:rPr lang="en-US" altLang="zh-CN" dirty="0"/>
              <a:t>5V</a:t>
            </a:r>
            <a:r>
              <a:rPr lang="zh-CN" altLang="en-US" dirty="0"/>
              <a:t>电压，它会开始预热。</a:t>
            </a:r>
            <a:endParaRPr lang="en-US" altLang="zh-CN" dirty="0"/>
          </a:p>
          <a:p>
            <a:r>
              <a:rPr lang="zh-CN" altLang="en-US" dirty="0"/>
              <a:t>该传感器的内阻随着可检测气体的密度变化而变化。该值可以通过简单的电路读取。不需要任何额外的电路。</a:t>
            </a:r>
            <a:endParaRPr lang="en-US" altLang="zh-CN" dirty="0"/>
          </a:p>
          <a:p>
            <a:r>
              <a:rPr lang="zh-CN" altLang="en-US" dirty="0"/>
              <a:t>参考网址：</a:t>
            </a:r>
            <a:endParaRPr lang="en-US" altLang="zh-CN" dirty="0"/>
          </a:p>
          <a:p>
            <a:pPr lvl="1"/>
            <a:r>
              <a:rPr lang="en-US" altLang="zh-CN" dirty="0">
                <a:hlinkClick r:id="rId2"/>
              </a:rPr>
              <a:t>https://www.yiboard.com/thread-1246-1-1.html</a:t>
            </a:r>
            <a:endParaRPr lang="en-US" altLang="zh-CN" dirty="0"/>
          </a:p>
          <a:p>
            <a:pPr lvl="1"/>
            <a:r>
              <a:rPr lang="en-US" altLang="zh-CN" dirty="0">
                <a:hlinkClick r:id="rId3"/>
              </a:rPr>
              <a:t>https://github.com/miguel5612/MQSensorsLib</a:t>
            </a:r>
            <a:endParaRPr lang="en-US" altLang="zh-CN" dirty="0"/>
          </a:p>
          <a:p>
            <a:pPr lvl="1"/>
            <a:r>
              <a:rPr lang="en-US" altLang="zh-CN" dirty="0"/>
              <a:t>https://github.com/aghezelbash/MQ9-arduino</a:t>
            </a:r>
          </a:p>
        </p:txBody>
      </p:sp>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r>
              <a:rPr lang="zh-CN" altLang="en-US" dirty="0"/>
              <a:t>土壤湿度传感器悬空时</a:t>
            </a:r>
            <a:r>
              <a:rPr lang="en-US" altLang="zh-CN" dirty="0"/>
              <a:t>A0</a:t>
            </a:r>
            <a:r>
              <a:rPr lang="zh-CN" altLang="en-US" dirty="0"/>
              <a:t>引脚输出为</a:t>
            </a:r>
            <a:r>
              <a:rPr lang="en-US" altLang="zh-CN" dirty="0"/>
              <a:t>1023</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85000" lnSpcReduction="2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en-US" altLang="zh-CN" dirty="0"/>
              <a:t>YL-69</a:t>
            </a:r>
            <a:r>
              <a:rPr lang="zh-CN" altLang="en-US" dirty="0"/>
              <a:t>土壤湿度传感器</a:t>
            </a:r>
            <a:r>
              <a:rPr lang="en-US" altLang="zh-CN" dirty="0"/>
              <a:t>1</a:t>
            </a:r>
            <a:r>
              <a:rPr lang="zh-CN" altLang="en-US" dirty="0"/>
              <a:t>个</a:t>
            </a:r>
            <a:endParaRPr lang="en-US" altLang="zh-CN" dirty="0"/>
          </a:p>
          <a:p>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0-1023</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a:bodyPr>
          <a:lstStyle/>
          <a:p>
            <a:r>
              <a:rPr lang="zh-CN" altLang="en-US" dirty="0"/>
              <a:t>传感器</a:t>
            </a:r>
            <a:endParaRPr lang="en-US" altLang="zh-CN" dirty="0"/>
          </a:p>
          <a:p>
            <a:r>
              <a:rPr lang="zh-CN" altLang="en-US" dirty="0"/>
              <a:t>显示</a:t>
            </a:r>
            <a:endParaRPr lang="en-US" altLang="zh-CN" dirty="0"/>
          </a:p>
          <a:p>
            <a:pPr marL="914400" lvl="1" indent="-457200">
              <a:buFont typeface="+mj-lt"/>
              <a:buAutoNum type="arabicPeriod"/>
            </a:pPr>
            <a:r>
              <a:rPr lang="zh-CN" altLang="en-US" dirty="0"/>
              <a:t>串口</a:t>
            </a:r>
            <a:endParaRPr lang="en-US" altLang="zh-CN" dirty="0"/>
          </a:p>
          <a:p>
            <a:pPr marL="914400" lvl="1" indent="-457200">
              <a:buFont typeface="+mj-lt"/>
              <a:buAutoNum type="arabicPeriod"/>
            </a:pPr>
            <a:r>
              <a:rPr lang="en-US" altLang="zh-CN" dirty="0"/>
              <a:t>LCD</a:t>
            </a:r>
          </a:p>
          <a:p>
            <a:pPr marL="914400" lvl="1" indent="-457200">
              <a:buFont typeface="+mj-lt"/>
              <a:buAutoNum type="arabicPeriod"/>
            </a:pPr>
            <a:r>
              <a:rPr lang="zh-CN" altLang="en-US" dirty="0"/>
              <a:t>数码管</a:t>
            </a:r>
            <a:endParaRPr lang="en-US" altLang="zh-CN" dirty="0"/>
          </a:p>
          <a:p>
            <a:pPr marL="914400" lvl="1" indent="-457200">
              <a:buFont typeface="+mj-lt"/>
              <a:buAutoNum type="arabicPeriod"/>
            </a:pPr>
            <a:r>
              <a:rPr lang="en-US" altLang="zh-CN" dirty="0" err="1"/>
              <a:t>Adafurit</a:t>
            </a:r>
            <a:r>
              <a:rPr lang="zh-CN" altLang="en-US" dirty="0"/>
              <a:t>服务器</a:t>
            </a:r>
            <a:endParaRPr lang="en-US" altLang="zh-CN" dirty="0"/>
          </a:p>
          <a:p>
            <a:r>
              <a:rPr lang="zh-CN" altLang="en-US" dirty="0"/>
              <a:t>设备控制</a:t>
            </a:r>
          </a:p>
        </p:txBody>
      </p:sp>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2807-59A5-4750-9F17-F5FA03B58FEB}"/>
              </a:ext>
            </a:extLst>
          </p:cNvPr>
          <p:cNvSpPr>
            <a:spLocks noGrp="1"/>
          </p:cNvSpPr>
          <p:nvPr>
            <p:ph type="title"/>
          </p:nvPr>
        </p:nvSpPr>
        <p:spPr/>
        <p:txBody>
          <a:bodyPr/>
          <a:lstStyle/>
          <a:p>
            <a:r>
              <a:rPr lang="en-US" altLang="zh-CN" dirty="0"/>
              <a:t>MQ</a:t>
            </a:r>
            <a:r>
              <a:rPr lang="zh-CN" altLang="en-US" dirty="0"/>
              <a:t>气体传感器系列</a:t>
            </a:r>
          </a:p>
        </p:txBody>
      </p:sp>
      <p:pic>
        <p:nvPicPr>
          <p:cNvPr id="5" name="图片 4">
            <a:extLst>
              <a:ext uri="{FF2B5EF4-FFF2-40B4-BE49-F238E27FC236}">
                <a16:creationId xmlns:a16="http://schemas.microsoft.com/office/drawing/2014/main" id="{CDE61C8C-224A-4F44-958B-C3D91544A227}"/>
              </a:ext>
            </a:extLst>
          </p:cNvPr>
          <p:cNvPicPr>
            <a:picLocks noChangeAspect="1"/>
          </p:cNvPicPr>
          <p:nvPr/>
        </p:nvPicPr>
        <p:blipFill>
          <a:blip r:embed="rId2"/>
          <a:stretch>
            <a:fillRect/>
          </a:stretch>
        </p:blipFill>
        <p:spPr>
          <a:xfrm>
            <a:off x="3878968" y="2438401"/>
            <a:ext cx="5133975" cy="3562350"/>
          </a:xfrm>
          <a:prstGeom prst="rect">
            <a:avLst/>
          </a:prstGeom>
        </p:spPr>
      </p:pic>
    </p:spTree>
    <p:extLst>
      <p:ext uri="{BB962C8B-B14F-4D97-AF65-F5344CB8AC3E}">
        <p14:creationId xmlns:p14="http://schemas.microsoft.com/office/powerpoint/2010/main" val="31099405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2"/>
          <a:stretch>
            <a:fillRect/>
          </a:stretch>
        </p:blipFill>
        <p:spPr>
          <a:xfrm>
            <a:off x="4488568" y="2438401"/>
            <a:ext cx="3914775" cy="2981325"/>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85000" lnSpcReduction="20000"/>
          </a:bodyPr>
          <a:lstStyle/>
          <a:p>
            <a:r>
              <a:rPr lang="zh-CN" altLang="en-US" dirty="0"/>
              <a:t>检测空气中可燃气浓度</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MQ-9</a:t>
            </a:r>
            <a:r>
              <a:rPr lang="zh-CN" altLang="en-US" dirty="0"/>
              <a:t>可燃气传感器</a:t>
            </a:r>
            <a:r>
              <a:rPr lang="en-US" altLang="zh-CN" dirty="0"/>
              <a:t>1</a:t>
            </a:r>
            <a:r>
              <a:rPr lang="zh-CN" altLang="en-US" dirty="0"/>
              <a:t>块</a:t>
            </a:r>
            <a:endParaRPr lang="en-US" altLang="zh-CN" dirty="0"/>
          </a:p>
          <a:p>
            <a:r>
              <a:rPr lang="zh-CN" altLang="en-US" dirty="0"/>
              <a:t>接线</a:t>
            </a:r>
            <a:endParaRPr lang="en-US" altLang="zh-CN" dirty="0"/>
          </a:p>
          <a:p>
            <a:pPr lvl="1"/>
            <a:r>
              <a:rPr lang="en-US" altLang="zh-CN" dirty="0"/>
              <a:t>VCC  </a:t>
            </a:r>
            <a:r>
              <a:rPr lang="zh-CN" altLang="en-US" dirty="0"/>
              <a:t>接</a:t>
            </a:r>
            <a:r>
              <a:rPr lang="en-US" altLang="zh-CN" dirty="0"/>
              <a:t>+5V</a:t>
            </a:r>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B9FC-BC6D-406A-A7B1-494F407A4A8A}"/>
              </a:ext>
            </a:extLst>
          </p:cNvPr>
          <p:cNvSpPr>
            <a:spLocks noGrp="1"/>
          </p:cNvSpPr>
          <p:nvPr>
            <p:ph type="title"/>
          </p:nvPr>
        </p:nvSpPr>
        <p:spPr/>
        <p:txBody>
          <a:bodyPr/>
          <a:lstStyle/>
          <a:p>
            <a:r>
              <a:rPr lang="zh-CN" altLang="en-US" dirty="0"/>
              <a:t>电路连接</a:t>
            </a:r>
          </a:p>
        </p:txBody>
      </p:sp>
      <p:sp>
        <p:nvSpPr>
          <p:cNvPr id="3" name="内容占位符 2">
            <a:extLst>
              <a:ext uri="{FF2B5EF4-FFF2-40B4-BE49-F238E27FC236}">
                <a16:creationId xmlns:a16="http://schemas.microsoft.com/office/drawing/2014/main" id="{65127424-6685-4C93-8875-122D615CFCBE}"/>
              </a:ext>
            </a:extLst>
          </p:cNvPr>
          <p:cNvSpPr>
            <a:spLocks noGrp="1"/>
          </p:cNvSpPr>
          <p:nvPr>
            <p:ph idx="1"/>
          </p:nvPr>
        </p:nvSpPr>
        <p:spPr/>
        <p:txBody>
          <a:bodyPr/>
          <a:lstStyle/>
          <a:p>
            <a:r>
              <a:rPr lang="zh-CN" altLang="en-US" dirty="0"/>
              <a:t>为了获得正确和准确的数据，需要先执行以下操作：</a:t>
            </a:r>
          </a:p>
          <a:p>
            <a:pPr marL="914400" lvl="1" indent="-457200">
              <a:buFont typeface="+mj-lt"/>
              <a:buAutoNum type="arabicPeriod"/>
            </a:pPr>
            <a:r>
              <a:rPr lang="en-US" altLang="zh-CN" dirty="0"/>
              <a:t>MQ9</a:t>
            </a:r>
            <a:r>
              <a:rPr lang="zh-CN" altLang="en-US" dirty="0"/>
              <a:t>传感器需要</a:t>
            </a:r>
            <a:r>
              <a:rPr lang="en-US" altLang="zh-CN" dirty="0"/>
              <a:t>24-48</a:t>
            </a:r>
            <a:r>
              <a:rPr lang="zh-CN" altLang="en-US" dirty="0"/>
              <a:t>小时的预热时间。连接电源并离开所需的时间，直到准备就绪。</a:t>
            </a:r>
          </a:p>
          <a:p>
            <a:pPr marL="914400" lvl="1" indent="-457200">
              <a:buFont typeface="+mj-lt"/>
              <a:buAutoNum type="arabicPeriod"/>
            </a:pPr>
            <a:r>
              <a:rPr lang="zh-CN" altLang="en-US" dirty="0"/>
              <a:t>需要校准传感器。</a:t>
            </a:r>
            <a:endParaRPr lang="en-US" altLang="zh-CN" dirty="0"/>
          </a:p>
          <a:p>
            <a:r>
              <a:rPr lang="zh-CN" altLang="en-US" dirty="0"/>
              <a:t>该模块有</a:t>
            </a:r>
            <a:r>
              <a:rPr lang="en-US" altLang="zh-CN" dirty="0"/>
              <a:t>4</a:t>
            </a:r>
            <a:r>
              <a:rPr lang="zh-CN" altLang="en-US" dirty="0"/>
              <a:t>个引脚。将</a:t>
            </a:r>
            <a:r>
              <a:rPr lang="en-US" altLang="zh-CN" dirty="0" err="1"/>
              <a:t>Vcc</a:t>
            </a:r>
            <a:r>
              <a:rPr lang="zh-CN" altLang="en-US" dirty="0"/>
              <a:t>连接到</a:t>
            </a:r>
            <a:r>
              <a:rPr lang="en-US" altLang="zh-CN" dirty="0"/>
              <a:t>5V</a:t>
            </a:r>
            <a:r>
              <a:rPr lang="zh-CN" altLang="en-US" dirty="0"/>
              <a:t>，</a:t>
            </a:r>
            <a:r>
              <a:rPr lang="en-US" altLang="zh-CN" dirty="0"/>
              <a:t>GND</a:t>
            </a:r>
            <a:r>
              <a:rPr lang="zh-CN" altLang="en-US" dirty="0"/>
              <a:t>连接到</a:t>
            </a:r>
            <a:r>
              <a:rPr lang="en-US" altLang="zh-CN" dirty="0"/>
              <a:t>GND</a:t>
            </a:r>
            <a:r>
              <a:rPr lang="zh-CN" altLang="en-US" dirty="0"/>
              <a:t>。 </a:t>
            </a:r>
            <a:r>
              <a:rPr lang="en-US" altLang="zh-CN" dirty="0"/>
              <a:t>AO</a:t>
            </a:r>
            <a:r>
              <a:rPr lang="zh-CN" altLang="en-US" dirty="0"/>
              <a:t>引脚根据气体浓度返回模拟值。如果气体浓度高于某个值，则</a:t>
            </a:r>
            <a:r>
              <a:rPr lang="en-US" altLang="zh-CN" dirty="0"/>
              <a:t>DO</a:t>
            </a:r>
            <a:r>
              <a:rPr lang="zh-CN" altLang="en-US" dirty="0"/>
              <a:t>引脚返回</a:t>
            </a:r>
            <a:r>
              <a:rPr lang="en-US" altLang="zh-CN" dirty="0"/>
              <a:t>HIGH</a:t>
            </a:r>
            <a:r>
              <a:rPr lang="zh-CN" altLang="en-US" dirty="0"/>
              <a:t>。该值可通过电路板上的电位器设置。</a:t>
            </a:r>
          </a:p>
        </p:txBody>
      </p:sp>
    </p:spTree>
    <p:extLst>
      <p:ext uri="{BB962C8B-B14F-4D97-AF65-F5344CB8AC3E}">
        <p14:creationId xmlns:p14="http://schemas.microsoft.com/office/powerpoint/2010/main" val="36421487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18A63BB-DA73-4C9D-A0B4-E2DC547918D1}"/>
              </a:ext>
            </a:extLst>
          </p:cNvPr>
          <p:cNvPicPr>
            <a:picLocks noChangeAspect="1"/>
          </p:cNvPicPr>
          <p:nvPr/>
        </p:nvPicPr>
        <p:blipFill>
          <a:blip r:embed="rId2"/>
          <a:stretch>
            <a:fillRect/>
          </a:stretch>
        </p:blipFill>
        <p:spPr>
          <a:xfrm>
            <a:off x="6306532" y="2905959"/>
            <a:ext cx="5275869" cy="2854897"/>
          </a:xfrm>
          <a:prstGeom prst="rect">
            <a:avLst/>
          </a:prstGeom>
        </p:spPr>
      </p:pic>
      <p:sp>
        <p:nvSpPr>
          <p:cNvPr id="10" name="标题 9">
            <a:extLst>
              <a:ext uri="{FF2B5EF4-FFF2-40B4-BE49-F238E27FC236}">
                <a16:creationId xmlns:a16="http://schemas.microsoft.com/office/drawing/2014/main" id="{5BEDAEAD-0DDD-412E-835C-BE37BEC10CCE}"/>
              </a:ext>
            </a:extLst>
          </p:cNvPr>
          <p:cNvSpPr>
            <a:spLocks noGrp="1"/>
          </p:cNvSpPr>
          <p:nvPr>
            <p:ph type="title"/>
          </p:nvPr>
        </p:nvSpPr>
        <p:spPr/>
        <p:txBody>
          <a:bodyPr/>
          <a:lstStyle/>
          <a:p>
            <a:r>
              <a:rPr lang="zh-CN" altLang="en-US" dirty="0"/>
              <a:t>电路连接（续）</a:t>
            </a:r>
          </a:p>
        </p:txBody>
      </p:sp>
      <p:sp>
        <p:nvSpPr>
          <p:cNvPr id="11" name="内容占位符 10">
            <a:extLst>
              <a:ext uri="{FF2B5EF4-FFF2-40B4-BE49-F238E27FC236}">
                <a16:creationId xmlns:a16="http://schemas.microsoft.com/office/drawing/2014/main" id="{EF95D26C-3F6F-4615-8B7A-E5871E9246B0}"/>
              </a:ext>
            </a:extLst>
          </p:cNvPr>
          <p:cNvSpPr>
            <a:spLocks noGrp="1"/>
          </p:cNvSpPr>
          <p:nvPr>
            <p:ph idx="1"/>
          </p:nvPr>
        </p:nvSpPr>
        <p:spPr>
          <a:xfrm>
            <a:off x="1309511" y="2667000"/>
            <a:ext cx="4786489" cy="3093856"/>
          </a:xfrm>
        </p:spPr>
        <p:txBody>
          <a:bodyPr>
            <a:normAutofit/>
          </a:bodyPr>
          <a:lstStyle/>
          <a:p>
            <a:pPr marL="457200" indent="-457200">
              <a:buFont typeface="+mj-lt"/>
              <a:buAutoNum type="arabicPeriod"/>
            </a:pPr>
            <a:r>
              <a:rPr lang="zh-CN" altLang="en-US" sz="2000" dirty="0"/>
              <a:t>请勿将此传感器暴露在水和霜中。</a:t>
            </a:r>
          </a:p>
          <a:p>
            <a:pPr marL="457200" indent="-457200">
              <a:buFont typeface="+mj-lt"/>
              <a:buAutoNum type="arabicPeriod"/>
            </a:pPr>
            <a:r>
              <a:rPr lang="zh-CN" altLang="en-US" sz="2000" dirty="0"/>
              <a:t>施加高于</a:t>
            </a:r>
            <a:r>
              <a:rPr lang="en-US" altLang="zh-CN" sz="2000" dirty="0"/>
              <a:t>5V</a:t>
            </a:r>
            <a:r>
              <a:rPr lang="zh-CN" altLang="en-US" sz="2000" dirty="0"/>
              <a:t>的电压或将电压施加到错误的引脚可能会损坏传感器。</a:t>
            </a:r>
          </a:p>
          <a:p>
            <a:pPr marL="457200" indent="-457200">
              <a:buFont typeface="+mj-lt"/>
              <a:buAutoNum type="arabicPeriod"/>
            </a:pPr>
            <a:r>
              <a:rPr lang="zh-CN" altLang="en-US" sz="2000" dirty="0"/>
              <a:t>将传感器长时间暴露在高浓度气体中可能会对其性能产生负面影响。</a:t>
            </a:r>
          </a:p>
          <a:p>
            <a:pPr marL="457200" indent="-457200">
              <a:buFont typeface="+mj-lt"/>
              <a:buAutoNum type="arabicPeriod"/>
            </a:pPr>
            <a:r>
              <a:rPr lang="zh-CN" altLang="en-US" sz="2000" dirty="0"/>
              <a:t>摇晃或振动传感器可能会降低其精度。</a:t>
            </a:r>
          </a:p>
        </p:txBody>
      </p:sp>
    </p:spTree>
    <p:extLst>
      <p:ext uri="{BB962C8B-B14F-4D97-AF65-F5344CB8AC3E}">
        <p14:creationId xmlns:p14="http://schemas.microsoft.com/office/powerpoint/2010/main" val="28669314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5EBC-18A5-41AD-AA35-E12D4E668A76}"/>
              </a:ext>
            </a:extLst>
          </p:cNvPr>
          <p:cNvSpPr>
            <a:spLocks noGrp="1"/>
          </p:cNvSpPr>
          <p:nvPr>
            <p:ph type="title"/>
          </p:nvPr>
        </p:nvSpPr>
        <p:spPr/>
        <p:txBody>
          <a:bodyPr/>
          <a:lstStyle/>
          <a:p>
            <a:r>
              <a:rPr lang="zh-CN" altLang="en-US" dirty="0"/>
              <a:t>校准</a:t>
            </a:r>
            <a:r>
              <a:rPr lang="en-US" altLang="zh-CN" dirty="0"/>
              <a:t>MQ9</a:t>
            </a:r>
            <a:r>
              <a:rPr lang="zh-CN" altLang="en-US" dirty="0"/>
              <a:t>气体传感器</a:t>
            </a:r>
          </a:p>
        </p:txBody>
      </p:sp>
      <p:sp>
        <p:nvSpPr>
          <p:cNvPr id="3" name="内容占位符 2">
            <a:extLst>
              <a:ext uri="{FF2B5EF4-FFF2-40B4-BE49-F238E27FC236}">
                <a16:creationId xmlns:a16="http://schemas.microsoft.com/office/drawing/2014/main" id="{D1A4B590-078A-410E-886A-57F4667A61AB}"/>
              </a:ext>
            </a:extLst>
          </p:cNvPr>
          <p:cNvSpPr>
            <a:spLocks noGrp="1"/>
          </p:cNvSpPr>
          <p:nvPr>
            <p:ph idx="1"/>
          </p:nvPr>
        </p:nvSpPr>
        <p:spPr/>
        <p:txBody>
          <a:bodyPr/>
          <a:lstStyle/>
          <a:p>
            <a:r>
              <a:rPr lang="zh-CN" altLang="en-US" dirty="0"/>
              <a:t>在使用模块之前，必须进行校准。该传感器基于电阻比测量气体浓度。该比率包括</a:t>
            </a:r>
            <a:r>
              <a:rPr lang="en-US" altLang="zh-CN" dirty="0"/>
              <a:t>R0</a:t>
            </a:r>
            <a:r>
              <a:rPr lang="zh-CN" altLang="en-US" dirty="0"/>
              <a:t>（</a:t>
            </a:r>
            <a:r>
              <a:rPr lang="en-US" altLang="zh-CN" dirty="0"/>
              <a:t>1000ppm</a:t>
            </a:r>
            <a:r>
              <a:rPr lang="zh-CN" altLang="en-US" dirty="0"/>
              <a:t>浓度的</a:t>
            </a:r>
            <a:r>
              <a:rPr lang="en-US" altLang="zh-CN" dirty="0"/>
              <a:t>LPG</a:t>
            </a:r>
            <a:r>
              <a:rPr lang="zh-CN" altLang="en-US" dirty="0"/>
              <a:t>中的传感器电阻）和</a:t>
            </a:r>
            <a:r>
              <a:rPr lang="en-US" altLang="zh-CN" dirty="0"/>
              <a:t>Rs</a:t>
            </a:r>
            <a:r>
              <a:rPr lang="zh-CN" altLang="en-US" dirty="0"/>
              <a:t>（传感器的内部电阻随气体浓度而变化）。在洁净空气中，预热后，上传以下代码并等待约</a:t>
            </a:r>
            <a:r>
              <a:rPr lang="en-US" altLang="zh-CN" dirty="0"/>
              <a:t>15</a:t>
            </a:r>
            <a:r>
              <a:rPr lang="zh-CN" altLang="en-US" dirty="0"/>
              <a:t>分钟，直到</a:t>
            </a:r>
            <a:r>
              <a:rPr lang="en-US" altLang="zh-CN" dirty="0"/>
              <a:t>R0</a:t>
            </a:r>
            <a:r>
              <a:rPr lang="zh-CN" altLang="en-US" dirty="0"/>
              <a:t>达到固定值。</a:t>
            </a:r>
            <a:endParaRPr lang="en-US" altLang="zh-CN" dirty="0"/>
          </a:p>
          <a:p>
            <a:r>
              <a:rPr lang="zh-CN" altLang="en-US" dirty="0"/>
              <a:t>采样</a:t>
            </a:r>
            <a:r>
              <a:rPr lang="en-US" altLang="zh-CN" dirty="0"/>
              <a:t>100</a:t>
            </a:r>
            <a:r>
              <a:rPr lang="zh-CN" altLang="en-US" dirty="0"/>
              <a:t>个数据求均值。测量传感器电压并根据</a:t>
            </a:r>
            <a:r>
              <a:rPr lang="en-US" altLang="zh-CN" dirty="0"/>
              <a:t>RL</a:t>
            </a:r>
            <a:r>
              <a:rPr lang="zh-CN" altLang="en-US" dirty="0"/>
              <a:t>阻值（例子中为</a:t>
            </a:r>
            <a:r>
              <a:rPr lang="en-US" altLang="zh-CN" dirty="0"/>
              <a:t>5K</a:t>
            </a:r>
            <a:r>
              <a:rPr lang="zh-CN" altLang="en-US" dirty="0"/>
              <a:t>），我们计算</a:t>
            </a:r>
            <a:r>
              <a:rPr lang="en-US" altLang="zh-CN" dirty="0"/>
              <a:t>Rs</a:t>
            </a:r>
            <a:r>
              <a:rPr lang="zh-CN" altLang="en-US" dirty="0"/>
              <a:t>。 根据数据手册中的表格，可以算出</a:t>
            </a:r>
            <a:r>
              <a:rPr lang="en-US" altLang="zh-CN" dirty="0"/>
              <a:t>R0</a:t>
            </a:r>
            <a:r>
              <a:rPr lang="zh-CN" altLang="en-US" dirty="0"/>
              <a:t>。</a:t>
            </a:r>
            <a:endParaRPr lang="en-US" altLang="zh-CN" dirty="0"/>
          </a:p>
          <a:p>
            <a:r>
              <a:rPr lang="zh-CN" altLang="en-US" dirty="0"/>
              <a:t>将</a:t>
            </a:r>
            <a:r>
              <a:rPr lang="en-US" altLang="zh-CN" dirty="0"/>
              <a:t>R0</a:t>
            </a:r>
            <a:r>
              <a:rPr lang="zh-CN" altLang="en-US" dirty="0"/>
              <a:t>替换为上一步中获得的值。</a:t>
            </a:r>
          </a:p>
        </p:txBody>
      </p:sp>
    </p:spTree>
    <p:extLst>
      <p:ext uri="{BB962C8B-B14F-4D97-AF65-F5344CB8AC3E}">
        <p14:creationId xmlns:p14="http://schemas.microsoft.com/office/powerpoint/2010/main" val="40689235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4A64E9-1329-40AF-A80A-D057A726A721}"/>
              </a:ext>
            </a:extLst>
          </p:cNvPr>
          <p:cNvPicPr>
            <a:picLocks noChangeAspect="1"/>
          </p:cNvPicPr>
          <p:nvPr/>
        </p:nvPicPr>
        <p:blipFill>
          <a:blip r:embed="rId2"/>
          <a:stretch>
            <a:fillRect/>
          </a:stretch>
        </p:blipFill>
        <p:spPr>
          <a:xfrm>
            <a:off x="7206979" y="2677178"/>
            <a:ext cx="4127329" cy="3484844"/>
          </a:xfrm>
          <a:prstGeom prst="rect">
            <a:avLst/>
          </a:prstGeom>
        </p:spPr>
      </p:pic>
      <p:sp>
        <p:nvSpPr>
          <p:cNvPr id="9" name="标题 8">
            <a:extLst>
              <a:ext uri="{FF2B5EF4-FFF2-40B4-BE49-F238E27FC236}">
                <a16:creationId xmlns:a16="http://schemas.microsoft.com/office/drawing/2014/main" id="{01368AA7-A92D-4FAA-B800-4F8E38A4DE0F}"/>
              </a:ext>
            </a:extLst>
          </p:cNvPr>
          <p:cNvSpPr>
            <a:spLocks noGrp="1"/>
          </p:cNvSpPr>
          <p:nvPr>
            <p:ph type="title"/>
          </p:nvPr>
        </p:nvSpPr>
        <p:spPr/>
        <p:txBody>
          <a:bodyPr/>
          <a:lstStyle/>
          <a:p>
            <a:r>
              <a:rPr lang="zh-CN" altLang="en-US" dirty="0"/>
              <a:t>获取气体浓度</a:t>
            </a:r>
          </a:p>
        </p:txBody>
      </p:sp>
      <p:sp>
        <p:nvSpPr>
          <p:cNvPr id="10" name="文本框 9">
            <a:extLst>
              <a:ext uri="{FF2B5EF4-FFF2-40B4-BE49-F238E27FC236}">
                <a16:creationId xmlns:a16="http://schemas.microsoft.com/office/drawing/2014/main" id="{705A579C-2E8A-41E7-BDA7-C5759E4864F1}"/>
              </a:ext>
            </a:extLst>
          </p:cNvPr>
          <p:cNvSpPr txBox="1"/>
          <p:nvPr/>
        </p:nvSpPr>
        <p:spPr>
          <a:xfrm>
            <a:off x="2158738" y="3757880"/>
            <a:ext cx="4562573" cy="1323439"/>
          </a:xfrm>
          <a:prstGeom prst="rect">
            <a:avLst/>
          </a:prstGeom>
          <a:noFill/>
        </p:spPr>
        <p:txBody>
          <a:bodyPr wrap="square" rtlCol="0">
            <a:spAutoFit/>
          </a:bodyPr>
          <a:lstStyle/>
          <a:p>
            <a:pPr marL="285750" indent="-285750" defTabSz="457200">
              <a:spcBef>
                <a:spcPct val="20000"/>
              </a:spcBef>
              <a:spcAft>
                <a:spcPts val="600"/>
              </a:spcAft>
              <a:buClr>
                <a:schemeClr val="accent1">
                  <a:lumMod val="75000"/>
                </a:schemeClr>
              </a:buClr>
              <a:buSzPct val="145000"/>
              <a:buFont typeface="Arial" panose="020B0604020202020204" pitchFamily="34" charset="0"/>
              <a:buChar char="•"/>
            </a:pPr>
            <a:r>
              <a:rPr lang="zh-CN" altLang="en-US" sz="2000" dirty="0"/>
              <a:t>测量浓度的原理就是计算</a:t>
            </a:r>
            <a:r>
              <a:rPr lang="en-US" altLang="zh-CN" sz="2000" dirty="0"/>
              <a:t>MQ-9</a:t>
            </a:r>
            <a:r>
              <a:rPr lang="zh-CN" altLang="en-US" sz="2000" dirty="0"/>
              <a:t>传感器的灵敏度电阻比</a:t>
            </a:r>
            <a:r>
              <a:rPr lang="en-US" altLang="zh-CN" sz="2000" dirty="0"/>
              <a:t>Rs/R0,</a:t>
            </a:r>
            <a:r>
              <a:rPr lang="zh-CN" altLang="en-US" sz="2000" dirty="0"/>
              <a:t>然后根据</a:t>
            </a:r>
            <a:r>
              <a:rPr lang="en-US" altLang="zh-CN" sz="2000" dirty="0"/>
              <a:t>MQ-9</a:t>
            </a:r>
            <a:r>
              <a:rPr lang="zh-CN" altLang="en-US" sz="2000" dirty="0"/>
              <a:t>的灵敏度曲线查找对应的</a:t>
            </a:r>
            <a:r>
              <a:rPr lang="en-US" altLang="zh-CN" sz="2000" dirty="0"/>
              <a:t>PPM</a:t>
            </a:r>
            <a:r>
              <a:rPr lang="zh-CN" altLang="en-US" sz="2000" dirty="0"/>
              <a:t>浓度值。</a:t>
            </a:r>
            <a:endParaRPr lang="en-US" altLang="zh-CN" sz="2000" dirty="0"/>
          </a:p>
        </p:txBody>
      </p:sp>
    </p:spTree>
    <p:extLst>
      <p:ext uri="{BB962C8B-B14F-4D97-AF65-F5344CB8AC3E}">
        <p14:creationId xmlns:p14="http://schemas.microsoft.com/office/powerpoint/2010/main" val="170920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1260</Words>
  <Application>Microsoft Office PowerPoint</Application>
  <PresentationFormat>宽屏</PresentationFormat>
  <Paragraphs>124</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Corbel</vt:lpstr>
      <vt:lpstr>视差</vt:lpstr>
      <vt:lpstr>2021西安交通大学小学期计算机应用能力实训（Arduino项目）</vt:lpstr>
      <vt:lpstr>可燃气体传感器</vt:lpstr>
      <vt:lpstr>MQ气体传感器系列</vt:lpstr>
      <vt:lpstr>mq-9气体传感器</vt:lpstr>
      <vt:lpstr>实验32：可燃气传感器</vt:lpstr>
      <vt:lpstr>电路连接</vt:lpstr>
      <vt:lpstr>电路连接（续）</vt:lpstr>
      <vt:lpstr>校准MQ9气体传感器</vt:lpstr>
      <vt:lpstr>获取气体浓度</vt:lpstr>
      <vt:lpstr>PM2.5传感器</vt:lpstr>
      <vt:lpstr>空气质量对照表</vt:lpstr>
      <vt:lpstr>引脚图</vt:lpstr>
      <vt:lpstr>实验33 PM2.5检测</vt:lpstr>
      <vt:lpstr>ESP8266实物图</vt:lpstr>
      <vt:lpstr>Uno实物图</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73</cp:revision>
  <dcterms:created xsi:type="dcterms:W3CDTF">2019-07-01T09:36:55Z</dcterms:created>
  <dcterms:modified xsi:type="dcterms:W3CDTF">2021-07-13T11:20:36Z</dcterms:modified>
</cp:coreProperties>
</file>