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83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2F04-BE4D-40E6-95F2-7CB1F4D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：秒表显示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7961-F7B8-4E20-A98B-A3C76F74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96445"/>
            <a:ext cx="10272889" cy="380337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仍采用实验</a:t>
            </a:r>
            <a:r>
              <a:rPr lang="en-US" altLang="zh-CN" dirty="0"/>
              <a:t>5</a:t>
            </a:r>
            <a:r>
              <a:rPr lang="zh-CN" altLang="en-US" dirty="0"/>
              <a:t>电路</a:t>
            </a:r>
            <a:endParaRPr lang="en-US" altLang="zh-CN" dirty="0"/>
          </a:p>
          <a:p>
            <a:r>
              <a:rPr lang="zh-CN" altLang="zh-CN" dirty="0"/>
              <a:t>过指定的时间间隔，给数码管中的</a:t>
            </a:r>
            <a:r>
              <a:rPr lang="en-US" altLang="zh-CN" dirty="0"/>
              <a:t>7</a:t>
            </a:r>
            <a:r>
              <a:rPr lang="zh-CN" altLang="zh-CN" dirty="0"/>
              <a:t>个不同的晶体管，设置（高电平或低电平）</a:t>
            </a:r>
            <a:endParaRPr lang="en-US" altLang="zh-CN" dirty="0"/>
          </a:p>
          <a:p>
            <a:r>
              <a:rPr lang="zh-CN" altLang="en-US" dirty="0"/>
              <a:t>假设数码管是共阳极，则</a:t>
            </a:r>
            <a:endParaRPr lang="en-US" altLang="zh-CN" dirty="0"/>
          </a:p>
          <a:p>
            <a:pPr lvl="1"/>
            <a:r>
              <a:rPr lang="en-US" altLang="zh-CN" dirty="0"/>
              <a:t>0xc0 = 1100 0000----&gt;0(hg</a:t>
            </a:r>
            <a:r>
              <a:rPr lang="zh-CN" altLang="zh-CN" dirty="0"/>
              <a:t>为高电平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0xf9 = 1111 1001----&gt;1 (</a:t>
            </a:r>
            <a:r>
              <a:rPr lang="en-US" altLang="zh-CN" dirty="0" err="1"/>
              <a:t>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0xa4 = 1010 0100----&gt;2 (</a:t>
            </a:r>
            <a:r>
              <a:rPr lang="en-US" altLang="zh-CN" dirty="0" err="1"/>
              <a:t>abged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0xb0 = 1011 0000----&gt;3(</a:t>
            </a:r>
            <a:r>
              <a:rPr lang="en-US" altLang="zh-CN" dirty="0" err="1"/>
              <a:t>abgcd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0x99 = 1001 1001----&gt;4(</a:t>
            </a:r>
            <a:r>
              <a:rPr lang="en-US" altLang="zh-CN" dirty="0" err="1"/>
              <a:t>fgbc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0x92 = 1001 0010----&gt;5(</a:t>
            </a:r>
            <a:r>
              <a:rPr lang="en-US" altLang="zh-CN" dirty="0" err="1"/>
              <a:t>afgcd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0x82 = 1000 0010----&gt;6(</a:t>
            </a:r>
            <a:r>
              <a:rPr lang="en-US" altLang="zh-CN" dirty="0" err="1"/>
              <a:t>afedcg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0xf8 = 1111 1000----&gt;7(</a:t>
            </a:r>
            <a:r>
              <a:rPr lang="en-US" altLang="zh-CN" dirty="0" err="1"/>
              <a:t>abc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0x80 = 1000 0000----&gt;8(</a:t>
            </a:r>
            <a:r>
              <a:rPr lang="en-US" altLang="zh-CN" dirty="0" err="1"/>
              <a:t>abcdefg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0x90 = 1001 0000----&gt;9(</a:t>
            </a:r>
            <a:r>
              <a:rPr lang="en-US" altLang="zh-CN" dirty="0" err="1"/>
              <a:t>afgbcd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1BF8B-4BA6-44AA-8043-C19A0C6E08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4400" y="3190875"/>
            <a:ext cx="5181600" cy="162083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3BB47B-1EA9-4BC9-96D3-3FBBB6F469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539060" y="2336800"/>
            <a:ext cx="518160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D36D-20B1-478A-9E3E-9A7FD88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四位数码管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D582-CB07-4DA8-9E9A-751919DC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zh-CN" dirty="0"/>
              <a:t>位数码管，需要</a:t>
            </a:r>
            <a:r>
              <a:rPr lang="en-US" altLang="zh-CN" dirty="0"/>
              <a:t> 8 </a:t>
            </a:r>
            <a:r>
              <a:rPr lang="zh-CN" altLang="zh-CN" dirty="0"/>
              <a:t>根线与单片机连接，如果</a:t>
            </a:r>
            <a:r>
              <a:rPr lang="en-US" altLang="zh-CN" dirty="0"/>
              <a:t> 4</a:t>
            </a:r>
            <a:r>
              <a:rPr lang="zh-CN" altLang="en-US" dirty="0"/>
              <a:t>个</a:t>
            </a:r>
            <a:r>
              <a:rPr lang="en-US" altLang="zh-CN" dirty="0"/>
              <a:t> </a:t>
            </a:r>
            <a:r>
              <a:rPr lang="zh-CN" altLang="zh-CN" dirty="0"/>
              <a:t>数码管也用同样的方式连接，则需要</a:t>
            </a:r>
            <a:r>
              <a:rPr lang="en-US" altLang="zh-CN" dirty="0"/>
              <a:t> 32 </a:t>
            </a:r>
            <a:r>
              <a:rPr lang="zh-CN" altLang="zh-CN" dirty="0"/>
              <a:t>个引脚</a:t>
            </a:r>
            <a:r>
              <a:rPr lang="zh-CN" altLang="en-US" dirty="0"/>
              <a:t>。</a:t>
            </a:r>
            <a:r>
              <a:rPr lang="zh-CN" altLang="zh-CN" dirty="0"/>
              <a:t>很显然</a:t>
            </a:r>
            <a:r>
              <a:rPr lang="en-US" altLang="zh-CN" dirty="0"/>
              <a:t> UNO </a:t>
            </a:r>
            <a:r>
              <a:rPr lang="zh-CN" altLang="zh-CN" dirty="0"/>
              <a:t>主板没有这么多引脚，那么最终有什么方法节省引脚呢</a:t>
            </a:r>
            <a:r>
              <a:rPr lang="en-US" altLang="zh-CN" dirty="0"/>
              <a:t>?</a:t>
            </a:r>
          </a:p>
          <a:p>
            <a:r>
              <a:rPr lang="zh-CN" altLang="zh-CN" dirty="0"/>
              <a:t>接通不同引脚（给高电平），点亮对应的</a:t>
            </a:r>
            <a:r>
              <a:rPr lang="en-US" altLang="zh-CN" dirty="0"/>
              <a:t>LED</a:t>
            </a:r>
            <a:r>
              <a:rPr lang="zh-CN" altLang="zh-CN" dirty="0"/>
              <a:t>组，实现单个字符控制，再通过短时间的刷新，例如</a:t>
            </a:r>
            <a:r>
              <a:rPr lang="en-US" altLang="zh-CN" dirty="0"/>
              <a:t>3</a:t>
            </a:r>
            <a:r>
              <a:rPr lang="zh-CN" altLang="zh-CN" dirty="0"/>
              <a:t>微秒，如此快闪，人类的肉眼已经看不出是一个一个轮着点亮的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69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B572-D571-4789-9E97-8F2A22D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036873-9C69-4D18-9BDA-DD242427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82" y="2438401"/>
            <a:ext cx="6413548" cy="2347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DF907F-770A-4E84-A3FF-7C766D26B489}"/>
              </a:ext>
            </a:extLst>
          </p:cNvPr>
          <p:cNvSpPr txBox="1"/>
          <p:nvPr/>
        </p:nvSpPr>
        <p:spPr>
          <a:xfrm>
            <a:off x="3679012" y="5184842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注意：编号</a:t>
            </a:r>
            <a:r>
              <a:rPr lang="en-US" altLang="zh-CN" dirty="0" err="1"/>
              <a:t>A~Do</a:t>
            </a:r>
            <a:r>
              <a:rPr lang="zh-CN" altLang="en-US" dirty="0"/>
              <a:t>和前面介绍的数码管位置保持一致。</a:t>
            </a:r>
          </a:p>
        </p:txBody>
      </p:sp>
    </p:spTree>
    <p:extLst>
      <p:ext uri="{BB962C8B-B14F-4D97-AF65-F5344CB8AC3E}">
        <p14:creationId xmlns:p14="http://schemas.microsoft.com/office/powerpoint/2010/main" val="37323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447E-80FD-4A0C-AB19-ED85DA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引脚序号图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CD80F8-F4A0-47FB-B677-EBF167745A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93" y="2438401"/>
            <a:ext cx="3667125" cy="2171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D7F0A3-AF38-48A0-8DE8-3141C231D8CA}"/>
              </a:ext>
            </a:extLst>
          </p:cNvPr>
          <p:cNvSpPr txBox="1"/>
          <p:nvPr/>
        </p:nvSpPr>
        <p:spPr>
          <a:xfrm>
            <a:off x="4160714" y="5061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注意：引脚序号和前面的原理图一一对应。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4436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E7EF-D3EC-448A-8AD0-E1DBD1E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17B5-7221-4864-B916-5360BB5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利用四位数码管实现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17689-B0F2-47F5-832D-48B1292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902" y="2440799"/>
            <a:ext cx="269076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721DE-FBA1-4D22-A46A-EB802170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D701-B11E-40AF-B0BF-7455B4C3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Arduino</a:t>
            </a:r>
            <a:r>
              <a:rPr lang="zh-CN" altLang="en-US" dirty="0"/>
              <a:t>直接驱动</a:t>
            </a:r>
            <a:r>
              <a:rPr lang="en-US" altLang="zh-CN" dirty="0"/>
              <a:t>LCD1602</a:t>
            </a:r>
            <a:r>
              <a:rPr lang="zh-CN" altLang="en-US" dirty="0"/>
              <a:t>液晶显示文字。</a:t>
            </a:r>
            <a:r>
              <a:rPr lang="en-US" altLang="zh-CN" dirty="0"/>
              <a:t>LCD1602</a:t>
            </a:r>
            <a:r>
              <a:rPr lang="zh-CN" altLang="en-US" dirty="0"/>
              <a:t>液晶在应用中非常广泛，最初的</a:t>
            </a:r>
            <a:r>
              <a:rPr lang="en-US" altLang="zh-CN" dirty="0"/>
              <a:t>1602</a:t>
            </a:r>
            <a:r>
              <a:rPr lang="zh-CN" altLang="en-US" dirty="0"/>
              <a:t>液晶使用的是</a:t>
            </a:r>
            <a:r>
              <a:rPr lang="en-US" altLang="zh-CN" dirty="0"/>
              <a:t>HD44780</a:t>
            </a:r>
            <a:r>
              <a:rPr lang="zh-CN" altLang="en-US" dirty="0"/>
              <a:t>控制器，现在各个厂家的</a:t>
            </a:r>
            <a:r>
              <a:rPr lang="en-US" altLang="zh-CN" dirty="0"/>
              <a:t>1602</a:t>
            </a:r>
            <a:r>
              <a:rPr lang="zh-CN" altLang="en-US" dirty="0"/>
              <a:t>模块基本上都是采用了与之兼容的</a:t>
            </a:r>
            <a:r>
              <a:rPr lang="en-US" altLang="zh-CN" dirty="0"/>
              <a:t>IC</a:t>
            </a:r>
            <a:r>
              <a:rPr lang="zh-CN" altLang="en-US" dirty="0"/>
              <a:t>，所以特性上基本都是一致的。</a:t>
            </a:r>
            <a:endParaRPr lang="en-US" altLang="zh-CN" dirty="0"/>
          </a:p>
          <a:p>
            <a:r>
              <a:rPr lang="en-US" altLang="zh-CN" b="1" dirty="0"/>
              <a:t>1602LCD</a:t>
            </a:r>
            <a:r>
              <a:rPr lang="zh-CN" altLang="zh-CN" b="1" dirty="0"/>
              <a:t>主要技术参数</a:t>
            </a:r>
            <a:r>
              <a:rPr lang="en-US" altLang="zh-CN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显示容量为</a:t>
            </a:r>
            <a:r>
              <a:rPr lang="en-US" altLang="zh-CN" dirty="0"/>
              <a:t>16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zh-CN" altLang="zh-CN" dirty="0"/>
              <a:t>个字符；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芯片工作电压为</a:t>
            </a:r>
            <a:r>
              <a:rPr lang="en-US" altLang="zh-CN" dirty="0"/>
              <a:t>4.5</a:t>
            </a:r>
            <a:r>
              <a:rPr lang="zh-CN" altLang="zh-CN" dirty="0"/>
              <a:t>～</a:t>
            </a:r>
            <a:r>
              <a:rPr lang="en-US" altLang="zh-CN" dirty="0"/>
              <a:t>5.5V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工作电流为</a:t>
            </a:r>
            <a:r>
              <a:rPr lang="en-US" altLang="zh-CN" dirty="0"/>
              <a:t>2.0mA</a:t>
            </a:r>
            <a:r>
              <a:rPr lang="zh-CN" altLang="zh-CN" dirty="0"/>
              <a:t>（</a:t>
            </a:r>
            <a:r>
              <a:rPr lang="en-US" altLang="zh-CN" dirty="0"/>
              <a:t>5.0V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模块最佳工作电压为</a:t>
            </a:r>
            <a:r>
              <a:rPr lang="en-US" altLang="zh-CN" dirty="0"/>
              <a:t>5.0V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字符尺寸为</a:t>
            </a:r>
            <a:r>
              <a:rPr lang="en-US" altLang="zh-CN" dirty="0"/>
              <a:t>2.95×4.35</a:t>
            </a:r>
            <a:r>
              <a:rPr lang="zh-CN" altLang="zh-CN" dirty="0"/>
              <a:t>（</a:t>
            </a:r>
            <a:r>
              <a:rPr lang="en-US" altLang="zh-CN" dirty="0"/>
              <a:t>W×H</a:t>
            </a:r>
            <a:r>
              <a:rPr lang="zh-CN" altLang="zh-CN" dirty="0"/>
              <a:t>）</a:t>
            </a:r>
            <a:r>
              <a:rPr lang="en-US" altLang="zh-CN" dirty="0"/>
              <a:t>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2B55-6E3B-4FC5-86DF-0775969C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r>
              <a:rPr lang="zh-CN" altLang="en-US" dirty="0"/>
              <a:t>引脚定义</a:t>
            </a:r>
          </a:p>
        </p:txBody>
      </p:sp>
      <p:pic>
        <p:nvPicPr>
          <p:cNvPr id="4" name="内容占位符 3" descr="202127j99s15xj193lfe0l">
            <a:extLst>
              <a:ext uri="{FF2B5EF4-FFF2-40B4-BE49-F238E27FC236}">
                <a16:creationId xmlns:a16="http://schemas.microsoft.com/office/drawing/2014/main" id="{E6B3CC60-68F6-45E9-9F3A-9EC660EB21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77" y="2667000"/>
            <a:ext cx="7377134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396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BB1-1213-46C2-923A-881ABCD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33A66-656C-49CA-B5A1-006F8EA4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构造函数，创建一个</a:t>
            </a:r>
            <a:r>
              <a:rPr lang="en-US" altLang="zh-CN" dirty="0" err="1"/>
              <a:t>LiquidCrystal</a:t>
            </a:r>
            <a:r>
              <a:rPr lang="zh-CN" altLang="en-US" dirty="0"/>
              <a:t>的实例（</a:t>
            </a:r>
            <a:r>
              <a:rPr lang="en-US" altLang="zh-CN" dirty="0" err="1"/>
              <a:t>LiquidCrystal</a:t>
            </a:r>
            <a:r>
              <a:rPr lang="zh-CN" altLang="en-US" dirty="0"/>
              <a:t>是一个类）。可使用</a:t>
            </a:r>
            <a:r>
              <a:rPr lang="en-US" altLang="zh-CN" dirty="0"/>
              <a:t>4</a:t>
            </a:r>
            <a:r>
              <a:rPr lang="zh-CN" altLang="en-US" dirty="0"/>
              <a:t>线或</a:t>
            </a:r>
            <a:r>
              <a:rPr lang="en-US" altLang="zh-CN" dirty="0"/>
              <a:t>8</a:t>
            </a:r>
            <a:r>
              <a:rPr lang="zh-CN" altLang="en-US" dirty="0"/>
              <a:t>线方式作为数据线</a:t>
            </a:r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zh-CN" altLang="en-US" dirty="0"/>
              <a:t>还需要指令线</a:t>
            </a:r>
            <a:r>
              <a:rPr lang="en-US" altLang="zh-CN" dirty="0"/>
              <a:t>)</a:t>
            </a:r>
            <a:r>
              <a:rPr lang="zh-CN" altLang="en-US" dirty="0"/>
              <a:t>。若采用四线方式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d0-d3</a:t>
            </a:r>
            <a:r>
              <a:rPr lang="zh-CN" altLang="en-US" dirty="0"/>
              <a:t>悬空不连接。</a:t>
            </a:r>
            <a:r>
              <a:rPr lang="en-US" altLang="zh-CN" dirty="0"/>
              <a:t>RW</a:t>
            </a:r>
            <a:r>
              <a:rPr lang="zh-CN" altLang="en-US" dirty="0"/>
              <a:t>引脚可接地而不用接在</a:t>
            </a:r>
            <a:r>
              <a:rPr lang="en-US" altLang="zh-CN" dirty="0"/>
              <a:t>Arduino</a:t>
            </a:r>
            <a:r>
              <a:rPr lang="zh-CN" altLang="en-US" dirty="0"/>
              <a:t>的某个引脚上</a:t>
            </a:r>
            <a:r>
              <a:rPr lang="en-US" altLang="zh-CN" dirty="0"/>
              <a:t>;</a:t>
            </a:r>
            <a:r>
              <a:rPr lang="zh-CN" altLang="en-US" dirty="0"/>
              <a:t>如果这样接</a:t>
            </a:r>
            <a:r>
              <a:rPr lang="en-US" altLang="zh-CN" dirty="0"/>
              <a:t>,</a:t>
            </a:r>
            <a:r>
              <a:rPr lang="zh-CN" altLang="en-US" dirty="0"/>
              <a:t>省略在函数中的</a:t>
            </a:r>
            <a:r>
              <a:rPr lang="en-US" altLang="zh-CN" dirty="0" err="1"/>
              <a:t>rw</a:t>
            </a:r>
            <a:r>
              <a:rPr lang="zh-CN" altLang="en-US" dirty="0"/>
              <a:t>参数。</a:t>
            </a:r>
            <a:endParaRPr lang="en-US" altLang="zh-CN" dirty="0"/>
          </a:p>
          <a:p>
            <a:r>
              <a:rPr lang="zh-CN" altLang="zh-CN" b="1" dirty="0"/>
              <a:t>语法：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d0, d1, d2, d3,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lcd(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d0, d1, d2, d3, d4, d5, d6, d7)</a:t>
            </a:r>
            <a:endParaRPr lang="zh-CN" altLang="zh-CN" dirty="0"/>
          </a:p>
          <a:p>
            <a:r>
              <a:rPr lang="zh-CN" altLang="zh-CN" b="1" dirty="0"/>
              <a:t>参数设置：</a:t>
            </a:r>
          </a:p>
          <a:p>
            <a:pPr lvl="1"/>
            <a:r>
              <a:rPr lang="en-US" altLang="zh-CN" dirty="0" err="1"/>
              <a:t>rs</a:t>
            </a:r>
            <a:r>
              <a:rPr lang="en-US" altLang="zh-CN" dirty="0"/>
              <a:t>:   </a:t>
            </a:r>
            <a:r>
              <a:rPr lang="en-US" altLang="zh-CN" dirty="0" err="1"/>
              <a:t>rs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 err="1"/>
              <a:t>rw</a:t>
            </a:r>
            <a:r>
              <a:rPr lang="en-US" altLang="zh-CN" dirty="0"/>
              <a:t>:  </a:t>
            </a:r>
            <a:r>
              <a:rPr lang="en-US" altLang="zh-CN" dirty="0" err="1"/>
              <a:t>rw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enable: enable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d0, d1, d2, d3, d4, d5, d6, d7:  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</a:p>
        </p:txBody>
      </p:sp>
    </p:spTree>
    <p:extLst>
      <p:ext uri="{BB962C8B-B14F-4D97-AF65-F5344CB8AC3E}">
        <p14:creationId xmlns:p14="http://schemas.microsoft.com/office/powerpoint/2010/main" val="7676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C7E4-4260-4334-8DBD-9DBA10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BE9CA-7A52-4252-B131-01A1A38D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lcd.begin</a:t>
            </a:r>
            <a:r>
              <a:rPr lang="en-US" altLang="zh-CN" dirty="0"/>
              <a:t>(cols, rows)   </a:t>
            </a:r>
          </a:p>
          <a:p>
            <a:pPr lvl="1"/>
            <a:r>
              <a:rPr lang="en-US" altLang="zh-CN" dirty="0"/>
              <a:t>begin ()</a:t>
            </a:r>
            <a:r>
              <a:rPr lang="zh-CN" altLang="zh-CN" dirty="0"/>
              <a:t>指定显示屏的尺寸（宽和高）</a:t>
            </a:r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</a:t>
            </a:r>
            <a:r>
              <a:rPr lang="zh-CN" altLang="zh-CN" dirty="0"/>
              <a:t>液晶类型的名称变量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cols: </a:t>
            </a:r>
            <a:r>
              <a:rPr lang="zh-CN" altLang="zh-CN" dirty="0"/>
              <a:t>显示器可以显示的列数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16</a:t>
            </a:r>
            <a:r>
              <a:rPr lang="zh-CN" altLang="zh-CN" dirty="0"/>
              <a:t>列</a:t>
            </a:r>
            <a:r>
              <a:rPr lang="en-US" altLang="zh-CN" dirty="0"/>
              <a:t>) </a:t>
            </a:r>
          </a:p>
          <a:p>
            <a:pPr lvl="1"/>
            <a:r>
              <a:rPr lang="en-US" altLang="zh-CN" dirty="0"/>
              <a:t>rows: </a:t>
            </a:r>
            <a:r>
              <a:rPr lang="zh-CN" altLang="zh-CN" dirty="0"/>
              <a:t>显示器可以显示的行数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行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lcd.clear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clear () </a:t>
            </a:r>
            <a:r>
              <a:rPr lang="zh-CN" altLang="zh-CN" dirty="0"/>
              <a:t>清除</a:t>
            </a:r>
            <a:r>
              <a:rPr lang="en-US" altLang="zh-CN" dirty="0"/>
              <a:t>LCD</a:t>
            </a:r>
            <a:r>
              <a:rPr lang="zh-CN" altLang="zh-CN" dirty="0"/>
              <a:t>屏幕上内容，并将光标置于左上角</a:t>
            </a:r>
          </a:p>
          <a:p>
            <a:r>
              <a:rPr lang="en-US" altLang="zh-CN" dirty="0" err="1"/>
              <a:t>lcd.home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home() </a:t>
            </a:r>
            <a:r>
              <a:rPr lang="zh-CN" altLang="zh-CN" dirty="0"/>
              <a:t>将光标定位在屏幕的左上角。</a:t>
            </a:r>
          </a:p>
        </p:txBody>
      </p:sp>
    </p:spTree>
    <p:extLst>
      <p:ext uri="{BB962C8B-B14F-4D97-AF65-F5344CB8AC3E}">
        <p14:creationId xmlns:p14="http://schemas.microsoft.com/office/powerpoint/2010/main" val="41280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A1C1-C8D2-4F2F-8D19-F98393F0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：红绿灯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61F75-D57A-4646-A743-F73AC554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用红色、绿色和黄色的</a:t>
            </a: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zh-CN" altLang="en-US" dirty="0"/>
              <a:t>模拟</a:t>
            </a:r>
            <a:r>
              <a:rPr lang="zh-CN" altLang="zh-CN" dirty="0"/>
              <a:t>交通灯，红灯</a:t>
            </a:r>
            <a:r>
              <a:rPr lang="en-US" altLang="zh-CN" dirty="0"/>
              <a:t>5</a:t>
            </a:r>
            <a:r>
              <a:rPr lang="zh-CN" altLang="zh-CN" dirty="0"/>
              <a:t>秒，黄灯</a:t>
            </a:r>
            <a:r>
              <a:rPr lang="en-US" altLang="zh-CN" dirty="0"/>
              <a:t>3</a:t>
            </a:r>
            <a:r>
              <a:rPr lang="zh-CN" altLang="zh-CN" dirty="0"/>
              <a:t>，绿灯</a:t>
            </a:r>
            <a:r>
              <a:rPr lang="en-US" altLang="zh-CN" dirty="0"/>
              <a:t>5</a:t>
            </a:r>
            <a:r>
              <a:rPr lang="zh-CN" altLang="zh-CN" dirty="0"/>
              <a:t>秒，亮灯的顺序为红</a:t>
            </a:r>
            <a:r>
              <a:rPr lang="en-US" altLang="zh-CN" dirty="0"/>
              <a:t>-&gt;</a:t>
            </a:r>
            <a:r>
              <a:rPr lang="zh-CN" altLang="zh-CN" dirty="0"/>
              <a:t>黄</a:t>
            </a:r>
            <a:r>
              <a:rPr lang="en-US" altLang="zh-CN" dirty="0"/>
              <a:t>-&gt;</a:t>
            </a:r>
            <a:r>
              <a:rPr lang="zh-CN" altLang="zh-CN" dirty="0"/>
              <a:t>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416B-40FD-4435-9989-C9339B4D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CA732-376C-40C4-9B91-65764EC6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lcd.setCursor</a:t>
            </a:r>
            <a:r>
              <a:rPr lang="en-US" altLang="zh-CN" dirty="0"/>
              <a:t>(col, row)   </a:t>
            </a:r>
          </a:p>
          <a:p>
            <a:pPr lvl="1"/>
            <a:r>
              <a:rPr lang="en-US" altLang="zh-CN" dirty="0" err="1"/>
              <a:t>setCursor</a:t>
            </a:r>
            <a:r>
              <a:rPr lang="en-US" altLang="zh-CN" dirty="0"/>
              <a:t>() </a:t>
            </a:r>
            <a:r>
              <a:rPr lang="zh-CN" altLang="zh-CN" dirty="0"/>
              <a:t>将光标设置在特定的位置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zh-CN" dirty="0"/>
              <a:t>有两个取值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1,0</a:t>
            </a:r>
            <a:r>
              <a:rPr lang="zh-CN" altLang="zh-CN" dirty="0"/>
              <a:t>表示第一列，</a:t>
            </a:r>
            <a:r>
              <a:rPr lang="en-US" altLang="zh-CN" dirty="0"/>
              <a:t>1</a:t>
            </a:r>
            <a:r>
              <a:rPr lang="zh-CN" altLang="zh-CN" dirty="0"/>
              <a:t>表示第二列</a:t>
            </a:r>
            <a:endParaRPr lang="en-US" altLang="zh-CN" dirty="0"/>
          </a:p>
          <a:p>
            <a:pPr lvl="1"/>
            <a:r>
              <a:rPr lang="en-US" altLang="zh-CN" dirty="0"/>
              <a:t>col</a:t>
            </a:r>
            <a:r>
              <a:rPr lang="zh-CN" altLang="zh-CN" dirty="0"/>
              <a:t>的取值为</a:t>
            </a:r>
            <a:r>
              <a:rPr lang="en-US" altLang="zh-CN" dirty="0"/>
              <a:t>0-15</a:t>
            </a:r>
            <a:endParaRPr lang="zh-CN" altLang="zh-CN" dirty="0"/>
          </a:p>
          <a:p>
            <a:r>
              <a:rPr lang="en-US" altLang="zh-CN" dirty="0" err="1"/>
              <a:t>lcd.write</a:t>
            </a:r>
            <a:r>
              <a:rPr lang="en-US" altLang="zh-CN" dirty="0"/>
              <a:t>(data)  </a:t>
            </a:r>
          </a:p>
          <a:p>
            <a:pPr lvl="1"/>
            <a:r>
              <a:rPr lang="en-US" altLang="zh-CN" dirty="0"/>
              <a:t>write() </a:t>
            </a:r>
            <a:r>
              <a:rPr lang="zh-CN" altLang="zh-CN" dirty="0"/>
              <a:t>向</a:t>
            </a:r>
            <a:r>
              <a:rPr lang="en-US" altLang="zh-CN" dirty="0"/>
              <a:t>LCD</a:t>
            </a:r>
            <a:r>
              <a:rPr lang="zh-CN" altLang="zh-CN" dirty="0"/>
              <a:t>写一个字符</a:t>
            </a:r>
          </a:p>
          <a:p>
            <a:r>
              <a:rPr lang="en-US" altLang="zh-CN" dirty="0" err="1"/>
              <a:t>lcd.print</a:t>
            </a:r>
            <a:r>
              <a:rPr lang="en-US" altLang="zh-CN" dirty="0"/>
              <a:t>(data)   </a:t>
            </a:r>
          </a:p>
          <a:p>
            <a:pPr lvl="1"/>
            <a:r>
              <a:rPr lang="en-US" altLang="zh-CN" dirty="0"/>
              <a:t>print() </a:t>
            </a:r>
            <a:r>
              <a:rPr lang="zh-CN" altLang="zh-CN" dirty="0"/>
              <a:t>将文本内容显示在</a:t>
            </a:r>
            <a:r>
              <a:rPr lang="en-US" altLang="zh-CN" dirty="0"/>
              <a:t>LCD</a:t>
            </a:r>
            <a:r>
              <a:rPr lang="zh-CN" altLang="zh-CN" dirty="0"/>
              <a:t>上</a:t>
            </a:r>
          </a:p>
          <a:p>
            <a:pPr lvl="1"/>
            <a:r>
              <a:rPr lang="en-US" altLang="zh-CN" dirty="0"/>
              <a:t>data: </a:t>
            </a:r>
            <a:r>
              <a:rPr lang="zh-CN" altLang="zh-CN" dirty="0"/>
              <a:t>你要显示的字符（仅限英文和数字和你自己定义的字符</a:t>
            </a:r>
            <a:r>
              <a:rPr lang="zh-CN" altLang="en-US" dirty="0"/>
              <a:t>）</a:t>
            </a:r>
            <a:r>
              <a:rPr lang="zh-CN" altLang="zh-CN" dirty="0"/>
              <a:t>。可以是</a:t>
            </a:r>
            <a:r>
              <a:rPr lang="en-US" altLang="zh-CN" dirty="0"/>
              <a:t>char, byte, int, long</a:t>
            </a:r>
            <a:r>
              <a:rPr lang="zh-CN" altLang="zh-CN" dirty="0"/>
              <a:t>或者</a:t>
            </a:r>
            <a:r>
              <a:rPr lang="en-US" altLang="zh-CN" dirty="0"/>
              <a:t>string</a:t>
            </a:r>
            <a:r>
              <a:rPr lang="zh-CN" altLang="zh-CN" dirty="0"/>
              <a:t>类型的。</a:t>
            </a:r>
          </a:p>
        </p:txBody>
      </p:sp>
    </p:spTree>
    <p:extLst>
      <p:ext uri="{BB962C8B-B14F-4D97-AF65-F5344CB8AC3E}">
        <p14:creationId xmlns:p14="http://schemas.microsoft.com/office/powerpoint/2010/main" val="38787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87E4-94CF-4289-AF62-BDF503F3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1B671-0676-46C2-B9B1-DC16848F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lcd.cursor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cursor() </a:t>
            </a:r>
            <a:r>
              <a:rPr lang="zh-CN" altLang="zh-CN" dirty="0"/>
              <a:t>显示光标（显示下一个字符将被显示的位置）</a:t>
            </a:r>
          </a:p>
          <a:p>
            <a:r>
              <a:rPr lang="en-US" altLang="zh-CN" dirty="0" err="1"/>
              <a:t>lcd.noCursor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noCursor</a:t>
            </a:r>
            <a:r>
              <a:rPr lang="en-US" altLang="zh-CN" dirty="0"/>
              <a:t>() </a:t>
            </a:r>
            <a:r>
              <a:rPr lang="zh-CN" altLang="zh-CN" dirty="0"/>
              <a:t>隐藏光标</a:t>
            </a:r>
          </a:p>
          <a:p>
            <a:r>
              <a:rPr lang="en-US" altLang="zh-CN" dirty="0" err="1"/>
              <a:t>lcd.blink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blink() </a:t>
            </a:r>
            <a:r>
              <a:rPr lang="zh-CN" altLang="zh-CN" dirty="0"/>
              <a:t>显示闪烁的光标</a:t>
            </a:r>
          </a:p>
          <a:p>
            <a:r>
              <a:rPr lang="en-US" altLang="zh-CN" dirty="0" err="1"/>
              <a:t>lcd.noBlink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noBlink</a:t>
            </a:r>
            <a:r>
              <a:rPr lang="en-US" altLang="zh-CN" dirty="0"/>
              <a:t>() </a:t>
            </a:r>
            <a:r>
              <a:rPr lang="zh-CN" altLang="zh-CN" dirty="0"/>
              <a:t>关闭闪烁的光标</a:t>
            </a:r>
          </a:p>
          <a:p>
            <a:r>
              <a:rPr lang="en-US" altLang="zh-CN" dirty="0" err="1"/>
              <a:t>lcd.noDisplay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noDisplay</a:t>
            </a:r>
            <a:r>
              <a:rPr lang="en-US" altLang="zh-CN" dirty="0"/>
              <a:t>() </a:t>
            </a:r>
            <a:r>
              <a:rPr lang="zh-CN" altLang="zh-CN" dirty="0"/>
              <a:t>关闭液晶显示，但原来显示的内容不会丢失</a:t>
            </a:r>
          </a:p>
          <a:p>
            <a:r>
              <a:rPr lang="en-US" altLang="zh-CN" dirty="0" err="1"/>
              <a:t>lcd.display</a:t>
            </a:r>
            <a:r>
              <a:rPr lang="en-US" altLang="zh-CN" dirty="0"/>
              <a:t>()</a:t>
            </a:r>
            <a:r>
              <a:rPr lang="zh-CN" altLang="zh-CN" dirty="0"/>
              <a:t>　</a:t>
            </a:r>
            <a:endParaRPr lang="en-US" altLang="zh-CN" dirty="0"/>
          </a:p>
          <a:p>
            <a:pPr lvl="1"/>
            <a:r>
              <a:rPr lang="en-US" altLang="zh-CN" dirty="0"/>
              <a:t>display() </a:t>
            </a:r>
            <a:r>
              <a:rPr lang="zh-CN" altLang="zh-CN" dirty="0"/>
              <a:t>恢复使用</a:t>
            </a:r>
            <a:r>
              <a:rPr lang="en-US" altLang="zh-CN" dirty="0" err="1"/>
              <a:t>noDisplay</a:t>
            </a:r>
            <a:r>
              <a:rPr lang="en-US" altLang="zh-CN" dirty="0"/>
              <a:t>()</a:t>
            </a:r>
            <a:r>
              <a:rPr lang="zh-CN" altLang="zh-CN" dirty="0"/>
              <a:t>函数隐藏的内容</a:t>
            </a:r>
          </a:p>
        </p:txBody>
      </p:sp>
    </p:spTree>
    <p:extLst>
      <p:ext uri="{BB962C8B-B14F-4D97-AF65-F5344CB8AC3E}">
        <p14:creationId xmlns:p14="http://schemas.microsoft.com/office/powerpoint/2010/main" val="35790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BDB4-115A-4FD0-A9A9-12D1F828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216EB-6083-4093-8DF7-AF9047C0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lcd.scrollDisplayLeft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使屏幕上的内容向左滚动一个字符</a:t>
            </a:r>
          </a:p>
          <a:p>
            <a:r>
              <a:rPr lang="en-US" altLang="zh-CN" dirty="0" err="1"/>
              <a:t>lcd.scrollDisplayRight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使屏幕上的内容向右滚动一个字符</a:t>
            </a:r>
          </a:p>
          <a:p>
            <a:r>
              <a:rPr lang="en-US" altLang="zh-CN" dirty="0" err="1"/>
              <a:t>lcd.leftToRight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将文本从左到右写入屏幕，这意味着后续字符的显示将是从左向右的，但是不会影响先前显示的字符</a:t>
            </a:r>
            <a:endParaRPr lang="zh-CN" altLang="zh-CN" b="1" dirty="0"/>
          </a:p>
          <a:p>
            <a:r>
              <a:rPr lang="en-US" altLang="zh-CN" dirty="0" err="1"/>
              <a:t>lcd.rightToLeft</a:t>
            </a:r>
            <a:r>
              <a:rPr lang="en-US" altLang="zh-CN" dirty="0"/>
              <a:t>()   </a:t>
            </a:r>
          </a:p>
          <a:p>
            <a:pPr lvl="1"/>
            <a:r>
              <a:rPr lang="zh-CN" altLang="zh-CN" dirty="0"/>
              <a:t>将文本从右到左写入屏幕，这意味着后续字符的显示将是从右至左写入，但不影响先前显示的字符</a:t>
            </a:r>
            <a:endParaRPr lang="zh-CN" altLang="zh-CN" b="1" dirty="0"/>
          </a:p>
          <a:p>
            <a:r>
              <a:rPr lang="en-US" altLang="zh-CN" dirty="0" err="1"/>
              <a:t>lcd.autoscroll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打开液晶显示屏的自动滚动，将会使得当一个字符输出到</a:t>
            </a:r>
            <a:r>
              <a:rPr lang="en-US" altLang="zh-CN" dirty="0"/>
              <a:t>LCD</a:t>
            </a:r>
            <a:r>
              <a:rPr lang="zh-CN" altLang="zh-CN" dirty="0"/>
              <a:t>时，令先前的文本移动一个位置。</a:t>
            </a:r>
            <a:endParaRPr lang="en-US" altLang="zh-CN" dirty="0"/>
          </a:p>
          <a:p>
            <a:r>
              <a:rPr lang="en-US" altLang="zh-CN" dirty="0" err="1"/>
              <a:t>lcd.noAutoscroll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关闭自动滚动功能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280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4B36-7591-41C9-8590-BB849D44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17239-3DB0-4976-A135-3821FB16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lcd.createChar</a:t>
            </a:r>
            <a:r>
              <a:rPr lang="en-US" altLang="zh-CN" dirty="0"/>
              <a:t>(num, data)  </a:t>
            </a:r>
          </a:p>
          <a:p>
            <a:pPr lvl="1"/>
            <a:r>
              <a:rPr lang="zh-CN" altLang="zh-CN" dirty="0"/>
              <a:t>创建用户自定义的字符，共可创建</a:t>
            </a:r>
            <a:r>
              <a:rPr lang="en-US" altLang="zh-CN" dirty="0"/>
              <a:t>8</a:t>
            </a:r>
            <a:r>
              <a:rPr lang="zh-CN" altLang="zh-CN" dirty="0"/>
              <a:t>个用户自定义字符，编号从</a:t>
            </a:r>
            <a:r>
              <a:rPr lang="en-US" altLang="zh-CN" dirty="0"/>
              <a:t>0-7</a:t>
            </a:r>
            <a:r>
              <a:rPr lang="zh-CN" altLang="zh-CN" dirty="0"/>
              <a:t>，自定义的字符是由一个</a:t>
            </a:r>
            <a:r>
              <a:rPr lang="en-US" altLang="zh-CN" dirty="0"/>
              <a:t>5*7</a:t>
            </a:r>
            <a:r>
              <a:rPr lang="zh-CN" altLang="zh-CN" dirty="0"/>
              <a:t>的像素构成，</a:t>
            </a:r>
            <a:r>
              <a:rPr lang="en-US" altLang="zh-CN" dirty="0"/>
              <a:t>1</a:t>
            </a:r>
            <a:r>
              <a:rPr lang="zh-CN" altLang="zh-CN" dirty="0"/>
              <a:t>表示亮，</a:t>
            </a:r>
            <a:r>
              <a:rPr lang="en-US" altLang="zh-CN" dirty="0"/>
              <a:t>0</a:t>
            </a:r>
            <a:r>
              <a:rPr lang="zh-CN" altLang="zh-CN" dirty="0"/>
              <a:t>表示暗</a:t>
            </a:r>
            <a:endParaRPr lang="en-US" altLang="zh-CN" b="1" dirty="0"/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  a variable of type </a:t>
            </a:r>
            <a:r>
              <a:rPr lang="en-US" altLang="zh-CN" dirty="0" err="1"/>
              <a:t>LiquidCrystal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num: </a:t>
            </a:r>
            <a:r>
              <a:rPr lang="zh-CN" altLang="zh-CN" dirty="0"/>
              <a:t>所创建字符的编号</a:t>
            </a:r>
            <a:r>
              <a:rPr lang="en-US" altLang="zh-CN" dirty="0"/>
              <a:t>(0-7) </a:t>
            </a:r>
            <a:br>
              <a:rPr lang="en-US" altLang="zh-CN" dirty="0"/>
            </a:br>
            <a:r>
              <a:rPr lang="en-US" altLang="zh-CN" dirty="0"/>
              <a:t>data: </a:t>
            </a:r>
            <a:r>
              <a:rPr lang="zh-CN" altLang="zh-CN" dirty="0"/>
              <a:t>字符的像素数据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8EB3-81E2-4AF4-8789-73E43EF7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LCD</a:t>
            </a:r>
            <a:r>
              <a:rPr lang="zh-CN" altLang="en-US" dirty="0"/>
              <a:t>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668C6-6675-48F3-8C93-129F9817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显示英文</a:t>
            </a:r>
            <a:endParaRPr lang="en-US" altLang="zh-CN" dirty="0"/>
          </a:p>
          <a:p>
            <a:r>
              <a:rPr lang="zh-CN" altLang="en-US" dirty="0"/>
              <a:t>循环显示英文</a:t>
            </a:r>
            <a:endParaRPr lang="en-US" altLang="zh-CN" dirty="0"/>
          </a:p>
          <a:p>
            <a:r>
              <a:rPr lang="zh-CN" altLang="en-US" dirty="0"/>
              <a:t>左右移动英文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1602</a:t>
            </a:r>
            <a:r>
              <a:rPr lang="zh-CN" altLang="zh-CN" dirty="0"/>
              <a:t>显示屏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14204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B6E-FC5C-46D5-9370-E8776B1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58961C-38E1-4435-B4BF-C713DF3977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506" y="2667000"/>
            <a:ext cx="3715076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135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C90E-1FF4-48F4-9B52-18F93E8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C:\Users\lyt\Desktop\QQ图片20171213160910.png">
            <a:extLst>
              <a:ext uri="{FF2B5EF4-FFF2-40B4-BE49-F238E27FC236}">
                <a16:creationId xmlns:a16="http://schemas.microsoft.com/office/drawing/2014/main" id="{D57642C3-796B-40CE-BBE3-EB0DC6439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71" y="2667000"/>
            <a:ext cx="7055345" cy="333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8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F880-A212-45D6-8290-C9A1D0DC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7E58F-90D1-4BE2-A937-5F1BC29C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数码管是一种半导体发光器件，其基本单元是发光二极管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数码管按段数分为七段数码管和八段数码管，八段数码管比七段数码管多一个发光二极管单元（多一个小数点显示）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按发光二极管单元连接方式分为共阳极数码管和共阴极数码管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0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69CB-DA43-4D42-B8B7-A698ED49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共阳极数码管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660F8-8EDC-4E1E-BBFA-D3B3E4A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共阳数码管是指将所有发光二极管的阳极接到一起形成公共阳极</a:t>
            </a:r>
            <a:r>
              <a:rPr lang="en-US" altLang="zh-CN" dirty="0"/>
              <a:t>(COM)</a:t>
            </a:r>
            <a:r>
              <a:rPr lang="zh-CN" altLang="zh-CN" dirty="0"/>
              <a:t>的数码管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共阳数码管在应用时应将公共极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</a:t>
            </a:r>
            <a:r>
              <a:rPr lang="en-US" altLang="zh-CN" dirty="0"/>
              <a:t>+5V</a:t>
            </a:r>
            <a:r>
              <a:rPr lang="zh-CN" altLang="en-US" dirty="0"/>
              <a:t>，当某一字段发光二极管的阴极为低电平时，相应字段就点亮。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当某一字段的阴极为高电平时，相应字段就不亮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418C-CE7E-47CE-9BDD-580131F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共阴极数码管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8738-21F5-4737-B5F1-AED9F166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共阴数码管是指将所有发光二极管的阴极接到一起形成公共阴极</a:t>
            </a:r>
            <a:r>
              <a:rPr lang="en-US" altLang="zh-CN" dirty="0"/>
              <a:t>(COM)</a:t>
            </a:r>
            <a:r>
              <a:rPr lang="zh-CN" altLang="en-US" dirty="0"/>
              <a:t>的数码管。</a:t>
            </a:r>
            <a:endParaRPr lang="en-US" altLang="zh-CN" dirty="0"/>
          </a:p>
          <a:p>
            <a:r>
              <a:rPr lang="zh-CN" altLang="en-US" dirty="0"/>
              <a:t>共阴数码管在应用时应将公共极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接到地线</a:t>
            </a:r>
            <a:r>
              <a:rPr lang="en-US" altLang="zh-CN" dirty="0"/>
              <a:t>GND </a:t>
            </a:r>
            <a:r>
              <a:rPr lang="zh-CN" altLang="en-US" dirty="0"/>
              <a:t>上，当某一字段发光二极管的阳极为高电平时，相应字段就点亮。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当某一字段的阳极为低电平时，相应字段就不亮。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1136-FFFF-4ED8-893F-E8CED55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959F6-E8DC-4F18-B87A-8ACA980F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CC827-EBF6-4223-B2C9-B76C879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A7BC3-65D0-4F8B-9FBF-710264A7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9" y="3186260"/>
            <a:ext cx="3395972" cy="2788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876B97-853E-4071-B665-DEDDF24E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1" y="3186260"/>
            <a:ext cx="2474089" cy="32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5832-B7B6-4324-A0B3-85797D9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：显示数字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3CD0-61F6-493E-8D73-7FA109E6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a~f</a:t>
            </a:r>
            <a:r>
              <a:rPr lang="zh-CN" altLang="en-US" dirty="0"/>
              <a:t>加限流电阻</a:t>
            </a:r>
            <a:endParaRPr lang="en-US" altLang="zh-CN" dirty="0"/>
          </a:p>
          <a:p>
            <a:r>
              <a:rPr lang="zh-CN" altLang="en-US" dirty="0"/>
              <a:t>判断数码管是共阴极还是共阳极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en-US" dirty="0"/>
              <a:t>板子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en-US" dirty="0"/>
              <a:t>下载线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面包板及跳线若干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</a:t>
            </a:r>
            <a:r>
              <a:rPr lang="zh-CN" altLang="en-US" dirty="0"/>
              <a:t>位数码管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电阻数个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红绿灯模块</a:t>
            </a:r>
          </a:p>
        </p:txBody>
      </p:sp>
    </p:spTree>
    <p:extLst>
      <p:ext uri="{BB962C8B-B14F-4D97-AF65-F5344CB8AC3E}">
        <p14:creationId xmlns:p14="http://schemas.microsoft.com/office/powerpoint/2010/main" val="37897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C3972E-371D-4A3D-A1C8-872FCFF69F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55106" y="666750"/>
            <a:ext cx="6681788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1AF956-48B7-4157-A821-CD0A041A0F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35450" y="1253331"/>
            <a:ext cx="3721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1476</Words>
  <Application>Microsoft Office PowerPoint</Application>
  <PresentationFormat>宽屏</PresentationFormat>
  <Paragraphs>136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Corbel</vt:lpstr>
      <vt:lpstr>视差</vt:lpstr>
      <vt:lpstr>2021西安交通大学小学期计算机应用能力实训（Arduino项目）</vt:lpstr>
      <vt:lpstr>实验5：红绿灯</vt:lpstr>
      <vt:lpstr>数码管</vt:lpstr>
      <vt:lpstr>共阳极数码管</vt:lpstr>
      <vt:lpstr>共阴极数码管</vt:lpstr>
      <vt:lpstr>数码管</vt:lpstr>
      <vt:lpstr>实验6：显示数字</vt:lpstr>
      <vt:lpstr>PowerPoint 演示文稿</vt:lpstr>
      <vt:lpstr>PowerPoint 演示文稿</vt:lpstr>
      <vt:lpstr>实验7：秒表显示</vt:lpstr>
      <vt:lpstr>PowerPoint 演示文稿</vt:lpstr>
      <vt:lpstr>四位数码管</vt:lpstr>
      <vt:lpstr>原理图</vt:lpstr>
      <vt:lpstr>引脚序号图</vt:lpstr>
      <vt:lpstr>实验8：实现0-9999计数</vt:lpstr>
      <vt:lpstr>LCD1602</vt:lpstr>
      <vt:lpstr>LCD1602引脚定义</vt:lpstr>
      <vt:lpstr>LiquidCrystal库</vt:lpstr>
      <vt:lpstr>LiquidCrystal库（续）</vt:lpstr>
      <vt:lpstr>LiquidCrystal库（续）</vt:lpstr>
      <vt:lpstr>LiquidCrystal库（续）</vt:lpstr>
      <vt:lpstr>LiquidCrystal库（续）</vt:lpstr>
      <vt:lpstr>LiquidCrystal库（续）</vt:lpstr>
      <vt:lpstr>实验9：LCD显示</vt:lpstr>
      <vt:lpstr>实验原理图</vt:lpstr>
      <vt:lpstr>实物图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48</cp:revision>
  <dcterms:created xsi:type="dcterms:W3CDTF">2019-06-24T11:55:46Z</dcterms:created>
  <dcterms:modified xsi:type="dcterms:W3CDTF">2021-07-05T13:58:05Z</dcterms:modified>
</cp:coreProperties>
</file>