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9" r:id="rId2"/>
    <p:sldId id="284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324B-7ED8-4A28-82BF-52D23688AEF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6860-9CE6-43C2-A07C-70A196DA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26860-9CE6-43C2-A07C-70A196DAB9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34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libraries.inf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Serv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osoyoo.com/2016/07/26/ds1302_clock_modu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tutorial/Shift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FA2A-E9BF-49D9-90F9-217839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16:3-8</a:t>
            </a:r>
            <a:r>
              <a:rPr lang="zh-CN" altLang="en-US" dirty="0"/>
              <a:t>译码器点灯实验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76463-427A-4317-A151-A89066A3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74HC595 </a:t>
            </a:r>
            <a:r>
              <a:rPr lang="zh-CN" altLang="zh-CN" dirty="0"/>
              <a:t>控制</a:t>
            </a:r>
            <a:r>
              <a:rPr lang="en-US" altLang="zh-CN" dirty="0"/>
              <a:t>8 </a:t>
            </a:r>
            <a:r>
              <a:rPr lang="zh-CN" altLang="zh-CN" dirty="0"/>
              <a:t>个</a:t>
            </a:r>
            <a:r>
              <a:rPr lang="en-US" altLang="zh-CN" dirty="0"/>
              <a:t>LED</a:t>
            </a:r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/>
              <a:t>74HC595 </a:t>
            </a:r>
            <a:r>
              <a:rPr lang="zh-CN" altLang="zh-CN" dirty="0"/>
              <a:t>直插芯片</a:t>
            </a:r>
            <a:r>
              <a:rPr lang="en-US" altLang="zh-CN" dirty="0"/>
              <a:t>*1 </a:t>
            </a:r>
            <a:endParaRPr lang="zh-CN" altLang="zh-CN" sz="1000" dirty="0"/>
          </a:p>
          <a:p>
            <a:pPr lvl="1"/>
            <a:r>
              <a:rPr lang="zh-CN" altLang="zh-CN" dirty="0"/>
              <a:t>红色</a:t>
            </a:r>
            <a:r>
              <a:rPr lang="en-US" altLang="zh-CN" dirty="0"/>
              <a:t>LED*4 </a:t>
            </a:r>
            <a:endParaRPr lang="zh-CN" altLang="zh-CN" sz="1000" dirty="0"/>
          </a:p>
          <a:p>
            <a:pPr lvl="1"/>
            <a:r>
              <a:rPr lang="zh-CN" altLang="zh-CN" dirty="0"/>
              <a:t>绿色</a:t>
            </a:r>
            <a:r>
              <a:rPr lang="en-US" altLang="zh-CN" dirty="0"/>
              <a:t>LED*4</a:t>
            </a:r>
            <a:endParaRPr lang="zh-CN" altLang="zh-CN" sz="1000" dirty="0"/>
          </a:p>
          <a:p>
            <a:pPr lvl="1"/>
            <a:r>
              <a:rPr lang="en-US" altLang="zh-CN" dirty="0"/>
              <a:t>220</a:t>
            </a:r>
            <a:r>
              <a:rPr lang="zh-CN" altLang="zh-CN" dirty="0"/>
              <a:t>Ω直插电阻</a:t>
            </a:r>
            <a:r>
              <a:rPr lang="en-US" altLang="zh-CN" dirty="0"/>
              <a:t>*8</a:t>
            </a:r>
            <a:endParaRPr lang="zh-CN" altLang="zh-CN" sz="10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7795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394E-7DB4-4A63-B56F-82905EA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F4E95A-04AA-4971-AFEB-0BDC051A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86" y="2667000"/>
            <a:ext cx="4280515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F5F5-9D9B-4964-88D4-220972E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86BC35-C51E-44D3-9505-F5CCA22D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143" y="2667000"/>
            <a:ext cx="3713802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D0BED-6FAA-4C2B-A274-51C0266F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光控灯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E4961-0E22-47D0-83D7-218D51CF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光敏电阻又称光导管，常用的制作材料为硫化镉，另外还有硒、硫化铝、硫化铅和硫化铋等材料。这些制作材料具有在特定波长的光照射下，其阻值迅速减小的特性。这是由于光照产生的载流子都参与导电，在外加电场的作用下作漂移运动，从而使光敏电阻器的阻值迅速下降。</a:t>
            </a:r>
          </a:p>
          <a:p>
            <a:r>
              <a:rPr lang="zh-CN" altLang="zh-CN" dirty="0"/>
              <a:t>特性：光照射时，射入光变强</a:t>
            </a:r>
            <a:r>
              <a:rPr lang="zh-CN" altLang="en-US" dirty="0"/>
              <a:t>，</a:t>
            </a:r>
            <a:r>
              <a:rPr lang="zh-CN" altLang="zh-CN" dirty="0"/>
              <a:t>电阻</a:t>
            </a:r>
            <a:r>
              <a:rPr lang="en-US" altLang="zh-CN" dirty="0"/>
              <a:t>  </a:t>
            </a:r>
            <a:r>
              <a:rPr lang="zh-CN" altLang="zh-CN" dirty="0"/>
              <a:t>减小，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zh-CN" altLang="zh-CN" dirty="0"/>
              <a:t>射入光变弱，电阻增大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203523zjbxj9obpdkfdd78">
            <a:extLst>
              <a:ext uri="{FF2B5EF4-FFF2-40B4-BE49-F238E27FC236}">
                <a16:creationId xmlns:a16="http://schemas.microsoft.com/office/drawing/2014/main" id="{CF498D7F-83BD-497A-9446-FB43306F6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9282" y="4298623"/>
            <a:ext cx="2954518" cy="170119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03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BEB3-2578-4996-BE2A-6735C5A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17</a:t>
            </a:r>
            <a:r>
              <a:rPr lang="zh-CN" altLang="en-US" dirty="0"/>
              <a:t>：光控实验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519D4-E615-43E4-8A60-CB25A9EA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zh-CN" altLang="zh-CN" dirty="0"/>
              <a:t>光敏电阻</a:t>
            </a:r>
            <a:r>
              <a:rPr lang="en-US" altLang="zh-CN" dirty="0"/>
              <a:t>*1 </a:t>
            </a:r>
            <a:endParaRPr lang="zh-CN" altLang="zh-CN" sz="700" dirty="0"/>
          </a:p>
          <a:p>
            <a:pPr lvl="1"/>
            <a:r>
              <a:rPr lang="zh-CN" altLang="zh-CN" dirty="0"/>
              <a:t>红色</a:t>
            </a:r>
            <a:r>
              <a:rPr lang="en-US" altLang="zh-CN" dirty="0"/>
              <a:t>LED*1 </a:t>
            </a:r>
            <a:endParaRPr lang="zh-CN" altLang="zh-CN" sz="700" dirty="0"/>
          </a:p>
          <a:p>
            <a:pPr lvl="1"/>
            <a:r>
              <a:rPr lang="en-US" altLang="zh-CN" dirty="0"/>
              <a:t>10K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/>
            <a:r>
              <a:rPr lang="en-US" altLang="zh-CN" dirty="0"/>
              <a:t>220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674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2502-420F-4693-A943-BC9F03FB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5E2774-A538-4DEF-8D67-1D5191FD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505" y="2667000"/>
            <a:ext cx="2963077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85FA-2E01-429B-8771-DEA2E7DB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7081-4954-4308-9AEF-67EDC3B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三基色是指</a:t>
            </a:r>
            <a:r>
              <a:rPr lang="en-US" altLang="zh-CN" dirty="0"/>
              <a:t> RGB </a:t>
            </a:r>
            <a:r>
              <a:rPr lang="zh-CN" altLang="zh-CN" dirty="0"/>
              <a:t>三种颜色，</a:t>
            </a:r>
            <a:r>
              <a:rPr lang="en-US" altLang="zh-CN" dirty="0"/>
              <a:t>R=Red</a:t>
            </a:r>
            <a:r>
              <a:rPr lang="zh-CN" altLang="zh-CN" dirty="0"/>
              <a:t>，</a:t>
            </a:r>
            <a:r>
              <a:rPr lang="en-US" altLang="zh-CN" dirty="0"/>
              <a:t>G=Green</a:t>
            </a:r>
            <a:r>
              <a:rPr lang="zh-CN" altLang="zh-CN" dirty="0"/>
              <a:t>，</a:t>
            </a:r>
            <a:r>
              <a:rPr lang="en-US" altLang="zh-CN" dirty="0"/>
              <a:t>B=Blue</a:t>
            </a:r>
            <a:r>
              <a:rPr lang="zh-CN" altLang="zh-CN" dirty="0"/>
              <a:t>，通过这三种颜色不同比例的混合，可以显示任何颜色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全彩的</a:t>
            </a:r>
            <a:r>
              <a:rPr lang="en-US" altLang="zh-CN" dirty="0"/>
              <a:t> LED </a:t>
            </a:r>
            <a:r>
              <a:rPr lang="zh-CN" altLang="zh-CN" dirty="0"/>
              <a:t>屏幕就是通过这种单个的</a:t>
            </a:r>
            <a:r>
              <a:rPr lang="en-US" altLang="zh-CN" dirty="0"/>
              <a:t> RGB </a:t>
            </a:r>
            <a:r>
              <a:rPr lang="zh-CN" altLang="zh-CN" dirty="0"/>
              <a:t>灯珠集成在一起做成的，一个</a:t>
            </a:r>
            <a:r>
              <a:rPr lang="en-US" altLang="zh-CN" dirty="0"/>
              <a:t> LED </a:t>
            </a:r>
            <a:r>
              <a:rPr lang="zh-CN" altLang="zh-CN" dirty="0"/>
              <a:t>就是一个像素，这个像素可以通过程序控制显示任何颜色、任何灰度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1 </a:t>
            </a:r>
            <a:r>
              <a:rPr lang="zh-CN" altLang="zh-CN" dirty="0"/>
              <a:t>个单色 </a:t>
            </a:r>
            <a:r>
              <a:rPr lang="en-US" altLang="zh-CN" dirty="0"/>
              <a:t>LED</a:t>
            </a:r>
            <a:r>
              <a:rPr lang="zh-CN" altLang="zh-CN" dirty="0"/>
              <a:t>，主要功能是亮度变化，如果三种颜色都用</a:t>
            </a:r>
            <a:r>
              <a:rPr lang="en-US" altLang="zh-CN" dirty="0"/>
              <a:t> PWM </a:t>
            </a:r>
            <a:r>
              <a:rPr lang="zh-CN" altLang="zh-CN" dirty="0"/>
              <a:t>控制亮度，就可以混合出不同的比例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既然三基色灯是</a:t>
            </a:r>
            <a:r>
              <a:rPr lang="en-US" altLang="zh-CN" dirty="0"/>
              <a:t> 3 </a:t>
            </a:r>
            <a:r>
              <a:rPr lang="zh-CN" altLang="zh-CN" dirty="0"/>
              <a:t>种颜色灯的组合，那么控制部分也就变得非常明确，</a:t>
            </a:r>
            <a:r>
              <a:rPr lang="en-US" altLang="zh-CN" dirty="0"/>
              <a:t>1 </a:t>
            </a:r>
            <a:r>
              <a:rPr lang="zh-CN" altLang="zh-CN" dirty="0"/>
              <a:t>种颜色用</a:t>
            </a:r>
            <a:r>
              <a:rPr lang="en-US" altLang="zh-CN" dirty="0"/>
              <a:t> 1 </a:t>
            </a:r>
            <a:r>
              <a:rPr lang="zh-CN" altLang="zh-CN" dirty="0"/>
              <a:t>路</a:t>
            </a:r>
            <a:r>
              <a:rPr lang="en-US" altLang="zh-CN" dirty="0"/>
              <a:t> PWM</a:t>
            </a:r>
            <a:r>
              <a:rPr lang="zh-CN" altLang="zh-CN" dirty="0"/>
              <a:t>，三种颜色就用三路</a:t>
            </a:r>
            <a:r>
              <a:rPr lang="en-US" altLang="zh-CN" dirty="0"/>
              <a:t> PWM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3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454E6-1F09-4CEE-91D7-0E3549A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06A4E-AC44-42E4-A766-55459EB4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RGB</a:t>
            </a:r>
            <a:r>
              <a:rPr lang="zh-CN" altLang="zh-CN" dirty="0"/>
              <a:t>也分共阳和共阴，</a:t>
            </a:r>
            <a:r>
              <a:rPr lang="en-US" altLang="zh-CN" dirty="0"/>
              <a:t>LED </a:t>
            </a:r>
            <a:r>
              <a:rPr lang="zh-CN" altLang="zh-CN" dirty="0"/>
              <a:t>一共</a:t>
            </a:r>
            <a:r>
              <a:rPr lang="en-US" altLang="zh-CN" dirty="0"/>
              <a:t> 4 </a:t>
            </a:r>
            <a:r>
              <a:rPr lang="zh-CN" altLang="zh-CN" dirty="0"/>
              <a:t>个有效引脚，</a:t>
            </a:r>
            <a:r>
              <a:rPr lang="en-US" altLang="zh-CN" dirty="0"/>
              <a:t>1 </a:t>
            </a:r>
            <a:r>
              <a:rPr lang="zh-CN" altLang="zh-CN" dirty="0"/>
              <a:t>个公共端，另外</a:t>
            </a:r>
            <a:r>
              <a:rPr lang="en-US" altLang="zh-CN" dirty="0"/>
              <a:t> 3 </a:t>
            </a:r>
            <a:r>
              <a:rPr lang="zh-CN" altLang="zh-CN" dirty="0"/>
              <a:t>个是三种</a:t>
            </a:r>
            <a:r>
              <a:rPr lang="zh-CN" altLang="en-US" dirty="0"/>
              <a:t>不同</a:t>
            </a:r>
            <a:r>
              <a:rPr lang="zh-CN" altLang="zh-CN" dirty="0"/>
              <a:t>颜色端</a:t>
            </a:r>
            <a:r>
              <a:rPr lang="zh-CN" altLang="en-US" dirty="0"/>
              <a:t>口</a:t>
            </a:r>
            <a:endParaRPr lang="en-US" altLang="zh-CN" dirty="0"/>
          </a:p>
          <a:p>
            <a:r>
              <a:rPr lang="zh-CN" altLang="zh-CN" dirty="0"/>
              <a:t>模块有</a:t>
            </a:r>
            <a:r>
              <a:rPr lang="en-US" altLang="zh-CN" dirty="0"/>
              <a:t>3</a:t>
            </a:r>
            <a:r>
              <a:rPr lang="zh-CN" altLang="zh-CN" dirty="0"/>
              <a:t>个输出</a:t>
            </a:r>
          </a:p>
          <a:p>
            <a:pPr lvl="1"/>
            <a:r>
              <a:rPr lang="en-US" altLang="zh-CN" dirty="0"/>
              <a:t>1. R</a:t>
            </a:r>
            <a:r>
              <a:rPr lang="zh-CN" altLang="zh-CN" dirty="0"/>
              <a:t>，红色输出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2. G</a:t>
            </a:r>
            <a:r>
              <a:rPr lang="zh-CN" altLang="zh-CN" dirty="0"/>
              <a:t>，绿色输出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3. B</a:t>
            </a:r>
            <a:r>
              <a:rPr lang="zh-CN" altLang="zh-CN" dirty="0"/>
              <a:t>，蓝色输出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模块特点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组信号输出，可通过单片机编程实现</a:t>
            </a:r>
            <a:r>
              <a:rPr lang="en-US" altLang="zh-CN" dirty="0"/>
              <a:t>R</a:t>
            </a:r>
            <a:r>
              <a:rPr lang="zh-CN" altLang="zh-CN" dirty="0"/>
              <a:t>，</a:t>
            </a:r>
            <a:r>
              <a:rPr lang="en-US" altLang="zh-CN" dirty="0"/>
              <a:t>G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三种颜色的混合达到全彩的效果，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69CC8F-0FE4-4AB7-B799-39A53B1D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16" y="3172475"/>
            <a:ext cx="2286198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8F9BB-F17F-4BC3-B88A-E8C183C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18</a:t>
            </a:r>
            <a:r>
              <a:rPr lang="zh-CN" altLang="en-US" dirty="0"/>
              <a:t>：显示七彩色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081C3-C2CB-4249-9147-408E1099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显示三基色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显示七彩色</a:t>
            </a:r>
          </a:p>
        </p:txBody>
      </p:sp>
    </p:spTree>
    <p:extLst>
      <p:ext uri="{BB962C8B-B14F-4D97-AF65-F5344CB8AC3E}">
        <p14:creationId xmlns:p14="http://schemas.microsoft.com/office/powerpoint/2010/main" val="24984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392F-0B18-4436-94E3-EF9ED7C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4CE4-2393-40C1-A0B7-5D905E2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舵机是用来控制舵的，比如轮船的方向舵，飞机的方向舵、升降舵等，这些都需要控制一定的角度，但并非需要连续旋转。所以一般舵机都是只能转动一定的角度，这里说的舵机主要应用于航模、车模和监控等多种领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舵机，又称为伺服马达，是一种具有闭环控制系统的机电结构。舵机内部是有直流电机，位置电位器和驱动反馈电路板组成，其工作原理是由控制器发出</a:t>
            </a:r>
            <a:r>
              <a:rPr lang="en-US" altLang="zh-CN" dirty="0"/>
              <a:t>PWM</a:t>
            </a:r>
            <a:r>
              <a:rPr lang="zh-CN" altLang="zh-CN" dirty="0"/>
              <a:t>（脉冲宽度调制）信号给舵机，经电路板上的</a:t>
            </a:r>
            <a:r>
              <a:rPr lang="en-US" altLang="zh-CN" dirty="0"/>
              <a:t>IC</a:t>
            </a:r>
            <a:r>
              <a:rPr lang="zh-CN" altLang="zh-CN" dirty="0"/>
              <a:t>处理后计算出转动方向，在驱动直流电机转动，透过减速齿轮将动力传至摆臂，同时由位置电位器（检测器）返回位置信号，判断是否已经到达设定位置，一般舵机只能旋转</a:t>
            </a:r>
            <a:r>
              <a:rPr lang="en-US" altLang="zh-CN" dirty="0"/>
              <a:t>180</a:t>
            </a:r>
            <a:r>
              <a:rPr lang="zh-CN" altLang="zh-CN" dirty="0"/>
              <a:t>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4714-23C9-4318-9870-DD6F4F9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Arduino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F0D30-647E-4F29-8825-09BBF4D7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https://www.arduinolibraries.info/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5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E7EA-2C03-49DF-9B03-761D6D9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1EA0-0C2A-4001-ABBB-AA62F6C9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920255"/>
          </a:xfrm>
        </p:spPr>
        <p:txBody>
          <a:bodyPr/>
          <a:lstStyle/>
          <a:p>
            <a:r>
              <a:rPr lang="zh-CN" altLang="zh-CN" dirty="0"/>
              <a:t>舵机有</a:t>
            </a:r>
            <a:r>
              <a:rPr lang="en-US" altLang="zh-CN" dirty="0"/>
              <a:t>3</a:t>
            </a:r>
            <a:r>
              <a:rPr lang="zh-CN" altLang="zh-CN" dirty="0"/>
              <a:t>根线，棕色为地，红色为电源正，橙色为信号线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B7F981A-EC4C-4FB6-A9F7-7746AF1E33DF}"/>
              </a:ext>
            </a:extLst>
          </p:cNvPr>
          <p:cNvPicPr/>
          <p:nvPr/>
        </p:nvPicPr>
        <p:blipFill>
          <a:blip r:embed="rId3"/>
          <a:srcRect l="26723" t="47319" r="51139" b="32017"/>
          <a:stretch>
            <a:fillRect/>
          </a:stretch>
        </p:blipFill>
        <p:spPr>
          <a:xfrm>
            <a:off x="1718309" y="3721874"/>
            <a:ext cx="2338705" cy="1227455"/>
          </a:xfrm>
          <a:prstGeom prst="rect">
            <a:avLst/>
          </a:prstGeom>
        </p:spPr>
      </p:pic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827FA16B-B200-48D7-9DAA-0B800FD6F2B9}"/>
              </a:ext>
            </a:extLst>
          </p:cNvPr>
          <p:cNvPicPr/>
          <p:nvPr/>
        </p:nvPicPr>
        <p:blipFill>
          <a:blip r:embed="rId4"/>
          <a:srcRect l="26761" t="42247" r="21277" b="17634"/>
          <a:stretch>
            <a:fillRect/>
          </a:stretch>
        </p:blipFill>
        <p:spPr>
          <a:xfrm>
            <a:off x="6096000" y="3587255"/>
            <a:ext cx="3447415" cy="1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020C-4E96-4A47-AE54-A32DEA6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388AA-7A77-4DD8-9BC4-DF16FEA6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2000" dirty="0"/>
              <a:t>舵机的转动位置是靠控制</a:t>
            </a:r>
            <a:r>
              <a:rPr lang="en-US" altLang="zh-CN" sz="2000" dirty="0"/>
              <a:t>PWM</a:t>
            </a:r>
            <a:r>
              <a:rPr lang="zh-CN" altLang="zh-CN" sz="2000" dirty="0"/>
              <a:t>（脉冲宽度调制）信号的占空比来实现的，标准</a:t>
            </a:r>
            <a:r>
              <a:rPr lang="en-US" altLang="zh-CN" sz="2000" dirty="0"/>
              <a:t>PWM</a:t>
            </a:r>
            <a:r>
              <a:rPr lang="zh-CN" altLang="zh-CN" sz="2000" dirty="0"/>
              <a:t>（脉冲宽度调制）信号的周期固定为</a:t>
            </a:r>
            <a:r>
              <a:rPr lang="en-US" altLang="zh-CN" sz="2000" dirty="0"/>
              <a:t>20ms</a:t>
            </a:r>
            <a:r>
              <a:rPr lang="zh-CN" altLang="zh-CN" sz="2000" dirty="0"/>
              <a:t>，占空比为</a:t>
            </a:r>
            <a:r>
              <a:rPr lang="en-US" altLang="zh-CN" sz="2000" dirty="0"/>
              <a:t>0.5-2.5ms</a:t>
            </a:r>
            <a:r>
              <a:rPr lang="zh-CN" altLang="zh-CN" sz="2000" dirty="0"/>
              <a:t>的正脉冲宽度和舵机的转角</a:t>
            </a:r>
            <a:r>
              <a:rPr lang="en-US" altLang="zh-CN" sz="2000" dirty="0"/>
              <a:t>-90</a:t>
            </a:r>
            <a:r>
              <a:rPr lang="zh-CN" altLang="zh-CN" sz="2000" dirty="0"/>
              <a:t>°到</a:t>
            </a:r>
            <a:r>
              <a:rPr lang="en-US" altLang="zh-CN" sz="2000" dirty="0"/>
              <a:t>90</a:t>
            </a:r>
            <a:r>
              <a:rPr lang="zh-CN" altLang="zh-CN" sz="2000" dirty="0"/>
              <a:t>°相对应</a:t>
            </a:r>
            <a:endParaRPr lang="en-US" altLang="zh-CN" sz="2000" dirty="0"/>
          </a:p>
          <a:p>
            <a:r>
              <a:rPr lang="en-US" altLang="zh-CN" sz="2000" dirty="0"/>
              <a:t>Arduino</a:t>
            </a:r>
            <a:r>
              <a:rPr lang="zh-CN" altLang="zh-CN" sz="2000" dirty="0"/>
              <a:t>官提供了一个舵机调用函数库</a:t>
            </a:r>
            <a:r>
              <a:rPr lang="en-US" altLang="zh-CN" sz="2000" dirty="0"/>
              <a:t>servo</a:t>
            </a:r>
            <a:r>
              <a:rPr lang="zh-CN" altLang="en-US" sz="2000" dirty="0"/>
              <a:t>（</a:t>
            </a:r>
            <a:r>
              <a:rPr lang="en-US" altLang="zh-CN" sz="2000" dirty="0">
                <a:hlinkClick r:id="rId2"/>
              </a:rPr>
              <a:t>https://www.arduino.cc/en/Reference/Servo</a:t>
            </a:r>
            <a:r>
              <a:rPr lang="zh-CN" altLang="en-US" sz="2000" dirty="0"/>
              <a:t>）</a:t>
            </a:r>
            <a:r>
              <a:rPr lang="zh-CN" altLang="zh-CN" sz="2000" dirty="0"/>
              <a:t>，可以让</a:t>
            </a:r>
            <a:r>
              <a:rPr lang="en-US" altLang="zh-CN" sz="2000" dirty="0"/>
              <a:t>Arduino</a:t>
            </a:r>
            <a:r>
              <a:rPr lang="zh-CN" altLang="zh-CN" sz="2000" dirty="0"/>
              <a:t>任意</a:t>
            </a:r>
            <a:r>
              <a:rPr lang="en-US" altLang="zh-CN" sz="2000" dirty="0"/>
              <a:t>I/O</a:t>
            </a:r>
            <a:r>
              <a:rPr lang="zh-CN" altLang="zh-CN" sz="2000" dirty="0"/>
              <a:t>口控制舵机。</a:t>
            </a:r>
          </a:p>
          <a:p>
            <a:r>
              <a:rPr lang="en-US" altLang="zh-CN" sz="2000" b="1" dirty="0"/>
              <a:t>servo</a:t>
            </a:r>
            <a:r>
              <a:rPr lang="zh-CN" altLang="zh-CN" sz="2000" b="1" dirty="0"/>
              <a:t>类下成员函数：</a:t>
            </a:r>
            <a:endParaRPr lang="zh-CN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attach()		//</a:t>
            </a:r>
            <a:r>
              <a:rPr lang="zh-CN" altLang="zh-CN" sz="2000" dirty="0"/>
              <a:t>连接舵机，（具有</a:t>
            </a:r>
            <a:r>
              <a:rPr lang="en-US" altLang="zh-CN" sz="2000" dirty="0"/>
              <a:t>PWM</a:t>
            </a:r>
            <a:r>
              <a:rPr lang="zh-CN" altLang="zh-CN" sz="2000" dirty="0"/>
              <a:t>功能的引脚）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write()		//</a:t>
            </a:r>
            <a:r>
              <a:rPr lang="zh-CN" altLang="zh-CN" sz="2000" dirty="0"/>
              <a:t>角度控制（</a:t>
            </a:r>
            <a:r>
              <a:rPr lang="en-US" altLang="zh-CN" sz="2000" dirty="0"/>
              <a:t>0</a:t>
            </a:r>
            <a:r>
              <a:rPr lang="zh-CN" altLang="zh-CN" sz="2000" dirty="0"/>
              <a:t>°到</a:t>
            </a:r>
            <a:r>
              <a:rPr lang="en-US" altLang="zh-CN" sz="2000" dirty="0"/>
              <a:t>180</a:t>
            </a:r>
            <a:r>
              <a:rPr lang="zh-CN" altLang="zh-CN" sz="2000" dirty="0"/>
              <a:t>°）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/>
              <a:t>writeMicroseconds</a:t>
            </a:r>
            <a:r>
              <a:rPr lang="en-US" altLang="zh-CN" sz="2000" b="1" dirty="0"/>
              <a:t>()	//</a:t>
            </a:r>
            <a:r>
              <a:rPr lang="zh-CN" altLang="zh-CN" sz="2000" dirty="0"/>
              <a:t>输入一个值单位为</a:t>
            </a:r>
            <a:r>
              <a:rPr lang="en-US" altLang="zh-CN" sz="2000" dirty="0"/>
              <a:t>us,</a:t>
            </a:r>
            <a:r>
              <a:rPr lang="zh-CN" altLang="zh-CN" sz="2000" dirty="0"/>
              <a:t>来控制舵机转动到相应角度，输入值为</a:t>
            </a:r>
            <a:r>
              <a:rPr lang="en-US" altLang="zh-CN" sz="2000" dirty="0"/>
              <a:t>1000</a:t>
            </a:r>
            <a:r>
              <a:rPr lang="zh-CN" altLang="zh-CN" sz="2000" dirty="0"/>
              <a:t>时舵机轴转动到逆时针最大位置。输入值为</a:t>
            </a:r>
            <a:r>
              <a:rPr lang="en-US" altLang="zh-CN" sz="2000" dirty="0"/>
              <a:t>2000</a:t>
            </a:r>
            <a:r>
              <a:rPr lang="zh-CN" altLang="zh-CN" sz="2000" dirty="0"/>
              <a:t>时舵机轴转动到顺时针最大位置。输入值为</a:t>
            </a:r>
            <a:r>
              <a:rPr lang="en-US" altLang="zh-CN" sz="2000" dirty="0"/>
              <a:t>1500</a:t>
            </a:r>
            <a:r>
              <a:rPr lang="zh-CN" altLang="zh-CN" sz="2000" dirty="0"/>
              <a:t>时舵机轴在中间位置。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read()		 //</a:t>
            </a:r>
            <a:r>
              <a:rPr lang="zh-CN" altLang="zh-CN" sz="2000" dirty="0"/>
              <a:t>读上一次舵机转动角度，可理解为读取最后一条</a:t>
            </a:r>
            <a:r>
              <a:rPr lang="en-US" altLang="zh-CN" sz="2000" dirty="0"/>
              <a:t>write()</a:t>
            </a:r>
            <a:r>
              <a:rPr lang="zh-CN" altLang="zh-CN" sz="2000" dirty="0"/>
              <a:t>命令中的值。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attached()	//</a:t>
            </a:r>
            <a:r>
              <a:rPr lang="zh-CN" altLang="zh-CN" sz="2000" dirty="0"/>
              <a:t>判断舵机参数是否已发送到舵机所在接口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detach()	//</a:t>
            </a:r>
            <a:r>
              <a:rPr lang="zh-CN" altLang="zh-CN" sz="2000" dirty="0"/>
              <a:t>断开舵机连接</a:t>
            </a:r>
          </a:p>
        </p:txBody>
      </p:sp>
    </p:spTree>
    <p:extLst>
      <p:ext uri="{BB962C8B-B14F-4D97-AF65-F5344CB8AC3E}">
        <p14:creationId xmlns:p14="http://schemas.microsoft.com/office/powerpoint/2010/main" val="42718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B29B-D4FE-4EC0-AC04-3A86D186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180</a:t>
            </a:r>
            <a:r>
              <a:rPr lang="zh-CN" altLang="en-US" dirty="0"/>
              <a:t>转舵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CC475-62B3-4DEC-BB13-F9E9A014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lvl="1"/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/>
            <a:r>
              <a:rPr lang="zh-CN" altLang="zh-CN" dirty="0"/>
              <a:t>舵机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zh-CN" altLang="en-US" dirty="0"/>
              <a:t>红线接</a:t>
            </a:r>
            <a:r>
              <a:rPr lang="en-US" altLang="zh-CN" dirty="0"/>
              <a:t>VCC</a:t>
            </a:r>
            <a:r>
              <a:rPr lang="zh-CN" altLang="en-US" dirty="0"/>
              <a:t>正极，橙色线接</a:t>
            </a:r>
            <a:r>
              <a:rPr lang="en-US" altLang="zh-CN" dirty="0"/>
              <a:t>6</a:t>
            </a:r>
            <a:r>
              <a:rPr lang="zh-CN" altLang="en-US" dirty="0"/>
              <a:t>引脚，棕色或黑色的线接</a:t>
            </a:r>
            <a:r>
              <a:rPr lang="en-US" altLang="zh-CN" dirty="0"/>
              <a:t>GND</a:t>
            </a:r>
            <a:r>
              <a:rPr lang="zh-CN" altLang="en-US" dirty="0"/>
              <a:t>负极</a:t>
            </a:r>
          </a:p>
        </p:txBody>
      </p:sp>
    </p:spTree>
    <p:extLst>
      <p:ext uri="{BB962C8B-B14F-4D97-AF65-F5344CB8AC3E}">
        <p14:creationId xmlns:p14="http://schemas.microsoft.com/office/powerpoint/2010/main" val="13567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9AC83-9691-4C91-847B-3B045A9C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20</a:t>
            </a:r>
            <a:r>
              <a:rPr lang="zh-CN" altLang="en-US" dirty="0"/>
              <a:t>：电位器控制舵机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AB1FF-93FD-4B00-8B21-3F572878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使用电位器控制舵机转动</a:t>
            </a:r>
            <a:endParaRPr lang="en-US" altLang="zh-CN" dirty="0"/>
          </a:p>
          <a:p>
            <a:r>
              <a:rPr lang="zh-CN" altLang="en-US" dirty="0"/>
              <a:t>电路保持不变</a:t>
            </a:r>
          </a:p>
        </p:txBody>
      </p:sp>
    </p:spTree>
    <p:extLst>
      <p:ext uri="{BB962C8B-B14F-4D97-AF65-F5344CB8AC3E}">
        <p14:creationId xmlns:p14="http://schemas.microsoft.com/office/powerpoint/2010/main" val="2703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3EBC-6791-4AE9-9DEC-C745E972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DS1302</a:t>
            </a:r>
            <a:r>
              <a:rPr lang="zh-CN" altLang="en-US" dirty="0"/>
              <a:t>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10B04-BAAA-422E-BF75-9C031AD7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DS1302</a:t>
            </a:r>
            <a:r>
              <a:rPr lang="zh-CN" altLang="zh-CN" dirty="0"/>
              <a:t>是由美国</a:t>
            </a:r>
            <a:r>
              <a:rPr lang="en-US" altLang="zh-CN" dirty="0"/>
              <a:t>DALLAS</a:t>
            </a:r>
            <a:r>
              <a:rPr lang="zh-CN" altLang="zh-CN" dirty="0"/>
              <a:t>公司推出的具有涓细电流充电能力的低功耗实时时钟芯片。它可以对年、月、日、周、时、分、秒进行计时，且具有闰年补偿等多种功能。</a:t>
            </a:r>
          </a:p>
          <a:p>
            <a:r>
              <a:rPr lang="zh-CN" altLang="zh-CN" dirty="0"/>
              <a:t>采用串行数据传输，可为掉电保护电源提供可编程的充电功能，并且可以关闭充电功能。</a:t>
            </a:r>
            <a:endParaRPr lang="en-US" altLang="zh-CN" dirty="0"/>
          </a:p>
          <a:p>
            <a:r>
              <a:rPr lang="zh-CN" altLang="zh-CN" dirty="0"/>
              <a:t>采用普通</a:t>
            </a:r>
            <a:r>
              <a:rPr lang="en-US" altLang="zh-CN" dirty="0"/>
              <a:t>32.768kHz</a:t>
            </a:r>
            <a:r>
              <a:rPr lang="zh-CN" altLang="zh-CN" dirty="0"/>
              <a:t>晶振工作电压为</a:t>
            </a:r>
            <a:r>
              <a:rPr lang="en-US" altLang="zh-CN" dirty="0"/>
              <a:t>2.0V~5.5V,</a:t>
            </a:r>
            <a:r>
              <a:rPr lang="zh-CN" altLang="zh-CN" dirty="0"/>
              <a:t>采用三线接口与</a:t>
            </a:r>
            <a:r>
              <a:rPr lang="en-US" altLang="zh-CN" dirty="0"/>
              <a:t>CPU</a:t>
            </a:r>
            <a:r>
              <a:rPr lang="zh-CN" altLang="zh-CN" dirty="0"/>
              <a:t>进行</a:t>
            </a:r>
            <a:r>
              <a:rPr lang="zh-CN" altLang="en-US" dirty="0"/>
              <a:t>同步通信</a:t>
            </a:r>
            <a:r>
              <a:rPr lang="zh-CN" altLang="zh-CN" dirty="0"/>
              <a:t>，可以跟</a:t>
            </a:r>
            <a:r>
              <a:rPr lang="en-US" altLang="zh-CN" dirty="0"/>
              <a:t>Arduino</a:t>
            </a:r>
            <a:r>
              <a:rPr lang="zh-CN" altLang="zh-CN" dirty="0"/>
              <a:t>只需要</a:t>
            </a:r>
            <a:r>
              <a:rPr lang="en-US" altLang="zh-CN" dirty="0"/>
              <a:t>3</a:t>
            </a:r>
            <a:r>
              <a:rPr lang="zh-CN" altLang="zh-CN" dirty="0"/>
              <a:t>条数据连接线即可使用。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0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0957-884A-4BA6-8648-F52C901C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prstClr val="black"/>
                </a:solidFill>
              </a:rPr>
              <a:t>DS1302</a:t>
            </a:r>
            <a:r>
              <a:rPr lang="zh-CN" altLang="en-US" sz="2800" dirty="0">
                <a:solidFill>
                  <a:prstClr val="black"/>
                </a:solidFill>
              </a:rPr>
              <a:t>芯片引脚图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2D6F2-608F-4D55-AA38-0C48D74B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：主电源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：后备电源。在主电源关闭的情况下，也能保持时钟的连续运行。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DS1302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两者中的较大者供电。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可以接一个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3v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的纽扣电池， 接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5v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的外接电源，当外界电源断电后，就会使用纽扣电池供电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：振荡源，外接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32.768kHz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晶振。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RST 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：复位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片选线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I/O 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：串行数据输入输出端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双向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SCLK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：时钟输入端。</a:t>
            </a:r>
          </a:p>
          <a:p>
            <a:endParaRPr lang="zh-CN" altLang="en-US" dirty="0"/>
          </a:p>
        </p:txBody>
      </p:sp>
      <p:pic>
        <p:nvPicPr>
          <p:cNvPr id="4" name="内容占位符 3" descr="t01ff1dfe65719a8abc">
            <a:extLst>
              <a:ext uri="{FF2B5EF4-FFF2-40B4-BE49-F238E27FC236}">
                <a16:creationId xmlns:a16="http://schemas.microsoft.com/office/drawing/2014/main" id="{CB8643CD-3C1C-43BC-9527-0E58E9F8AD7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64" y="4001294"/>
            <a:ext cx="305714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1AF-5ED0-4139-ADAF-62622992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5E7070-5FBC-4CCE-9435-E7EA8458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236" y="3345444"/>
            <a:ext cx="3133616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E002-B0AA-4769-9415-EFFF0A7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21</a:t>
            </a:r>
            <a:r>
              <a:rPr lang="zh-CN" altLang="en-US" dirty="0"/>
              <a:t>：显示日期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34344-2467-4766-AAED-54F8DB2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库文件：</a:t>
            </a:r>
            <a:r>
              <a:rPr lang="en-US" altLang="zh-CN" sz="2000" dirty="0">
                <a:hlinkClick r:id="rId2"/>
              </a:rPr>
              <a:t>http://osoyoo.com/2016/07/26/ds1302_clock_module/</a:t>
            </a:r>
            <a:endParaRPr lang="en-US" altLang="zh-CN" sz="2000" dirty="0"/>
          </a:p>
          <a:p>
            <a:r>
              <a:rPr lang="zh-CN" altLang="en-US" sz="2000" dirty="0"/>
              <a:t>实验器材</a:t>
            </a:r>
            <a:endParaRPr lang="en-US" altLang="zh-CN" sz="2000" dirty="0"/>
          </a:p>
          <a:p>
            <a:pPr lvl="1"/>
            <a:r>
              <a:rPr lang="en-US" altLang="zh-CN" sz="2000" dirty="0"/>
              <a:t>Arduino</a:t>
            </a:r>
            <a:r>
              <a:rPr lang="zh-CN" altLang="en-US" sz="2000" dirty="0"/>
              <a:t>板子</a:t>
            </a:r>
            <a:endParaRPr lang="en-US" altLang="zh-CN" sz="2000" dirty="0"/>
          </a:p>
          <a:p>
            <a:pPr lvl="1"/>
            <a:r>
              <a:rPr lang="zh-CN" altLang="en-US" sz="2000" dirty="0"/>
              <a:t>面包板及跳线</a:t>
            </a:r>
            <a:endParaRPr lang="en-US" altLang="zh-CN" sz="2000" dirty="0"/>
          </a:p>
          <a:p>
            <a:pPr lvl="1"/>
            <a:r>
              <a:rPr lang="en-US" altLang="zh-CN" sz="2000" dirty="0"/>
              <a:t>DS1302</a:t>
            </a:r>
            <a:r>
              <a:rPr lang="zh-CN" altLang="en-US" sz="2000" dirty="0"/>
              <a:t>芯片</a:t>
            </a:r>
            <a:endParaRPr lang="en-US" altLang="zh-CN" sz="2000" dirty="0"/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连线方法：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/>
              <a:t>RST -&gt; Arduino 5</a:t>
            </a:r>
            <a:endParaRPr lang="zh-CN" altLang="zh-CN" sz="2000" dirty="0"/>
          </a:p>
          <a:p>
            <a:pPr lvl="1"/>
            <a:r>
              <a:rPr lang="en-US" altLang="zh-CN" sz="2000" dirty="0"/>
              <a:t>DAT -&gt; Arduino 6</a:t>
            </a:r>
            <a:endParaRPr lang="zh-CN" altLang="zh-CN" sz="2000" dirty="0"/>
          </a:p>
          <a:p>
            <a:pPr lvl="1"/>
            <a:r>
              <a:rPr lang="en-US" altLang="zh-CN" sz="2000" dirty="0"/>
              <a:t>CLK -&gt; Arduino 7</a:t>
            </a:r>
            <a:endParaRPr lang="zh-CN" altLang="zh-CN" sz="2000" dirty="0"/>
          </a:p>
          <a:p>
            <a:pPr lvl="1"/>
            <a:r>
              <a:rPr lang="en-US" altLang="zh-CN" sz="2000" dirty="0"/>
              <a:t>VCC -&gt; Arduino +5v</a:t>
            </a:r>
            <a:endParaRPr lang="zh-CN" altLang="zh-CN" sz="2000" dirty="0"/>
          </a:p>
          <a:p>
            <a:pPr lvl="1"/>
            <a:r>
              <a:rPr lang="en-US" altLang="zh-CN" sz="2000" dirty="0"/>
              <a:t>GND -&gt; Arduino GND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922F-7FB2-4865-93A1-1B29F69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74HC595</a:t>
            </a:r>
            <a:r>
              <a:rPr lang="zh-CN" altLang="en-US" dirty="0"/>
              <a:t> </a:t>
            </a:r>
            <a:r>
              <a:rPr lang="en-US" altLang="zh-CN" dirty="0"/>
              <a:t>3-8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C5BA3-A28A-47CA-AD60-11EF4D46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译码器也称解码器，译码过程实际上是一种翻译过程，即编码的逆过程。</a:t>
            </a:r>
            <a:endParaRPr lang="en-US" altLang="zh-CN" dirty="0"/>
          </a:p>
          <a:p>
            <a:r>
              <a:rPr lang="zh-CN" altLang="en-US" dirty="0"/>
              <a:t>译码器的输入是</a:t>
            </a:r>
            <a:r>
              <a:rPr lang="en-US" altLang="zh-CN" dirty="0"/>
              <a:t>n</a:t>
            </a:r>
            <a:r>
              <a:rPr lang="zh-CN" altLang="en-US" dirty="0"/>
              <a:t>位二值代码，输出是</a:t>
            </a:r>
            <a:r>
              <a:rPr lang="en-US" altLang="zh-CN" dirty="0"/>
              <a:t>m</a:t>
            </a:r>
            <a:r>
              <a:rPr lang="zh-CN" altLang="en-US" dirty="0"/>
              <a:t>个表征代码原意的状态信号。</a:t>
            </a:r>
            <a:endParaRPr lang="en-US" altLang="zh-CN" dirty="0"/>
          </a:p>
          <a:p>
            <a:r>
              <a:rPr lang="en-US" altLang="zh-CN" dirty="0"/>
              <a:t>3-8</a:t>
            </a:r>
            <a:r>
              <a:rPr lang="zh-CN" altLang="zh-CN" dirty="0"/>
              <a:t>译码器，就是把</a:t>
            </a:r>
            <a:r>
              <a:rPr lang="en-US" altLang="zh-CN" dirty="0"/>
              <a:t> 3 </a:t>
            </a:r>
            <a:r>
              <a:rPr lang="zh-CN" altLang="zh-CN" dirty="0"/>
              <a:t>种输入状态翻译成</a:t>
            </a:r>
            <a:r>
              <a:rPr lang="en-US" altLang="zh-CN" dirty="0"/>
              <a:t> 8 </a:t>
            </a:r>
            <a:r>
              <a:rPr lang="zh-CN" altLang="zh-CN" dirty="0"/>
              <a:t>种输出状态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https://www.arduino.cc/en/tutorial/ShiftOut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7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0EF15-DD0D-48BC-BB74-CFDC75A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43846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引脚图</a:t>
            </a:r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2998FB0-BA7F-4F57-828C-C52EC4BD0420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C40CB-26D9-4358-9253-1C49D8F2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639" y="3124199"/>
            <a:ext cx="5427572" cy="2362201"/>
          </a:xfrm>
        </p:spPr>
        <p:txBody>
          <a:bodyPr/>
          <a:lstStyle/>
          <a:p>
            <a:pPr algn="l"/>
            <a:r>
              <a:rPr lang="en-US" altLang="zh-CN" dirty="0"/>
              <a:t>Q0-Q7</a:t>
            </a:r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根引脚是芯片的输出引脚</a:t>
            </a:r>
            <a:endParaRPr lang="en-US" altLang="zh-CN" dirty="0"/>
          </a:p>
          <a:p>
            <a:pPr algn="l"/>
            <a:r>
              <a:rPr lang="en-US" altLang="zh-CN" dirty="0"/>
              <a:t>DS</a:t>
            </a:r>
            <a:r>
              <a:rPr lang="zh-CN" altLang="zh-CN" dirty="0"/>
              <a:t>是串行输入引脚，所谓串行就是使数据在一根信号线上按顺序一位一位地传输。这个引脚我们接到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任意一个端口上（输出模式）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6ED0-A9E5-4418-8280-1C08E9EE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BA14DA90-F68C-4D6A-BF66-23E6021DC4B2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091F4-9CA0-4AEF-B8A4-C15C1E7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337847"/>
            <a:ext cx="5427572" cy="314855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是移位寄存器的时钟引脚。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内部有一个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位的移位寄存器用来保存从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引脚输入的数据。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发生一次上升沿的时候，从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引脚上取得当前的数据（高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低电平）并把取到的这一位数据保存到移位寄存器里。同样的，这个引脚也接到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Arduino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任意一个端口上。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向芯片发送数据时，要先在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引脚上准备好要传送的数据，然后制造一次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引脚的上升沿（先拉低电平再拉高电平），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会在这个上升沿将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引脚上的数据存入移位寄存器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，同时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原来的数据会顺移到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D2…D6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。而原先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的数据已经没有地方储存了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(D0-D7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表示移位寄存器位的编号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，这一位数据会被输出到引脚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Q7’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上。本文暂时用不到这个引脚。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0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92BB-44B5-4E44-972E-47113150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15566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BCBFFF7-C0CE-4B26-ABBB-DEE2B7F83EAD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76AB1-4510-4717-8EB3-0C1DE8BB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/>
              <a:t>STCP</a:t>
            </a:r>
            <a:r>
              <a:rPr lang="zh-CN" altLang="zh-CN" dirty="0"/>
              <a:t>是芯片内部另外一个</a:t>
            </a:r>
            <a:r>
              <a:rPr lang="en-US" altLang="zh-CN" dirty="0"/>
              <a:t>8</a:t>
            </a:r>
            <a:r>
              <a:rPr lang="zh-CN" altLang="zh-CN" dirty="0"/>
              <a:t>位锁存寄存器的时钟引脚。当移位寄存器的</a:t>
            </a:r>
            <a:r>
              <a:rPr lang="en-US" altLang="zh-CN" dirty="0"/>
              <a:t>8</a:t>
            </a:r>
            <a:r>
              <a:rPr lang="zh-CN" altLang="zh-CN" dirty="0"/>
              <a:t>位数据全部传输完毕后，制造一次锁存器时钟引脚的上升沿，</a:t>
            </a:r>
            <a:r>
              <a:rPr lang="en-US" altLang="zh-CN" dirty="0"/>
              <a:t>74HC595</a:t>
            </a:r>
            <a:r>
              <a:rPr lang="zh-CN" altLang="zh-CN" dirty="0"/>
              <a:t>会在这个上升沿将移位寄存器里的</a:t>
            </a:r>
            <a:r>
              <a:rPr lang="en-US" altLang="zh-CN" dirty="0"/>
              <a:t>8</a:t>
            </a:r>
            <a:r>
              <a:rPr lang="zh-CN" altLang="zh-CN" dirty="0"/>
              <a:t>位数据复制到锁存器中（锁存器里原来的数据将被替换）。</a:t>
            </a:r>
            <a:endParaRPr lang="en-US" altLang="zh-CN" dirty="0"/>
          </a:p>
          <a:p>
            <a:pPr algn="l"/>
            <a:r>
              <a:rPr lang="zh-CN" altLang="zh-CN" dirty="0"/>
              <a:t>注意，到这里为止，这</a:t>
            </a:r>
            <a:r>
              <a:rPr lang="en-US" altLang="zh-CN" dirty="0"/>
              <a:t>8</a:t>
            </a:r>
            <a:r>
              <a:rPr lang="zh-CN" altLang="zh-CN" dirty="0"/>
              <a:t>位数据还只是被保存在锁存器里，并没有输出到数码管上。这个引脚同样连接到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3DCF-AC0A-40CB-BF56-3125B9BF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62B9CF0-2F59-4379-A134-109B1964D2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35A79-0C34-4ED7-9FAB-1CA3C821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关于锁存器。顾名思义就是将数据保存并锁定。一旦进入了锁存器，除非断电或重置数据（</a:t>
            </a:r>
            <a:r>
              <a:rPr lang="en-US" altLang="zh-CN" dirty="0"/>
              <a:t>MR</a:t>
            </a:r>
            <a:r>
              <a:rPr lang="zh-CN" altLang="zh-CN" dirty="0"/>
              <a:t>口设置为低电平），锁存器的数据不会再改变。好处是，当你需要更新数据时，将数据串行输入移位寄存器的过程中，锁存器里的数据不会有任何影响，也就不会有闪烁了。一直到移位寄存器</a:t>
            </a:r>
            <a:r>
              <a:rPr lang="en-US" altLang="zh-CN" dirty="0"/>
              <a:t>8</a:t>
            </a:r>
            <a:r>
              <a:rPr lang="zh-CN" altLang="zh-CN" dirty="0"/>
              <a:t>位数据准备完毕，再制造一次</a:t>
            </a:r>
            <a:r>
              <a:rPr lang="en-US" altLang="zh-CN" dirty="0"/>
              <a:t>STCP</a:t>
            </a:r>
            <a:r>
              <a:rPr lang="zh-CN" altLang="zh-CN" dirty="0"/>
              <a:t>的上升沿一次性更新锁存器的数据，更新输出。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FC77-EC61-4C43-A433-D2CA4F9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FE6B4957-A4FC-4A98-BB8C-46F2C99C07B9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C2E9A-5110-4388-8671-A0FC3277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OE</a:t>
            </a:r>
            <a:r>
              <a:rPr lang="zh-CN" altLang="zh-CN" dirty="0"/>
              <a:t>是输出使能引脚，在其他芯片里也很常见。作用是控制锁存器里的数据是否最终输出到</a:t>
            </a:r>
            <a:r>
              <a:rPr lang="en-US" altLang="zh-CN" dirty="0"/>
              <a:t>Q0-Q7</a:t>
            </a:r>
            <a:r>
              <a:rPr lang="zh-CN" altLang="zh-CN" dirty="0"/>
              <a:t>输出引脚上。</a:t>
            </a:r>
            <a:endParaRPr lang="en-US" altLang="zh-CN" dirty="0"/>
          </a:p>
          <a:p>
            <a:pPr algn="l"/>
            <a:r>
              <a:rPr lang="zh-CN" altLang="zh-CN" dirty="0"/>
              <a:t>低电平时输出，高电平时不输出（既不是高电平，也不是低电平而是高阻态，不通电）。本例为了方便直接接在</a:t>
            </a:r>
            <a:r>
              <a:rPr lang="en-US" altLang="zh-CN" dirty="0"/>
              <a:t>GND</a:t>
            </a:r>
            <a:r>
              <a:rPr lang="zh-CN" altLang="zh-CN" dirty="0"/>
              <a:t>上使其一直保持低电平输出数据。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8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8C64-194D-484E-90CA-F6A72D5E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8FEF915-558C-4DC3-9892-A7DDDCD5F8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693FD-583A-4F67-A86C-AAB29156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/>
          <a:lstStyle/>
          <a:p>
            <a:pPr algn="l"/>
            <a:r>
              <a:rPr lang="en-US" altLang="zh-CN" dirty="0"/>
              <a:t>MR</a:t>
            </a:r>
            <a:r>
              <a:rPr lang="zh-CN" altLang="zh-CN" dirty="0"/>
              <a:t>是用来重置内部寄存器的引脚。低电平时重置内部寄存器</a:t>
            </a:r>
            <a:r>
              <a:rPr lang="en-US" altLang="zh-CN" dirty="0"/>
              <a:t>(</a:t>
            </a:r>
            <a:r>
              <a:rPr lang="en-US" altLang="zh-CN" dirty="0" err="1"/>
              <a:t>MemoryReset</a:t>
            </a:r>
            <a:r>
              <a:rPr lang="en-US" altLang="zh-CN" dirty="0"/>
              <a:t>)</a:t>
            </a:r>
            <a:r>
              <a:rPr lang="zh-CN" altLang="zh-CN" dirty="0"/>
              <a:t>。本例为了方便直接连接在</a:t>
            </a:r>
            <a:r>
              <a:rPr lang="en-US" altLang="zh-CN" dirty="0" err="1"/>
              <a:t>Vcc</a:t>
            </a:r>
            <a:r>
              <a:rPr lang="zh-CN" altLang="zh-CN" dirty="0"/>
              <a:t>上一直保持高电平。</a:t>
            </a:r>
          </a:p>
          <a:p>
            <a:pPr algn="l"/>
            <a:r>
              <a:rPr lang="en-US" altLang="zh-CN" dirty="0"/>
              <a:t>Q7’</a:t>
            </a:r>
            <a:r>
              <a:rPr lang="zh-CN" altLang="zh-CN" dirty="0"/>
              <a:t>引脚，串行输出引脚，本文不使用。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1847</Words>
  <Application>Microsoft Office PowerPoint</Application>
  <PresentationFormat>宽屏</PresentationFormat>
  <Paragraphs>117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宋体</vt:lpstr>
      <vt:lpstr>Arial</vt:lpstr>
      <vt:lpstr>Corbel</vt:lpstr>
      <vt:lpstr>视差</vt:lpstr>
      <vt:lpstr>2021西安交通大学小学期计算机应用能力实训（Arduino项目）</vt:lpstr>
      <vt:lpstr>Arduino库</vt:lpstr>
      <vt:lpstr>74HC595 3-8译码器</vt:lpstr>
      <vt:lpstr>引脚图</vt:lpstr>
      <vt:lpstr>引脚图</vt:lpstr>
      <vt:lpstr>引脚图</vt:lpstr>
      <vt:lpstr>引脚图</vt:lpstr>
      <vt:lpstr>引脚图</vt:lpstr>
      <vt:lpstr>引脚图</vt:lpstr>
      <vt:lpstr>实验16:3-8译码器点灯实验</vt:lpstr>
      <vt:lpstr>原理图</vt:lpstr>
      <vt:lpstr>实物图</vt:lpstr>
      <vt:lpstr>光控灯</vt:lpstr>
      <vt:lpstr>实验17：光控实验</vt:lpstr>
      <vt:lpstr>实物图</vt:lpstr>
      <vt:lpstr>RGB三基色LED</vt:lpstr>
      <vt:lpstr>RGB三基色LED</vt:lpstr>
      <vt:lpstr>实验18：显示七彩色</vt:lpstr>
      <vt:lpstr>舵机</vt:lpstr>
      <vt:lpstr>引脚图</vt:lpstr>
      <vt:lpstr>舵机（续）</vt:lpstr>
      <vt:lpstr>实验19：180转舵</vt:lpstr>
      <vt:lpstr>实验20：电位器控制舵机</vt:lpstr>
      <vt:lpstr>DS1302时钟</vt:lpstr>
      <vt:lpstr>DS1302芯片引脚图</vt:lpstr>
      <vt:lpstr>原理图</vt:lpstr>
      <vt:lpstr>实验21：显示日期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68</cp:revision>
  <dcterms:created xsi:type="dcterms:W3CDTF">2019-06-26T10:54:21Z</dcterms:created>
  <dcterms:modified xsi:type="dcterms:W3CDTF">2021-07-08T06:03:10Z</dcterms:modified>
</cp:coreProperties>
</file>