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7" r:id="rId11"/>
    <p:sldId id="281" r:id="rId12"/>
    <p:sldId id="279" r:id="rId13"/>
    <p:sldId id="286" r:id="rId14"/>
    <p:sldId id="310" r:id="rId15"/>
    <p:sldId id="311" r:id="rId16"/>
    <p:sldId id="287" r:id="rId17"/>
    <p:sldId id="282" r:id="rId18"/>
    <p:sldId id="28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2595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53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2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0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0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5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35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io-basics-dashboards/creating-a-dashboard" TargetMode="External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2021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12D1B-B9D5-44E5-A11E-92C28A90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MQTT</a:t>
            </a:r>
            <a:r>
              <a:rPr lang="zh-CN" altLang="zh-CN" dirty="0"/>
              <a:t>与</a:t>
            </a:r>
            <a:r>
              <a:rPr lang="en-US" altLang="zh-CN" dirty="0"/>
              <a:t>IOT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F8298-10C0-476A-B93A-79D3BCA1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MQTT</a:t>
            </a:r>
            <a:r>
              <a:rPr lang="zh-CN" altLang="zh-CN" dirty="0"/>
              <a:t>（</a:t>
            </a:r>
            <a:r>
              <a:rPr lang="en-US" altLang="zh-CN" dirty="0"/>
              <a:t>Message Queuing Telemetry Transport</a:t>
            </a:r>
            <a:r>
              <a:rPr lang="zh-CN" altLang="zh-CN" dirty="0"/>
              <a:t>，消息队列遥测传输）是</a:t>
            </a:r>
            <a:r>
              <a:rPr lang="en-US" altLang="zh-CN" dirty="0"/>
              <a:t>IBM</a:t>
            </a:r>
            <a:r>
              <a:rPr lang="zh-CN" altLang="zh-CN" dirty="0"/>
              <a:t>开发的轻量级的基于发布</a:t>
            </a:r>
            <a:r>
              <a:rPr lang="en-US" altLang="zh-CN" dirty="0"/>
              <a:t> - </a:t>
            </a:r>
            <a:r>
              <a:rPr lang="zh-CN" altLang="zh-CN" dirty="0"/>
              <a:t>订阅的消息传递</a:t>
            </a:r>
            <a:r>
              <a:rPr lang="zh-CN" altLang="en-US" dirty="0"/>
              <a:t>的</a:t>
            </a:r>
            <a:r>
              <a:rPr lang="zh-CN" altLang="zh-CN" dirty="0"/>
              <a:t>协议。</a:t>
            </a:r>
            <a:r>
              <a:rPr lang="zh-CN" altLang="en-US" dirty="0"/>
              <a:t>它</a:t>
            </a:r>
            <a:r>
              <a:rPr lang="zh-CN" altLang="zh-CN" dirty="0"/>
              <a:t>支持所有平台，几乎可以把所有联网物品和外部连接起来，被用来当做传感器和制动器（比如通过</a:t>
            </a:r>
            <a:r>
              <a:rPr lang="en-US" altLang="zh-CN" dirty="0"/>
              <a:t>Twitter</a:t>
            </a:r>
            <a:r>
              <a:rPr lang="zh-CN" altLang="zh-CN" dirty="0"/>
              <a:t>让房屋联网）的通信协议。</a:t>
            </a:r>
          </a:p>
          <a:p>
            <a:pPr lvl="1"/>
            <a:r>
              <a:rPr lang="zh-CN" altLang="zh-CN" dirty="0"/>
              <a:t>它比其他基于请求响应的</a:t>
            </a:r>
            <a:r>
              <a:rPr lang="en-US" altLang="zh-CN" dirty="0"/>
              <a:t>API</a:t>
            </a:r>
            <a:r>
              <a:rPr lang="zh-CN" altLang="zh-CN" dirty="0"/>
              <a:t>（如</a:t>
            </a:r>
            <a:r>
              <a:rPr lang="en-US" altLang="zh-CN" dirty="0"/>
              <a:t>HTTP</a:t>
            </a:r>
            <a:r>
              <a:rPr lang="zh-CN" altLang="zh-CN" dirty="0"/>
              <a:t>）更快。</a:t>
            </a:r>
          </a:p>
          <a:p>
            <a:pPr lvl="1"/>
            <a:r>
              <a:rPr lang="zh-CN" altLang="zh-CN" dirty="0"/>
              <a:t>它是基于</a:t>
            </a:r>
            <a:r>
              <a:rPr lang="en-US" altLang="zh-CN" dirty="0"/>
              <a:t>TCP / IP</a:t>
            </a:r>
            <a:r>
              <a:rPr lang="zh-CN" altLang="zh-CN" dirty="0"/>
              <a:t>协议开发的。</a:t>
            </a:r>
          </a:p>
          <a:p>
            <a:pPr lvl="1"/>
            <a:r>
              <a:rPr lang="zh-CN" altLang="zh-CN" dirty="0"/>
              <a:t>它允许远程定位设备在消息代理的帮助下连接，订阅，发布等到服务器上的特定主题。</a:t>
            </a:r>
          </a:p>
          <a:p>
            <a:pPr lvl="1"/>
            <a:r>
              <a:rPr lang="en-US" altLang="zh-CN" dirty="0"/>
              <a:t>MQTT Broker / Message Broker</a:t>
            </a:r>
            <a:r>
              <a:rPr lang="zh-CN" altLang="zh-CN" dirty="0"/>
              <a:t>是发件人和收件人之间的一个模块。这是消息验证，转换和路由的一个元素。</a:t>
            </a:r>
          </a:p>
          <a:p>
            <a:pPr lvl="1"/>
            <a:r>
              <a:rPr lang="zh-CN" altLang="zh-CN" dirty="0"/>
              <a:t>经纪人负责将消息分发给感兴趣的客户（订阅客户）。</a:t>
            </a:r>
          </a:p>
        </p:txBody>
      </p:sp>
    </p:spTree>
    <p:extLst>
      <p:ext uri="{BB962C8B-B14F-4D97-AF65-F5344CB8AC3E}">
        <p14:creationId xmlns:p14="http://schemas.microsoft.com/office/powerpoint/2010/main" val="270469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2E193-3073-4683-84E5-5930F0A9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MQTT</a:t>
            </a:r>
            <a:r>
              <a:rPr lang="zh-CN" altLang="zh-CN" dirty="0"/>
              <a:t>与</a:t>
            </a:r>
            <a:r>
              <a:rPr lang="en-US" altLang="zh-CN" dirty="0"/>
              <a:t>IOT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DBD7D-BE2F-4C51-99EC-85C3DD749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MQTT</a:t>
            </a:r>
            <a:r>
              <a:rPr lang="zh-CN" altLang="zh-CN" dirty="0"/>
              <a:t>广泛应用于物联网（</a:t>
            </a:r>
            <a:r>
              <a:rPr lang="en-US" altLang="zh-CN" dirty="0"/>
              <a:t>IoT</a:t>
            </a:r>
            <a:r>
              <a:rPr lang="zh-CN" altLang="zh-CN" dirty="0"/>
              <a:t>）嵌入式应用，每个传感器都连接到服务器，并且可以通过互联网进行控制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en-US" altLang="zh-CN" dirty="0" err="1"/>
              <a:t>NodeMCU</a:t>
            </a:r>
            <a:r>
              <a:rPr lang="zh-CN" altLang="zh-CN" dirty="0"/>
              <a:t>是一个开源的物联网平台。这是一个运行在</a:t>
            </a:r>
            <a:r>
              <a:rPr lang="en-US" altLang="zh-CN" dirty="0" err="1"/>
              <a:t>Espressif</a:t>
            </a:r>
            <a:r>
              <a:rPr lang="en-US" altLang="zh-CN" dirty="0"/>
              <a:t> Systems</a:t>
            </a:r>
            <a:r>
              <a:rPr lang="zh-CN" altLang="zh-CN" dirty="0"/>
              <a:t>的</a:t>
            </a:r>
            <a:r>
              <a:rPr lang="en-US" altLang="zh-CN" dirty="0"/>
              <a:t>ESP8266 Wi-Fi SoC</a:t>
            </a:r>
            <a:r>
              <a:rPr lang="zh-CN" altLang="zh-CN" dirty="0"/>
              <a:t>上的固件。它具有可用的物联网应用程序易于构建的无线网络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en-US" altLang="zh-CN" dirty="0" err="1"/>
              <a:t>NodeMCU</a:t>
            </a:r>
            <a:r>
              <a:rPr lang="zh-CN" altLang="zh-CN" dirty="0"/>
              <a:t>的</a:t>
            </a:r>
            <a:r>
              <a:rPr lang="en-US" altLang="zh-CN" dirty="0"/>
              <a:t>MQTT</a:t>
            </a:r>
            <a:r>
              <a:rPr lang="zh-CN" altLang="zh-CN" dirty="0"/>
              <a:t>客户端模块与</a:t>
            </a:r>
            <a:r>
              <a:rPr lang="en-US" altLang="zh-CN" dirty="0"/>
              <a:t>MQTT</a:t>
            </a:r>
            <a:r>
              <a:rPr lang="zh-CN" altLang="zh-CN" dirty="0"/>
              <a:t>协议版本</a:t>
            </a:r>
            <a:r>
              <a:rPr lang="en-US" altLang="zh-CN" dirty="0"/>
              <a:t>3.1.1</a:t>
            </a:r>
            <a:r>
              <a:rPr lang="zh-CN" altLang="zh-CN" dirty="0"/>
              <a:t>相同。确保您的代理支持</a:t>
            </a:r>
            <a:r>
              <a:rPr lang="en-US" altLang="zh-CN" dirty="0"/>
              <a:t>3.1.1</a:t>
            </a:r>
            <a:r>
              <a:rPr lang="zh-CN" altLang="zh-CN" dirty="0"/>
              <a:t>版，并且已正确配置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641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43261-AAF2-4361-B4F6-3B60A714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MQTT</a:t>
            </a:r>
            <a:r>
              <a:rPr lang="zh-CN" altLang="zh-CN" dirty="0"/>
              <a:t>与</a:t>
            </a:r>
            <a:r>
              <a:rPr lang="en-US" altLang="zh-CN" dirty="0"/>
              <a:t>IOT</a:t>
            </a:r>
            <a:r>
              <a:rPr lang="zh-CN" altLang="en-US" dirty="0"/>
              <a:t>（续）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219803E-0A19-4D07-ACE1-13AA92E7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92752"/>
            <a:ext cx="10272889" cy="1336248"/>
          </a:xfrm>
        </p:spPr>
        <p:txBody>
          <a:bodyPr>
            <a:normAutofit/>
          </a:bodyPr>
          <a:lstStyle/>
          <a:p>
            <a:r>
              <a:rPr lang="zh-CN" altLang="zh-CN" dirty="0"/>
              <a:t>如果温度传感器发布</a:t>
            </a:r>
            <a:r>
              <a:rPr lang="en-US" altLang="zh-CN" dirty="0"/>
              <a:t>“</a:t>
            </a:r>
            <a:r>
              <a:rPr lang="zh-CN" altLang="zh-CN" dirty="0"/>
              <a:t>温度</a:t>
            </a:r>
            <a:r>
              <a:rPr lang="en-US" altLang="zh-CN" dirty="0"/>
              <a:t>”</a:t>
            </a:r>
            <a:r>
              <a:rPr lang="zh-CN" altLang="zh-CN" dirty="0"/>
              <a:t>主题的温度数据（消息），那么订购了</a:t>
            </a:r>
            <a:r>
              <a:rPr lang="en-US" altLang="zh-CN" dirty="0"/>
              <a:t>“</a:t>
            </a:r>
            <a:r>
              <a:rPr lang="zh-CN" altLang="zh-CN" dirty="0"/>
              <a:t>温度</a:t>
            </a:r>
            <a:r>
              <a:rPr lang="en-US" altLang="zh-CN" dirty="0"/>
              <a:t>”</a:t>
            </a:r>
            <a:r>
              <a:rPr lang="zh-CN" altLang="zh-CN" dirty="0"/>
              <a:t>主题的客户就可以获得公布的温度数据。</a:t>
            </a:r>
          </a:p>
        </p:txBody>
      </p:sp>
      <p:pic>
        <p:nvPicPr>
          <p:cNvPr id="8" name="图片 7" descr="MQTT Broker nw">
            <a:extLst>
              <a:ext uri="{FF2B5EF4-FFF2-40B4-BE49-F238E27FC236}">
                <a16:creationId xmlns:a16="http://schemas.microsoft.com/office/drawing/2014/main" id="{3091D98B-E922-4119-A643-E8016E760A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46" y="3429000"/>
            <a:ext cx="526542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8834E-ED9E-4990-998E-65FCD5E5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Adafruit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5875F-BB23-4917-923D-DF8A7BA4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打开链接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https://io.adafruit.com/</a:t>
            </a:r>
            <a:r>
              <a:rPr lang="en-US" altLang="zh-CN" dirty="0"/>
              <a:t> </a:t>
            </a:r>
            <a:r>
              <a:rPr lang="zh-CN" altLang="zh-CN" dirty="0"/>
              <a:t>，注册用户并登陆。</a:t>
            </a:r>
          </a:p>
          <a:p>
            <a:r>
              <a:rPr lang="zh-CN" altLang="en-US" dirty="0"/>
              <a:t>在菜单栏选择 “</a:t>
            </a:r>
            <a:r>
              <a:rPr lang="en-US" altLang="zh-CN" dirty="0"/>
              <a:t>IO -&gt; New Dashboard</a:t>
            </a:r>
            <a:r>
              <a:rPr lang="zh-CN" altLang="en-US" dirty="0"/>
              <a:t>”，假设创建 </a:t>
            </a:r>
            <a:r>
              <a:rPr lang="en-US" altLang="zh-CN" dirty="0"/>
              <a:t>IOT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在菜单栏选择 “</a:t>
            </a:r>
            <a:r>
              <a:rPr lang="en-US" altLang="zh-CN" dirty="0"/>
              <a:t>My Key</a:t>
            </a:r>
            <a:r>
              <a:rPr lang="zh-CN" altLang="en-US" dirty="0"/>
              <a:t>”，取得用户名和</a:t>
            </a:r>
            <a:r>
              <a:rPr lang="en-US" altLang="zh-CN" dirty="0"/>
              <a:t>AIO</a:t>
            </a:r>
            <a:r>
              <a:rPr lang="zh-CN" altLang="zh-CN" dirty="0"/>
              <a:t>密钥</a:t>
            </a:r>
            <a:r>
              <a:rPr lang="zh-CN" altLang="en-US" dirty="0"/>
              <a:t>。</a:t>
            </a:r>
            <a:r>
              <a:rPr lang="zh-CN" altLang="zh-CN" dirty="0"/>
              <a:t>稍后用于访问馈送数据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zh-CN" altLang="en-US" dirty="0"/>
              <a:t>资料</a:t>
            </a:r>
            <a:r>
              <a:rPr lang="zh-CN" altLang="zh-CN" dirty="0"/>
              <a:t>参阅链接：</a:t>
            </a:r>
          </a:p>
          <a:p>
            <a:pPr lvl="1"/>
            <a:r>
              <a:rPr lang="en-US" altLang="zh-CN" u="sng" dirty="0">
                <a:hlinkClick r:id="rId3"/>
              </a:rPr>
              <a:t>https://learn.adafruit.com/adafruit-io-basics-dashboards/creating-a-dashboard</a:t>
            </a:r>
            <a:endParaRPr lang="zh-CN" altLang="zh-CN" dirty="0"/>
          </a:p>
          <a:p>
            <a:r>
              <a:rPr lang="zh-CN" altLang="en-US" dirty="0"/>
              <a:t>打开</a:t>
            </a:r>
            <a:r>
              <a:rPr lang="en-US" altLang="zh-CN" dirty="0"/>
              <a:t>IOT Dashboard</a:t>
            </a:r>
            <a:r>
              <a:rPr lang="zh-CN" altLang="zh-CN" dirty="0"/>
              <a:t>，可以添加各种可用于控制</a:t>
            </a:r>
            <a:r>
              <a:rPr lang="zh-CN" altLang="en-US" dirty="0"/>
              <a:t>和监视</a:t>
            </a:r>
            <a:r>
              <a:rPr lang="zh-CN" altLang="zh-CN" dirty="0"/>
              <a:t>设备的模块</a:t>
            </a:r>
            <a:r>
              <a:rPr lang="zh-CN" altLang="en-US" dirty="0"/>
              <a:t>。如可以创建一个开关灯的按钮，在仪表盘右上角的设置中选择“</a:t>
            </a:r>
            <a:r>
              <a:rPr lang="en-US" altLang="zh-CN" dirty="0"/>
              <a:t>Create New Block</a:t>
            </a:r>
            <a:r>
              <a:rPr lang="zh-CN" altLang="en-US" dirty="0"/>
              <a:t>”，选择“</a:t>
            </a:r>
            <a:r>
              <a:rPr lang="en-US" altLang="zh-CN" dirty="0"/>
              <a:t>Toggle</a:t>
            </a:r>
            <a:r>
              <a:rPr lang="zh-CN" altLang="en-US" dirty="0"/>
              <a:t>”进行配置即可。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6277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11C59F-4D69-425C-B64F-4A2E09C4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Feeds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296B4B-C3D3-4A86-9EB1-9164B6A1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687" y="2438401"/>
            <a:ext cx="5200650" cy="31328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E3BD73-78C9-4027-8F47-5A1D04856528}"/>
              </a:ext>
            </a:extLst>
          </p:cNvPr>
          <p:cNvSpPr txBox="1"/>
          <p:nvPr/>
        </p:nvSpPr>
        <p:spPr>
          <a:xfrm>
            <a:off x="1309512" y="2330517"/>
            <a:ext cx="4518264" cy="334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</a:pPr>
            <a:r>
              <a:rPr lang="zh-CN" altLang="en-US" sz="2400" dirty="0"/>
              <a:t>创建的 </a:t>
            </a:r>
            <a:r>
              <a:rPr lang="en-US" altLang="zh-CN" sz="2400" dirty="0"/>
              <a:t>Feeds </a:t>
            </a:r>
            <a:r>
              <a:rPr lang="zh-CN" altLang="en-US" sz="2400" dirty="0"/>
              <a:t>需要和代码中的保持一致。</a:t>
            </a:r>
            <a:endParaRPr lang="en-US" altLang="zh-CN" sz="2400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</a:pPr>
            <a:r>
              <a:rPr lang="en-US" altLang="zh-CN" sz="2400" dirty="0"/>
              <a:t>test </a:t>
            </a:r>
            <a:r>
              <a:rPr lang="zh-CN" altLang="en-US" sz="2400" dirty="0"/>
              <a:t>用于显示从 </a:t>
            </a:r>
            <a:r>
              <a:rPr lang="en-US" altLang="zh-CN" sz="2400" dirty="0" err="1"/>
              <a:t>NodeMCU</a:t>
            </a:r>
            <a:r>
              <a:rPr lang="en-US" altLang="zh-CN" sz="2400" dirty="0"/>
              <a:t> </a:t>
            </a:r>
            <a:r>
              <a:rPr lang="zh-CN" altLang="en-US" sz="2400" dirty="0"/>
              <a:t>采集到的数据。</a:t>
            </a:r>
            <a:endParaRPr lang="en-US" altLang="zh-CN" sz="2400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</a:pPr>
            <a:r>
              <a:rPr lang="en-US" altLang="zh-CN" sz="2400" dirty="0"/>
              <a:t>Switch </a:t>
            </a:r>
            <a:r>
              <a:rPr lang="zh-CN" altLang="en-US" sz="2400" dirty="0"/>
              <a:t>用于和 </a:t>
            </a:r>
            <a:r>
              <a:rPr lang="en-US" altLang="zh-CN" sz="2400" dirty="0" err="1"/>
              <a:t>DashBoards</a:t>
            </a:r>
            <a:r>
              <a:rPr lang="zh-CN" altLang="en-US" sz="2400" dirty="0"/>
              <a:t> 中创建的开关灯控制块进行关联，用于控制 </a:t>
            </a:r>
            <a:r>
              <a:rPr lang="en-US" altLang="zh-CN" sz="2400" dirty="0" err="1"/>
              <a:t>NodeMCU</a:t>
            </a:r>
            <a:r>
              <a:rPr lang="en-US" altLang="zh-CN" sz="2400" dirty="0"/>
              <a:t> </a:t>
            </a:r>
            <a:r>
              <a:rPr lang="zh-CN" altLang="en-US" sz="2400" dirty="0"/>
              <a:t>的外围设备 </a:t>
            </a:r>
            <a:r>
              <a:rPr lang="en-US" altLang="zh-CN" sz="2400" dirty="0"/>
              <a:t>LED </a:t>
            </a:r>
            <a:r>
              <a:rPr lang="zh-CN" altLang="en-US" sz="2400" dirty="0"/>
              <a:t>灯。</a:t>
            </a:r>
          </a:p>
        </p:txBody>
      </p:sp>
    </p:spTree>
    <p:extLst>
      <p:ext uri="{BB962C8B-B14F-4D97-AF65-F5344CB8AC3E}">
        <p14:creationId xmlns:p14="http://schemas.microsoft.com/office/powerpoint/2010/main" val="35314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D931F-DD44-4861-AE5C-1A8A9AF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创建仪表盘开关灯控制块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3286C2-5988-4F9C-9768-100A3DEA5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237" y="2667000"/>
            <a:ext cx="4669613" cy="3332163"/>
          </a:xfrm>
        </p:spPr>
      </p:pic>
    </p:spTree>
    <p:extLst>
      <p:ext uri="{BB962C8B-B14F-4D97-AF65-F5344CB8AC3E}">
        <p14:creationId xmlns:p14="http://schemas.microsoft.com/office/powerpoint/2010/main" val="3607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E205E-56F8-406D-8597-18CA47A1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相关库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8B5DF-FFC1-4E62-9F52-28CF1F13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</a:t>
            </a:r>
            <a:r>
              <a:rPr lang="en-US" altLang="zh-CN" dirty="0"/>
              <a:t>Arduino IDE</a:t>
            </a:r>
            <a:r>
              <a:rPr lang="zh-CN" altLang="zh-CN" dirty="0"/>
              <a:t>库管理器来安装</a:t>
            </a:r>
            <a:r>
              <a:rPr lang="en-US" altLang="zh-CN" dirty="0"/>
              <a:t>3</a:t>
            </a:r>
            <a:r>
              <a:rPr lang="zh-CN" altLang="en-US" dirty="0"/>
              <a:t>个库。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Adafruit 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Adafruit MQTT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 err="1"/>
              <a:t>ArduinoHttpClient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976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CDFE5-0AB7-4314-A331-2C3B1CC2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31</a:t>
            </a:r>
            <a:r>
              <a:rPr lang="zh-CN" altLang="en-US" dirty="0"/>
              <a:t>：</a:t>
            </a:r>
            <a:r>
              <a:rPr lang="en-US" altLang="zh-CN" dirty="0"/>
              <a:t>MQTT</a:t>
            </a:r>
            <a:r>
              <a:rPr lang="zh-CN" altLang="en-US" dirty="0"/>
              <a:t>与</a:t>
            </a:r>
            <a:r>
              <a:rPr lang="en-US" altLang="zh-CN" dirty="0"/>
              <a:t>IOT</a:t>
            </a:r>
            <a:r>
              <a:rPr lang="zh-CN" altLang="en-US" dirty="0"/>
              <a:t>互联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D45FD-4DE4-47C2-B8B1-B2FDE643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编写</a:t>
            </a:r>
            <a:r>
              <a:rPr lang="en-US" altLang="zh-CN" dirty="0"/>
              <a:t>Arduino</a:t>
            </a:r>
            <a:r>
              <a:rPr lang="zh-CN" altLang="zh-CN" dirty="0"/>
              <a:t>程序将</a:t>
            </a:r>
            <a:r>
              <a:rPr lang="en-US" altLang="zh-CN" dirty="0" err="1"/>
              <a:t>NodeMCU</a:t>
            </a:r>
            <a:r>
              <a:rPr lang="zh-CN" altLang="zh-CN" dirty="0"/>
              <a:t>配置为</a:t>
            </a:r>
            <a:r>
              <a:rPr lang="en-US" altLang="zh-CN" dirty="0"/>
              <a:t>MQTT</a:t>
            </a:r>
            <a:r>
              <a:rPr lang="zh-CN" altLang="zh-CN" dirty="0"/>
              <a:t>客户端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远程</a:t>
            </a:r>
            <a:r>
              <a:rPr lang="zh-CN" altLang="zh-CN" dirty="0"/>
              <a:t>控制</a:t>
            </a:r>
            <a:r>
              <a:rPr lang="en-US" altLang="zh-CN" dirty="0"/>
              <a:t>LED</a:t>
            </a:r>
            <a:r>
              <a:rPr lang="zh-CN" altLang="en-US" dirty="0"/>
              <a:t>开关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通过</a:t>
            </a:r>
            <a:r>
              <a:rPr lang="en-US" altLang="zh-CN" dirty="0"/>
              <a:t>POT</a:t>
            </a:r>
            <a:r>
              <a:rPr lang="zh-CN" altLang="zh-CN" dirty="0"/>
              <a:t>（电位器）以数字形式发送电压到</a:t>
            </a:r>
            <a:r>
              <a:rPr lang="en-US" altLang="zh-CN" dirty="0"/>
              <a:t>Adafruit</a:t>
            </a:r>
            <a:r>
              <a:rPr lang="zh-CN" altLang="zh-CN" dirty="0"/>
              <a:t>仪表板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这里我们使用</a:t>
            </a:r>
            <a:r>
              <a:rPr lang="en-US" altLang="zh-CN" dirty="0"/>
              <a:t>Adafruit</a:t>
            </a:r>
            <a:r>
              <a:rPr lang="zh-CN" altLang="zh-CN" dirty="0"/>
              <a:t>服务器来进行</a:t>
            </a:r>
            <a:r>
              <a:rPr lang="en-US" altLang="zh-CN" dirty="0"/>
              <a:t>MQTT</a:t>
            </a:r>
            <a:r>
              <a:rPr lang="zh-CN" altLang="zh-CN" dirty="0"/>
              <a:t>客户端演示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lvl="1"/>
            <a:r>
              <a:rPr lang="en-US" altLang="zh-CN" dirty="0" err="1"/>
              <a:t>NodeMCU</a:t>
            </a:r>
            <a:r>
              <a:rPr lang="zh-CN" altLang="zh-CN" dirty="0"/>
              <a:t>板子</a:t>
            </a:r>
          </a:p>
          <a:p>
            <a:pPr lvl="1"/>
            <a:r>
              <a:rPr lang="en-US" altLang="zh-CN" dirty="0"/>
              <a:t>USB</a:t>
            </a:r>
            <a:r>
              <a:rPr lang="zh-CN" altLang="zh-CN" dirty="0"/>
              <a:t>下载线</a:t>
            </a:r>
          </a:p>
          <a:p>
            <a:pPr lvl="1"/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dirty="0"/>
          </a:p>
          <a:p>
            <a:pPr lvl="1"/>
            <a:r>
              <a:rPr lang="en-US" altLang="zh-CN" dirty="0"/>
              <a:t>LED</a:t>
            </a:r>
            <a:r>
              <a:rPr lang="zh-CN" altLang="en-US" dirty="0"/>
              <a:t>和电阻各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endParaRPr lang="zh-CN" altLang="zh-CN" dirty="0"/>
          </a:p>
          <a:p>
            <a:pPr lvl="1"/>
            <a:r>
              <a:rPr lang="zh-CN" altLang="zh-CN" dirty="0"/>
              <a:t>电位器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287133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104AB-3C06-495C-9D24-B764CA2E3CA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12363" y="1681163"/>
            <a:ext cx="5157788" cy="823912"/>
          </a:xfrm>
        </p:spPr>
        <p:txBody>
          <a:bodyPr/>
          <a:lstStyle/>
          <a:p>
            <a:r>
              <a:rPr lang="zh-CN" altLang="en-US" dirty="0"/>
              <a:t>原理图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7FF3B5-A901-4A08-91C3-2938BB6FB9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24675" y="1665501"/>
            <a:ext cx="5183187" cy="823912"/>
          </a:xfrm>
        </p:spPr>
        <p:txBody>
          <a:bodyPr/>
          <a:lstStyle/>
          <a:p>
            <a:r>
              <a:rPr lang="zh-CN" altLang="en-US" dirty="0"/>
              <a:t>实物图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167683E-57E4-423C-8CEA-00C42CC544F7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87" y="2735263"/>
            <a:ext cx="5157788" cy="322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859ACBA-52A3-408C-9019-F4BBEC0C3010}"/>
              </a:ext>
            </a:extLst>
          </p:cNvPr>
          <p:cNvPicPr>
            <a:picLocks noGrp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99" y="2489413"/>
            <a:ext cx="4748212" cy="3684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208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4ECBC-F6D0-4913-9A62-3BB24682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服务器</a:t>
            </a:r>
            <a:r>
              <a:rPr lang="zh-CN" altLang="en-US" dirty="0"/>
              <a:t>搭建和数据发布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E715F-8EB0-4F91-8503-437D3F392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36190"/>
            <a:ext cx="10272889" cy="1159497"/>
          </a:xfrm>
        </p:spPr>
        <p:txBody>
          <a:bodyPr/>
          <a:lstStyle/>
          <a:p>
            <a:r>
              <a:rPr lang="en-US" altLang="zh-CN" dirty="0" err="1"/>
              <a:t>NodeMCU</a:t>
            </a:r>
            <a:r>
              <a:rPr lang="en-US" altLang="zh-CN" dirty="0"/>
              <a:t>(ESP8266) </a:t>
            </a:r>
            <a:r>
              <a:rPr lang="zh-CN" altLang="en-US" dirty="0"/>
              <a:t>的</a:t>
            </a:r>
            <a:r>
              <a:rPr lang="en-US" altLang="zh-CN" dirty="0"/>
              <a:t>wi-fi</a:t>
            </a:r>
            <a:r>
              <a:rPr lang="zh-CN" altLang="en-US" dirty="0"/>
              <a:t>模块具有接入点（</a:t>
            </a:r>
            <a:r>
              <a:rPr lang="en-US" altLang="zh-CN" dirty="0"/>
              <a:t>AP</a:t>
            </a:r>
            <a:r>
              <a:rPr lang="zh-CN" altLang="en-US" dirty="0"/>
              <a:t>）模式，它可以创建无线</a:t>
            </a:r>
            <a:r>
              <a:rPr lang="en-US" altLang="zh-CN" dirty="0"/>
              <a:t>LAN</a:t>
            </a:r>
            <a:r>
              <a:rPr lang="zh-CN" altLang="en-US" dirty="0"/>
              <a:t>，任何支持</a:t>
            </a:r>
            <a:r>
              <a:rPr lang="en-US" altLang="zh-CN" dirty="0"/>
              <a:t>Wi-Fi</a:t>
            </a:r>
            <a:r>
              <a:rPr lang="zh-CN" altLang="en-US" dirty="0"/>
              <a:t>的设备都可以连接。</a:t>
            </a:r>
          </a:p>
        </p:txBody>
      </p:sp>
      <p:pic>
        <p:nvPicPr>
          <p:cNvPr id="4" name="图片 3" descr="NodeMCU_WiFi_AP_Mode.png">
            <a:extLst>
              <a:ext uri="{FF2B5EF4-FFF2-40B4-BE49-F238E27FC236}">
                <a16:creationId xmlns:a16="http://schemas.microsoft.com/office/drawing/2014/main" id="{E1A5BA7F-41CA-4E8D-8E56-BFCC5B4566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07" y="3303634"/>
            <a:ext cx="4113386" cy="2873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5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87C09-18D2-4DA8-9D3F-1649DAF2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http</a:t>
            </a:r>
            <a:r>
              <a:rPr lang="zh-CN" altLang="en-US" sz="2800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7BD6F-E444-4B9F-97F0-FE85C691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超文本传输​​协议（</a:t>
            </a:r>
            <a:r>
              <a:rPr lang="en-US" altLang="zh-CN" dirty="0"/>
              <a:t>HTTP</a:t>
            </a:r>
            <a:r>
              <a:rPr lang="zh-CN" altLang="zh-CN" dirty="0"/>
              <a:t>）是标准的应用层协议，用作服务器和客户端之间的请求响应协议。</a:t>
            </a:r>
          </a:p>
          <a:p>
            <a:r>
              <a:rPr lang="zh-CN" altLang="zh-CN" dirty="0"/>
              <a:t>它被广泛应用于物联网（</a:t>
            </a:r>
            <a:r>
              <a:rPr lang="en-US" altLang="zh-CN" dirty="0"/>
              <a:t>IoT</a:t>
            </a:r>
            <a:r>
              <a:rPr lang="zh-CN" altLang="zh-CN" dirty="0"/>
              <a:t>）嵌入式应用，每个传感器都连接到一个服务器，通过</a:t>
            </a:r>
            <a:r>
              <a:rPr lang="en-US" altLang="zh-CN" dirty="0"/>
              <a:t>HTTP</a:t>
            </a:r>
            <a:r>
              <a:rPr lang="zh-CN" altLang="zh-CN" dirty="0"/>
              <a:t>协议，我们可以将传感器所捕获的数据通过网络发送给每一个客户端。</a:t>
            </a:r>
          </a:p>
        </p:txBody>
      </p:sp>
    </p:spTree>
    <p:extLst>
      <p:ext uri="{BB962C8B-B14F-4D97-AF65-F5344CB8AC3E}">
        <p14:creationId xmlns:p14="http://schemas.microsoft.com/office/powerpoint/2010/main" val="234221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E15CD-4243-406F-B49C-0902CBA5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29</a:t>
            </a:r>
            <a:r>
              <a:rPr lang="zh-CN" altLang="en-US" dirty="0"/>
              <a:t>：服务器发布数据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526C4-D9FB-49EE-9228-26F75EDA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将采集到的温湿度，通过</a:t>
            </a:r>
            <a:r>
              <a:rPr lang="en-US" altLang="zh-CN" dirty="0" err="1"/>
              <a:t>NodeMCU</a:t>
            </a:r>
            <a:r>
              <a:rPr lang="zh-CN" altLang="zh-CN" dirty="0"/>
              <a:t>中的</a:t>
            </a:r>
            <a:r>
              <a:rPr lang="en-US" altLang="zh-CN" dirty="0"/>
              <a:t>HTTP</a:t>
            </a:r>
            <a:r>
              <a:rPr lang="zh-CN" altLang="zh-CN" dirty="0"/>
              <a:t>服务器，发布到每个连接到它的</a:t>
            </a:r>
            <a:r>
              <a:rPr lang="en-US" altLang="zh-CN" dirty="0"/>
              <a:t>Wi-Fi</a:t>
            </a:r>
            <a:r>
              <a:rPr lang="zh-CN" altLang="zh-CN" dirty="0"/>
              <a:t>设备上。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NodeMCU</a:t>
            </a:r>
            <a:r>
              <a:rPr lang="zh-CN" altLang="zh-CN" dirty="0"/>
              <a:t>板子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zh-CN" dirty="0"/>
              <a:t>下载线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面包</a:t>
            </a:r>
            <a:r>
              <a:rPr lang="zh-CN" altLang="en-US" dirty="0"/>
              <a:t>板及跳线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温度湿度传感器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26962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440A6-2D59-4800-9C0B-26975815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pic>
        <p:nvPicPr>
          <p:cNvPr id="4" name="内容占位符 3" descr="DHT11原理图.png">
            <a:extLst>
              <a:ext uri="{FF2B5EF4-FFF2-40B4-BE49-F238E27FC236}">
                <a16:creationId xmlns:a16="http://schemas.microsoft.com/office/drawing/2014/main" id="{93531348-7306-46BF-856B-EE26F0B8DC7B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93" y="2438401"/>
            <a:ext cx="6257925" cy="3506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572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C6B43-B090-4778-BB8F-050C27E1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4" name="内容占位符 3" descr="DHT11实物图.png">
            <a:extLst>
              <a:ext uri="{FF2B5EF4-FFF2-40B4-BE49-F238E27FC236}">
                <a16:creationId xmlns:a16="http://schemas.microsoft.com/office/drawing/2014/main" id="{92F8AB14-9FCD-407D-98CC-975D4AEEEA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4422" y="2667000"/>
            <a:ext cx="4683244" cy="333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54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9866B-8277-4019-B4FA-46D24C9A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服务器</a:t>
            </a:r>
            <a:r>
              <a:rPr lang="zh-CN" altLang="en-US" dirty="0"/>
              <a:t>本地传感器控制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EDBD6-6060-483B-BD23-34051017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终端</a:t>
            </a:r>
            <a:r>
              <a:rPr lang="zh-CN" altLang="zh-CN" dirty="0"/>
              <a:t>连接到</a:t>
            </a:r>
            <a:r>
              <a:rPr lang="en-US" altLang="zh-CN" dirty="0" err="1"/>
              <a:t>NodeMCU</a:t>
            </a:r>
            <a:r>
              <a:rPr lang="zh-CN" altLang="zh-CN" dirty="0"/>
              <a:t>的设备，向它发出控制信号</a:t>
            </a:r>
            <a:r>
              <a:rPr lang="zh-CN" altLang="en-US" dirty="0"/>
              <a:t>，</a:t>
            </a:r>
            <a:r>
              <a:rPr lang="zh-CN" altLang="zh-CN" dirty="0"/>
              <a:t>使</a:t>
            </a:r>
            <a:r>
              <a:rPr lang="en-US" altLang="zh-CN" dirty="0" err="1"/>
              <a:t>NodeMCU</a:t>
            </a:r>
            <a:r>
              <a:rPr lang="zh-CN" altLang="zh-CN" dirty="0"/>
              <a:t>按照控制信号，对连接在其上的传感器产生作用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58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0F296-162D-4C6A-87DA-2C9A92E6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30</a:t>
            </a:r>
            <a:r>
              <a:rPr lang="zh-CN" altLang="en-US" dirty="0"/>
              <a:t>：服务器传感器控制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DF88B-3AB9-4E07-979D-7A2A0BF2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通过手机或者笔记本等设备，控制连接在</a:t>
            </a:r>
            <a:r>
              <a:rPr lang="en-US" altLang="zh-CN" dirty="0" err="1"/>
              <a:t>NodeMCU</a:t>
            </a:r>
            <a:r>
              <a:rPr lang="zh-CN" altLang="zh-CN" dirty="0"/>
              <a:t>上</a:t>
            </a:r>
            <a:r>
              <a:rPr lang="en-US" altLang="zh-CN" dirty="0"/>
              <a:t>LED</a:t>
            </a:r>
            <a:r>
              <a:rPr lang="zh-CN" altLang="zh-CN" dirty="0"/>
              <a:t>灯的亮灭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NodeMCU</a:t>
            </a:r>
            <a:r>
              <a:rPr lang="zh-CN" altLang="zh-CN" dirty="0"/>
              <a:t>板子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zh-CN" dirty="0"/>
              <a:t>下载线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LED</a:t>
            </a:r>
            <a:r>
              <a:rPr lang="zh-CN" altLang="en-US" dirty="0"/>
              <a:t>及电阻各一个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1290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EEBDE-13C9-4FD4-B69B-794CC6BF1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50949" y="1681163"/>
            <a:ext cx="5157788" cy="823912"/>
          </a:xfrm>
        </p:spPr>
        <p:txBody>
          <a:bodyPr/>
          <a:lstStyle/>
          <a:p>
            <a:r>
              <a:rPr lang="zh-CN" altLang="en-US" dirty="0"/>
              <a:t>原理图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B20856-4918-4598-968A-919AA69E754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08737" y="1681163"/>
            <a:ext cx="5183187" cy="823912"/>
          </a:xfrm>
        </p:spPr>
        <p:txBody>
          <a:bodyPr/>
          <a:lstStyle/>
          <a:p>
            <a:r>
              <a:rPr lang="zh-CN" altLang="en-US" dirty="0"/>
              <a:t>实物图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ECC53D4-8AC6-4897-8E2F-6A3EAE7480EA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7" y="2409416"/>
            <a:ext cx="4532313" cy="364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AD56625-7440-4BE9-8182-284EEEE96C44}"/>
              </a:ext>
            </a:extLst>
          </p:cNvPr>
          <p:cNvPicPr>
            <a:picLocks noGrp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1" y="2820578"/>
            <a:ext cx="4808537" cy="2827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51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782</Words>
  <Application>Microsoft Office PowerPoint</Application>
  <PresentationFormat>宽屏</PresentationFormat>
  <Paragraphs>71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Arial</vt:lpstr>
      <vt:lpstr>Corbel</vt:lpstr>
      <vt:lpstr>视差</vt:lpstr>
      <vt:lpstr>2021西安交通大学小学期计算机应用能力实训（Arduino项目）</vt:lpstr>
      <vt:lpstr>服务器搭建和数据发布</vt:lpstr>
      <vt:lpstr>http协议</vt:lpstr>
      <vt:lpstr>实验29：服务器发布数据</vt:lpstr>
      <vt:lpstr>原理图</vt:lpstr>
      <vt:lpstr>实物图</vt:lpstr>
      <vt:lpstr>服务器本地传感器控制</vt:lpstr>
      <vt:lpstr>实验30：服务器传感器控制</vt:lpstr>
      <vt:lpstr>PowerPoint 演示文稿</vt:lpstr>
      <vt:lpstr>MQTT与IOT</vt:lpstr>
      <vt:lpstr>MQTT与IOT（续）</vt:lpstr>
      <vt:lpstr>MQTT与IOT（续）</vt:lpstr>
      <vt:lpstr>Adafruit</vt:lpstr>
      <vt:lpstr>创建 Feeds</vt:lpstr>
      <vt:lpstr>创建仪表盘开关灯控制块</vt:lpstr>
      <vt:lpstr>相关库</vt:lpstr>
      <vt:lpstr>实验31：MQTT与IOT互联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96</cp:revision>
  <dcterms:created xsi:type="dcterms:W3CDTF">2019-06-28T15:45:00Z</dcterms:created>
  <dcterms:modified xsi:type="dcterms:W3CDTF">2021-07-11T07:03:45Z</dcterms:modified>
</cp:coreProperties>
</file>