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0" r:id="rId17"/>
    <p:sldId id="267" r:id="rId18"/>
    <p:sldId id="268" r:id="rId19"/>
    <p:sldId id="269" r:id="rId20"/>
    <p:sldId id="272"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2021/7/18</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normAutofit lnSpcReduction="10000"/>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endParaRPr lang="en-US" altLang="zh-CN" dirty="0"/>
          </a:p>
          <a:p>
            <a:r>
              <a:rPr lang="zh-CN" altLang="en-US" dirty="0"/>
              <a:t>当水量较多时，土壤传导更多的电流，这意味着阻值将更小。因此水分含量会更高。干土会降低电导率。因此，当水量较少时，土壤传导的电量较少，这意味着它具有更大的阻值。因此水分含量会降低。</a:t>
            </a:r>
          </a:p>
        </p:txBody>
      </p:sp>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r>
              <a:rPr lang="zh-CN" altLang="en-US" dirty="0"/>
              <a:t>该传感器的内阻随着可检测气体的密度变化而变化。该值可以通过简单的电路读取。不需要任何额外的电路。</a:t>
            </a:r>
            <a:endParaRPr lang="en-US" altLang="zh-CN" dirty="0"/>
          </a:p>
          <a:p>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t>https://github.com/aghezelbash/MQ9-arduino</a:t>
            </a:r>
          </a:p>
        </p:txBody>
      </p:sp>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1024</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0-1024</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fontScale="77500" lnSpcReduction="20000"/>
          </a:bodyPr>
          <a:lstStyle/>
          <a:p>
            <a:r>
              <a:rPr lang="zh-CN" altLang="en-US" dirty="0"/>
              <a:t>传感器采集数据</a:t>
            </a:r>
            <a:endParaRPr lang="en-US" altLang="zh-CN" dirty="0"/>
          </a:p>
          <a:p>
            <a:r>
              <a:rPr lang="zh-CN" altLang="en-US" dirty="0"/>
              <a:t>显示、通知、预警分析结果</a:t>
            </a:r>
            <a:endParaRPr lang="en-US" altLang="zh-CN" dirty="0"/>
          </a:p>
          <a:p>
            <a:pPr marL="914400" lvl="1" indent="-457200">
              <a:buFont typeface="+mj-lt"/>
              <a:buAutoNum type="arabicPeriod"/>
            </a:pPr>
            <a:r>
              <a:rPr lang="zh-CN" altLang="en-US" dirty="0"/>
              <a:t>串口显示</a:t>
            </a:r>
            <a:endParaRPr lang="en-US" altLang="zh-CN" dirty="0"/>
          </a:p>
          <a:p>
            <a:pPr marL="914400" lvl="1" indent="-457200">
              <a:buFont typeface="+mj-lt"/>
              <a:buAutoNum type="arabicPeriod"/>
            </a:pPr>
            <a:r>
              <a:rPr lang="en-US" altLang="zh-CN" dirty="0"/>
              <a:t>LCD</a:t>
            </a:r>
            <a:r>
              <a:rPr lang="zh-CN" altLang="en-US" dirty="0"/>
              <a:t>显示</a:t>
            </a:r>
            <a:endParaRPr lang="en-US" altLang="zh-CN" dirty="0"/>
          </a:p>
          <a:p>
            <a:pPr marL="914400" lvl="1" indent="-457200">
              <a:buFont typeface="+mj-lt"/>
              <a:buAutoNum type="arabicPeriod"/>
            </a:pPr>
            <a:r>
              <a:rPr lang="zh-CN" altLang="en-US" dirty="0"/>
              <a:t>数码管显示</a:t>
            </a:r>
            <a:endParaRPr lang="en-US" altLang="zh-CN" dirty="0"/>
          </a:p>
          <a:p>
            <a:pPr marL="914400" lvl="1" indent="-457200">
              <a:buFont typeface="+mj-lt"/>
              <a:buAutoNum type="arabicPeriod"/>
            </a:pPr>
            <a:r>
              <a:rPr lang="en-US" altLang="zh-CN" dirty="0" err="1"/>
              <a:t>Adafurit</a:t>
            </a:r>
            <a:r>
              <a:rPr lang="en-US" altLang="zh-CN" dirty="0"/>
              <a:t> </a:t>
            </a:r>
            <a:r>
              <a:rPr lang="zh-CN" altLang="en-US" dirty="0"/>
              <a:t>联网显示</a:t>
            </a:r>
            <a:endParaRPr lang="en-US" altLang="zh-CN" dirty="0"/>
          </a:p>
          <a:p>
            <a:pPr marL="914400" lvl="1" indent="-457200">
              <a:buFont typeface="+mj-lt"/>
              <a:buAutoNum type="arabicPeriod"/>
            </a:pPr>
            <a:r>
              <a:rPr lang="en-US" altLang="zh-CN" dirty="0"/>
              <a:t>LED </a:t>
            </a:r>
            <a:r>
              <a:rPr lang="zh-CN" altLang="en-US" dirty="0"/>
              <a:t>显示</a:t>
            </a:r>
            <a:endParaRPr lang="en-US" altLang="zh-CN" dirty="0"/>
          </a:p>
          <a:p>
            <a:pPr marL="914400" lvl="1" indent="-457200">
              <a:buFont typeface="+mj-lt"/>
              <a:buAutoNum type="arabicPeriod"/>
            </a:pPr>
            <a:r>
              <a:rPr lang="zh-CN" altLang="en-US" dirty="0"/>
              <a:t>蜂鸣器预警</a:t>
            </a:r>
            <a:endParaRPr lang="en-US" altLang="zh-CN" dirty="0"/>
          </a:p>
          <a:p>
            <a:r>
              <a:rPr lang="zh-CN" altLang="en-US" dirty="0"/>
              <a:t>联网并进行设备控制</a:t>
            </a:r>
            <a:endParaRPr lang="en-US" altLang="zh-CN" dirty="0"/>
          </a:p>
          <a:p>
            <a:pPr marL="914400" lvl="1" indent="-457200">
              <a:buFont typeface="+mj-lt"/>
              <a:buAutoNum type="arabicPeriod"/>
            </a:pPr>
            <a:r>
              <a:rPr lang="zh-CN" altLang="en-US" dirty="0"/>
              <a:t>终端通过网络控制 </a:t>
            </a:r>
            <a:r>
              <a:rPr lang="en-US" altLang="zh-CN" dirty="0"/>
              <a:t>Arduino/</a:t>
            </a:r>
            <a:r>
              <a:rPr lang="en-US" altLang="zh-CN" dirty="0" err="1"/>
              <a:t>NodeMCU</a:t>
            </a:r>
            <a:r>
              <a:rPr lang="en-US" altLang="zh-CN" dirty="0"/>
              <a:t> </a:t>
            </a:r>
            <a:r>
              <a:rPr lang="zh-CN" altLang="en-US" dirty="0"/>
              <a:t>外围设备</a:t>
            </a:r>
          </a:p>
        </p:txBody>
      </p:sp>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r>
              <a:rPr lang="zh-CN" altLang="en-US" dirty="0"/>
              <a:t>为了获得正确和准确的数据，需要先执行以下操作：</a:t>
            </a:r>
          </a:p>
          <a:p>
            <a:pPr marL="914400" lvl="1" indent="-457200">
              <a:buFont typeface="+mj-lt"/>
              <a:buAutoNum type="arabicPeriod"/>
            </a:pPr>
            <a:r>
              <a:rPr lang="en-US" altLang="zh-CN" dirty="0"/>
              <a:t>MQ9</a:t>
            </a:r>
            <a:r>
              <a:rPr lang="zh-CN" altLang="en-US" dirty="0"/>
              <a:t>传感器需要</a:t>
            </a:r>
            <a:r>
              <a:rPr lang="en-US" altLang="zh-CN" dirty="0"/>
              <a:t>24-48</a:t>
            </a:r>
            <a:r>
              <a:rPr lang="zh-CN" altLang="en-US" dirty="0"/>
              <a:t>小时的预热时间。连接电源并离开所需的时间，直到准备就绪。</a:t>
            </a:r>
          </a:p>
          <a:p>
            <a:pPr marL="914400" lvl="1" indent="-457200">
              <a:buFont typeface="+mj-lt"/>
              <a:buAutoNum type="arabicPeriod"/>
            </a:pPr>
            <a:r>
              <a:rPr lang="zh-CN" altLang="en-US" dirty="0"/>
              <a:t>需要校准传感器。</a:t>
            </a:r>
            <a:endParaRPr lang="en-US" altLang="zh-CN" dirty="0"/>
          </a:p>
          <a:p>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lstStyle/>
          <a:p>
            <a:r>
              <a:rPr lang="zh-CN" altLang="en-US" dirty="0"/>
              <a:t>在使用模块之前，必须进行校准。该传感器基于电阻比测量气体浓度。该比率包括</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a:t>
            </a:r>
            <a:r>
              <a:rPr lang="en-US" altLang="zh-CN" dirty="0"/>
              <a:t>Rs</a:t>
            </a:r>
            <a:r>
              <a:rPr lang="zh-CN" altLang="en-US" dirty="0"/>
              <a:t>（传感器的内部电阻随气体浓度而变化）。在洁净空气中，预热后，上传以下代码并等待约</a:t>
            </a:r>
            <a:r>
              <a:rPr lang="en-US" altLang="zh-CN" dirty="0"/>
              <a:t>15</a:t>
            </a:r>
            <a:r>
              <a:rPr lang="zh-CN" altLang="en-US" dirty="0"/>
              <a:t>分钟，直到</a:t>
            </a:r>
            <a:r>
              <a:rPr lang="en-US" altLang="zh-CN" dirty="0"/>
              <a:t>R0</a:t>
            </a:r>
            <a:r>
              <a:rPr lang="zh-CN" altLang="en-US" dirty="0"/>
              <a:t>达到固定值。</a:t>
            </a:r>
            <a:endParaRPr lang="en-US" altLang="zh-CN" dirty="0"/>
          </a:p>
          <a:p>
            <a:r>
              <a:rPr lang="zh-CN" altLang="en-US" dirty="0"/>
              <a:t>采样</a:t>
            </a:r>
            <a:r>
              <a:rPr lang="en-US" altLang="zh-CN" dirty="0"/>
              <a:t>100</a:t>
            </a:r>
            <a:r>
              <a:rPr lang="zh-CN" altLang="en-US" dirty="0"/>
              <a:t>个数据求均值。测量传感器电压并根据</a:t>
            </a:r>
            <a:r>
              <a:rPr lang="en-US" altLang="zh-CN" dirty="0"/>
              <a:t>RL</a:t>
            </a:r>
            <a:r>
              <a:rPr lang="zh-CN" altLang="en-US" dirty="0"/>
              <a:t>阻值（例子中为</a:t>
            </a:r>
            <a:r>
              <a:rPr lang="en-US" altLang="zh-CN" dirty="0"/>
              <a:t>5K</a:t>
            </a:r>
            <a:r>
              <a:rPr lang="zh-CN" altLang="en-US" dirty="0"/>
              <a:t>），我们计算</a:t>
            </a:r>
            <a:r>
              <a:rPr lang="en-US" altLang="zh-CN" dirty="0"/>
              <a:t>Rs</a:t>
            </a:r>
            <a:r>
              <a:rPr lang="zh-CN" altLang="en-US" dirty="0"/>
              <a:t>。 根据数据手册中的表格，可以算出</a:t>
            </a:r>
            <a:r>
              <a:rPr lang="en-US" altLang="zh-CN" dirty="0"/>
              <a:t>R0</a:t>
            </a:r>
            <a:r>
              <a:rPr lang="zh-CN" altLang="en-US" dirty="0"/>
              <a:t>。</a:t>
            </a:r>
            <a:endParaRPr lang="en-US" altLang="zh-CN" dirty="0"/>
          </a:p>
          <a:p>
            <a:r>
              <a:rPr lang="zh-CN" altLang="en-US" dirty="0"/>
              <a:t>将</a:t>
            </a:r>
            <a:r>
              <a:rPr lang="en-US" altLang="zh-CN" dirty="0"/>
              <a:t>R0</a:t>
            </a:r>
            <a:r>
              <a:rPr lang="zh-CN" altLang="en-US" dirty="0"/>
              <a:t>替换为上一步中获得的值。</a:t>
            </a:r>
          </a:p>
        </p:txBody>
      </p:sp>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A64E9-1329-40AF-A80A-D057A726A721}"/>
              </a:ext>
            </a:extLst>
          </p:cNvPr>
          <p:cNvPicPr>
            <a:picLocks noChangeAspect="1"/>
          </p:cNvPicPr>
          <p:nvPr/>
        </p:nvPicPr>
        <p:blipFill>
          <a:blip r:embed="rId2"/>
          <a:stretch>
            <a:fillRect/>
          </a:stretch>
        </p:blipFill>
        <p:spPr>
          <a:xfrm>
            <a:off x="7206979" y="2677178"/>
            <a:ext cx="4127329" cy="3484844"/>
          </a:xfrm>
          <a:prstGeom prst="rect">
            <a:avLst/>
          </a:prstGeom>
        </p:spPr>
      </p:pic>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2158738" y="3757880"/>
            <a:ext cx="4562573" cy="1323439"/>
          </a:xfrm>
          <a:prstGeom prst="rect">
            <a:avLst/>
          </a:prstGeom>
          <a:noFill/>
        </p:spPr>
        <p:txBody>
          <a:bodyPr wrap="square" rtlCol="0">
            <a:spAutoFit/>
          </a:bodyPr>
          <a:lstStyle/>
          <a:p>
            <a:pPr marL="285750" indent="-285750" defTabSz="457200">
              <a:spcBef>
                <a:spcPct val="20000"/>
              </a:spcBef>
              <a:spcAft>
                <a:spcPts val="600"/>
              </a:spcAft>
              <a:buClr>
                <a:schemeClr val="accent1">
                  <a:lumMod val="75000"/>
                </a:schemeClr>
              </a:buClr>
              <a:buSzPct val="145000"/>
              <a:buFont typeface="Arial" panose="020B0604020202020204" pitchFamily="34" charset="0"/>
              <a:buChar char="•"/>
            </a:pPr>
            <a:r>
              <a:rPr lang="zh-CN" altLang="en-US" sz="2000" dirty="0"/>
              <a:t>测量浓度的原理就是计算</a:t>
            </a:r>
            <a:r>
              <a:rPr lang="en-US" altLang="zh-CN" sz="2000" dirty="0"/>
              <a:t>MQ-9</a:t>
            </a:r>
            <a:r>
              <a:rPr lang="zh-CN" altLang="en-US" sz="2000" dirty="0"/>
              <a:t>传感器的灵敏度电阻比</a:t>
            </a:r>
            <a:r>
              <a:rPr lang="en-US" altLang="zh-CN" sz="2000" dirty="0"/>
              <a:t>Rs/R0,</a:t>
            </a:r>
            <a:r>
              <a:rPr lang="zh-CN" altLang="en-US" sz="2000" dirty="0"/>
              <a:t>然后根据</a:t>
            </a:r>
            <a:r>
              <a:rPr lang="en-US" altLang="zh-CN" sz="2000" dirty="0"/>
              <a:t>MQ-9</a:t>
            </a:r>
            <a:r>
              <a:rPr lang="zh-CN" altLang="en-US" sz="2000" dirty="0"/>
              <a:t>的灵敏度曲线查找对应的</a:t>
            </a:r>
            <a:r>
              <a:rPr lang="en-US" altLang="zh-CN" sz="2000" dirty="0"/>
              <a:t>PPM</a:t>
            </a:r>
            <a:r>
              <a:rPr lang="zh-CN" altLang="en-US" sz="2000" dirty="0"/>
              <a:t>浓度值。</a:t>
            </a:r>
            <a:endParaRPr lang="en-US" altLang="zh-CN" sz="2000" dirty="0"/>
          </a:p>
        </p:txBody>
      </p:sp>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1346</Words>
  <Application>Microsoft Office PowerPoint</Application>
  <PresentationFormat>宽屏</PresentationFormat>
  <Paragraphs>128</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Corbel</vt:lpstr>
      <vt:lpstr>视差</vt:lpstr>
      <vt:lpstr>2021西安交通大学小学期计算机应用能力实训（Arduino项目）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80</cp:revision>
  <dcterms:created xsi:type="dcterms:W3CDTF">2019-07-01T09:36:55Z</dcterms:created>
  <dcterms:modified xsi:type="dcterms:W3CDTF">2021-07-18T03:41:53Z</dcterms:modified>
</cp:coreProperties>
</file>