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15" r:id="rId4"/>
    <p:sldId id="319" r:id="rId5"/>
    <p:sldId id="316" r:id="rId6"/>
    <p:sldId id="264" r:id="rId7"/>
    <p:sldId id="317" r:id="rId8"/>
    <p:sldId id="318" r:id="rId9"/>
    <p:sldId id="312" r:id="rId10"/>
    <p:sldId id="313" r:id="rId11"/>
    <p:sldId id="314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46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3569335"/>
          </a:xfrm>
        </p:spPr>
        <p:txBody>
          <a:bodyPr>
            <a:normAutofit/>
          </a:bodyPr>
          <a:lstStyle/>
          <a:p>
            <a:pPr algn="ctr"/>
            <a:br>
              <a:rPr lang="en-US" altLang="zh-CN" b="1" dirty="0"/>
            </a:br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 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576" y="4570730"/>
            <a:ext cx="5184775" cy="1163320"/>
          </a:xfrm>
        </p:spPr>
        <p:txBody>
          <a:bodyPr>
            <a:normAutofit lnSpcReduction="10000"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任课教师：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B73D-053B-4509-BBD7-4377242B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680720"/>
            <a:ext cx="9676118" cy="1072666"/>
          </a:xfrm>
        </p:spPr>
        <p:txBody>
          <a:bodyPr/>
          <a:lstStyle/>
          <a:p>
            <a:r>
              <a:rPr lang="en-US" altLang="zh-CN" dirty="0"/>
              <a:t>NodeMCU </a:t>
            </a:r>
            <a:r>
              <a:rPr lang="zh-CN" altLang="zh-CN" dirty="0"/>
              <a:t>与</a:t>
            </a:r>
            <a:r>
              <a:rPr lang="en-US" altLang="zh-CN" dirty="0"/>
              <a:t> ESP8266 </a:t>
            </a:r>
            <a:r>
              <a:rPr lang="zh-CN" altLang="en-US" dirty="0"/>
              <a:t>端口和复用功能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28D9B-0255-46DA-90DE-ACA22280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362" y="2054258"/>
            <a:ext cx="5090772" cy="4525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34908F-A804-CF42-29B1-57DAD7D9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3BE-F688-40D1-847D-D3A418C7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680720"/>
            <a:ext cx="9830308" cy="1204642"/>
          </a:xfrm>
        </p:spPr>
        <p:txBody>
          <a:bodyPr/>
          <a:lstStyle/>
          <a:p>
            <a:r>
              <a:rPr lang="en-US" altLang="zh-CN" dirty="0"/>
              <a:t>IO index </a:t>
            </a:r>
            <a:r>
              <a:rPr lang="zh-CN" altLang="en-US" dirty="0"/>
              <a:t>与 </a:t>
            </a:r>
            <a:r>
              <a:rPr lang="en-US" altLang="zh-CN" dirty="0"/>
              <a:t>GPIO </a:t>
            </a:r>
            <a:r>
              <a:rPr lang="zh-CN" altLang="en-US" dirty="0"/>
              <a:t>端口</a:t>
            </a:r>
            <a:r>
              <a:rPr lang="zh-CN" altLang="zh-CN" dirty="0"/>
              <a:t>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10B50B-3A1A-4B5D-AA14-B1433EFD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72" y="2642140"/>
            <a:ext cx="4980715" cy="2677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B7B29E-61FB-47B2-8B34-112F05BF7B0B}"/>
              </a:ext>
            </a:extLst>
          </p:cNvPr>
          <p:cNvSpPr txBox="1"/>
          <p:nvPr/>
        </p:nvSpPr>
        <p:spPr>
          <a:xfrm>
            <a:off x="1008666" y="2705892"/>
            <a:ext cx="5087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ESP8266 GPIO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对应的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IO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序号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IO index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为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，对应硬件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</a:t>
            </a:r>
            <a:endParaRPr lang="en-US" altLang="zh-CN" sz="2400" dirty="0">
              <a:solidFill>
                <a:prstClr val="black"/>
              </a:solidFill>
              <a:latin typeface="Corbel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使用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管脚，即是使用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Corbel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在程序中，使用 </a:t>
            </a:r>
            <a:r>
              <a:rPr lang="en-US" altLang="zh-CN" sz="2400" dirty="0">
                <a:solidFill>
                  <a:srgbClr val="C00000"/>
                </a:solidFill>
                <a:latin typeface="Corbel"/>
                <a:ea typeface="华文楷体" panose="02010600040101010101" pitchFamily="2" charset="-122"/>
              </a:rPr>
              <a:t>#define</a:t>
            </a:r>
            <a:r>
              <a:rPr lang="zh-CN" altLang="en-US" sz="2400" dirty="0">
                <a:solidFill>
                  <a:srgbClr val="C00000"/>
                </a:solidFill>
                <a:latin typeface="Corbel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orbel"/>
                <a:ea typeface="华文楷体" panose="02010600040101010101" pitchFamily="2" charset="-122"/>
              </a:rPr>
              <a:t>D1 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，然后通过使用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实现访问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46CE02-DBEC-BD4D-B034-31A7DCBD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1DD-77F3-4DC7-9FD4-9FDD5397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943" y="680720"/>
            <a:ext cx="10106026" cy="1157508"/>
          </a:xfrm>
        </p:spPr>
        <p:txBody>
          <a:bodyPr/>
          <a:lstStyle/>
          <a:p>
            <a:pPr algn="ctr"/>
            <a:r>
              <a:rPr lang="en-US" altLang="zh-CN" dirty="0"/>
              <a:t>Uno</a:t>
            </a:r>
            <a:r>
              <a:rPr lang="zh-CN" altLang="en-US" dirty="0"/>
              <a:t>和</a:t>
            </a:r>
            <a:r>
              <a:rPr lang="en-US" altLang="zh-CN" dirty="0"/>
              <a:t>NodeMCU</a:t>
            </a:r>
            <a:r>
              <a:rPr lang="zh-CN" altLang="en-US" dirty="0"/>
              <a:t>开发说明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C37B3E-4F81-41E1-A55F-B12F249650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2943" y="2155597"/>
            <a:ext cx="10106025" cy="3714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99534E-5D87-50EB-4D44-9934F53E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27C4-373A-408B-83E9-E916FFFA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298910"/>
          </a:xfrm>
        </p:spPr>
        <p:txBody>
          <a:bodyPr/>
          <a:lstStyle/>
          <a:p>
            <a:pPr algn="ctr"/>
            <a:r>
              <a:rPr lang="en-US" altLang="zh-CN" dirty="0"/>
              <a:t>ESP8266/NodeMCU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F81E-06DF-43DF-86CA-1DEDB2F7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438401"/>
            <a:ext cx="10272890" cy="34156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ESP8266 </a:t>
            </a:r>
            <a:r>
              <a:rPr lang="zh-CN" altLang="en-US" dirty="0"/>
              <a:t>集成了一块 </a:t>
            </a:r>
            <a:r>
              <a:rPr lang="en-US" altLang="zh-CN" dirty="0"/>
              <a:t>WIFI </a:t>
            </a:r>
            <a:r>
              <a:rPr lang="zh-CN" altLang="en-US" dirty="0"/>
              <a:t>芯片和一个 </a:t>
            </a:r>
            <a:r>
              <a:rPr lang="en-US" altLang="zh-CN" dirty="0"/>
              <a:t>MCU</a:t>
            </a:r>
            <a:r>
              <a:rPr lang="zh-CN" altLang="en-US" dirty="0"/>
              <a:t>，以及基于这个 </a:t>
            </a:r>
            <a:r>
              <a:rPr lang="en-US" altLang="zh-CN" dirty="0"/>
              <a:t>MCU </a:t>
            </a:r>
            <a:r>
              <a:rPr lang="zh-CN" altLang="en-US" dirty="0"/>
              <a:t>扩展了一系列控制接口。</a:t>
            </a:r>
            <a:endParaRPr lang="en-US" altLang="zh-CN" dirty="0"/>
          </a:p>
          <a:p>
            <a:r>
              <a:rPr lang="en-US" altLang="zh-CN" dirty="0"/>
              <a:t>ESP8266 </a:t>
            </a:r>
            <a:r>
              <a:rPr lang="zh-CN" altLang="en-US" dirty="0"/>
              <a:t>硬件接口丰富，可支持</a:t>
            </a:r>
            <a:r>
              <a:rPr lang="en-US" altLang="zh-CN" dirty="0"/>
              <a:t>UART</a:t>
            </a:r>
            <a:r>
              <a:rPr lang="zh-CN" altLang="en-US" dirty="0"/>
              <a:t>，</a:t>
            </a:r>
            <a:r>
              <a:rPr lang="en-US" altLang="zh-CN" dirty="0"/>
              <a:t>IIC</a:t>
            </a:r>
            <a:r>
              <a:rPr lang="zh-CN" altLang="en-US" dirty="0"/>
              <a:t>，</a:t>
            </a:r>
            <a:r>
              <a:rPr lang="en-US" altLang="zh-CN" dirty="0"/>
              <a:t>PWM</a:t>
            </a:r>
            <a:r>
              <a:rPr lang="zh-CN" altLang="en-US" dirty="0"/>
              <a:t>，</a:t>
            </a:r>
            <a:r>
              <a:rPr lang="en-US" altLang="zh-CN" dirty="0"/>
              <a:t>GPIO</a:t>
            </a:r>
            <a:r>
              <a:rPr lang="zh-CN" altLang="en-US" dirty="0"/>
              <a:t>，</a:t>
            </a:r>
            <a:r>
              <a:rPr lang="en-US" altLang="zh-CN" dirty="0"/>
              <a:t>ADC</a:t>
            </a:r>
            <a:r>
              <a:rPr lang="zh-CN" altLang="en-US" dirty="0"/>
              <a:t>等，适用于各种物联网应用场合。</a:t>
            </a:r>
            <a:endParaRPr lang="en-US" altLang="zh-CN" dirty="0"/>
          </a:p>
          <a:p>
            <a:r>
              <a:rPr lang="en-US" altLang="zh-CN" dirty="0"/>
              <a:t>ESP8266 </a:t>
            </a:r>
            <a:r>
              <a:rPr lang="zh-CN" altLang="en-US" dirty="0"/>
              <a:t>是芯片，加上 </a:t>
            </a:r>
            <a:r>
              <a:rPr lang="en-US" altLang="zh-CN" dirty="0"/>
              <a:t>4MB SPI flash </a:t>
            </a:r>
            <a:r>
              <a:rPr lang="zh-CN" altLang="en-US" dirty="0"/>
              <a:t>变成 </a:t>
            </a:r>
            <a:r>
              <a:rPr lang="en-US" altLang="zh-CN" dirty="0"/>
              <a:t>esp-12 </a:t>
            </a:r>
            <a:r>
              <a:rPr lang="zh-CN" altLang="en-US" dirty="0"/>
              <a:t>模块，再加上底板，加上</a:t>
            </a:r>
            <a:r>
              <a:rPr lang="en-US" altLang="zh-CN" dirty="0"/>
              <a:t>USB</a:t>
            </a:r>
            <a:r>
              <a:rPr lang="zh-CN" altLang="en-US" dirty="0"/>
              <a:t>转串口变成 </a:t>
            </a:r>
            <a:r>
              <a:rPr lang="en-US" altLang="zh-CN" dirty="0"/>
              <a:t>NodeMCU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实验可能使用两款 </a:t>
            </a:r>
            <a:r>
              <a:rPr lang="en-US" altLang="zh-CN" dirty="0"/>
              <a:t>ESP8266</a:t>
            </a:r>
            <a:r>
              <a:rPr lang="zh-CN" altLang="en-US" dirty="0"/>
              <a:t>，一个型号是 </a:t>
            </a:r>
            <a:r>
              <a:rPr lang="en-US" altLang="zh-CN" b="1" dirty="0">
                <a:solidFill>
                  <a:srgbClr val="C00000"/>
                </a:solidFill>
              </a:rPr>
              <a:t>ESP8266MOD</a:t>
            </a:r>
            <a:r>
              <a:rPr lang="zh-CN" altLang="en-US" dirty="0"/>
              <a:t>（后面简称</a:t>
            </a:r>
            <a:r>
              <a:rPr lang="en-US" altLang="zh-CN" dirty="0"/>
              <a:t>ESP8266</a:t>
            </a:r>
            <a:r>
              <a:rPr lang="zh-CN" altLang="en-US" dirty="0"/>
              <a:t>），一个是 </a:t>
            </a:r>
            <a:r>
              <a:rPr lang="en-US" altLang="zh-CN" b="1" dirty="0">
                <a:solidFill>
                  <a:srgbClr val="C00000"/>
                </a:solidFill>
              </a:rPr>
              <a:t>ESP-12E</a:t>
            </a:r>
            <a:r>
              <a:rPr lang="zh-CN" altLang="en-US" dirty="0"/>
              <a:t>（后面简称</a:t>
            </a:r>
            <a:r>
              <a:rPr lang="en-US" altLang="zh-CN" dirty="0"/>
              <a:t>NodeMCU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Arduino IDE </a:t>
            </a:r>
            <a:r>
              <a:rPr lang="zh-CN" altLang="en-US" dirty="0"/>
              <a:t>可配置 </a:t>
            </a:r>
            <a:r>
              <a:rPr lang="en-US" altLang="zh-CN" dirty="0"/>
              <a:t>esp8266 </a:t>
            </a:r>
            <a:r>
              <a:rPr lang="zh-CN" altLang="en-US" dirty="0"/>
              <a:t>开发环境。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FF6382-CED6-9493-B011-2AFA439B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364897"/>
          </a:xfrm>
        </p:spPr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887982"/>
            <a:ext cx="10272888" cy="28476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 </a:t>
            </a:r>
            <a:r>
              <a:rPr lang="en-US" altLang="zh-CN" dirty="0"/>
              <a:t>USB </a:t>
            </a:r>
            <a:r>
              <a:rPr lang="zh-CN" altLang="en-US" dirty="0"/>
              <a:t>连接 </a:t>
            </a:r>
            <a:r>
              <a:rPr lang="en-US" altLang="zh-CN" dirty="0"/>
              <a:t>MCU </a:t>
            </a:r>
            <a:r>
              <a:rPr lang="zh-CN" altLang="en-US" dirty="0"/>
              <a:t>和电脑。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右击</a:t>
            </a:r>
            <a:r>
              <a:rPr lang="zh-CN" altLang="en-US" dirty="0"/>
              <a:t>“</a:t>
            </a:r>
            <a:r>
              <a:rPr lang="zh-CN" altLang="zh-CN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管理</a:t>
            </a:r>
            <a:r>
              <a:rPr lang="en-US" altLang="zh-CN" dirty="0"/>
              <a:t>-&gt; </a:t>
            </a:r>
            <a:r>
              <a:rPr lang="zh-CN" altLang="zh-CN" dirty="0"/>
              <a:t>设备管理器</a:t>
            </a:r>
            <a:r>
              <a:rPr lang="zh-CN" altLang="en-US" dirty="0"/>
              <a:t>”，打开设备管理器。找到异常的端口，右键“更新驱动</a:t>
            </a:r>
            <a:r>
              <a:rPr lang="en-US" altLang="zh-CN" dirty="0"/>
              <a:t>-&gt;</a:t>
            </a:r>
            <a:r>
              <a:rPr lang="zh-CN" altLang="en-US" dirty="0"/>
              <a:t>浏览我的电脑以查找驱动程序”。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解压并选择“</a:t>
            </a:r>
            <a:r>
              <a:rPr lang="en-US" altLang="zh-CN" dirty="0"/>
              <a:t>CP210x_Windows_Drivers</a:t>
            </a:r>
            <a:r>
              <a:rPr lang="zh-CN" altLang="en-US" dirty="0"/>
              <a:t>”目录安装驱动。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若安装成功，则设备管理器无异常。点击“端口”选项，可以查看设备端口号，比如“</a:t>
            </a:r>
            <a:r>
              <a:rPr lang="en-US" altLang="zh-CN" dirty="0"/>
              <a:t>COM5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C3188-60BE-A293-9C4C-D8255830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412032"/>
          </a:xfrm>
        </p:spPr>
        <p:txBody>
          <a:bodyPr/>
          <a:lstStyle/>
          <a:p>
            <a:r>
              <a:rPr lang="en-US" altLang="zh-CN" dirty="0"/>
              <a:t>NodeMCU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887982"/>
            <a:ext cx="10272890" cy="19812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 </a:t>
            </a:r>
            <a:r>
              <a:rPr lang="en-US" altLang="zh-CN" dirty="0"/>
              <a:t>USB </a:t>
            </a:r>
            <a:r>
              <a:rPr lang="zh-CN" altLang="en-US" dirty="0"/>
              <a:t>连接 </a:t>
            </a:r>
            <a:r>
              <a:rPr lang="en-US" altLang="zh-CN" dirty="0"/>
              <a:t>MCU </a:t>
            </a:r>
            <a:r>
              <a:rPr lang="zh-CN" altLang="en-US" dirty="0"/>
              <a:t>和电脑。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解压“</a:t>
            </a:r>
            <a:r>
              <a:rPr lang="en-US" altLang="zh-CN" dirty="0"/>
              <a:t>Nodemcu_ESP-12E</a:t>
            </a:r>
            <a:r>
              <a:rPr lang="zh-CN" altLang="en-US" dirty="0"/>
              <a:t>驱动</a:t>
            </a:r>
            <a:r>
              <a:rPr lang="en-US" altLang="zh-CN" dirty="0"/>
              <a:t>.7z</a:t>
            </a:r>
            <a:r>
              <a:rPr lang="zh-CN" altLang="en-US" dirty="0"/>
              <a:t>”并直接运行“</a:t>
            </a:r>
            <a:r>
              <a:rPr lang="en-US" altLang="zh-CN" dirty="0"/>
              <a:t>CH341SER.EXE</a:t>
            </a:r>
            <a:r>
              <a:rPr lang="zh-CN" altLang="en-US" dirty="0"/>
              <a:t>” 安装驱动。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若安装成功，则设备管理器无异常。点击“端口”选项，可以查看设备端口号，比如“</a:t>
            </a:r>
            <a:r>
              <a:rPr lang="en-US" altLang="zh-CN" dirty="0"/>
              <a:t>COM6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C3188-60BE-A293-9C4C-D8255830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1A16-C70D-4ADF-93DC-0E703D5F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771526"/>
            <a:ext cx="10272889" cy="1321226"/>
          </a:xfrm>
        </p:spPr>
        <p:txBody>
          <a:bodyPr/>
          <a:lstStyle/>
          <a:p>
            <a:r>
              <a:rPr lang="zh-CN" altLang="en-US" dirty="0"/>
              <a:t>驱动安装成功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9C4FBF-0C72-48F1-B834-2F2F0270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849095"/>
            <a:ext cx="4810125" cy="18478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3AE28-5D5B-49CD-B85F-FD5232FB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0" y="2939582"/>
            <a:ext cx="4352925" cy="166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B6B508-EAEA-B63C-00D4-D8DB4CC6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2740-0EA6-4715-A40C-A031B889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721151"/>
            <a:ext cx="10272889" cy="110764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ESP8266/NodeMCU</a:t>
            </a:r>
            <a:r>
              <a:rPr lang="zh-CN" altLang="en-US" sz="2800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BCB7-6D2F-40F3-A73B-781997BB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73897"/>
            <a:ext cx="10272889" cy="40629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AT</a:t>
            </a:r>
            <a:r>
              <a:rPr lang="zh-CN" altLang="zh-CN" b="1" dirty="0"/>
              <a:t>指令</a:t>
            </a:r>
            <a:r>
              <a:rPr lang="zh-CN" altLang="en-US" b="1" dirty="0"/>
              <a:t>：</a:t>
            </a:r>
            <a:r>
              <a:rPr lang="zh-CN" altLang="zh-CN" dirty="0"/>
              <a:t>烧录</a:t>
            </a:r>
            <a:r>
              <a:rPr lang="en-US" altLang="zh-CN" dirty="0"/>
              <a:t>AT</a:t>
            </a:r>
            <a:r>
              <a:rPr lang="zh-CN" altLang="zh-CN" dirty="0"/>
              <a:t>固件包，使用</a:t>
            </a:r>
            <a:r>
              <a:rPr lang="en-US" altLang="zh-CN" dirty="0"/>
              <a:t>AT</a:t>
            </a:r>
            <a:r>
              <a:rPr lang="zh-CN" altLang="zh-CN" dirty="0"/>
              <a:t>指令与</a:t>
            </a:r>
            <a:r>
              <a:rPr lang="en-US" altLang="zh-CN" dirty="0"/>
              <a:t>ESP8266</a:t>
            </a:r>
            <a:r>
              <a:rPr lang="zh-CN" altLang="zh-CN" dirty="0"/>
              <a:t>交互，执行相应指令，需与单片机相连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开发简单，资料较多。只需知道</a:t>
            </a:r>
            <a:r>
              <a:rPr lang="en-US" altLang="zh-CN" dirty="0"/>
              <a:t>AT</a:t>
            </a:r>
            <a:r>
              <a:rPr lang="zh-CN" altLang="zh-CN" dirty="0"/>
              <a:t>指令集，以及它的通信方式即可。 </a:t>
            </a:r>
          </a:p>
          <a:p>
            <a:pPr lvl="1"/>
            <a:r>
              <a:rPr lang="zh-CN" altLang="zh-CN" b="1" dirty="0"/>
              <a:t>缺点：</a:t>
            </a:r>
            <a:r>
              <a:rPr lang="zh-CN" altLang="zh-CN" dirty="0"/>
              <a:t>浪费资源，需要</a:t>
            </a:r>
            <a:r>
              <a:rPr lang="en-US" altLang="zh-CN" dirty="0"/>
              <a:t>MCU</a:t>
            </a:r>
            <a:r>
              <a:rPr lang="zh-CN" altLang="zh-CN" dirty="0"/>
              <a:t>与其通信，不能独立完成某项功能。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NodeMCU </a:t>
            </a:r>
            <a:r>
              <a:rPr lang="zh-CN" altLang="zh-CN" b="1" dirty="0"/>
              <a:t>的</a:t>
            </a:r>
            <a:r>
              <a:rPr lang="en-US" altLang="zh-CN" b="1" dirty="0"/>
              <a:t> lua</a:t>
            </a:r>
            <a:r>
              <a:rPr lang="zh-CN" altLang="en-US" b="1" dirty="0"/>
              <a:t>：</a:t>
            </a:r>
            <a:r>
              <a:rPr lang="zh-CN" altLang="zh-CN" dirty="0"/>
              <a:t> 烧录</a:t>
            </a:r>
            <a:r>
              <a:rPr lang="en-US" altLang="zh-CN" dirty="0"/>
              <a:t>NodeMCU</a:t>
            </a:r>
            <a:r>
              <a:rPr lang="zh-CN" altLang="zh-CN" dirty="0"/>
              <a:t>的固件包，使用</a:t>
            </a:r>
            <a:r>
              <a:rPr lang="en-US" altLang="zh-CN" dirty="0"/>
              <a:t>Lua</a:t>
            </a:r>
            <a:r>
              <a:rPr lang="zh-CN" altLang="zh-CN" dirty="0"/>
              <a:t>语言开发，使用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en-US" altLang="zh-CN" dirty="0"/>
              <a:t>NodeMCU</a:t>
            </a:r>
            <a:r>
              <a:rPr lang="zh-CN" altLang="zh-CN" dirty="0"/>
              <a:t>本质也是</a:t>
            </a:r>
            <a:r>
              <a:rPr lang="en-US" altLang="zh-CN" dirty="0"/>
              <a:t>ESP8266</a:t>
            </a:r>
            <a:r>
              <a:rPr lang="zh-CN" altLang="zh-CN" dirty="0"/>
              <a:t>，只是它的固件是与</a:t>
            </a:r>
            <a:r>
              <a:rPr lang="en-US" altLang="zh-CN" dirty="0"/>
              <a:t>lua</a:t>
            </a:r>
            <a:r>
              <a:rPr lang="zh-CN" altLang="zh-CN" dirty="0"/>
              <a:t>脚本语言交互。</a:t>
            </a:r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节省资源，开发简单，代码量少。 </a:t>
            </a:r>
          </a:p>
          <a:p>
            <a:pPr lvl="1"/>
            <a:r>
              <a:rPr lang="zh-CN" altLang="zh-CN" b="1" dirty="0"/>
              <a:t>缺点： </a:t>
            </a:r>
            <a:endParaRPr lang="zh-CN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lua</a:t>
            </a:r>
            <a:r>
              <a:rPr lang="zh-CN" altLang="zh-CN" dirty="0"/>
              <a:t>解释器执行效率较低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zh-CN" dirty="0"/>
              <a:t>前期准备比较麻烦。需要准备相应功能的固件，烧录进去，然后使用</a:t>
            </a:r>
            <a:r>
              <a:rPr lang="en-US" altLang="zh-CN" dirty="0"/>
              <a:t>lua</a:t>
            </a:r>
            <a:r>
              <a:rPr lang="zh-CN" altLang="zh-CN" dirty="0"/>
              <a:t>语言和工具与之调试。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Arduino IDE</a:t>
            </a:r>
            <a:r>
              <a:rPr lang="zh-CN" altLang="en-US" b="1" dirty="0"/>
              <a:t>：</a:t>
            </a:r>
            <a:r>
              <a:rPr lang="zh-CN" altLang="zh-CN" dirty="0"/>
              <a:t>相当于直接编写固件，编译之后，烧录进</a:t>
            </a:r>
            <a:r>
              <a:rPr lang="en-US" altLang="zh-CN" dirty="0"/>
              <a:t>ESP</a:t>
            </a:r>
            <a:r>
              <a:rPr lang="zh-CN" altLang="zh-CN" dirty="0"/>
              <a:t>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集编程和烧录一体，使用很方便。语言执行效率高，节省资源，开发简单，该有的库也都有。</a:t>
            </a:r>
          </a:p>
          <a:p>
            <a:pPr lvl="1"/>
            <a:r>
              <a:rPr lang="zh-CN" altLang="zh-CN" b="1" dirty="0"/>
              <a:t>缺点：</a:t>
            </a:r>
            <a:r>
              <a:rPr lang="en-US" altLang="zh-CN" dirty="0"/>
              <a:t>Arduino IDE</a:t>
            </a:r>
            <a:r>
              <a:rPr lang="zh-CN" altLang="en-US" dirty="0"/>
              <a:t>简陋，不方便调试和阅读代码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E4A0EB-AE32-1C44-342A-11B078E5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3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C657F-1982-4825-8FF8-E3AA7E03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327190"/>
          </a:xfrm>
        </p:spPr>
        <p:txBody>
          <a:bodyPr/>
          <a:lstStyle/>
          <a:p>
            <a:r>
              <a:rPr lang="en-US" altLang="zh-CN" dirty="0"/>
              <a:t>ESP8266 Arduino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539B-0D73-460A-AB9A-D998E164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1" y="2328672"/>
            <a:ext cx="10272889" cy="34747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Arduino IDE</a:t>
            </a:r>
            <a:r>
              <a:rPr lang="zh-CN" altLang="en-US" dirty="0"/>
              <a:t>，找到“文件</a:t>
            </a:r>
            <a:r>
              <a:rPr lang="en-US" altLang="zh-CN" dirty="0"/>
              <a:t>-&gt;</a:t>
            </a:r>
            <a:r>
              <a:rPr lang="zh-CN" altLang="en-US" dirty="0"/>
              <a:t>首选项</a:t>
            </a:r>
            <a:r>
              <a:rPr lang="en-US" altLang="zh-CN" dirty="0"/>
              <a:t>-&gt;</a:t>
            </a:r>
            <a:r>
              <a:rPr lang="zh-CN" altLang="en-US" dirty="0"/>
              <a:t>其他开发板管理器地址”。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ESP8266</a:t>
            </a:r>
            <a:r>
              <a:rPr lang="zh-CN" altLang="en-US" dirty="0"/>
              <a:t>的网址：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https://arduino.esp8266.com/stable/package_esp8266com_index.json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找到“工具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</a:t>
            </a:r>
            <a:r>
              <a:rPr lang="zh-CN" altLang="en-US" dirty="0"/>
              <a:t>开发板管理器”（或选择左侧边栏第二个选项），搜索</a:t>
            </a:r>
            <a:r>
              <a:rPr lang="en-US" altLang="zh-CN" dirty="0"/>
              <a:t>esp8266</a:t>
            </a:r>
            <a:r>
              <a:rPr lang="zh-CN" altLang="en-US" dirty="0"/>
              <a:t>并安装。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在“工具</a:t>
            </a:r>
            <a:r>
              <a:rPr lang="en-US" altLang="zh-CN" dirty="0"/>
              <a:t>-&gt;</a:t>
            </a:r>
            <a:r>
              <a:rPr lang="zh-CN" altLang="en-US" dirty="0"/>
              <a:t>开发板”，我们可以看到刚刚安装的“</a:t>
            </a:r>
            <a:r>
              <a:rPr lang="en-US" altLang="zh-CN" dirty="0"/>
              <a:t>esp8266 boards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开发 </a:t>
            </a:r>
            <a:r>
              <a:rPr lang="en-US" altLang="zh-CN" dirty="0"/>
              <a:t>ESP8266</a:t>
            </a:r>
            <a:r>
              <a:rPr lang="zh-CN" altLang="en-US" dirty="0"/>
              <a:t>，选择“</a:t>
            </a:r>
            <a:r>
              <a:rPr lang="en-US" altLang="zh-CN" dirty="0"/>
              <a:t>Generic ESP8266 Module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开发</a:t>
            </a:r>
            <a:r>
              <a:rPr lang="en-US" altLang="zh-CN" dirty="0"/>
              <a:t>NodeMCU</a:t>
            </a:r>
            <a:r>
              <a:rPr lang="zh-CN" altLang="en-US" dirty="0"/>
              <a:t>，选择“</a:t>
            </a:r>
            <a:r>
              <a:rPr lang="en-US" altLang="zh-CN" dirty="0"/>
              <a:t>NodeMCU 1.0 (ESP-12E Module)</a:t>
            </a:r>
            <a:r>
              <a:rPr lang="zh-CN" altLang="en-US" dirty="0"/>
              <a:t>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AC2EE2-63AA-6167-3903-BE00A1037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1F1C-9000-41A0-B727-BCD2FBF8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346044"/>
          </a:xfrm>
        </p:spPr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配置效果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E3CFC-CE51-47E9-4F78-93FC6BED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3B73048-793A-3A62-42CF-66E5F1AB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618" y="2667000"/>
            <a:ext cx="7366852" cy="3332163"/>
          </a:xfrm>
        </p:spPr>
      </p:pic>
    </p:spTree>
    <p:extLst>
      <p:ext uri="{BB962C8B-B14F-4D97-AF65-F5344CB8AC3E}">
        <p14:creationId xmlns:p14="http://schemas.microsoft.com/office/powerpoint/2010/main" val="41238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AB8B-062E-4033-B022-CB72F120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289483"/>
          </a:xfrm>
        </p:spPr>
        <p:txBody>
          <a:bodyPr/>
          <a:lstStyle/>
          <a:p>
            <a:r>
              <a:rPr lang="en-US" altLang="zh-CN" dirty="0"/>
              <a:t>ESP-12E</a:t>
            </a:r>
            <a:r>
              <a:rPr lang="zh-CN" altLang="zh-CN" dirty="0"/>
              <a:t>模块引脚与复用功能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82A595-C179-4FCC-B2A0-764E384D0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926" y="2667000"/>
            <a:ext cx="5792236" cy="3332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7A0F2E-3CFB-4D5F-3498-9EAA0ED1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667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Corbel</vt:lpstr>
      <vt:lpstr>视差</vt:lpstr>
      <vt:lpstr> 2022西安交通大学小学期计算机应用能力实训（ Arduino项目）</vt:lpstr>
      <vt:lpstr>ESP8266/NodeMCU</vt:lpstr>
      <vt:lpstr>ESP8266驱动安装</vt:lpstr>
      <vt:lpstr>NodeMCU驱动安装</vt:lpstr>
      <vt:lpstr>驱动安装成功</vt:lpstr>
      <vt:lpstr>ESP8266/NodeMCU开发方式</vt:lpstr>
      <vt:lpstr>ESP8266 Arduino环境配置</vt:lpstr>
      <vt:lpstr>Arduino配置效果</vt:lpstr>
      <vt:lpstr>ESP-12E模块引脚与复用功能</vt:lpstr>
      <vt:lpstr>NodeMCU 与 ESP8266 端口和复用功能</vt:lpstr>
      <vt:lpstr>IO index 与 GPIO 端口关系</vt:lpstr>
      <vt:lpstr>Uno和NodeMCU开发说明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2021西安交通大学小学期计算机应用能力实训（Arduino项目）</dc:title>
  <dc:creator>郝 宽</dc:creator>
  <cp:lastModifiedBy>郝 宽</cp:lastModifiedBy>
  <cp:revision>57</cp:revision>
  <dcterms:created xsi:type="dcterms:W3CDTF">2021-07-08T15:59:24Z</dcterms:created>
  <dcterms:modified xsi:type="dcterms:W3CDTF">2022-06-24T13:11:03Z</dcterms:modified>
</cp:coreProperties>
</file>