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69" r:id="rId4"/>
    <p:sldId id="270" r:id="rId5"/>
    <p:sldId id="31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BDF7B-090D-79C3-B862-6B615BD0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373A5-AD82-A2E2-69C7-DB7C6E82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BA35B-4414-C568-B212-B9A7972D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6F097-C579-19C2-757A-BD14D689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A38EC-F951-2279-7271-3E2FA2C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4CB4-1CFB-E12F-4D61-F20B0032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78D81-12DB-266E-4457-0B978AB71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728FE-26B0-9199-B757-206FCF6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B0190-5DF4-2DA8-934E-28964C5F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7653-0011-709C-AED6-071BCA8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4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6DA2BB-F163-ECE8-FCD0-D2DB41DAE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49745-3899-CBF7-15AE-18788035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70060-604E-4AA6-272D-A5DA57BD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91BB8-33BF-83F9-C93F-3871A97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88E48-D499-73E0-220D-499A69F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19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8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F055-0107-CE2D-485F-8EA5EF5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83B1E-6F77-EC5B-9CC4-98C42976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2E69C-FCA4-0CA8-1750-36378ABF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BBF57-1E70-E288-1517-FCDE23B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73C31-D2E7-0E77-6B2B-3525DED0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04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1E89-AB35-08A7-15F1-D075A677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1D2B6-D0E8-EDA6-B13C-1354B909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49B96-68A0-AC1F-151A-26F5AF1F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F705B-C86C-1CDE-A154-BF1AFFC6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50F90-CE4E-7DC6-1E4A-96CFCD7F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C64E-1080-F7B9-420D-68FB772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46808-C85A-BC28-2A8A-C6F6561A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61663-EAD2-5467-DD8B-3441917F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97341-CC7D-B83E-A1C7-26881F2A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3735E-4023-0261-7C75-47E4542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E1033-6A2D-316C-29D3-6BBD3F9A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110B8-D54F-59D1-9B98-00CBA61D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91F2D-756B-970E-644C-B3968F45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ED8C1-D27F-1ECA-D28A-BDE7945D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EF574-B483-EB10-725C-CC82F2FF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6A11B-8330-A46B-C9FF-C63775BC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39355-6DBA-F9BB-25ED-753B0E3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73DDA-7CE2-AE3C-2BFD-2EE73E26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FCD6EC-3265-B1FC-2DB3-8BFE0955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5044-A5F0-4BCC-6603-982C81FF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D3AF2-251F-DFB4-327F-F6BCB191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1919E-ACD0-56CB-93A5-F2BDD4B8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D2D77-B2B0-4C26-38BA-6A9ABBB3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B6C01-13AA-8959-92D9-3484BEB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0317E-D6BC-9F54-876D-D3E0C1E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089FC-E7BE-45FE-EC6D-137A196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88F2D-1A4D-F82F-D1C9-C033F2E6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AAF8-09CB-3894-A46B-9593ECCE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F76F6-F3DD-FD3F-A926-884913F4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28E4A-AF12-8208-3FF5-74E9F82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80E92-8C10-956E-A4DC-912BD5CB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48C3B-3781-32FD-330F-E2295DFB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B580-CEE8-F01E-2BC9-9526B81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89340-7375-141D-454B-32E05D47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1098A-C258-5B1F-8980-07438BC2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63E23-AAA1-75E6-B136-6B1D1B27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92F55-BA06-8D24-B7CA-184C85B7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F970B-A7A0-551C-4731-ABD92880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E5643-BC44-E9B0-E5F0-CEAF642B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339A-861E-4370-9D36-0A260C5F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26549-D49E-E1A2-62D4-85F24BBF8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50C-B1CB-489A-B416-14C855D07CA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66B14-2678-FFB2-790D-29459698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51B8-79D7-BF01-C7CF-1BB65507A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36D-20B1-478A-9E3E-9A7FD88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四位数码管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D582-CB07-4DA8-9E9A-751919D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zh-CN" dirty="0"/>
              <a:t>位数码管，需要</a:t>
            </a:r>
            <a:r>
              <a:rPr lang="en-US" altLang="zh-CN" dirty="0"/>
              <a:t> 8 </a:t>
            </a:r>
            <a:r>
              <a:rPr lang="zh-CN" altLang="zh-CN" dirty="0"/>
              <a:t>根线与单片机连接，如果</a:t>
            </a:r>
            <a:r>
              <a:rPr lang="en-US" altLang="zh-CN" dirty="0"/>
              <a:t> 4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zh-CN" altLang="zh-CN" dirty="0"/>
              <a:t>数码管也用同样的方式连接，则需要</a:t>
            </a:r>
            <a:r>
              <a:rPr lang="en-US" altLang="zh-CN" dirty="0"/>
              <a:t> 32 </a:t>
            </a:r>
            <a:r>
              <a:rPr lang="zh-CN" altLang="zh-CN" dirty="0"/>
              <a:t>个引脚</a:t>
            </a:r>
            <a:r>
              <a:rPr lang="zh-CN" altLang="en-US" dirty="0"/>
              <a:t>。</a:t>
            </a:r>
            <a:r>
              <a:rPr lang="zh-CN" altLang="zh-CN" dirty="0"/>
              <a:t>很显然</a:t>
            </a:r>
            <a:r>
              <a:rPr lang="en-US" altLang="zh-CN" dirty="0"/>
              <a:t> UNO </a:t>
            </a:r>
            <a:r>
              <a:rPr lang="zh-CN" altLang="zh-CN" dirty="0"/>
              <a:t>主板没有这么多引脚，那么最终</a:t>
            </a:r>
            <a:r>
              <a:rPr lang="zh-CN" altLang="zh-CN" b="1" dirty="0">
                <a:solidFill>
                  <a:srgbClr val="FF0000"/>
                </a:solidFill>
              </a:rPr>
              <a:t>有什么方法节省引脚呢</a:t>
            </a:r>
            <a:r>
              <a:rPr lang="en-US" altLang="zh-CN" dirty="0"/>
              <a:t>?</a:t>
            </a:r>
          </a:p>
          <a:p>
            <a:r>
              <a:rPr lang="zh-CN" altLang="zh-CN" dirty="0"/>
              <a:t>接通不同引脚（</a:t>
            </a:r>
            <a:r>
              <a:rPr lang="zh-CN" altLang="en-US" dirty="0"/>
              <a:t>如：</a:t>
            </a:r>
            <a:r>
              <a:rPr lang="zh-CN" altLang="zh-CN" dirty="0"/>
              <a:t>给高电平），点亮对应的</a:t>
            </a:r>
            <a:r>
              <a:rPr lang="en-US" altLang="zh-CN" dirty="0"/>
              <a:t>LED</a:t>
            </a:r>
            <a:r>
              <a:rPr lang="zh-CN" altLang="zh-CN" dirty="0"/>
              <a:t>组，实现单个字符控制，再通过短时间的刷新，例如</a:t>
            </a:r>
            <a:r>
              <a:rPr lang="en-US" altLang="zh-CN" dirty="0"/>
              <a:t>3</a:t>
            </a:r>
            <a:r>
              <a:rPr lang="zh-CN" altLang="zh-CN" dirty="0"/>
              <a:t>微秒，如此快闪，人类的肉眼已经看不出是一个一个轮着点亮的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79F342-4B0D-0D02-B9A5-B31C62DE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416B-40FD-4435-9989-C9339B4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CA732-376C-40C4-9B91-65764EC6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lcd.setCursor</a:t>
            </a:r>
            <a:r>
              <a:rPr lang="en-US" altLang="zh-CN" dirty="0"/>
              <a:t>(col, row)   </a:t>
            </a:r>
          </a:p>
          <a:p>
            <a:pPr lvl="1"/>
            <a:r>
              <a:rPr lang="en-US" altLang="zh-CN" dirty="0" err="1"/>
              <a:t>setCursor</a:t>
            </a:r>
            <a:r>
              <a:rPr lang="en-US" altLang="zh-CN" dirty="0"/>
              <a:t>() </a:t>
            </a:r>
            <a:r>
              <a:rPr lang="zh-CN" altLang="zh-CN" dirty="0"/>
              <a:t>将光标设置在特定的位置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zh-CN" dirty="0"/>
              <a:t>有两个取值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1,0</a:t>
            </a:r>
            <a:r>
              <a:rPr lang="zh-CN" altLang="zh-CN" dirty="0"/>
              <a:t>表示第一</a:t>
            </a:r>
            <a:r>
              <a:rPr lang="zh-CN" altLang="en-US" dirty="0"/>
              <a:t>行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表示第二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altLang="zh-CN" dirty="0"/>
              <a:t>col</a:t>
            </a:r>
            <a:r>
              <a:rPr lang="zh-CN" altLang="zh-CN" dirty="0"/>
              <a:t>的取值为</a:t>
            </a:r>
            <a:r>
              <a:rPr lang="en-US" altLang="zh-CN" dirty="0"/>
              <a:t>0-15</a:t>
            </a:r>
            <a:endParaRPr lang="zh-CN" altLang="zh-CN" dirty="0"/>
          </a:p>
          <a:p>
            <a:r>
              <a:rPr lang="en-US" altLang="zh-CN" dirty="0" err="1"/>
              <a:t>lcd.write</a:t>
            </a:r>
            <a:r>
              <a:rPr lang="en-US" altLang="zh-CN" dirty="0"/>
              <a:t>(data)  </a:t>
            </a:r>
          </a:p>
          <a:p>
            <a:pPr lvl="1"/>
            <a:r>
              <a:rPr lang="en-US" altLang="zh-CN" dirty="0"/>
              <a:t>write() </a:t>
            </a:r>
            <a:r>
              <a:rPr lang="zh-CN" altLang="zh-CN" dirty="0"/>
              <a:t>向</a:t>
            </a:r>
            <a:r>
              <a:rPr lang="en-US" altLang="zh-CN" dirty="0"/>
              <a:t>LCD</a:t>
            </a:r>
            <a:r>
              <a:rPr lang="zh-CN" altLang="zh-CN" dirty="0"/>
              <a:t>写一个字符</a:t>
            </a:r>
          </a:p>
          <a:p>
            <a:r>
              <a:rPr lang="en-US" altLang="zh-CN" dirty="0" err="1"/>
              <a:t>lcd.print</a:t>
            </a:r>
            <a:r>
              <a:rPr lang="en-US" altLang="zh-CN" dirty="0"/>
              <a:t>(data)   </a:t>
            </a:r>
          </a:p>
          <a:p>
            <a:pPr lvl="1"/>
            <a:r>
              <a:rPr lang="en-US" altLang="zh-CN" dirty="0"/>
              <a:t>print() </a:t>
            </a:r>
            <a:r>
              <a:rPr lang="zh-CN" altLang="zh-CN" dirty="0"/>
              <a:t>将文本内容显示在</a:t>
            </a:r>
            <a:r>
              <a:rPr lang="en-US" altLang="zh-CN" dirty="0"/>
              <a:t>LCD</a:t>
            </a:r>
            <a:r>
              <a:rPr lang="zh-CN" altLang="zh-CN" dirty="0"/>
              <a:t>上</a:t>
            </a:r>
          </a:p>
          <a:p>
            <a:pPr lvl="1"/>
            <a:r>
              <a:rPr lang="en-US" altLang="zh-CN" dirty="0"/>
              <a:t>data: </a:t>
            </a:r>
            <a:r>
              <a:rPr lang="zh-CN" altLang="zh-CN" dirty="0"/>
              <a:t>你要显示的字符（仅限英文和数字和你自己定义的字符</a:t>
            </a:r>
            <a:r>
              <a:rPr lang="zh-CN" altLang="en-US" dirty="0"/>
              <a:t>）</a:t>
            </a:r>
            <a:r>
              <a:rPr lang="zh-CN" altLang="zh-CN" dirty="0"/>
              <a:t>。可以是</a:t>
            </a:r>
            <a:r>
              <a:rPr lang="en-US" altLang="zh-CN" dirty="0"/>
              <a:t>char, byte, int, long</a:t>
            </a:r>
            <a:r>
              <a:rPr lang="zh-CN" altLang="zh-CN" dirty="0"/>
              <a:t>或者</a:t>
            </a:r>
            <a:r>
              <a:rPr lang="en-US" altLang="zh-CN" dirty="0"/>
              <a:t>string</a:t>
            </a:r>
            <a:r>
              <a:rPr lang="zh-CN" altLang="zh-CN" dirty="0"/>
              <a:t>类型的。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88592-0498-901F-F669-CE62175A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87E4-94CF-4289-AF62-BDF503F3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B671-0676-46C2-B9B1-DC16848F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lcd.cursor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cursor() </a:t>
            </a:r>
            <a:r>
              <a:rPr lang="zh-CN" altLang="zh-CN" dirty="0"/>
              <a:t>显示光标（显示下一个字符将被显示的位置）</a:t>
            </a:r>
          </a:p>
          <a:p>
            <a:r>
              <a:rPr lang="en-US" altLang="zh-CN" dirty="0" err="1"/>
              <a:t>lcd.noCursor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noCursor</a:t>
            </a:r>
            <a:r>
              <a:rPr lang="en-US" altLang="zh-CN" dirty="0"/>
              <a:t>() </a:t>
            </a:r>
            <a:r>
              <a:rPr lang="zh-CN" altLang="zh-CN" dirty="0"/>
              <a:t>隐藏光标</a:t>
            </a:r>
          </a:p>
          <a:p>
            <a:r>
              <a:rPr lang="en-US" altLang="zh-CN" dirty="0" err="1"/>
              <a:t>lcd.blink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blink() </a:t>
            </a:r>
            <a:r>
              <a:rPr lang="zh-CN" altLang="zh-CN" dirty="0"/>
              <a:t>显示闪烁的光标</a:t>
            </a:r>
          </a:p>
          <a:p>
            <a:r>
              <a:rPr lang="en-US" altLang="zh-CN" dirty="0" err="1"/>
              <a:t>lcd.noBlink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noBlink</a:t>
            </a:r>
            <a:r>
              <a:rPr lang="en-US" altLang="zh-CN" dirty="0"/>
              <a:t>() </a:t>
            </a:r>
            <a:r>
              <a:rPr lang="zh-CN" altLang="zh-CN" dirty="0"/>
              <a:t>关闭闪烁的光标</a:t>
            </a:r>
          </a:p>
          <a:p>
            <a:r>
              <a:rPr lang="en-US" altLang="zh-CN" dirty="0" err="1"/>
              <a:t>lcd.noDisplay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noDisplay</a:t>
            </a:r>
            <a:r>
              <a:rPr lang="en-US" altLang="zh-CN" dirty="0"/>
              <a:t>() </a:t>
            </a:r>
            <a:r>
              <a:rPr lang="zh-CN" altLang="zh-CN" dirty="0"/>
              <a:t>关闭液晶显示，但原来显示的内容不会丢失</a:t>
            </a:r>
          </a:p>
          <a:p>
            <a:r>
              <a:rPr lang="en-US" altLang="zh-CN" dirty="0" err="1"/>
              <a:t>lcd.display</a:t>
            </a:r>
            <a:r>
              <a:rPr lang="en-US" altLang="zh-CN" dirty="0"/>
              <a:t>()</a:t>
            </a:r>
            <a:r>
              <a:rPr lang="zh-CN" altLang="zh-CN" dirty="0"/>
              <a:t>　</a:t>
            </a:r>
            <a:endParaRPr lang="en-US" altLang="zh-CN" dirty="0"/>
          </a:p>
          <a:p>
            <a:pPr lvl="1"/>
            <a:r>
              <a:rPr lang="en-US" altLang="zh-CN" dirty="0"/>
              <a:t>display() </a:t>
            </a:r>
            <a:r>
              <a:rPr lang="zh-CN" altLang="zh-CN" dirty="0"/>
              <a:t>恢复使用</a:t>
            </a:r>
            <a:r>
              <a:rPr lang="en-US" altLang="zh-CN" dirty="0" err="1"/>
              <a:t>noDisplay</a:t>
            </a:r>
            <a:r>
              <a:rPr lang="en-US" altLang="zh-CN" dirty="0"/>
              <a:t>()</a:t>
            </a:r>
            <a:r>
              <a:rPr lang="zh-CN" altLang="zh-CN" dirty="0"/>
              <a:t>函数隐藏的内容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9D3C5-3C8B-1337-E3E8-A50F2898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BDB4-115A-4FD0-A9A9-12D1F828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216EB-6083-4093-8DF7-AF9047C0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lcd.scrollDisplayLeft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使屏幕上的内容向左滚动一个字符</a:t>
            </a:r>
          </a:p>
          <a:p>
            <a:r>
              <a:rPr lang="en-US" altLang="zh-CN" dirty="0" err="1"/>
              <a:t>lcd.scrollDisplayRight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使屏幕上的内容向右滚动一个字符</a:t>
            </a:r>
          </a:p>
          <a:p>
            <a:r>
              <a:rPr lang="en-US" altLang="zh-CN" dirty="0" err="1"/>
              <a:t>lcd.leftToRight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将文本从左到右写入屏幕，这意味着后续字符的显示将是从左向右的，但是不会影响先前显示的字符</a:t>
            </a:r>
            <a:endParaRPr lang="zh-CN" altLang="zh-CN" b="1" dirty="0"/>
          </a:p>
          <a:p>
            <a:r>
              <a:rPr lang="en-US" altLang="zh-CN" dirty="0" err="1"/>
              <a:t>lcd.rightToLeft</a:t>
            </a:r>
            <a:r>
              <a:rPr lang="en-US" altLang="zh-CN" dirty="0"/>
              <a:t>()   </a:t>
            </a:r>
          </a:p>
          <a:p>
            <a:pPr lvl="1"/>
            <a:r>
              <a:rPr lang="zh-CN" altLang="zh-CN" dirty="0"/>
              <a:t>将文本从右到左写入屏幕，这意味着后续字符的显示将是从右至左写入，但不影响先前显示的字符</a:t>
            </a:r>
            <a:endParaRPr lang="zh-CN" altLang="zh-CN" b="1" dirty="0"/>
          </a:p>
          <a:p>
            <a:r>
              <a:rPr lang="en-US" altLang="zh-CN" dirty="0" err="1"/>
              <a:t>lcd.autoscroll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打开液晶显示屏的自动滚动，将会使得当一个字符输出到</a:t>
            </a:r>
            <a:r>
              <a:rPr lang="en-US" altLang="zh-CN" dirty="0"/>
              <a:t>LCD</a:t>
            </a:r>
            <a:r>
              <a:rPr lang="zh-CN" altLang="zh-CN" dirty="0"/>
              <a:t>时，令先前的文本移动一个位置。</a:t>
            </a:r>
            <a:endParaRPr lang="en-US" altLang="zh-CN" dirty="0"/>
          </a:p>
          <a:p>
            <a:r>
              <a:rPr lang="en-US" altLang="zh-CN" dirty="0" err="1"/>
              <a:t>lcd.noAutoscroll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关闭自动滚动功能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777FF-2DAA-E91D-37B2-F6154453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4B36-7591-41C9-8590-BB849D44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7239-3DB0-4976-A135-3821FB16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lcd.createChar</a:t>
            </a:r>
            <a:r>
              <a:rPr lang="en-US" altLang="zh-CN" dirty="0"/>
              <a:t>(num, data)  </a:t>
            </a:r>
          </a:p>
          <a:p>
            <a:pPr lvl="1"/>
            <a:r>
              <a:rPr lang="zh-CN" altLang="zh-CN" dirty="0"/>
              <a:t>创建用户自定义的字符，共可创建</a:t>
            </a:r>
            <a:r>
              <a:rPr lang="en-US" altLang="zh-CN" dirty="0"/>
              <a:t>8</a:t>
            </a:r>
            <a:r>
              <a:rPr lang="zh-CN" altLang="zh-CN" dirty="0"/>
              <a:t>个用户自定义字符，编号从</a:t>
            </a:r>
            <a:r>
              <a:rPr lang="en-US" altLang="zh-CN" dirty="0"/>
              <a:t>0-7</a:t>
            </a:r>
            <a:r>
              <a:rPr lang="zh-CN" altLang="zh-CN" dirty="0"/>
              <a:t>，自定义的字符是由一个</a:t>
            </a:r>
            <a:r>
              <a:rPr lang="en-US" altLang="zh-CN" dirty="0"/>
              <a:t>5*7</a:t>
            </a:r>
            <a:r>
              <a:rPr lang="zh-CN" altLang="zh-CN" dirty="0"/>
              <a:t>的像素构成，</a:t>
            </a:r>
            <a:r>
              <a:rPr lang="en-US" altLang="zh-CN" dirty="0"/>
              <a:t>1</a:t>
            </a:r>
            <a:r>
              <a:rPr lang="zh-CN" altLang="zh-CN" dirty="0"/>
              <a:t>表示亮，</a:t>
            </a:r>
            <a:r>
              <a:rPr lang="en-US" altLang="zh-CN" dirty="0"/>
              <a:t>0</a:t>
            </a:r>
            <a:r>
              <a:rPr lang="zh-CN" altLang="zh-CN" dirty="0"/>
              <a:t>表示暗</a:t>
            </a:r>
            <a:endParaRPr lang="en-US" altLang="zh-CN" b="1" dirty="0"/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  a variable of type </a:t>
            </a:r>
            <a:r>
              <a:rPr lang="en-US" altLang="zh-CN" dirty="0" err="1"/>
              <a:t>LiquidCrystal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num: </a:t>
            </a:r>
            <a:r>
              <a:rPr lang="zh-CN" altLang="zh-CN" dirty="0"/>
              <a:t>所创建字符的编号</a:t>
            </a:r>
            <a:r>
              <a:rPr lang="en-US" altLang="zh-CN" dirty="0"/>
              <a:t>(0-7) </a:t>
            </a:r>
            <a:br>
              <a:rPr lang="en-US" altLang="zh-CN" dirty="0"/>
            </a:br>
            <a:r>
              <a:rPr lang="en-US" altLang="zh-CN" dirty="0"/>
              <a:t>data: </a:t>
            </a:r>
            <a:r>
              <a:rPr lang="zh-CN" altLang="zh-CN" dirty="0"/>
              <a:t>字符的像素数据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9EAC2-98BA-736E-C6AF-206D9E9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8EB3-81E2-4AF4-8789-73E43EF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LCD</a:t>
            </a:r>
            <a:r>
              <a:rPr lang="zh-CN" altLang="en-US" dirty="0"/>
              <a:t>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68C6-6675-48F3-8C93-129F9817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显示英文</a:t>
            </a:r>
            <a:endParaRPr lang="en-US" altLang="zh-CN" dirty="0"/>
          </a:p>
          <a:p>
            <a:r>
              <a:rPr lang="zh-CN" altLang="en-US" dirty="0"/>
              <a:t>循环显示英文</a:t>
            </a:r>
            <a:endParaRPr lang="en-US" altLang="zh-CN" dirty="0"/>
          </a:p>
          <a:p>
            <a:r>
              <a:rPr lang="zh-CN" altLang="en-US" dirty="0"/>
              <a:t>左右移动英文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1602</a:t>
            </a:r>
            <a:r>
              <a:rPr lang="zh-CN" altLang="zh-CN" dirty="0"/>
              <a:t>显示屏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D1DF8-D1AF-8994-8937-94BDCBF0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B6E-FC5C-46D5-9370-E8776B1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8961C-38E1-4435-B4BF-C713DF3977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6" y="2667000"/>
            <a:ext cx="3715076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EE273-BF03-B469-74E6-23513B4D5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90E-1FF4-48F4-9B52-18F93E8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C:\Users\lyt\Desktop\QQ图片20171213160910.png">
            <a:extLst>
              <a:ext uri="{FF2B5EF4-FFF2-40B4-BE49-F238E27FC236}">
                <a16:creationId xmlns:a16="http://schemas.microsoft.com/office/drawing/2014/main" id="{D57642C3-796B-40CE-BBE3-EB0DC6439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71" y="2667000"/>
            <a:ext cx="7055345" cy="33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6E7488-E52D-DD26-0835-43932CF4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B572-D571-4789-9E97-8F2A22D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036873-9C69-4D18-9BDA-DD242427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82" y="2438401"/>
            <a:ext cx="6413548" cy="2347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DF907F-770A-4E84-A3FF-7C766D26B489}"/>
              </a:ext>
            </a:extLst>
          </p:cNvPr>
          <p:cNvSpPr txBox="1"/>
          <p:nvPr/>
        </p:nvSpPr>
        <p:spPr>
          <a:xfrm>
            <a:off x="3679012" y="5184842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注意：编号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A~Do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和前面介绍的数码管位置保持一致。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60A2D-6955-CD23-6FF0-559473D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447E-80FD-4A0C-AB19-ED85DA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引脚序号图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CD80F8-F4A0-47FB-B677-EBF167745A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93" y="2438401"/>
            <a:ext cx="3667125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D7F0A3-AF38-48A0-8DE8-3141C231D8CA}"/>
              </a:ext>
            </a:extLst>
          </p:cNvPr>
          <p:cNvSpPr txBox="1"/>
          <p:nvPr/>
        </p:nvSpPr>
        <p:spPr>
          <a:xfrm>
            <a:off x="4160714" y="5061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注意：引脚序号和前面的原理图一一对应。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6AADF-487D-866A-BD97-F14091E2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1B2F-51B4-4E59-93D0-705BFCAE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引脚接口关系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6953B28-05A6-470C-BA7D-52206189E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0008" y="2667000"/>
          <a:ext cx="10102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>
                  <a:extLst>
                    <a:ext uri="{9D8B030D-6E8A-4147-A177-3AD203B41FA5}">
                      <a16:colId xmlns:a16="http://schemas.microsoft.com/office/drawing/2014/main" val="1997413519"/>
                    </a:ext>
                  </a:extLst>
                </a:gridCol>
                <a:gridCol w="879379">
                  <a:extLst>
                    <a:ext uri="{9D8B030D-6E8A-4147-A177-3AD203B41FA5}">
                      <a16:colId xmlns:a16="http://schemas.microsoft.com/office/drawing/2014/main" val="517450544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3499507556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1275244838"/>
                    </a:ext>
                  </a:extLst>
                </a:gridCol>
                <a:gridCol w="861256">
                  <a:extLst>
                    <a:ext uri="{9D8B030D-6E8A-4147-A177-3AD203B41FA5}">
                      <a16:colId xmlns:a16="http://schemas.microsoft.com/office/drawing/2014/main" val="756553097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2706363070"/>
                    </a:ext>
                  </a:extLst>
                </a:gridCol>
                <a:gridCol w="2344130">
                  <a:extLst>
                    <a:ext uri="{9D8B030D-6E8A-4147-A177-3AD203B41FA5}">
                      <a16:colId xmlns:a16="http://schemas.microsoft.com/office/drawing/2014/main" val="340000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Dp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1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969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0B0CF6C-F8C9-8B22-73E8-C82C3129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E7EF-D3EC-448A-8AD0-E1DBD1E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17B5-7221-4864-B916-5360BB5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利用四位数码管实现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17689-B0F2-47F5-832D-48B1292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02" y="2440799"/>
            <a:ext cx="2690765" cy="39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553F8C-E50A-BF29-796F-16639C04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21DE-FBA1-4D22-A46A-EB80217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D701-B11E-40AF-B0BF-7455B4C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直接驱动</a:t>
            </a:r>
            <a:r>
              <a:rPr lang="en-US" altLang="zh-CN" dirty="0"/>
              <a:t>LCD1602</a:t>
            </a:r>
            <a:r>
              <a:rPr lang="zh-CN" altLang="en-US" dirty="0"/>
              <a:t>液晶显示文字。</a:t>
            </a:r>
            <a:r>
              <a:rPr lang="en-US" altLang="zh-CN" dirty="0"/>
              <a:t>LCD1602</a:t>
            </a:r>
            <a:r>
              <a:rPr lang="zh-CN" altLang="en-US" dirty="0"/>
              <a:t>液晶在应用中非常广泛，最初的</a:t>
            </a:r>
            <a:r>
              <a:rPr lang="en-US" altLang="zh-CN" dirty="0"/>
              <a:t>1602</a:t>
            </a:r>
            <a:r>
              <a:rPr lang="zh-CN" altLang="en-US" dirty="0"/>
              <a:t>液晶使用的是</a:t>
            </a:r>
            <a:r>
              <a:rPr lang="en-US" altLang="zh-CN" dirty="0"/>
              <a:t>HD44780</a:t>
            </a:r>
            <a:r>
              <a:rPr lang="zh-CN" altLang="en-US" dirty="0"/>
              <a:t>控制器，现在各个厂家的</a:t>
            </a:r>
            <a:r>
              <a:rPr lang="en-US" altLang="zh-CN" dirty="0"/>
              <a:t>1602</a:t>
            </a:r>
            <a:r>
              <a:rPr lang="zh-CN" altLang="en-US" dirty="0"/>
              <a:t>模块基本上都是采用了与之兼容的</a:t>
            </a:r>
            <a:r>
              <a:rPr lang="en-US" altLang="zh-CN" dirty="0"/>
              <a:t>IC</a:t>
            </a:r>
            <a:r>
              <a:rPr lang="zh-CN" altLang="en-US" dirty="0"/>
              <a:t>，所以特性上基本都是一致的。</a:t>
            </a:r>
            <a:endParaRPr lang="en-US" altLang="zh-CN" dirty="0"/>
          </a:p>
          <a:p>
            <a:r>
              <a:rPr lang="en-US" altLang="zh-CN" b="1" dirty="0"/>
              <a:t>1602LCD</a:t>
            </a:r>
            <a:r>
              <a:rPr lang="zh-CN" altLang="zh-CN" b="1" dirty="0"/>
              <a:t>主要技术参数</a:t>
            </a:r>
            <a:r>
              <a:rPr lang="en-US" altLang="zh-CN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显示容量为</a:t>
            </a:r>
            <a:r>
              <a:rPr lang="en-US" altLang="zh-CN" dirty="0"/>
              <a:t>16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个字符；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芯片工作电压为</a:t>
            </a:r>
            <a:r>
              <a:rPr lang="en-US" altLang="zh-CN" dirty="0"/>
              <a:t>4.5</a:t>
            </a:r>
            <a:r>
              <a:rPr lang="zh-CN" altLang="zh-CN" dirty="0"/>
              <a:t>～</a:t>
            </a:r>
            <a:r>
              <a:rPr lang="en-US" altLang="zh-CN" dirty="0"/>
              <a:t>5.5V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工作电流为</a:t>
            </a:r>
            <a:r>
              <a:rPr lang="en-US" altLang="zh-CN" dirty="0"/>
              <a:t>2.0mA</a:t>
            </a:r>
            <a:r>
              <a:rPr lang="zh-CN" altLang="zh-CN" dirty="0"/>
              <a:t>（</a:t>
            </a:r>
            <a:r>
              <a:rPr lang="en-US" altLang="zh-CN" dirty="0"/>
              <a:t>5.0V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模块最佳工作电压为</a:t>
            </a:r>
            <a:r>
              <a:rPr lang="en-US" altLang="zh-CN" dirty="0"/>
              <a:t>5.0V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字符尺寸为</a:t>
            </a:r>
            <a:r>
              <a:rPr lang="en-US" altLang="zh-CN" dirty="0"/>
              <a:t>2.95×4.35</a:t>
            </a:r>
            <a:r>
              <a:rPr lang="zh-CN" altLang="zh-CN" dirty="0"/>
              <a:t>（</a:t>
            </a:r>
            <a:r>
              <a:rPr lang="en-US" altLang="zh-CN" dirty="0"/>
              <a:t>W×H</a:t>
            </a:r>
            <a:r>
              <a:rPr lang="zh-CN" altLang="zh-CN" dirty="0"/>
              <a:t>）</a:t>
            </a:r>
            <a:r>
              <a:rPr lang="en-US" altLang="zh-CN" dirty="0"/>
              <a:t>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117D7-B059-DA38-0AE4-F8294319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2B55-6E3B-4FC5-86DF-0775969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r>
              <a:rPr lang="zh-CN" altLang="en-US" dirty="0"/>
              <a:t>引脚定义</a:t>
            </a:r>
          </a:p>
        </p:txBody>
      </p:sp>
      <p:pic>
        <p:nvPicPr>
          <p:cNvPr id="4" name="内容占位符 3" descr="202127j99s15xj193lfe0l">
            <a:extLst>
              <a:ext uri="{FF2B5EF4-FFF2-40B4-BE49-F238E27FC236}">
                <a16:creationId xmlns:a16="http://schemas.microsoft.com/office/drawing/2014/main" id="{E6B3CC60-68F6-45E9-9F3A-9EC660EB21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7" y="2667000"/>
            <a:ext cx="7377134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99BDE9-11A8-3D1F-A748-A31E242A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BB1-1213-46C2-923A-881ABCD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33A66-656C-49CA-B5A1-006F8EA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构造函数，创建一个</a:t>
            </a:r>
            <a:r>
              <a:rPr lang="en-US" altLang="zh-CN" dirty="0" err="1"/>
              <a:t>LiquidCrystal</a:t>
            </a:r>
            <a:r>
              <a:rPr lang="zh-CN" altLang="en-US" dirty="0"/>
              <a:t>的实例（</a:t>
            </a:r>
            <a:r>
              <a:rPr lang="en-US" altLang="zh-CN" dirty="0" err="1"/>
              <a:t>LiquidCrystal</a:t>
            </a:r>
            <a:r>
              <a:rPr lang="zh-CN" altLang="en-US" dirty="0"/>
              <a:t>是一个类）。可使用</a:t>
            </a:r>
            <a:r>
              <a:rPr lang="en-US" altLang="zh-CN" dirty="0"/>
              <a:t>4</a:t>
            </a:r>
            <a:r>
              <a:rPr lang="zh-CN" altLang="en-US" dirty="0"/>
              <a:t>线或</a:t>
            </a:r>
            <a:r>
              <a:rPr lang="en-US" altLang="zh-CN" dirty="0"/>
              <a:t>8</a:t>
            </a:r>
            <a:r>
              <a:rPr lang="zh-CN" altLang="en-US" dirty="0"/>
              <a:t>线方式作为数据线</a:t>
            </a:r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zh-CN" altLang="en-US" dirty="0"/>
              <a:t>还需要指令线</a:t>
            </a:r>
            <a:r>
              <a:rPr lang="en-US" altLang="zh-CN" dirty="0"/>
              <a:t>)</a:t>
            </a:r>
            <a:r>
              <a:rPr lang="zh-CN" altLang="en-US" dirty="0"/>
              <a:t>。若采用四线方式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d0-d3</a:t>
            </a:r>
            <a:r>
              <a:rPr lang="zh-CN" altLang="en-US" dirty="0"/>
              <a:t>悬空不连接。</a:t>
            </a:r>
            <a:r>
              <a:rPr lang="en-US" altLang="zh-CN" dirty="0"/>
              <a:t>RW</a:t>
            </a:r>
            <a:r>
              <a:rPr lang="zh-CN" altLang="en-US" dirty="0"/>
              <a:t>引脚可接地而不用接在</a:t>
            </a:r>
            <a:r>
              <a:rPr lang="en-US" altLang="zh-CN" dirty="0"/>
              <a:t>Arduino</a:t>
            </a:r>
            <a:r>
              <a:rPr lang="zh-CN" altLang="en-US" dirty="0"/>
              <a:t>的某个引脚上</a:t>
            </a:r>
            <a:r>
              <a:rPr lang="en-US" altLang="zh-CN" dirty="0"/>
              <a:t>;</a:t>
            </a:r>
            <a:r>
              <a:rPr lang="zh-CN" altLang="en-US" dirty="0"/>
              <a:t>如果这样接</a:t>
            </a:r>
            <a:r>
              <a:rPr lang="en-US" altLang="zh-CN" dirty="0"/>
              <a:t>,</a:t>
            </a:r>
            <a:r>
              <a:rPr lang="zh-CN" altLang="en-US" dirty="0"/>
              <a:t>省略在函数中的</a:t>
            </a:r>
            <a:r>
              <a:rPr lang="en-US" altLang="zh-CN" dirty="0" err="1"/>
              <a:t>rw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zh-CN" altLang="zh-CN" b="1" dirty="0"/>
              <a:t>语法：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d0, d1, d2, d3,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lcd(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d0, d1, d2, d3, d4, d5, d6, d7)</a:t>
            </a:r>
            <a:endParaRPr lang="zh-CN" altLang="zh-CN" dirty="0"/>
          </a:p>
          <a:p>
            <a:r>
              <a:rPr lang="zh-CN" altLang="zh-CN" b="1" dirty="0"/>
              <a:t>参数设置：</a:t>
            </a:r>
          </a:p>
          <a:p>
            <a:pPr lvl="1"/>
            <a:r>
              <a:rPr lang="en-US" altLang="zh-CN" dirty="0" err="1"/>
              <a:t>rs</a:t>
            </a:r>
            <a:r>
              <a:rPr lang="en-US" altLang="zh-CN" dirty="0"/>
              <a:t>:   </a:t>
            </a:r>
            <a:r>
              <a:rPr lang="en-US" altLang="zh-CN" dirty="0" err="1"/>
              <a:t>rs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:  </a:t>
            </a:r>
            <a:r>
              <a:rPr lang="en-US" altLang="zh-CN" dirty="0" err="1"/>
              <a:t>rw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enable: enable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d0, d1, d2, d3, d4, d5, d6, d7:  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D6597D-750E-8B01-83CB-7B74EFDA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C7E4-4260-4334-8DBD-9DBA10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E9CA-7A52-4252-B131-01A1A38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lcd.begin</a:t>
            </a:r>
            <a:r>
              <a:rPr lang="en-US" altLang="zh-CN" dirty="0"/>
              <a:t>(cols, rows)   </a:t>
            </a:r>
          </a:p>
          <a:p>
            <a:pPr lvl="1"/>
            <a:r>
              <a:rPr lang="en-US" altLang="zh-CN" dirty="0"/>
              <a:t>begin ()</a:t>
            </a:r>
            <a:r>
              <a:rPr lang="zh-CN" altLang="zh-CN" dirty="0"/>
              <a:t>指定显示屏的尺寸（宽和高）</a:t>
            </a:r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</a:t>
            </a:r>
            <a:r>
              <a:rPr lang="zh-CN" altLang="zh-CN" dirty="0"/>
              <a:t>液晶类型的名称变量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cols: </a:t>
            </a:r>
            <a:r>
              <a:rPr lang="zh-CN" altLang="zh-CN" dirty="0"/>
              <a:t>显示器可以显示的列数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16</a:t>
            </a:r>
            <a:r>
              <a:rPr lang="zh-CN" altLang="zh-CN" dirty="0"/>
              <a:t>列</a:t>
            </a:r>
            <a:r>
              <a:rPr lang="en-US" altLang="zh-CN" dirty="0"/>
              <a:t>) </a:t>
            </a:r>
          </a:p>
          <a:p>
            <a:pPr lvl="1"/>
            <a:r>
              <a:rPr lang="en-US" altLang="zh-CN" dirty="0"/>
              <a:t>rows: </a:t>
            </a:r>
            <a:r>
              <a:rPr lang="zh-CN" altLang="zh-CN" dirty="0"/>
              <a:t>显示器可以显示的行数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行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lcd.clear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clear () </a:t>
            </a:r>
            <a:r>
              <a:rPr lang="zh-CN" altLang="zh-CN" dirty="0"/>
              <a:t>清除</a:t>
            </a:r>
            <a:r>
              <a:rPr lang="en-US" altLang="zh-CN" dirty="0"/>
              <a:t>LCD</a:t>
            </a:r>
            <a:r>
              <a:rPr lang="zh-CN" altLang="zh-CN" dirty="0"/>
              <a:t>屏幕上内容，并将光标置于左上角</a:t>
            </a:r>
          </a:p>
          <a:p>
            <a:r>
              <a:rPr lang="en-US" altLang="zh-CN" dirty="0" err="1"/>
              <a:t>lcd.home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home() </a:t>
            </a:r>
            <a:r>
              <a:rPr lang="zh-CN" altLang="zh-CN" dirty="0"/>
              <a:t>将光标定位在屏幕的左上角。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4EDD6-63A5-D57C-DEFC-679F7205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宽屏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Corbel</vt:lpstr>
      <vt:lpstr>Office 主题​​</vt:lpstr>
      <vt:lpstr>视差</vt:lpstr>
      <vt:lpstr>四位数码管</vt:lpstr>
      <vt:lpstr>原理图</vt:lpstr>
      <vt:lpstr>引脚序号图</vt:lpstr>
      <vt:lpstr>引脚接口关系</vt:lpstr>
      <vt:lpstr>实验8：实现0-9999计数</vt:lpstr>
      <vt:lpstr>LCD1602</vt:lpstr>
      <vt:lpstr>LCD1602引脚定义</vt:lpstr>
      <vt:lpstr>LiquidCrystal库</vt:lpstr>
      <vt:lpstr>LiquidCrystal库（续）</vt:lpstr>
      <vt:lpstr>LiquidCrystal库（续）</vt:lpstr>
      <vt:lpstr>LiquidCrystal库（续）</vt:lpstr>
      <vt:lpstr>LiquidCrystal库（续）</vt:lpstr>
      <vt:lpstr>LiquidCrystal库（续）</vt:lpstr>
      <vt:lpstr>实验9：LCD显示</vt:lpstr>
      <vt:lpstr>实验原理图</vt:lpstr>
      <vt:lpstr>实物图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四位数码管</dc:title>
  <dc:creator>郝 宽</dc:creator>
  <cp:lastModifiedBy>郝 宽</cp:lastModifiedBy>
  <cp:revision>1</cp:revision>
  <dcterms:created xsi:type="dcterms:W3CDTF">2022-06-24T14:48:00Z</dcterms:created>
  <dcterms:modified xsi:type="dcterms:W3CDTF">2022-06-24T14:48:49Z</dcterms:modified>
</cp:coreProperties>
</file>