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4469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41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8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32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04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49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62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2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2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4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2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94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90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87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62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34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9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6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rduino.cc/reference/en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Reference/Delay" TargetMode="External"/><Relationship Id="rId2" Type="http://schemas.openxmlformats.org/officeDocument/2006/relationships/hyperlink" Target="http://arduino.cc/en/Reference/Milli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arduino.cc/en/Reference/DelayMicroseconds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arduino.cc/en/Reference/Sq" TargetMode="External"/><Relationship Id="rId3" Type="http://schemas.openxmlformats.org/officeDocument/2006/relationships/hyperlink" Target="http://arduino.cc/en/Reference/Max" TargetMode="External"/><Relationship Id="rId7" Type="http://schemas.openxmlformats.org/officeDocument/2006/relationships/hyperlink" Target="http://arduino.cc/en/Reference/Pow" TargetMode="External"/><Relationship Id="rId2" Type="http://schemas.openxmlformats.org/officeDocument/2006/relationships/hyperlink" Target="http://arduino.cc/en/Reference/M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duino.cc/en/Reference/Map" TargetMode="External"/><Relationship Id="rId5" Type="http://schemas.openxmlformats.org/officeDocument/2006/relationships/hyperlink" Target="http://arduino.cc/en/Reference/Constrain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://arduino.cc/en/Reference/Abs" TargetMode="External"/><Relationship Id="rId9" Type="http://schemas.openxmlformats.org/officeDocument/2006/relationships/hyperlink" Target="http://arduino.cc/en/Reference/Sqr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Reference/Cos" TargetMode="External"/><Relationship Id="rId2" Type="http://schemas.openxmlformats.org/officeDocument/2006/relationships/hyperlink" Target="http://arduino.cc/en/Reference/S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arduino.cc/en/Reference/Ta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Reference/Random" TargetMode="External"/><Relationship Id="rId2" Type="http://schemas.openxmlformats.org/officeDocument/2006/relationships/hyperlink" Target="http://arduino.cc/en/Reference/RandomSe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Reference/DetachInterrupt" TargetMode="External"/><Relationship Id="rId2" Type="http://schemas.openxmlformats.org/officeDocument/2006/relationships/hyperlink" Target="http://arduino.cc/en/Reference/AttachInterrup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Reference/NoInterrupts" TargetMode="External"/><Relationship Id="rId2" Type="http://schemas.openxmlformats.org/officeDocument/2006/relationships/hyperlink" Target="http://arduino.cc/en/Reference/Interrup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arduino.cc/en/Serial/Available" TargetMode="External"/><Relationship Id="rId7" Type="http://schemas.openxmlformats.org/officeDocument/2006/relationships/hyperlink" Target="http://arduino.cc/en/Serial/Println" TargetMode="External"/><Relationship Id="rId2" Type="http://schemas.openxmlformats.org/officeDocument/2006/relationships/hyperlink" Target="http://arduino.cc/en/Serial/Beg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duino.cc/en/Serial/Print" TargetMode="External"/><Relationship Id="rId5" Type="http://schemas.openxmlformats.org/officeDocument/2006/relationships/hyperlink" Target="http://arduino.cc/en/Serial/Flush" TargetMode="External"/><Relationship Id="rId4" Type="http://schemas.openxmlformats.org/officeDocument/2006/relationships/hyperlink" Target="http://arduino.cc/en/Serial/Read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arduino.cc/en/Reference/Wire" TargetMode="External"/><Relationship Id="rId3" Type="http://schemas.openxmlformats.org/officeDocument/2006/relationships/hyperlink" Target="http://arduino.cc/en/Reference/Ethernet" TargetMode="External"/><Relationship Id="rId7" Type="http://schemas.openxmlformats.org/officeDocument/2006/relationships/hyperlink" Target="http://arduino.cc/en/Reference/Stepper" TargetMode="External"/><Relationship Id="rId2" Type="http://schemas.openxmlformats.org/officeDocument/2006/relationships/hyperlink" Target="http://arduino.cc/en/Reference/EEPR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duino.cc/en/Reference/SoftwareSerial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://arduino.cc/en/Reference/Servo" TargetMode="External"/><Relationship Id="rId10" Type="http://schemas.openxmlformats.org/officeDocument/2006/relationships/hyperlink" Target="http://wiring.org.co/reference/libraries/Sprite/index.html" TargetMode="External"/><Relationship Id="rId4" Type="http://schemas.openxmlformats.org/officeDocument/2006/relationships/hyperlink" Target="http://arduino.cc/en/Reference/LiquidCrystal" TargetMode="External"/><Relationship Id="rId9" Type="http://schemas.openxmlformats.org/officeDocument/2006/relationships/hyperlink" Target="http://wiring.org.co/reference/libraries/Matrix/index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arduino.cc/en/Reference/Break" TargetMode="External"/><Relationship Id="rId3" Type="http://schemas.openxmlformats.org/officeDocument/2006/relationships/hyperlink" Target="http://arduino.cc/en/Reference/Else" TargetMode="External"/><Relationship Id="rId7" Type="http://schemas.openxmlformats.org/officeDocument/2006/relationships/hyperlink" Target="http://arduino.cc/en/Reference/DoWhile" TargetMode="External"/><Relationship Id="rId2" Type="http://schemas.openxmlformats.org/officeDocument/2006/relationships/hyperlink" Target="http://arduino.cc/en/Reference/I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duino.cc/en/Reference/While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://arduino.cc/en/Reference/SwitchCase" TargetMode="External"/><Relationship Id="rId10" Type="http://schemas.openxmlformats.org/officeDocument/2006/relationships/hyperlink" Target="http://arduino.cc/en/Reference/Return" TargetMode="External"/><Relationship Id="rId4" Type="http://schemas.openxmlformats.org/officeDocument/2006/relationships/hyperlink" Target="http://arduino.cc/en/Reference/For" TargetMode="External"/><Relationship Id="rId9" Type="http://schemas.openxmlformats.org/officeDocument/2006/relationships/hyperlink" Target="http://arduino.cc/en/Reference/Continu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arduino.cc/en/Reference/Constan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Reference/Loop" TargetMode="External"/><Relationship Id="rId2" Type="http://schemas.openxmlformats.org/officeDocument/2006/relationships/hyperlink" Target="http://arduino.cc/en/Reference/Setu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Reference/DigitalWrite" TargetMode="External"/><Relationship Id="rId2" Type="http://schemas.openxmlformats.org/officeDocument/2006/relationships/hyperlink" Target="http://arduino.cc/en/Reference/PinMod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arduino.cc/en/Reference/DigitalRea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Reference/AnalogWrite" TargetMode="External"/><Relationship Id="rId2" Type="http://schemas.openxmlformats.org/officeDocument/2006/relationships/hyperlink" Target="http://arduino.cc/en/Reference/AnalogRe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/>
              <a:t>Arduino</a:t>
            </a:r>
            <a:r>
              <a:rPr lang="zh-CN" altLang="en-US" sz="4800" b="1" dirty="0"/>
              <a:t>基本函数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+mn-ea"/>
              </a:rPr>
              <a:t>参考网址：</a:t>
            </a:r>
            <a:r>
              <a:rPr lang="en-US" altLang="zh-CN" sz="2800" dirty="0">
                <a:latin typeface="+mn-ea"/>
                <a:hlinkClick r:id="rId2"/>
              </a:rPr>
              <a:t>https://www.arduino.cc/reference/en/</a:t>
            </a:r>
            <a:endParaRPr lang="en-US" altLang="zh-CN" sz="2800" dirty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8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AD768-E3FD-454B-8534-3654BE8B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/>
              <a:t>时间函数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5C5EC-CA39-4E73-B0BC-218881E41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2100" dirty="0">
                <a:latin typeface="+mj-lt"/>
              </a:rPr>
              <a:t>unsigned long </a:t>
            </a:r>
            <a:r>
              <a:rPr lang="en-US" altLang="zh-CN" sz="2100" dirty="0" err="1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millis</a:t>
            </a:r>
            <a:r>
              <a:rPr lang="en-US" altLang="zh-CN" sz="2100" dirty="0">
                <a:latin typeface="+mj-lt"/>
              </a:rPr>
              <a:t>()   </a:t>
            </a:r>
          </a:p>
          <a:p>
            <a:pPr marL="457200" lvl="1" indent="0">
              <a:buNone/>
            </a:pPr>
            <a:r>
              <a:rPr lang="zh-CN" altLang="zh-CN" sz="1700" dirty="0">
                <a:latin typeface="+mj-lt"/>
              </a:rPr>
              <a:t>返回时间函数（单位</a:t>
            </a:r>
            <a:r>
              <a:rPr lang="en-US" altLang="zh-CN" sz="1700" dirty="0" err="1">
                <a:latin typeface="+mj-lt"/>
              </a:rPr>
              <a:t>ms</a:t>
            </a:r>
            <a:r>
              <a:rPr lang="zh-CN" altLang="zh-CN" sz="1700" dirty="0">
                <a:latin typeface="+mj-lt"/>
              </a:rPr>
              <a:t>），该函数是指，当程序运行就开始计时并返回记录的参数，该参数溢出大概需要</a:t>
            </a:r>
            <a:r>
              <a:rPr lang="en-US" altLang="zh-CN" sz="1700" dirty="0">
                <a:latin typeface="+mj-lt"/>
              </a:rPr>
              <a:t>50</a:t>
            </a:r>
            <a:r>
              <a:rPr lang="zh-CN" altLang="zh-CN" sz="1700" dirty="0">
                <a:latin typeface="+mj-lt"/>
              </a:rPr>
              <a:t>天时间。</a:t>
            </a:r>
            <a:endParaRPr lang="zh-CN" altLang="zh-CN" sz="2100" dirty="0">
              <a:latin typeface="+mj-lt"/>
            </a:endParaRPr>
          </a:p>
          <a:p>
            <a:pPr lvl="0"/>
            <a:r>
              <a:rPr lang="en-US" altLang="zh-CN" sz="2100" dirty="0"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delay</a:t>
            </a:r>
            <a:r>
              <a:rPr lang="en-US" altLang="zh-CN" sz="2100" dirty="0">
                <a:latin typeface="+mj-lt"/>
              </a:rPr>
              <a:t>(</a:t>
            </a:r>
            <a:r>
              <a:rPr lang="en-US" altLang="zh-CN" sz="2100" dirty="0" err="1">
                <a:latin typeface="+mj-lt"/>
              </a:rPr>
              <a:t>ms</a:t>
            </a:r>
            <a:r>
              <a:rPr lang="en-US" altLang="zh-CN" sz="2100" dirty="0">
                <a:latin typeface="+mj-lt"/>
              </a:rPr>
              <a:t>)    </a:t>
            </a:r>
          </a:p>
          <a:p>
            <a:pPr marL="457200" lvl="1" indent="0">
              <a:buNone/>
            </a:pPr>
            <a:r>
              <a:rPr lang="zh-CN" altLang="zh-CN" sz="1700" dirty="0">
                <a:latin typeface="+mj-lt"/>
              </a:rPr>
              <a:t>延时函数（单位</a:t>
            </a:r>
            <a:r>
              <a:rPr lang="en-US" altLang="zh-CN" sz="1700" dirty="0" err="1">
                <a:latin typeface="+mj-lt"/>
              </a:rPr>
              <a:t>ms</a:t>
            </a:r>
            <a:r>
              <a:rPr lang="zh-CN" altLang="zh-CN" sz="1700" dirty="0">
                <a:latin typeface="+mj-lt"/>
              </a:rPr>
              <a:t>）</a:t>
            </a:r>
            <a:endParaRPr lang="zh-CN" altLang="zh-CN" sz="2100" dirty="0">
              <a:latin typeface="+mj-lt"/>
            </a:endParaRPr>
          </a:p>
          <a:p>
            <a:pPr lvl="0"/>
            <a:r>
              <a:rPr lang="en-US" altLang="zh-CN" sz="2100" dirty="0" err="1"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delayMicroseconds</a:t>
            </a:r>
            <a:r>
              <a:rPr lang="en-US" altLang="zh-CN" sz="2100" dirty="0">
                <a:latin typeface="+mj-lt"/>
              </a:rPr>
              <a:t>(us)    </a:t>
            </a:r>
          </a:p>
          <a:p>
            <a:pPr marL="457200" lvl="1" indent="0">
              <a:buNone/>
            </a:pPr>
            <a:r>
              <a:rPr lang="zh-CN" altLang="zh-CN" sz="1700" dirty="0">
                <a:latin typeface="+mj-lt"/>
              </a:rPr>
              <a:t>延时函数（单位</a:t>
            </a:r>
            <a:r>
              <a:rPr lang="en-US" altLang="zh-CN" sz="1700" dirty="0">
                <a:latin typeface="+mj-lt"/>
              </a:rPr>
              <a:t>us</a:t>
            </a:r>
            <a:r>
              <a:rPr lang="zh-CN" altLang="zh-CN" sz="1700" dirty="0">
                <a:latin typeface="+mj-lt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AAABDB-402C-520E-F05E-D747DCB5E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2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395CF-6535-4E77-A8E9-A6870EB4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/>
              <a:t>数学函数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82C02-FE37-476C-99FF-4B3B15EDB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altLang="zh-CN" sz="2300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</a:t>
            </a:r>
            <a:r>
              <a:rPr lang="en-US" altLang="zh-CN" sz="2300" dirty="0">
                <a:latin typeface="+mj-lt"/>
              </a:rPr>
              <a:t>(x, y) 	</a:t>
            </a:r>
            <a:r>
              <a:rPr lang="zh-CN" altLang="zh-CN" sz="2300" dirty="0">
                <a:latin typeface="+mj-lt"/>
              </a:rPr>
              <a:t>求最小值 </a:t>
            </a:r>
          </a:p>
          <a:p>
            <a:pPr lvl="0"/>
            <a:r>
              <a:rPr lang="en-US" altLang="zh-CN" sz="2300" dirty="0"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max</a:t>
            </a:r>
            <a:r>
              <a:rPr lang="en-US" altLang="zh-CN" sz="2300" dirty="0">
                <a:latin typeface="+mj-lt"/>
              </a:rPr>
              <a:t>(x, y) 	</a:t>
            </a:r>
            <a:r>
              <a:rPr lang="zh-CN" altLang="zh-CN" sz="2300" dirty="0">
                <a:latin typeface="+mj-lt"/>
              </a:rPr>
              <a:t>求最大值 </a:t>
            </a:r>
          </a:p>
          <a:p>
            <a:pPr lvl="0"/>
            <a:r>
              <a:rPr lang="en-US" altLang="zh-CN" sz="2300" dirty="0"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abs</a:t>
            </a:r>
            <a:r>
              <a:rPr lang="en-US" altLang="zh-CN" sz="2300" dirty="0">
                <a:latin typeface="+mj-lt"/>
              </a:rPr>
              <a:t>(x)   	</a:t>
            </a:r>
            <a:r>
              <a:rPr lang="zh-CN" altLang="zh-CN" sz="2300" dirty="0">
                <a:latin typeface="+mj-lt"/>
              </a:rPr>
              <a:t>计算绝对值 </a:t>
            </a:r>
          </a:p>
          <a:p>
            <a:pPr lvl="0"/>
            <a:r>
              <a:rPr lang="en-US" altLang="zh-CN" sz="2300" dirty="0"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constrain</a:t>
            </a:r>
            <a:r>
              <a:rPr lang="en-US" altLang="zh-CN" sz="2300" dirty="0">
                <a:latin typeface="+mj-lt"/>
              </a:rPr>
              <a:t>(x, a, b) </a:t>
            </a:r>
          </a:p>
          <a:p>
            <a:pPr marL="457200" lvl="1" indent="0">
              <a:buNone/>
            </a:pPr>
            <a:r>
              <a:rPr lang="zh-CN" altLang="zh-CN" sz="1900" dirty="0">
                <a:latin typeface="+mj-lt"/>
              </a:rPr>
              <a:t>约束函数，下限</a:t>
            </a:r>
            <a:r>
              <a:rPr lang="en-US" altLang="zh-CN" sz="1900" dirty="0">
                <a:latin typeface="+mj-lt"/>
              </a:rPr>
              <a:t>a</a:t>
            </a:r>
            <a:r>
              <a:rPr lang="zh-CN" altLang="zh-CN" sz="1900" dirty="0">
                <a:latin typeface="+mj-lt"/>
              </a:rPr>
              <a:t>，上限</a:t>
            </a:r>
            <a:r>
              <a:rPr lang="en-US" altLang="zh-CN" sz="1900" dirty="0">
                <a:latin typeface="+mj-lt"/>
              </a:rPr>
              <a:t>b</a:t>
            </a:r>
            <a:r>
              <a:rPr lang="zh-CN" altLang="zh-CN" sz="1900" dirty="0">
                <a:latin typeface="+mj-lt"/>
              </a:rPr>
              <a:t>，</a:t>
            </a:r>
            <a:r>
              <a:rPr lang="en-US" altLang="zh-CN" sz="1900" dirty="0">
                <a:latin typeface="+mj-lt"/>
              </a:rPr>
              <a:t>x</a:t>
            </a:r>
            <a:r>
              <a:rPr lang="zh-CN" altLang="zh-CN" sz="1900" dirty="0">
                <a:latin typeface="+mj-lt"/>
              </a:rPr>
              <a:t>必须在</a:t>
            </a:r>
            <a:r>
              <a:rPr lang="en-US" altLang="zh-CN" sz="1900" dirty="0">
                <a:latin typeface="+mj-lt"/>
              </a:rPr>
              <a:t>ab</a:t>
            </a:r>
            <a:r>
              <a:rPr lang="zh-CN" altLang="zh-CN" sz="1900" dirty="0">
                <a:latin typeface="+mj-lt"/>
              </a:rPr>
              <a:t>之间才能返回。</a:t>
            </a:r>
          </a:p>
          <a:p>
            <a:pPr lvl="0"/>
            <a:r>
              <a:rPr lang="en-US" altLang="zh-CN" sz="2300" dirty="0"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</a:t>
            </a:r>
            <a:r>
              <a:rPr lang="en-US" altLang="zh-CN" sz="2300" dirty="0">
                <a:latin typeface="+mj-lt"/>
              </a:rPr>
              <a:t>(value, </a:t>
            </a:r>
            <a:r>
              <a:rPr lang="en-US" altLang="zh-CN" sz="2300" dirty="0" err="1">
                <a:latin typeface="+mj-lt"/>
              </a:rPr>
              <a:t>fromLow</a:t>
            </a:r>
            <a:r>
              <a:rPr lang="en-US" altLang="zh-CN" sz="2300" dirty="0">
                <a:latin typeface="+mj-lt"/>
              </a:rPr>
              <a:t>, </a:t>
            </a:r>
            <a:r>
              <a:rPr lang="en-US" altLang="zh-CN" sz="2300" dirty="0" err="1">
                <a:latin typeface="+mj-lt"/>
              </a:rPr>
              <a:t>fromHigh</a:t>
            </a:r>
            <a:r>
              <a:rPr lang="en-US" altLang="zh-CN" sz="2300" dirty="0">
                <a:latin typeface="+mj-lt"/>
              </a:rPr>
              <a:t>, </a:t>
            </a:r>
            <a:r>
              <a:rPr lang="en-US" altLang="zh-CN" sz="2300" dirty="0" err="1">
                <a:latin typeface="+mj-lt"/>
              </a:rPr>
              <a:t>toLow</a:t>
            </a:r>
            <a:r>
              <a:rPr lang="en-US" altLang="zh-CN" sz="2300" dirty="0">
                <a:latin typeface="+mj-lt"/>
              </a:rPr>
              <a:t>, </a:t>
            </a:r>
            <a:r>
              <a:rPr lang="en-US" altLang="zh-CN" sz="2300" dirty="0" err="1">
                <a:latin typeface="+mj-lt"/>
              </a:rPr>
              <a:t>toHigh</a:t>
            </a:r>
            <a:r>
              <a:rPr lang="en-US" altLang="zh-CN" sz="2300" dirty="0">
                <a:latin typeface="+mj-lt"/>
              </a:rPr>
              <a:t>)    </a:t>
            </a:r>
          </a:p>
          <a:p>
            <a:pPr marL="457200" lvl="1" indent="0">
              <a:buNone/>
            </a:pPr>
            <a:r>
              <a:rPr lang="zh-CN" altLang="zh-CN" sz="1900" dirty="0">
                <a:latin typeface="+mj-lt"/>
              </a:rPr>
              <a:t>约束函数，</a:t>
            </a:r>
            <a:r>
              <a:rPr lang="en-US" altLang="zh-CN" sz="1900" dirty="0">
                <a:latin typeface="+mj-lt"/>
              </a:rPr>
              <a:t>value</a:t>
            </a:r>
            <a:r>
              <a:rPr lang="zh-CN" altLang="zh-CN" sz="1900" dirty="0">
                <a:latin typeface="+mj-lt"/>
              </a:rPr>
              <a:t>必须在</a:t>
            </a:r>
            <a:r>
              <a:rPr lang="en-US" altLang="zh-CN" sz="1900" dirty="0" err="1">
                <a:latin typeface="+mj-lt"/>
              </a:rPr>
              <a:t>fromLow</a:t>
            </a:r>
            <a:r>
              <a:rPr lang="zh-CN" altLang="zh-CN" sz="1900" dirty="0">
                <a:latin typeface="+mj-lt"/>
              </a:rPr>
              <a:t>与</a:t>
            </a:r>
            <a:r>
              <a:rPr lang="en-US" altLang="zh-CN" sz="1900" dirty="0" err="1">
                <a:latin typeface="+mj-lt"/>
              </a:rPr>
              <a:t>toLow</a:t>
            </a:r>
            <a:r>
              <a:rPr lang="zh-CN" altLang="zh-CN" sz="1900" dirty="0">
                <a:latin typeface="+mj-lt"/>
              </a:rPr>
              <a:t>之间和</a:t>
            </a:r>
            <a:r>
              <a:rPr lang="en-US" altLang="zh-CN" sz="1900" dirty="0" err="1">
                <a:latin typeface="+mj-lt"/>
              </a:rPr>
              <a:t>fromHigh</a:t>
            </a:r>
            <a:r>
              <a:rPr lang="zh-CN" altLang="zh-CN" sz="1900" dirty="0">
                <a:latin typeface="+mj-lt"/>
              </a:rPr>
              <a:t>与</a:t>
            </a:r>
            <a:r>
              <a:rPr lang="en-US" altLang="zh-CN" sz="1900" dirty="0" err="1">
                <a:latin typeface="+mj-lt"/>
              </a:rPr>
              <a:t>toHigh</a:t>
            </a:r>
            <a:r>
              <a:rPr lang="zh-CN" altLang="zh-CN" sz="1900" dirty="0">
                <a:latin typeface="+mj-lt"/>
              </a:rPr>
              <a:t>之间。 </a:t>
            </a:r>
          </a:p>
          <a:p>
            <a:pPr lvl="0"/>
            <a:r>
              <a:rPr lang="en-US" altLang="zh-CN" sz="2300" dirty="0"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</a:t>
            </a:r>
            <a:r>
              <a:rPr lang="en-US" altLang="zh-CN" sz="2300" dirty="0">
                <a:latin typeface="+mj-lt"/>
              </a:rPr>
              <a:t>(base, exponent) </a:t>
            </a:r>
          </a:p>
          <a:p>
            <a:pPr marL="457200" lvl="1" indent="0">
              <a:buNone/>
            </a:pPr>
            <a:r>
              <a:rPr lang="zh-CN" altLang="zh-CN" sz="1900" dirty="0">
                <a:latin typeface="+mj-lt"/>
              </a:rPr>
              <a:t>开方函数，</a:t>
            </a:r>
            <a:r>
              <a:rPr lang="en-US" altLang="zh-CN" sz="1900" dirty="0">
                <a:latin typeface="+mj-lt"/>
              </a:rPr>
              <a:t>base</a:t>
            </a:r>
            <a:r>
              <a:rPr lang="zh-CN" altLang="zh-CN" sz="1900" dirty="0">
                <a:latin typeface="+mj-lt"/>
              </a:rPr>
              <a:t>的</a:t>
            </a:r>
            <a:r>
              <a:rPr lang="en-US" altLang="zh-CN" sz="1900" dirty="0">
                <a:latin typeface="+mj-lt"/>
              </a:rPr>
              <a:t>exponent</a:t>
            </a:r>
            <a:r>
              <a:rPr lang="zh-CN" altLang="zh-CN" sz="1900" dirty="0">
                <a:latin typeface="+mj-lt"/>
              </a:rPr>
              <a:t>次方。</a:t>
            </a:r>
          </a:p>
          <a:p>
            <a:pPr lvl="0"/>
            <a:r>
              <a:rPr lang="en-US" altLang="zh-CN" sz="2300" dirty="0" err="1">
                <a:latin typeface="+mj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</a:t>
            </a:r>
            <a:r>
              <a:rPr lang="en-US" altLang="zh-CN" sz="2300" dirty="0">
                <a:latin typeface="+mj-lt"/>
              </a:rPr>
              <a:t>(x)     </a:t>
            </a:r>
            <a:r>
              <a:rPr lang="zh-CN" altLang="zh-CN" sz="2300" dirty="0">
                <a:latin typeface="+mj-lt"/>
              </a:rPr>
              <a:t>平方 </a:t>
            </a:r>
          </a:p>
          <a:p>
            <a:pPr lvl="0"/>
            <a:r>
              <a:rPr lang="en-US" altLang="zh-CN" sz="2300" dirty="0">
                <a:latin typeface="+mj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sqrt</a:t>
            </a:r>
            <a:r>
              <a:rPr lang="en-US" altLang="zh-CN" sz="2300" dirty="0">
                <a:latin typeface="+mj-lt"/>
              </a:rPr>
              <a:t>(x)   </a:t>
            </a:r>
            <a:r>
              <a:rPr lang="zh-CN" altLang="zh-CN" sz="2300" dirty="0">
                <a:latin typeface="+mj-lt"/>
              </a:rPr>
              <a:t>开根号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03A284-280D-FA80-EBCF-5F7D7FA289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3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A965D-E0BF-4CD1-888D-E4CC8603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三角函数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83D60-DDA5-439A-B39D-91B63F062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887982"/>
            <a:ext cx="10272889" cy="2881222"/>
          </a:xfrm>
        </p:spPr>
        <p:txBody>
          <a:bodyPr/>
          <a:lstStyle/>
          <a:p>
            <a:pPr lvl="0"/>
            <a:r>
              <a:rPr lang="en-US" altLang="zh-CN" sz="2100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</a:t>
            </a:r>
            <a:r>
              <a:rPr lang="en-US" altLang="zh-CN" sz="2100" dirty="0">
                <a:latin typeface="+mj-lt"/>
              </a:rPr>
              <a:t>(rad) </a:t>
            </a:r>
            <a:endParaRPr lang="zh-CN" altLang="zh-CN" sz="2100" dirty="0">
              <a:latin typeface="+mj-lt"/>
            </a:endParaRPr>
          </a:p>
          <a:p>
            <a:pPr lvl="0"/>
            <a:r>
              <a:rPr lang="en-US" altLang="zh-CN" sz="2100" dirty="0"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cos</a:t>
            </a:r>
            <a:r>
              <a:rPr lang="en-US" altLang="zh-CN" sz="2100" dirty="0">
                <a:latin typeface="+mj-lt"/>
              </a:rPr>
              <a:t>(rad) </a:t>
            </a:r>
            <a:endParaRPr lang="zh-CN" altLang="zh-CN" sz="2100" dirty="0">
              <a:latin typeface="+mj-lt"/>
            </a:endParaRPr>
          </a:p>
          <a:p>
            <a:pPr lvl="0"/>
            <a:r>
              <a:rPr lang="en-US" altLang="zh-CN" sz="2100" dirty="0"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tan</a:t>
            </a:r>
            <a:r>
              <a:rPr lang="en-US" altLang="zh-CN" sz="2100" dirty="0">
                <a:latin typeface="+mj-lt"/>
              </a:rPr>
              <a:t>(rad) </a:t>
            </a:r>
            <a:endParaRPr lang="zh-CN" altLang="zh-CN" sz="2100" dirty="0">
              <a:latin typeface="+mj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6C2ECC-6FE4-F1B2-60F5-5004FEB8B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8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D9FDC-4782-4C2B-9560-C8E327A9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随机数函数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08EE3-38F7-427E-AB1B-B25022730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randomSeed</a:t>
            </a:r>
            <a:r>
              <a:rPr lang="en-US" altLang="zh-CN" sz="2100" dirty="0">
                <a:latin typeface="+mj-lt"/>
              </a:rPr>
              <a:t>(seed)   </a:t>
            </a:r>
          </a:p>
          <a:p>
            <a:r>
              <a:rPr lang="zh-CN" altLang="zh-CN" sz="2100" dirty="0">
                <a:latin typeface="+mj-lt"/>
              </a:rPr>
              <a:t>随机数端口定义函数，</a:t>
            </a:r>
            <a:r>
              <a:rPr lang="en-US" altLang="zh-CN" sz="2100" dirty="0">
                <a:latin typeface="+mj-lt"/>
              </a:rPr>
              <a:t>seed</a:t>
            </a:r>
            <a:r>
              <a:rPr lang="zh-CN" altLang="zh-CN" sz="2100" dirty="0">
                <a:latin typeface="+mj-lt"/>
              </a:rPr>
              <a:t>表示读模拟口</a:t>
            </a:r>
            <a:r>
              <a:rPr lang="en-US" altLang="zh-CN" sz="2100" dirty="0" err="1">
                <a:latin typeface="+mj-lt"/>
              </a:rPr>
              <a:t>analogRead</a:t>
            </a:r>
            <a:r>
              <a:rPr lang="en-US" altLang="zh-CN" sz="2100" dirty="0">
                <a:latin typeface="+mj-lt"/>
              </a:rPr>
              <a:t>(pin)</a:t>
            </a:r>
            <a:r>
              <a:rPr lang="zh-CN" altLang="zh-CN" sz="2100" dirty="0">
                <a:latin typeface="+mj-lt"/>
              </a:rPr>
              <a:t>函数 。 </a:t>
            </a:r>
          </a:p>
          <a:p>
            <a:r>
              <a:rPr lang="en-US" altLang="zh-CN" sz="2100" dirty="0">
                <a:latin typeface="+mj-lt"/>
              </a:rPr>
              <a:t>long </a:t>
            </a:r>
            <a:r>
              <a:rPr lang="en-US" altLang="zh-CN" sz="2100" dirty="0"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random</a:t>
            </a:r>
            <a:r>
              <a:rPr lang="en-US" altLang="zh-CN" sz="2100" dirty="0">
                <a:latin typeface="+mj-lt"/>
              </a:rPr>
              <a:t>(max)   </a:t>
            </a:r>
          </a:p>
          <a:p>
            <a:r>
              <a:rPr lang="zh-CN" altLang="zh-CN" sz="2100" dirty="0">
                <a:latin typeface="+mj-lt"/>
              </a:rPr>
              <a:t>随机数函数，返回数据大于等于</a:t>
            </a:r>
            <a:r>
              <a:rPr lang="en-US" altLang="zh-CN" sz="2100" dirty="0">
                <a:latin typeface="+mj-lt"/>
              </a:rPr>
              <a:t>0</a:t>
            </a:r>
            <a:r>
              <a:rPr lang="zh-CN" altLang="zh-CN" sz="2100" dirty="0">
                <a:latin typeface="+mj-lt"/>
              </a:rPr>
              <a:t>，小于</a:t>
            </a:r>
            <a:r>
              <a:rPr lang="en-US" altLang="zh-CN" sz="2100" dirty="0">
                <a:latin typeface="+mj-lt"/>
              </a:rPr>
              <a:t>max</a:t>
            </a:r>
            <a:r>
              <a:rPr lang="zh-CN" altLang="zh-CN" sz="2100" dirty="0">
                <a:latin typeface="+mj-lt"/>
              </a:rPr>
              <a:t>。 </a:t>
            </a:r>
          </a:p>
          <a:p>
            <a:r>
              <a:rPr lang="en-US" altLang="zh-CN" sz="2100" dirty="0">
                <a:latin typeface="+mj-lt"/>
              </a:rPr>
              <a:t>long </a:t>
            </a:r>
            <a:r>
              <a:rPr lang="en-US" altLang="zh-CN" sz="2100" dirty="0"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random</a:t>
            </a:r>
            <a:r>
              <a:rPr lang="en-US" altLang="zh-CN" sz="2100" dirty="0">
                <a:latin typeface="+mj-lt"/>
              </a:rPr>
              <a:t>(min, max)   </a:t>
            </a:r>
          </a:p>
          <a:p>
            <a:r>
              <a:rPr lang="zh-CN" altLang="zh-CN" sz="2100" dirty="0">
                <a:latin typeface="+mj-lt"/>
              </a:rPr>
              <a:t>随机数函数，返回数据大于等于</a:t>
            </a:r>
            <a:r>
              <a:rPr lang="en-US" altLang="zh-CN" sz="2100" dirty="0">
                <a:latin typeface="+mj-lt"/>
              </a:rPr>
              <a:t>min</a:t>
            </a:r>
            <a:r>
              <a:rPr lang="zh-CN" altLang="zh-CN" sz="2100" dirty="0">
                <a:latin typeface="+mj-lt"/>
              </a:rPr>
              <a:t>，小于</a:t>
            </a:r>
            <a:r>
              <a:rPr lang="en-US" altLang="zh-CN" sz="2100" dirty="0">
                <a:latin typeface="+mj-lt"/>
              </a:rPr>
              <a:t>max</a:t>
            </a:r>
            <a:r>
              <a:rPr lang="zh-CN" altLang="zh-CN" sz="2100" dirty="0">
                <a:latin typeface="+mj-lt"/>
              </a:rPr>
              <a:t>。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0F3544-E781-E65E-5EDA-270F8B76B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1B60F-9F05-4784-A4C5-8CFDF13A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外部中断函数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80820-C6F8-44FC-96B4-639F498E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100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attachInterrupt</a:t>
            </a:r>
            <a:r>
              <a:rPr lang="en-US" altLang="zh-CN" sz="2100" dirty="0">
                <a:latin typeface="+mj-lt"/>
              </a:rPr>
              <a:t>(interrupt,  mode)     </a:t>
            </a:r>
          </a:p>
          <a:p>
            <a:pPr marL="457200" lvl="1" indent="0">
              <a:buNone/>
            </a:pPr>
            <a:r>
              <a:rPr lang="zh-CN" altLang="zh-CN" sz="1700" dirty="0">
                <a:latin typeface="+mj-lt"/>
              </a:rPr>
              <a:t>外部中断只能用到数字</a:t>
            </a:r>
            <a:r>
              <a:rPr lang="en-US" altLang="zh-CN" sz="1700" dirty="0">
                <a:latin typeface="+mj-lt"/>
              </a:rPr>
              <a:t>IO</a:t>
            </a:r>
            <a:r>
              <a:rPr lang="zh-CN" altLang="zh-CN" sz="1700" dirty="0">
                <a:latin typeface="+mj-lt"/>
              </a:rPr>
              <a:t>口</a:t>
            </a:r>
            <a:r>
              <a:rPr lang="en-US" altLang="zh-CN" sz="1700" dirty="0">
                <a:latin typeface="+mj-lt"/>
              </a:rPr>
              <a:t>2</a:t>
            </a:r>
            <a:r>
              <a:rPr lang="zh-CN" altLang="zh-CN" sz="1700" dirty="0">
                <a:latin typeface="+mj-lt"/>
              </a:rPr>
              <a:t>和</a:t>
            </a:r>
            <a:r>
              <a:rPr lang="en-US" altLang="zh-CN" sz="1700" dirty="0">
                <a:latin typeface="+mj-lt"/>
              </a:rPr>
              <a:t>3</a:t>
            </a:r>
            <a:r>
              <a:rPr lang="zh-CN" altLang="zh-CN" sz="1700" dirty="0">
                <a:latin typeface="+mj-lt"/>
              </a:rPr>
              <a:t>，</a:t>
            </a:r>
            <a:r>
              <a:rPr lang="en-US" altLang="zh-CN" sz="1700" dirty="0">
                <a:latin typeface="+mj-lt"/>
              </a:rPr>
              <a:t>interrupt</a:t>
            </a:r>
            <a:r>
              <a:rPr lang="zh-CN" altLang="zh-CN" sz="1700" dirty="0">
                <a:latin typeface="+mj-lt"/>
              </a:rPr>
              <a:t>表示中断口初始</a:t>
            </a:r>
            <a:r>
              <a:rPr lang="en-US" altLang="zh-CN" sz="1700" dirty="0">
                <a:latin typeface="+mj-lt"/>
              </a:rPr>
              <a:t>0</a:t>
            </a:r>
            <a:r>
              <a:rPr lang="zh-CN" altLang="zh-CN" sz="1700" dirty="0">
                <a:latin typeface="+mj-lt"/>
              </a:rPr>
              <a:t>或</a:t>
            </a:r>
            <a:r>
              <a:rPr lang="en-US" altLang="zh-CN" sz="1700" dirty="0">
                <a:latin typeface="+mj-lt"/>
              </a:rPr>
              <a:t>1</a:t>
            </a:r>
            <a:r>
              <a:rPr lang="zh-CN" altLang="zh-CN" sz="1700" dirty="0">
                <a:latin typeface="+mj-lt"/>
              </a:rPr>
              <a:t>，表示一个功能函数，</a:t>
            </a:r>
            <a:r>
              <a:rPr lang="en-US" altLang="zh-CN" sz="1700" dirty="0">
                <a:latin typeface="+mj-lt"/>
              </a:rPr>
              <a:t>mode</a:t>
            </a:r>
            <a:r>
              <a:rPr lang="zh-CN" altLang="zh-CN" sz="1700" dirty="0">
                <a:latin typeface="+mj-lt"/>
              </a:rPr>
              <a:t>：</a:t>
            </a:r>
            <a:r>
              <a:rPr lang="en-US" altLang="zh-CN" sz="1700" dirty="0">
                <a:latin typeface="+mj-lt"/>
              </a:rPr>
              <a:t>LOW</a:t>
            </a:r>
            <a:r>
              <a:rPr lang="zh-CN" altLang="zh-CN" sz="1700" dirty="0">
                <a:latin typeface="+mj-lt"/>
              </a:rPr>
              <a:t>低电平中断，</a:t>
            </a:r>
            <a:r>
              <a:rPr lang="en-US" altLang="zh-CN" sz="1700" dirty="0">
                <a:latin typeface="+mj-lt"/>
              </a:rPr>
              <a:t>CHANGE</a:t>
            </a:r>
            <a:r>
              <a:rPr lang="zh-CN" altLang="zh-CN" sz="1700" dirty="0">
                <a:latin typeface="+mj-lt"/>
              </a:rPr>
              <a:t>有变化就中断，</a:t>
            </a:r>
            <a:r>
              <a:rPr lang="en-US" altLang="zh-CN" sz="1700" dirty="0">
                <a:latin typeface="+mj-lt"/>
              </a:rPr>
              <a:t>RISING</a:t>
            </a:r>
            <a:r>
              <a:rPr lang="zh-CN" altLang="zh-CN" sz="1700" dirty="0">
                <a:latin typeface="+mj-lt"/>
              </a:rPr>
              <a:t>上升沿中断，</a:t>
            </a:r>
            <a:r>
              <a:rPr lang="en-US" altLang="zh-CN" sz="1700" dirty="0">
                <a:latin typeface="+mj-lt"/>
              </a:rPr>
              <a:t>FALLING </a:t>
            </a:r>
            <a:r>
              <a:rPr lang="zh-CN" altLang="zh-CN" sz="1700" dirty="0">
                <a:latin typeface="+mj-lt"/>
              </a:rPr>
              <a:t>下降沿中断。</a:t>
            </a:r>
            <a:endParaRPr lang="zh-CN" altLang="zh-CN" sz="2100" dirty="0">
              <a:latin typeface="+mj-lt"/>
            </a:endParaRPr>
          </a:p>
          <a:p>
            <a:r>
              <a:rPr lang="en-US" altLang="zh-CN" sz="2100" dirty="0" err="1"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detachInterrupt</a:t>
            </a:r>
            <a:r>
              <a:rPr lang="en-US" altLang="zh-CN" sz="2100" dirty="0">
                <a:latin typeface="+mj-lt"/>
              </a:rPr>
              <a:t>(interrupt)    </a:t>
            </a:r>
          </a:p>
          <a:p>
            <a:pPr marL="457200" lvl="1" indent="0">
              <a:buNone/>
            </a:pPr>
            <a:r>
              <a:rPr lang="zh-CN" altLang="zh-CN" sz="1700" dirty="0">
                <a:latin typeface="+mj-lt"/>
              </a:rPr>
              <a:t>中断开关，</a:t>
            </a:r>
            <a:r>
              <a:rPr lang="en-US" altLang="zh-CN" sz="1700" dirty="0">
                <a:latin typeface="+mj-lt"/>
              </a:rPr>
              <a:t>interrupt=1 </a:t>
            </a:r>
            <a:r>
              <a:rPr lang="zh-CN" altLang="zh-CN" sz="1700" dirty="0">
                <a:latin typeface="+mj-lt"/>
              </a:rPr>
              <a:t>开，</a:t>
            </a:r>
            <a:r>
              <a:rPr lang="en-US" altLang="zh-CN" sz="1700" dirty="0">
                <a:latin typeface="+mj-lt"/>
              </a:rPr>
              <a:t>interrupt=0 </a:t>
            </a:r>
            <a:r>
              <a:rPr lang="zh-CN" altLang="zh-CN" sz="1700" dirty="0">
                <a:latin typeface="+mj-lt"/>
              </a:rPr>
              <a:t>关。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711C32-62B8-CF39-4BA9-24C1E4029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5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2C30A-B5CB-4D45-B1A1-BE6918ED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中断使能函数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D39FF-4FA5-4BD9-AF9C-19391ECFE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2100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interrupts</a:t>
            </a:r>
            <a:r>
              <a:rPr lang="en-US" altLang="zh-CN" sz="2100" dirty="0">
                <a:latin typeface="+mj-lt"/>
              </a:rPr>
              <a:t>() </a:t>
            </a:r>
            <a:r>
              <a:rPr lang="zh-CN" altLang="zh-CN" sz="2100" dirty="0">
                <a:latin typeface="+mj-lt"/>
              </a:rPr>
              <a:t>使能中断 </a:t>
            </a:r>
          </a:p>
          <a:p>
            <a:pPr lvl="0"/>
            <a:r>
              <a:rPr lang="en-US" altLang="zh-CN" sz="2100" dirty="0" err="1"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noInterrupts</a:t>
            </a:r>
            <a:r>
              <a:rPr lang="en-US" altLang="zh-CN" sz="2100" dirty="0">
                <a:latin typeface="+mj-lt"/>
              </a:rPr>
              <a:t>() </a:t>
            </a:r>
            <a:r>
              <a:rPr lang="zh-CN" altLang="zh-CN" sz="2100" dirty="0">
                <a:latin typeface="+mj-lt"/>
              </a:rPr>
              <a:t>禁止中断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FF5C5F-95AE-A9B7-76F6-E7D95CA46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9192A-8D4C-42C1-A679-AB8133EB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串口收发函数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77EA2-86F9-4552-A501-C918FC48B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Serial.begin</a:t>
            </a:r>
            <a:r>
              <a:rPr lang="en-US" altLang="zh-CN" sz="2100" dirty="0">
                <a:latin typeface="+mj-lt"/>
              </a:rPr>
              <a:t>(speed) </a:t>
            </a:r>
          </a:p>
          <a:p>
            <a:pPr marL="457200" lvl="1" indent="0">
              <a:buNone/>
            </a:pPr>
            <a:r>
              <a:rPr lang="zh-CN" altLang="zh-CN" sz="1700" dirty="0">
                <a:latin typeface="+mj-lt"/>
              </a:rPr>
              <a:t>串口定义波特率函数，</a:t>
            </a:r>
            <a:r>
              <a:rPr lang="en-US" altLang="zh-CN" sz="1700" dirty="0">
                <a:latin typeface="+mj-lt"/>
              </a:rPr>
              <a:t>speed</a:t>
            </a:r>
            <a:r>
              <a:rPr lang="zh-CN" altLang="zh-CN" sz="1700" dirty="0">
                <a:latin typeface="+mj-lt"/>
              </a:rPr>
              <a:t>表示波特率，如</a:t>
            </a:r>
            <a:r>
              <a:rPr lang="en-US" altLang="zh-CN" sz="1700" dirty="0">
                <a:latin typeface="+mj-lt"/>
              </a:rPr>
              <a:t>115200</a:t>
            </a:r>
            <a:r>
              <a:rPr lang="zh-CN" altLang="zh-CN" sz="1700" dirty="0">
                <a:latin typeface="+mj-lt"/>
              </a:rPr>
              <a:t>等。</a:t>
            </a:r>
          </a:p>
          <a:p>
            <a:r>
              <a:rPr lang="en-US" altLang="zh-CN" sz="2100" dirty="0">
                <a:latin typeface="+mj-lt"/>
              </a:rPr>
              <a:t>int </a:t>
            </a:r>
            <a:r>
              <a:rPr lang="en-US" altLang="zh-CN" sz="2100" dirty="0" err="1"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Serial.available</a:t>
            </a:r>
            <a:r>
              <a:rPr lang="en-US" altLang="zh-CN" sz="2100" dirty="0">
                <a:latin typeface="+mj-lt"/>
              </a:rPr>
              <a:t>() </a:t>
            </a:r>
            <a:r>
              <a:rPr lang="zh-CN" altLang="zh-CN" sz="2100" dirty="0">
                <a:latin typeface="+mj-lt"/>
              </a:rPr>
              <a:t>判断缓冲器状态。 </a:t>
            </a:r>
          </a:p>
          <a:p>
            <a:r>
              <a:rPr lang="en-US" altLang="zh-CN" sz="2100" dirty="0">
                <a:latin typeface="+mj-lt"/>
              </a:rPr>
              <a:t>int </a:t>
            </a:r>
            <a:r>
              <a:rPr lang="en-US" altLang="zh-CN" sz="2100" dirty="0" err="1"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Serial.read</a:t>
            </a:r>
            <a:r>
              <a:rPr lang="en-US" altLang="zh-CN" sz="2100" dirty="0">
                <a:latin typeface="+mj-lt"/>
              </a:rPr>
              <a:t>()   </a:t>
            </a:r>
            <a:r>
              <a:rPr lang="zh-CN" altLang="zh-CN" sz="2100" dirty="0">
                <a:latin typeface="+mj-lt"/>
              </a:rPr>
              <a:t>读串口并返回收到参数。</a:t>
            </a:r>
          </a:p>
          <a:p>
            <a:r>
              <a:rPr lang="en-US" altLang="zh-CN" sz="2100" dirty="0" err="1"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Serial.flush</a:t>
            </a:r>
            <a:r>
              <a:rPr lang="en-US" altLang="zh-CN" sz="2100" dirty="0">
                <a:latin typeface="+mj-lt"/>
              </a:rPr>
              <a:t>()    </a:t>
            </a:r>
            <a:r>
              <a:rPr lang="zh-CN" altLang="zh-CN" sz="2100" dirty="0">
                <a:latin typeface="+mj-lt"/>
              </a:rPr>
              <a:t>清空缓冲器。 </a:t>
            </a:r>
          </a:p>
          <a:p>
            <a:r>
              <a:rPr lang="en-US" altLang="zh-CN" sz="2100" dirty="0" err="1"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Serial.print</a:t>
            </a:r>
            <a:r>
              <a:rPr lang="en-US" altLang="zh-CN" sz="2100" dirty="0">
                <a:latin typeface="+mj-lt"/>
              </a:rPr>
              <a:t>(data) </a:t>
            </a:r>
            <a:r>
              <a:rPr lang="zh-CN" altLang="zh-CN" sz="2100" dirty="0">
                <a:latin typeface="+mj-lt"/>
              </a:rPr>
              <a:t>串口输出数据。</a:t>
            </a:r>
          </a:p>
          <a:p>
            <a:r>
              <a:rPr lang="en-US" altLang="zh-CN" sz="2100" dirty="0" err="1"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Serial.println</a:t>
            </a:r>
            <a:r>
              <a:rPr lang="en-US" altLang="zh-CN" sz="2100" dirty="0">
                <a:latin typeface="+mj-lt"/>
              </a:rPr>
              <a:t>(data)   </a:t>
            </a:r>
            <a:r>
              <a:rPr lang="zh-CN" altLang="zh-CN" sz="2100" dirty="0">
                <a:latin typeface="+mj-lt"/>
              </a:rPr>
              <a:t>串口输出数据并带回车符。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17ACE9-9284-662B-3A0B-9A7CD0C0B1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59F65-F132-42C2-A288-1F1EFC14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官方库文件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C9327-6C4F-4EBC-8002-7E04675C7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lnSpc>
                <a:spcPct val="100000"/>
              </a:lnSpc>
            </a:pPr>
            <a:r>
              <a:rPr lang="en-US" altLang="zh-CN" sz="2100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EEPROM</a:t>
            </a:r>
            <a:r>
              <a:rPr lang="en-US" altLang="zh-CN" sz="2100" dirty="0">
                <a:latin typeface="+mj-lt"/>
              </a:rPr>
              <a:t> - EEPROM</a:t>
            </a:r>
            <a:r>
              <a:rPr lang="zh-CN" altLang="zh-CN" sz="2100" dirty="0">
                <a:latin typeface="+mj-lt"/>
              </a:rPr>
              <a:t>读写程序库 </a:t>
            </a:r>
          </a:p>
          <a:p>
            <a:pPr lvl="0">
              <a:lnSpc>
                <a:spcPct val="100000"/>
              </a:lnSpc>
            </a:pPr>
            <a:r>
              <a:rPr lang="en-US" altLang="zh-CN" sz="2100" dirty="0"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Ethernet</a:t>
            </a:r>
            <a:r>
              <a:rPr lang="en-US" altLang="zh-CN" sz="2100" dirty="0">
                <a:latin typeface="+mj-lt"/>
              </a:rPr>
              <a:t> - </a:t>
            </a:r>
            <a:r>
              <a:rPr lang="zh-CN" altLang="zh-CN" sz="2100" dirty="0">
                <a:latin typeface="+mj-lt"/>
              </a:rPr>
              <a:t>以太网控制器程序库 </a:t>
            </a:r>
          </a:p>
          <a:p>
            <a:pPr lvl="0">
              <a:lnSpc>
                <a:spcPct val="100000"/>
              </a:lnSpc>
            </a:pPr>
            <a:r>
              <a:rPr lang="en-US" altLang="zh-CN" sz="2100" dirty="0" err="1"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LiquidCrystal</a:t>
            </a:r>
            <a:r>
              <a:rPr lang="en-US" altLang="zh-CN" sz="2100" dirty="0">
                <a:latin typeface="+mj-lt"/>
              </a:rPr>
              <a:t> - LCD</a:t>
            </a:r>
            <a:r>
              <a:rPr lang="zh-CN" altLang="zh-CN" sz="2100" dirty="0">
                <a:latin typeface="+mj-lt"/>
              </a:rPr>
              <a:t>控制程序库 </a:t>
            </a:r>
          </a:p>
          <a:p>
            <a:pPr lvl="0">
              <a:lnSpc>
                <a:spcPct val="100000"/>
              </a:lnSpc>
            </a:pPr>
            <a:r>
              <a:rPr lang="en-US" altLang="zh-CN" sz="2100" dirty="0"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Servo</a:t>
            </a:r>
            <a:r>
              <a:rPr lang="en-US" altLang="zh-CN" sz="2100" dirty="0">
                <a:latin typeface="+mj-lt"/>
              </a:rPr>
              <a:t> - </a:t>
            </a:r>
            <a:r>
              <a:rPr lang="zh-CN" altLang="zh-CN" sz="2100" dirty="0">
                <a:latin typeface="+mj-lt"/>
              </a:rPr>
              <a:t>舵机控制程序库 </a:t>
            </a:r>
          </a:p>
          <a:p>
            <a:pPr lvl="0">
              <a:lnSpc>
                <a:spcPct val="100000"/>
              </a:lnSpc>
            </a:pPr>
            <a:r>
              <a:rPr lang="en-US" altLang="zh-CN" sz="2100" dirty="0" err="1"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SoftwareSerial</a:t>
            </a:r>
            <a:r>
              <a:rPr lang="en-US" altLang="zh-CN" sz="2100" dirty="0">
                <a:latin typeface="+mj-lt"/>
              </a:rPr>
              <a:t> - </a:t>
            </a:r>
            <a:r>
              <a:rPr lang="zh-CN" altLang="zh-CN" sz="2100" dirty="0">
                <a:latin typeface="+mj-lt"/>
              </a:rPr>
              <a:t>任何数字</a:t>
            </a:r>
            <a:r>
              <a:rPr lang="en-US" altLang="zh-CN" sz="2100" dirty="0">
                <a:latin typeface="+mj-lt"/>
              </a:rPr>
              <a:t>IO</a:t>
            </a:r>
            <a:r>
              <a:rPr lang="zh-CN" altLang="zh-CN" sz="2100" dirty="0">
                <a:latin typeface="+mj-lt"/>
              </a:rPr>
              <a:t>口模拟串口程序库 </a:t>
            </a:r>
          </a:p>
          <a:p>
            <a:pPr lvl="0">
              <a:lnSpc>
                <a:spcPct val="100000"/>
              </a:lnSpc>
            </a:pPr>
            <a:r>
              <a:rPr lang="en-US" altLang="zh-CN" sz="2100" dirty="0"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Stepper</a:t>
            </a:r>
            <a:r>
              <a:rPr lang="en-US" altLang="zh-CN" sz="2100" dirty="0">
                <a:latin typeface="+mj-lt"/>
              </a:rPr>
              <a:t> - </a:t>
            </a:r>
            <a:r>
              <a:rPr lang="zh-CN" altLang="zh-CN" sz="2100" dirty="0">
                <a:latin typeface="+mj-lt"/>
              </a:rPr>
              <a:t>步进电机控制程序库 </a:t>
            </a:r>
          </a:p>
          <a:p>
            <a:pPr lvl="0">
              <a:lnSpc>
                <a:spcPct val="100000"/>
              </a:lnSpc>
            </a:pPr>
            <a:r>
              <a:rPr lang="en-US" altLang="zh-CN" sz="2100" dirty="0">
                <a:latin typeface="+mj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Wire</a:t>
            </a:r>
            <a:r>
              <a:rPr lang="en-US" altLang="zh-CN" sz="2100" dirty="0">
                <a:latin typeface="+mj-lt"/>
              </a:rPr>
              <a:t> - TWI/I2C</a:t>
            </a:r>
            <a:r>
              <a:rPr lang="zh-CN" altLang="zh-CN" sz="2100" dirty="0">
                <a:latin typeface="+mj-lt"/>
              </a:rPr>
              <a:t>总线程序库 </a:t>
            </a:r>
          </a:p>
          <a:p>
            <a:pPr lvl="0">
              <a:lnSpc>
                <a:spcPct val="100000"/>
              </a:lnSpc>
            </a:pPr>
            <a:r>
              <a:rPr lang="en-US" altLang="zh-CN" sz="2100" dirty="0">
                <a:latin typeface="+mj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Matrix</a:t>
            </a:r>
            <a:r>
              <a:rPr lang="en-US" altLang="zh-CN" sz="2100" dirty="0">
                <a:latin typeface="+mj-lt"/>
              </a:rPr>
              <a:t> - LED</a:t>
            </a:r>
            <a:r>
              <a:rPr lang="zh-CN" altLang="zh-CN" sz="2100" dirty="0">
                <a:latin typeface="+mj-lt"/>
              </a:rPr>
              <a:t>矩阵控制程序库 </a:t>
            </a:r>
          </a:p>
          <a:p>
            <a:pPr lvl="0">
              <a:lnSpc>
                <a:spcPct val="100000"/>
              </a:lnSpc>
            </a:pPr>
            <a:r>
              <a:rPr lang="en-US" altLang="zh-CN" sz="2100" dirty="0">
                <a:latin typeface="+mj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Sprite</a:t>
            </a:r>
            <a:r>
              <a:rPr lang="en-US" altLang="zh-CN" sz="2100" dirty="0">
                <a:latin typeface="+mj-lt"/>
              </a:rPr>
              <a:t> - LED</a:t>
            </a:r>
            <a:r>
              <a:rPr lang="zh-CN" altLang="zh-CN" sz="2100" dirty="0">
                <a:latin typeface="+mj-lt"/>
              </a:rPr>
              <a:t>矩阵图象处理控制程序库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042D79-732C-083B-2C27-A469747D94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2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72192-51F1-497D-B335-59094174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680719"/>
            <a:ext cx="10272889" cy="175768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关键字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95A91-8449-4B52-B5CA-BC4713678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altLang="zh-CN" b="1" u="sng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if</a:t>
            </a:r>
            <a:r>
              <a:rPr lang="en-US" altLang="zh-CN" b="1" dirty="0">
                <a:latin typeface="+mj-lt"/>
              </a:rPr>
              <a:t> </a:t>
            </a:r>
            <a:endParaRPr lang="zh-CN" altLang="zh-CN" dirty="0">
              <a:latin typeface="+mj-lt"/>
            </a:endParaRPr>
          </a:p>
          <a:p>
            <a:pPr lvl="0"/>
            <a:r>
              <a:rPr lang="en-US" altLang="zh-CN" b="1" u="sng" dirty="0"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if...else</a:t>
            </a:r>
            <a:r>
              <a:rPr lang="en-US" altLang="zh-CN" b="1" dirty="0">
                <a:latin typeface="+mj-lt"/>
              </a:rPr>
              <a:t> </a:t>
            </a:r>
            <a:endParaRPr lang="zh-CN" altLang="zh-CN" dirty="0">
              <a:latin typeface="+mj-lt"/>
            </a:endParaRPr>
          </a:p>
          <a:p>
            <a:pPr lvl="0"/>
            <a:r>
              <a:rPr lang="en-US" altLang="zh-CN" b="1" u="sng" dirty="0"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lang="en-US" altLang="zh-CN" b="1" dirty="0">
                <a:latin typeface="+mj-lt"/>
              </a:rPr>
              <a:t> </a:t>
            </a:r>
            <a:endParaRPr lang="zh-CN" altLang="zh-CN" dirty="0">
              <a:latin typeface="+mj-lt"/>
            </a:endParaRPr>
          </a:p>
          <a:p>
            <a:pPr lvl="0"/>
            <a:r>
              <a:rPr lang="en-US" altLang="zh-CN" b="1" u="sng" dirty="0"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switch case</a:t>
            </a:r>
            <a:r>
              <a:rPr lang="en-US" altLang="zh-CN" b="1" dirty="0">
                <a:latin typeface="+mj-lt"/>
              </a:rPr>
              <a:t> </a:t>
            </a:r>
            <a:endParaRPr lang="zh-CN" altLang="zh-CN" dirty="0">
              <a:latin typeface="+mj-lt"/>
            </a:endParaRPr>
          </a:p>
          <a:p>
            <a:pPr lvl="0"/>
            <a:r>
              <a:rPr lang="en-US" altLang="zh-CN" b="1" u="sng" dirty="0"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while</a:t>
            </a:r>
            <a:r>
              <a:rPr lang="en-US" altLang="zh-CN" b="1" dirty="0">
                <a:latin typeface="+mj-lt"/>
              </a:rPr>
              <a:t> </a:t>
            </a:r>
            <a:endParaRPr lang="zh-CN" altLang="zh-CN" dirty="0">
              <a:latin typeface="+mj-lt"/>
            </a:endParaRPr>
          </a:p>
          <a:p>
            <a:pPr lvl="0"/>
            <a:r>
              <a:rPr lang="en-US" altLang="zh-CN" b="1" u="sng" dirty="0"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do... while</a:t>
            </a:r>
            <a:r>
              <a:rPr lang="en-US" altLang="zh-CN" b="1" dirty="0">
                <a:latin typeface="+mj-lt"/>
              </a:rPr>
              <a:t> </a:t>
            </a:r>
            <a:endParaRPr lang="zh-CN" altLang="zh-CN" dirty="0">
              <a:latin typeface="+mj-lt"/>
            </a:endParaRPr>
          </a:p>
          <a:p>
            <a:pPr lvl="0"/>
            <a:r>
              <a:rPr lang="en-US" altLang="zh-CN" b="1" u="sng" dirty="0">
                <a:latin typeface="+mj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break</a:t>
            </a:r>
            <a:r>
              <a:rPr lang="en-US" altLang="zh-CN" b="1" dirty="0">
                <a:latin typeface="+mj-lt"/>
              </a:rPr>
              <a:t> </a:t>
            </a:r>
            <a:endParaRPr lang="zh-CN" altLang="zh-CN" dirty="0">
              <a:latin typeface="+mj-lt"/>
            </a:endParaRPr>
          </a:p>
          <a:p>
            <a:pPr lvl="0"/>
            <a:r>
              <a:rPr lang="en-US" altLang="zh-CN" b="1" u="sng" dirty="0">
                <a:latin typeface="+mj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continue</a:t>
            </a:r>
            <a:r>
              <a:rPr lang="en-US" altLang="zh-CN" b="1" dirty="0">
                <a:latin typeface="+mj-lt"/>
              </a:rPr>
              <a:t> </a:t>
            </a:r>
            <a:endParaRPr lang="zh-CN" altLang="zh-CN" dirty="0">
              <a:latin typeface="+mj-lt"/>
            </a:endParaRPr>
          </a:p>
          <a:p>
            <a:pPr lvl="0"/>
            <a:r>
              <a:rPr lang="en-US" altLang="zh-CN" b="1" u="sng" dirty="0">
                <a:latin typeface="+mj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r>
              <a:rPr lang="en-US" altLang="zh-CN" b="1" dirty="0">
                <a:latin typeface="+mj-lt"/>
              </a:rPr>
              <a:t> </a:t>
            </a:r>
            <a:endParaRPr lang="zh-CN" altLang="zh-CN" dirty="0">
              <a:latin typeface="+mj-lt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0718AA-4873-E096-E1FE-E653F09F27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5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4A579-A89D-433E-9E59-6001FA14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语法符号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7ADA1-0B10-43C0-AB3A-664F7E08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;		// </a:t>
            </a:r>
            <a:r>
              <a:rPr lang="zh-CN" altLang="en-US" dirty="0">
                <a:latin typeface="+mj-lt"/>
              </a:rPr>
              <a:t>切记编程时注意分号，以免造成不必要的调试麻烦</a:t>
            </a:r>
            <a:endParaRPr lang="zh-CN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{}		// </a:t>
            </a:r>
            <a:r>
              <a:rPr lang="zh-CN" altLang="en-US" dirty="0">
                <a:latin typeface="+mj-lt"/>
              </a:rPr>
              <a:t>块符号</a:t>
            </a:r>
            <a:endParaRPr lang="zh-CN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//		//</a:t>
            </a:r>
            <a:r>
              <a:rPr lang="zh-CN" altLang="en-US" dirty="0">
                <a:latin typeface="+mj-lt"/>
              </a:rPr>
              <a:t> 行注释</a:t>
            </a:r>
            <a:endParaRPr lang="zh-CN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/* */		// </a:t>
            </a:r>
            <a:r>
              <a:rPr lang="zh-CN" altLang="en-US" dirty="0">
                <a:latin typeface="+mj-lt"/>
              </a:rPr>
              <a:t>块注释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B331AA-6D13-B759-CDC5-B769793CE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3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24990-E5CF-4190-9A39-8997EA38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/>
              <a:t>运算符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F80A0-BC9C-447C-8416-B4419B52C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latin typeface="+mj-lt"/>
              </a:rPr>
              <a:t>= 	+ 	- 	* </a:t>
            </a:r>
            <a:endParaRPr lang="zh-CN" altLang="zh-CN" dirty="0">
              <a:latin typeface="+mj-lt"/>
            </a:endParaRPr>
          </a:p>
          <a:p>
            <a:pPr lvl="0"/>
            <a:r>
              <a:rPr lang="en-US" altLang="zh-CN" dirty="0">
                <a:latin typeface="+mj-lt"/>
              </a:rPr>
              <a:t>/ 	% 	==	!=</a:t>
            </a:r>
          </a:p>
          <a:p>
            <a:pPr lvl="0"/>
            <a:r>
              <a:rPr lang="en-US" altLang="zh-CN" dirty="0">
                <a:latin typeface="+mj-lt"/>
              </a:rPr>
              <a:t>&lt;	&gt;	&lt;=	&gt;=</a:t>
            </a:r>
            <a:endParaRPr lang="zh-CN" altLang="zh-CN" dirty="0">
              <a:latin typeface="+mj-lt"/>
            </a:endParaRPr>
          </a:p>
          <a:p>
            <a:pPr lvl="0"/>
            <a:r>
              <a:rPr lang="en-US" altLang="zh-CN" dirty="0">
                <a:latin typeface="+mj-lt"/>
              </a:rPr>
              <a:t>&amp;&amp;	||	!	++</a:t>
            </a:r>
            <a:endParaRPr lang="zh-CN" altLang="zh-CN" dirty="0">
              <a:latin typeface="+mj-lt"/>
            </a:endParaRPr>
          </a:p>
          <a:p>
            <a:pPr lvl="0"/>
            <a:r>
              <a:rPr lang="en-US" altLang="zh-CN" dirty="0">
                <a:latin typeface="+mj-lt"/>
              </a:rPr>
              <a:t>--	+=	-=	*=</a:t>
            </a:r>
            <a:endParaRPr lang="zh-CN" altLang="zh-CN" dirty="0">
              <a:latin typeface="+mj-lt"/>
            </a:endParaRPr>
          </a:p>
          <a:p>
            <a:pPr lvl="0"/>
            <a:r>
              <a:rPr lang="en-US" altLang="zh-CN" dirty="0">
                <a:latin typeface="+mj-lt"/>
              </a:rPr>
              <a:t>/=</a:t>
            </a:r>
            <a:endParaRPr lang="zh-CN" altLang="zh-CN" dirty="0">
              <a:latin typeface="+mj-lt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4BEA07-BB65-7281-D3A6-14A1F06EC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6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CB36B-E3B0-47A7-8DB5-94D96C52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/>
              <a:t>数据类型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17045C-2305-4AF3-B1DF-2C3B5EB82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FF0000"/>
                </a:solidFill>
                <a:latin typeface="+mj-lt"/>
              </a:rPr>
              <a:t>boolean</a:t>
            </a:r>
            <a:r>
              <a:rPr lang="en-US" altLang="zh-CN" sz="3600" dirty="0">
                <a:latin typeface="+mj-lt"/>
              </a:rPr>
              <a:t>			char </a:t>
            </a:r>
            <a:endParaRPr lang="zh-CN" altLang="zh-CN" sz="36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FF0000"/>
                </a:solidFill>
                <a:latin typeface="+mj-lt"/>
              </a:rPr>
              <a:t>byte</a:t>
            </a:r>
            <a:r>
              <a:rPr lang="en-US" altLang="zh-CN" sz="3600" dirty="0">
                <a:latin typeface="+mj-lt"/>
              </a:rPr>
              <a:t>			int</a:t>
            </a:r>
            <a:endParaRPr lang="zh-CN" altLang="zh-CN" sz="36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altLang="zh-CN" sz="3600" dirty="0">
                <a:latin typeface="+mj-lt"/>
              </a:rPr>
              <a:t>unsigned int		long</a:t>
            </a:r>
            <a:endParaRPr lang="zh-CN" altLang="zh-CN" sz="36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altLang="zh-CN" sz="3600" dirty="0">
                <a:latin typeface="+mj-lt"/>
              </a:rPr>
              <a:t>unsigned long	float</a:t>
            </a:r>
            <a:endParaRPr lang="zh-CN" altLang="zh-CN" sz="36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altLang="zh-CN" sz="3600" dirty="0">
                <a:latin typeface="+mj-lt"/>
              </a:rPr>
              <a:t>double			</a:t>
            </a:r>
            <a:r>
              <a:rPr lang="en-US" altLang="zh-CN" sz="3600" dirty="0">
                <a:solidFill>
                  <a:srgbClr val="FF0000"/>
                </a:solidFill>
                <a:latin typeface="+mj-lt"/>
              </a:rPr>
              <a:t>string</a:t>
            </a:r>
            <a:endParaRPr lang="zh-CN" altLang="zh-CN" sz="3600" dirty="0">
              <a:solidFill>
                <a:srgbClr val="FF0000"/>
              </a:solidFill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FF0000"/>
                </a:solidFill>
                <a:latin typeface="+mj-lt"/>
              </a:rPr>
              <a:t>array</a:t>
            </a:r>
            <a:r>
              <a:rPr lang="en-US" altLang="zh-CN" sz="3600" dirty="0">
                <a:latin typeface="+mj-lt"/>
              </a:rPr>
              <a:t>			void</a:t>
            </a:r>
            <a:endParaRPr lang="zh-CN" altLang="zh-CN" sz="3600" dirty="0">
              <a:latin typeface="+mj-lt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7EB557-746C-CDBD-644D-103024C64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4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C694A-7F46-4ED8-ACAC-8DD16524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/>
              <a:t>常量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AA2ED-D7DE-4789-9597-32F8AA056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HIGH</a:t>
            </a:r>
            <a:r>
              <a:rPr lang="en-US" altLang="zh-CN" dirty="0">
                <a:latin typeface="+mj-lt"/>
              </a:rPr>
              <a:t> | </a:t>
            </a:r>
            <a:r>
              <a:rPr lang="en-US" altLang="zh-CN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LOW</a:t>
            </a:r>
            <a:r>
              <a:rPr lang="en-US" altLang="zh-CN" dirty="0">
                <a:latin typeface="+mj-lt"/>
              </a:rPr>
              <a:t>     </a:t>
            </a:r>
          </a:p>
          <a:p>
            <a:pPr marL="0" lvl="0" indent="0">
              <a:buNone/>
            </a:pPr>
            <a:r>
              <a:rPr lang="en-US" altLang="zh-CN" sz="2000" dirty="0">
                <a:latin typeface="+mj-lt"/>
              </a:rPr>
              <a:t>	</a:t>
            </a:r>
            <a:r>
              <a:rPr lang="zh-CN" altLang="zh-CN" sz="2000" dirty="0">
                <a:latin typeface="+mj-lt"/>
              </a:rPr>
              <a:t>表示数字</a:t>
            </a:r>
            <a:r>
              <a:rPr lang="en-US" altLang="zh-CN" sz="2000" dirty="0">
                <a:latin typeface="+mj-lt"/>
              </a:rPr>
              <a:t>IO</a:t>
            </a:r>
            <a:r>
              <a:rPr lang="zh-CN" altLang="zh-CN" sz="2000" dirty="0">
                <a:latin typeface="+mj-lt"/>
              </a:rPr>
              <a:t>口的电平，</a:t>
            </a:r>
            <a:r>
              <a:rPr lang="en-US" altLang="zh-CN" sz="2000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HIGH</a:t>
            </a:r>
            <a:r>
              <a:rPr lang="en-US" altLang="zh-CN" sz="2000" dirty="0">
                <a:latin typeface="+mj-lt"/>
              </a:rPr>
              <a:t> </a:t>
            </a:r>
            <a:r>
              <a:rPr lang="zh-CN" altLang="zh-CN" sz="2000" dirty="0">
                <a:latin typeface="+mj-lt"/>
              </a:rPr>
              <a:t>表示高电平（</a:t>
            </a:r>
            <a:r>
              <a:rPr lang="en-US" altLang="zh-CN" sz="2000" dirty="0">
                <a:latin typeface="+mj-lt"/>
              </a:rPr>
              <a:t>1</a:t>
            </a:r>
            <a:r>
              <a:rPr lang="zh-CN" altLang="zh-CN" sz="2000" dirty="0">
                <a:latin typeface="+mj-lt"/>
              </a:rPr>
              <a:t>），</a:t>
            </a:r>
            <a:r>
              <a:rPr lang="en-US" altLang="zh-CN" sz="2000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LOW</a:t>
            </a:r>
            <a:r>
              <a:rPr lang="en-US" altLang="zh-CN" sz="2000" dirty="0">
                <a:latin typeface="+mj-lt"/>
              </a:rPr>
              <a:t> </a:t>
            </a:r>
            <a:r>
              <a:rPr lang="zh-CN" altLang="zh-CN" sz="2000" dirty="0">
                <a:latin typeface="+mj-lt"/>
              </a:rPr>
              <a:t>表示低电平（</a:t>
            </a:r>
            <a:r>
              <a:rPr lang="en-US" altLang="zh-CN" sz="2000" dirty="0">
                <a:latin typeface="+mj-lt"/>
              </a:rPr>
              <a:t>0</a:t>
            </a:r>
            <a:r>
              <a:rPr lang="zh-CN" altLang="zh-CN" sz="2000" dirty="0">
                <a:latin typeface="+mj-lt"/>
              </a:rPr>
              <a:t>）</a:t>
            </a:r>
            <a:r>
              <a:rPr lang="zh-CN" altLang="zh-CN" dirty="0">
                <a:latin typeface="+mj-lt"/>
              </a:rPr>
              <a:t> </a:t>
            </a:r>
          </a:p>
          <a:p>
            <a:pPr lvl="0"/>
            <a:r>
              <a:rPr lang="en-US" altLang="zh-CN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INPUT</a:t>
            </a:r>
            <a:r>
              <a:rPr lang="en-US" altLang="zh-CN" dirty="0">
                <a:latin typeface="+mj-lt"/>
              </a:rPr>
              <a:t> | </a:t>
            </a:r>
            <a:r>
              <a:rPr lang="en-US" altLang="zh-CN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OUTPUT</a:t>
            </a:r>
            <a:r>
              <a:rPr lang="en-US" altLang="zh-CN" dirty="0">
                <a:latin typeface="+mj-lt"/>
              </a:rPr>
              <a:t> </a:t>
            </a:r>
          </a:p>
          <a:p>
            <a:pPr marL="457200" lvl="1" indent="0">
              <a:buNone/>
            </a:pPr>
            <a:r>
              <a:rPr lang="zh-CN" altLang="zh-CN" sz="2000" dirty="0">
                <a:latin typeface="+mj-lt"/>
              </a:rPr>
              <a:t>表示数字</a:t>
            </a:r>
            <a:r>
              <a:rPr lang="en-US" altLang="zh-CN" sz="2000" dirty="0">
                <a:latin typeface="+mj-lt"/>
              </a:rPr>
              <a:t>IO</a:t>
            </a:r>
            <a:r>
              <a:rPr lang="zh-CN" altLang="zh-CN" sz="2000" dirty="0">
                <a:latin typeface="+mj-lt"/>
              </a:rPr>
              <a:t>口的方向，</a:t>
            </a:r>
            <a:r>
              <a:rPr lang="en-US" altLang="zh-CN" sz="2000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INPUT</a:t>
            </a:r>
            <a:r>
              <a:rPr lang="en-US" altLang="zh-CN" sz="2000" dirty="0">
                <a:latin typeface="+mj-lt"/>
              </a:rPr>
              <a:t> </a:t>
            </a:r>
            <a:r>
              <a:rPr lang="zh-CN" altLang="zh-CN" sz="2000" dirty="0">
                <a:latin typeface="+mj-lt"/>
              </a:rPr>
              <a:t>表示输入（高阻态），</a:t>
            </a:r>
            <a:r>
              <a:rPr lang="en-US" altLang="zh-CN" sz="2000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OUTPUT</a:t>
            </a:r>
            <a:r>
              <a:rPr lang="en-US" altLang="zh-CN" sz="2000" dirty="0">
                <a:latin typeface="+mj-lt"/>
              </a:rPr>
              <a:t>   </a:t>
            </a:r>
            <a:r>
              <a:rPr lang="zh-CN" altLang="zh-CN" sz="2000" dirty="0">
                <a:latin typeface="+mj-lt"/>
              </a:rPr>
              <a:t>表示输出（</a:t>
            </a:r>
            <a:r>
              <a:rPr lang="en-US" altLang="zh-CN" sz="2000" dirty="0">
                <a:latin typeface="+mj-lt"/>
              </a:rPr>
              <a:t>AVR</a:t>
            </a:r>
            <a:r>
              <a:rPr lang="zh-CN" altLang="zh-CN" sz="2000" dirty="0">
                <a:latin typeface="+mj-lt"/>
              </a:rPr>
              <a:t>能提供</a:t>
            </a:r>
            <a:r>
              <a:rPr lang="en-US" altLang="zh-CN" sz="2000" dirty="0">
                <a:latin typeface="+mj-lt"/>
              </a:rPr>
              <a:t>5V</a:t>
            </a:r>
            <a:r>
              <a:rPr lang="zh-CN" altLang="zh-CN" sz="2000" dirty="0">
                <a:latin typeface="+mj-lt"/>
              </a:rPr>
              <a:t>电压</a:t>
            </a:r>
            <a:r>
              <a:rPr lang="en-US" altLang="zh-CN" sz="2000" dirty="0">
                <a:latin typeface="+mj-lt"/>
              </a:rPr>
              <a:t> 40mA</a:t>
            </a:r>
            <a:r>
              <a:rPr lang="zh-CN" altLang="zh-CN" sz="2000" dirty="0">
                <a:latin typeface="+mj-lt"/>
              </a:rPr>
              <a:t>电流）</a:t>
            </a:r>
          </a:p>
          <a:p>
            <a:r>
              <a:rPr lang="en-US" altLang="zh-CN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true</a:t>
            </a:r>
            <a:r>
              <a:rPr lang="en-US" altLang="zh-CN" dirty="0">
                <a:latin typeface="+mj-lt"/>
              </a:rPr>
              <a:t> | </a:t>
            </a:r>
            <a:r>
              <a:rPr lang="en-US" altLang="zh-CN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false</a:t>
            </a:r>
            <a:r>
              <a:rPr lang="en-US" altLang="zh-CN" dirty="0">
                <a:latin typeface="+mj-lt"/>
              </a:rPr>
              <a:t>   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true</a:t>
            </a:r>
            <a:r>
              <a:rPr lang="en-US" altLang="zh-CN" sz="2000" dirty="0">
                <a:latin typeface="+mj-lt"/>
              </a:rPr>
              <a:t> </a:t>
            </a:r>
            <a:r>
              <a:rPr lang="zh-CN" altLang="zh-CN" sz="2000" dirty="0">
                <a:latin typeface="+mj-lt"/>
              </a:rPr>
              <a:t>表示真（</a:t>
            </a:r>
            <a:r>
              <a:rPr lang="en-US" altLang="zh-CN" sz="2000" dirty="0">
                <a:latin typeface="+mj-lt"/>
              </a:rPr>
              <a:t>1</a:t>
            </a:r>
            <a:r>
              <a:rPr lang="zh-CN" altLang="zh-CN" sz="2000" dirty="0">
                <a:latin typeface="+mj-lt"/>
              </a:rPr>
              <a:t>），</a:t>
            </a:r>
            <a:r>
              <a:rPr lang="en-US" altLang="zh-CN" sz="2000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false</a:t>
            </a:r>
            <a:r>
              <a:rPr lang="zh-CN" altLang="zh-CN" sz="2000" dirty="0">
                <a:latin typeface="+mj-lt"/>
              </a:rPr>
              <a:t>表示假（</a:t>
            </a:r>
            <a:r>
              <a:rPr lang="en-US" altLang="zh-CN" sz="2000" dirty="0">
                <a:latin typeface="+mj-lt"/>
              </a:rPr>
              <a:t>0</a:t>
            </a:r>
            <a:r>
              <a:rPr lang="zh-CN" altLang="en-US" sz="2000" dirty="0">
                <a:latin typeface="+mj-lt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72DEFD-142A-8FD8-4855-7A9DFDC22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9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5D385-0B7E-46EF-BF21-8478D4F3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/>
              <a:t>结构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DA2BA-A91E-441A-A94D-0463AD47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+mj-lt"/>
              </a:rPr>
              <a:t>void </a:t>
            </a:r>
            <a:r>
              <a:rPr lang="en-US" altLang="zh-CN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setup</a:t>
            </a:r>
            <a:r>
              <a:rPr lang="en-US" altLang="zh-CN" dirty="0">
                <a:latin typeface="+mj-lt"/>
              </a:rPr>
              <a:t>()   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zh-CN" sz="2000" dirty="0">
                <a:latin typeface="+mj-lt"/>
              </a:rPr>
              <a:t>初始化变量，管脚模式，调用库函数等 </a:t>
            </a:r>
            <a:endParaRPr lang="zh-CN" altLang="zh-CN" sz="2800" dirty="0">
              <a:latin typeface="+mj-lt"/>
            </a:endParaRPr>
          </a:p>
          <a:p>
            <a:pPr lvl="0"/>
            <a:r>
              <a:rPr lang="en-US" altLang="zh-CN" dirty="0">
                <a:latin typeface="+mj-lt"/>
              </a:rPr>
              <a:t>void </a:t>
            </a:r>
            <a:r>
              <a:rPr lang="en-US" altLang="zh-CN" dirty="0"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loop</a:t>
            </a:r>
            <a:r>
              <a:rPr lang="en-US" altLang="zh-CN" dirty="0">
                <a:latin typeface="+mj-lt"/>
              </a:rPr>
              <a:t>() </a:t>
            </a:r>
          </a:p>
          <a:p>
            <a:pPr marL="457200" lvl="1" indent="0">
              <a:buNone/>
            </a:pPr>
            <a:r>
              <a:rPr lang="zh-CN" altLang="zh-CN" sz="2000" dirty="0">
                <a:latin typeface="+mj-lt"/>
              </a:rPr>
              <a:t>连续执行函数内的语句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7E6A8C-97E6-2F24-07FE-FCD25C907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2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0D14D-8D55-4A61-B8EC-8BDC34D1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/>
              <a:t>数字</a:t>
            </a:r>
            <a:r>
              <a:rPr lang="en-US" altLang="zh-CN" sz="2800" dirty="0"/>
              <a:t> I/O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9D2DB-E510-41BF-A2DB-07A73FF1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>
              <a:lnSpc>
                <a:spcPct val="110000"/>
              </a:lnSpc>
            </a:pPr>
            <a:r>
              <a:rPr lang="en-US" altLang="zh-CN" sz="3300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pinMode</a:t>
            </a:r>
            <a:r>
              <a:rPr lang="en-US" altLang="zh-CN" sz="3300" dirty="0">
                <a:latin typeface="+mj-lt"/>
              </a:rPr>
              <a:t>(pin, mode)    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zh-CN" sz="2900" dirty="0">
                <a:latin typeface="+mj-lt"/>
              </a:rPr>
              <a:t>数字</a:t>
            </a:r>
            <a:r>
              <a:rPr lang="en-US" altLang="zh-CN" sz="2900" dirty="0">
                <a:latin typeface="+mj-lt"/>
              </a:rPr>
              <a:t>IO</a:t>
            </a:r>
            <a:r>
              <a:rPr lang="zh-CN" altLang="zh-CN" sz="2900" dirty="0">
                <a:latin typeface="+mj-lt"/>
              </a:rPr>
              <a:t>口输入输出模式定义函数，</a:t>
            </a:r>
            <a:r>
              <a:rPr lang="en-US" altLang="zh-CN" sz="2900" dirty="0">
                <a:latin typeface="+mj-lt"/>
              </a:rPr>
              <a:t>pin</a:t>
            </a:r>
            <a:r>
              <a:rPr lang="zh-CN" altLang="zh-CN" sz="2900" dirty="0">
                <a:latin typeface="+mj-lt"/>
              </a:rPr>
              <a:t>表示为</a:t>
            </a:r>
            <a:r>
              <a:rPr lang="en-US" altLang="zh-CN" sz="2900" dirty="0">
                <a:latin typeface="+mj-lt"/>
              </a:rPr>
              <a:t>0</a:t>
            </a:r>
            <a:r>
              <a:rPr lang="zh-CN" altLang="zh-CN" sz="2900" dirty="0">
                <a:latin typeface="+mj-lt"/>
              </a:rPr>
              <a:t>～</a:t>
            </a:r>
            <a:r>
              <a:rPr lang="en-US" altLang="zh-CN" sz="2900" dirty="0">
                <a:latin typeface="+mj-lt"/>
              </a:rPr>
              <a:t>13</a:t>
            </a:r>
            <a:r>
              <a:rPr lang="zh-CN" altLang="zh-CN" sz="2900" dirty="0">
                <a:latin typeface="+mj-lt"/>
              </a:rPr>
              <a:t>，</a:t>
            </a:r>
            <a:r>
              <a:rPr lang="en-US" altLang="zh-CN" sz="2900" dirty="0">
                <a:latin typeface="+mj-lt"/>
              </a:rPr>
              <a:t> mode</a:t>
            </a:r>
            <a:r>
              <a:rPr lang="zh-CN" altLang="zh-CN" sz="2900" dirty="0">
                <a:latin typeface="+mj-lt"/>
              </a:rPr>
              <a:t>表示为</a:t>
            </a:r>
            <a:r>
              <a:rPr lang="en-US" altLang="zh-CN" sz="2900" dirty="0">
                <a:latin typeface="+mj-lt"/>
              </a:rPr>
              <a:t>INPUT</a:t>
            </a:r>
            <a:r>
              <a:rPr lang="zh-CN" altLang="zh-CN" sz="2900" dirty="0">
                <a:latin typeface="+mj-lt"/>
              </a:rPr>
              <a:t>或</a:t>
            </a:r>
            <a:r>
              <a:rPr lang="en-US" altLang="zh-CN" sz="2900" dirty="0">
                <a:latin typeface="+mj-lt"/>
              </a:rPr>
              <a:t>OUTPUT</a:t>
            </a:r>
            <a:r>
              <a:rPr lang="zh-CN" altLang="zh-CN" sz="2900" dirty="0">
                <a:latin typeface="+mj-lt"/>
              </a:rPr>
              <a:t>。 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900" dirty="0">
                <a:latin typeface="+mj-lt"/>
              </a:rPr>
              <a:t>pinMode(7,INPUT); 	// </a:t>
            </a:r>
            <a:r>
              <a:rPr lang="zh-CN" altLang="zh-CN" sz="2900" dirty="0">
                <a:latin typeface="+mj-lt"/>
              </a:rPr>
              <a:t>将脚位</a:t>
            </a:r>
            <a:r>
              <a:rPr lang="en-US" altLang="zh-CN" sz="2900" dirty="0">
                <a:latin typeface="+mj-lt"/>
              </a:rPr>
              <a:t> 7 </a:t>
            </a:r>
            <a:r>
              <a:rPr lang="zh-CN" altLang="zh-CN" sz="2900" dirty="0">
                <a:latin typeface="+mj-lt"/>
              </a:rPr>
              <a:t>设定为输入模式</a:t>
            </a:r>
          </a:p>
          <a:p>
            <a:pPr lvl="0">
              <a:lnSpc>
                <a:spcPct val="110000"/>
              </a:lnSpc>
            </a:pPr>
            <a:r>
              <a:rPr lang="en-US" altLang="zh-CN" sz="3300" dirty="0" err="1"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digitalWrite</a:t>
            </a:r>
            <a:r>
              <a:rPr lang="en-US" altLang="zh-CN" sz="3300" dirty="0">
                <a:latin typeface="+mj-lt"/>
              </a:rPr>
              <a:t>(pin, value)   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zh-CN" sz="2900" dirty="0">
                <a:latin typeface="+mj-lt"/>
              </a:rPr>
              <a:t>数字</a:t>
            </a:r>
            <a:r>
              <a:rPr lang="en-US" altLang="zh-CN" sz="2900" dirty="0">
                <a:latin typeface="+mj-lt"/>
              </a:rPr>
              <a:t>IO</a:t>
            </a:r>
            <a:r>
              <a:rPr lang="zh-CN" altLang="zh-CN" sz="2900" dirty="0">
                <a:latin typeface="+mj-lt"/>
              </a:rPr>
              <a:t>口输出电平定义函数，</a:t>
            </a:r>
            <a:r>
              <a:rPr lang="en-US" altLang="zh-CN" sz="2900" dirty="0">
                <a:latin typeface="+mj-lt"/>
              </a:rPr>
              <a:t>pin</a:t>
            </a:r>
            <a:r>
              <a:rPr lang="zh-CN" altLang="zh-CN" sz="2900" dirty="0">
                <a:latin typeface="+mj-lt"/>
              </a:rPr>
              <a:t>表示为</a:t>
            </a:r>
            <a:r>
              <a:rPr lang="en-US" altLang="zh-CN" sz="2900" dirty="0">
                <a:latin typeface="+mj-lt"/>
              </a:rPr>
              <a:t>0</a:t>
            </a:r>
            <a:r>
              <a:rPr lang="zh-CN" altLang="zh-CN" sz="2900" dirty="0">
                <a:latin typeface="+mj-lt"/>
              </a:rPr>
              <a:t>～</a:t>
            </a:r>
            <a:r>
              <a:rPr lang="en-US" altLang="zh-CN" sz="2900" dirty="0">
                <a:latin typeface="+mj-lt"/>
              </a:rPr>
              <a:t>13</a:t>
            </a:r>
            <a:r>
              <a:rPr lang="zh-CN" altLang="zh-CN" sz="2900" dirty="0">
                <a:latin typeface="+mj-lt"/>
              </a:rPr>
              <a:t>，</a:t>
            </a:r>
            <a:r>
              <a:rPr lang="en-US" altLang="zh-CN" sz="2900" dirty="0">
                <a:latin typeface="+mj-lt"/>
              </a:rPr>
              <a:t>value</a:t>
            </a:r>
            <a:r>
              <a:rPr lang="zh-CN" altLang="zh-CN" sz="2900" dirty="0">
                <a:latin typeface="+mj-lt"/>
              </a:rPr>
              <a:t>表示为</a:t>
            </a:r>
            <a:r>
              <a:rPr lang="en-US" altLang="zh-CN" sz="2900" dirty="0">
                <a:latin typeface="+mj-lt"/>
              </a:rPr>
              <a:t>HIGH</a:t>
            </a:r>
            <a:r>
              <a:rPr lang="zh-CN" altLang="zh-CN" sz="2900" dirty="0">
                <a:latin typeface="+mj-lt"/>
              </a:rPr>
              <a:t>或</a:t>
            </a:r>
            <a:r>
              <a:rPr lang="en-US" altLang="zh-CN" sz="2900" dirty="0">
                <a:latin typeface="+mj-lt"/>
              </a:rPr>
              <a:t>LOW</a:t>
            </a:r>
            <a:r>
              <a:rPr lang="zh-CN" altLang="zh-CN" sz="2900" dirty="0">
                <a:latin typeface="+mj-lt"/>
              </a:rPr>
              <a:t>。比如定义</a:t>
            </a:r>
            <a:r>
              <a:rPr lang="en-US" altLang="zh-CN" sz="2900" dirty="0">
                <a:latin typeface="+mj-lt"/>
              </a:rPr>
              <a:t>HIGH</a:t>
            </a:r>
            <a:r>
              <a:rPr lang="zh-CN" altLang="zh-CN" sz="2900" dirty="0">
                <a:latin typeface="+mj-lt"/>
              </a:rPr>
              <a:t>可以驱动</a:t>
            </a:r>
            <a:r>
              <a:rPr lang="en-US" altLang="zh-CN" sz="2900" dirty="0">
                <a:latin typeface="+mj-lt"/>
              </a:rPr>
              <a:t>LED</a:t>
            </a:r>
            <a:r>
              <a:rPr lang="zh-CN" altLang="zh-CN" sz="2900" dirty="0">
                <a:latin typeface="+mj-lt"/>
              </a:rPr>
              <a:t>。 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900" dirty="0" err="1">
                <a:latin typeface="+mj-lt"/>
              </a:rPr>
              <a:t>digitalWrite</a:t>
            </a:r>
            <a:r>
              <a:rPr lang="en-US" altLang="zh-CN" sz="2900" dirty="0">
                <a:latin typeface="+mj-lt"/>
              </a:rPr>
              <a:t>(8,HIGH); 	//</a:t>
            </a:r>
            <a:r>
              <a:rPr lang="zh-CN" altLang="zh-CN" sz="2900" dirty="0">
                <a:latin typeface="+mj-lt"/>
              </a:rPr>
              <a:t>将脚位</a:t>
            </a:r>
            <a:r>
              <a:rPr lang="en-US" altLang="zh-CN" sz="2900" dirty="0">
                <a:latin typeface="+mj-lt"/>
              </a:rPr>
              <a:t> 8</a:t>
            </a:r>
            <a:r>
              <a:rPr lang="zh-CN" altLang="zh-CN" sz="2900" dirty="0">
                <a:latin typeface="+mj-lt"/>
              </a:rPr>
              <a:t>设定输出高电位</a:t>
            </a:r>
          </a:p>
          <a:p>
            <a:pPr lvl="0">
              <a:lnSpc>
                <a:spcPct val="110000"/>
              </a:lnSpc>
            </a:pPr>
            <a:r>
              <a:rPr lang="en-US" altLang="zh-CN" sz="3300" dirty="0">
                <a:latin typeface="+mj-lt"/>
              </a:rPr>
              <a:t>int </a:t>
            </a:r>
            <a:r>
              <a:rPr lang="en-US" altLang="zh-CN" sz="3300" dirty="0" err="1"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digitalRead</a:t>
            </a:r>
            <a:r>
              <a:rPr lang="en-US" altLang="zh-CN" sz="3300" dirty="0">
                <a:latin typeface="+mj-lt"/>
              </a:rPr>
              <a:t>(pin)    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zh-CN" sz="2900" dirty="0">
                <a:latin typeface="+mj-lt"/>
              </a:rPr>
              <a:t>数字</a:t>
            </a:r>
            <a:r>
              <a:rPr lang="en-US" altLang="zh-CN" sz="2900" dirty="0">
                <a:latin typeface="+mj-lt"/>
              </a:rPr>
              <a:t>IO</a:t>
            </a:r>
            <a:r>
              <a:rPr lang="zh-CN" altLang="zh-CN" sz="2900" dirty="0">
                <a:latin typeface="+mj-lt"/>
              </a:rPr>
              <a:t>口读输入电平函数，</a:t>
            </a:r>
            <a:r>
              <a:rPr lang="en-US" altLang="zh-CN" sz="2900" dirty="0">
                <a:latin typeface="+mj-lt"/>
              </a:rPr>
              <a:t>pin</a:t>
            </a:r>
            <a:r>
              <a:rPr lang="zh-CN" altLang="zh-CN" sz="2900" dirty="0">
                <a:latin typeface="+mj-lt"/>
              </a:rPr>
              <a:t>表示为</a:t>
            </a:r>
            <a:r>
              <a:rPr lang="en-US" altLang="zh-CN" sz="2900" dirty="0">
                <a:latin typeface="+mj-lt"/>
              </a:rPr>
              <a:t>0</a:t>
            </a:r>
            <a:r>
              <a:rPr lang="zh-CN" altLang="zh-CN" sz="2900" dirty="0">
                <a:latin typeface="+mj-lt"/>
              </a:rPr>
              <a:t>～</a:t>
            </a:r>
            <a:r>
              <a:rPr lang="en-US" altLang="zh-CN" sz="2900" dirty="0">
                <a:latin typeface="+mj-lt"/>
              </a:rPr>
              <a:t>13</a:t>
            </a:r>
            <a:r>
              <a:rPr lang="zh-CN" altLang="zh-CN" sz="2900" dirty="0">
                <a:latin typeface="+mj-lt"/>
              </a:rPr>
              <a:t>，</a:t>
            </a:r>
            <a:r>
              <a:rPr lang="en-US" altLang="zh-CN" sz="2900" dirty="0">
                <a:latin typeface="+mj-lt"/>
              </a:rPr>
              <a:t>value</a:t>
            </a:r>
            <a:r>
              <a:rPr lang="zh-CN" altLang="zh-CN" sz="2900" dirty="0">
                <a:latin typeface="+mj-lt"/>
              </a:rPr>
              <a:t>表示为</a:t>
            </a:r>
            <a:r>
              <a:rPr lang="en-US" altLang="zh-CN" sz="2900" dirty="0">
                <a:latin typeface="+mj-lt"/>
              </a:rPr>
              <a:t>HIGH</a:t>
            </a:r>
            <a:r>
              <a:rPr lang="zh-CN" altLang="zh-CN" sz="2900" dirty="0">
                <a:latin typeface="+mj-lt"/>
              </a:rPr>
              <a:t>或</a:t>
            </a:r>
            <a:r>
              <a:rPr lang="en-US" altLang="zh-CN" sz="2900" dirty="0">
                <a:latin typeface="+mj-lt"/>
              </a:rPr>
              <a:t>LOW</a:t>
            </a:r>
            <a:r>
              <a:rPr lang="zh-CN" altLang="zh-CN" sz="2900" dirty="0">
                <a:latin typeface="+mj-lt"/>
              </a:rPr>
              <a:t>。比如可以读数字传感器。 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900" dirty="0" err="1">
                <a:latin typeface="+mj-lt"/>
              </a:rPr>
              <a:t>val</a:t>
            </a:r>
            <a:r>
              <a:rPr lang="en-US" altLang="zh-CN" sz="2900" dirty="0">
                <a:latin typeface="+mj-lt"/>
              </a:rPr>
              <a:t> = </a:t>
            </a:r>
            <a:r>
              <a:rPr lang="en-US" altLang="zh-CN" sz="2900" dirty="0" err="1">
                <a:latin typeface="+mj-lt"/>
              </a:rPr>
              <a:t>digitalRead</a:t>
            </a:r>
            <a:r>
              <a:rPr lang="en-US" altLang="zh-CN" sz="2900" dirty="0">
                <a:latin typeface="+mj-lt"/>
              </a:rPr>
              <a:t>(7); // </a:t>
            </a:r>
            <a:r>
              <a:rPr lang="zh-CN" altLang="zh-CN" sz="2900" dirty="0">
                <a:latin typeface="+mj-lt"/>
              </a:rPr>
              <a:t>读出脚位</a:t>
            </a:r>
            <a:r>
              <a:rPr lang="en-US" altLang="zh-CN" sz="2900" dirty="0">
                <a:latin typeface="+mj-lt"/>
              </a:rPr>
              <a:t> 7 </a:t>
            </a:r>
            <a:r>
              <a:rPr lang="zh-CN" altLang="zh-CN" sz="2900" dirty="0">
                <a:latin typeface="+mj-lt"/>
              </a:rPr>
              <a:t>的值并指定给</a:t>
            </a:r>
            <a:r>
              <a:rPr lang="en-US" altLang="zh-CN" sz="2900" dirty="0">
                <a:latin typeface="+mj-lt"/>
              </a:rPr>
              <a:t> </a:t>
            </a:r>
            <a:r>
              <a:rPr lang="en-US" altLang="zh-CN" sz="2900" dirty="0" err="1">
                <a:latin typeface="+mj-lt"/>
              </a:rPr>
              <a:t>val</a:t>
            </a:r>
            <a:endParaRPr lang="zh-CN" altLang="zh-CN" sz="2900" dirty="0">
              <a:latin typeface="+mj-lt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4E4354-70A7-6A93-00EE-FF274FCF8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0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6A84F-954B-4471-B2B0-B9BFD8D28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/>
              <a:t>模拟</a:t>
            </a:r>
            <a:r>
              <a:rPr lang="en-US" altLang="zh-CN" sz="2800" dirty="0"/>
              <a:t> I/O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2323D-0E4E-4B68-B470-A0E3C24A3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altLang="zh-CN" sz="2100" dirty="0">
                <a:latin typeface="+mj-lt"/>
              </a:rPr>
              <a:t>int </a:t>
            </a:r>
            <a:r>
              <a:rPr lang="en-US" altLang="zh-CN" sz="2100" dirty="0" err="1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analogRead</a:t>
            </a:r>
            <a:r>
              <a:rPr lang="en-US" altLang="zh-CN" sz="2100" dirty="0">
                <a:latin typeface="+mj-lt"/>
              </a:rPr>
              <a:t>(pin)    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sz="2100" dirty="0">
                <a:latin typeface="+mj-lt"/>
              </a:rPr>
              <a:t>模拟</a:t>
            </a:r>
            <a:r>
              <a:rPr lang="en-US" altLang="zh-CN" sz="2100" dirty="0">
                <a:latin typeface="+mj-lt"/>
              </a:rPr>
              <a:t>IO</a:t>
            </a:r>
            <a:r>
              <a:rPr lang="zh-CN" altLang="zh-CN" sz="2100" dirty="0">
                <a:latin typeface="+mj-lt"/>
              </a:rPr>
              <a:t>口读函数，</a:t>
            </a:r>
            <a:r>
              <a:rPr lang="en-US" altLang="zh-CN" sz="2100" dirty="0">
                <a:latin typeface="+mj-lt"/>
              </a:rPr>
              <a:t>pin</a:t>
            </a:r>
            <a:r>
              <a:rPr lang="zh-CN" altLang="zh-CN" sz="2100" dirty="0">
                <a:latin typeface="+mj-lt"/>
              </a:rPr>
              <a:t>表示为</a:t>
            </a:r>
            <a:r>
              <a:rPr lang="en-US" altLang="zh-CN" sz="2100" dirty="0">
                <a:latin typeface="+mj-lt"/>
              </a:rPr>
              <a:t>0</a:t>
            </a:r>
            <a:r>
              <a:rPr lang="zh-CN" altLang="zh-CN" sz="2100" dirty="0">
                <a:latin typeface="+mj-lt"/>
              </a:rPr>
              <a:t>～</a:t>
            </a:r>
            <a:r>
              <a:rPr lang="en-US" altLang="zh-CN" sz="2100" dirty="0">
                <a:latin typeface="+mj-lt"/>
              </a:rPr>
              <a:t>5</a:t>
            </a:r>
            <a:r>
              <a:rPr lang="zh-CN" altLang="zh-CN" sz="2100" dirty="0">
                <a:latin typeface="+mj-lt"/>
              </a:rPr>
              <a:t>（</a:t>
            </a:r>
            <a:r>
              <a:rPr lang="en-US" altLang="zh-CN" sz="2100" dirty="0">
                <a:latin typeface="+mj-lt"/>
              </a:rPr>
              <a:t>Arduino </a:t>
            </a:r>
            <a:r>
              <a:rPr lang="en-US" altLang="zh-CN" sz="2100" dirty="0" err="1">
                <a:latin typeface="+mj-lt"/>
              </a:rPr>
              <a:t>Diecimila</a:t>
            </a:r>
            <a:r>
              <a:rPr lang="zh-CN" altLang="zh-CN" sz="2100" dirty="0">
                <a:latin typeface="+mj-lt"/>
              </a:rPr>
              <a:t>为</a:t>
            </a:r>
            <a:r>
              <a:rPr lang="en-US" altLang="zh-CN" sz="2100" dirty="0">
                <a:latin typeface="+mj-lt"/>
              </a:rPr>
              <a:t>0</a:t>
            </a:r>
            <a:r>
              <a:rPr lang="zh-CN" altLang="zh-CN" sz="2100" dirty="0">
                <a:latin typeface="+mj-lt"/>
              </a:rPr>
              <a:t>～</a:t>
            </a:r>
            <a:r>
              <a:rPr lang="en-US" altLang="zh-CN" sz="2100" dirty="0">
                <a:latin typeface="+mj-lt"/>
              </a:rPr>
              <a:t>5</a:t>
            </a:r>
            <a:r>
              <a:rPr lang="zh-CN" altLang="zh-CN" sz="2100" dirty="0">
                <a:latin typeface="+mj-lt"/>
              </a:rPr>
              <a:t>，</a:t>
            </a:r>
            <a:r>
              <a:rPr lang="en-US" altLang="zh-CN" sz="2100" dirty="0">
                <a:latin typeface="+mj-lt"/>
              </a:rPr>
              <a:t>Arduino </a:t>
            </a:r>
            <a:r>
              <a:rPr lang="en-US" altLang="zh-CN" sz="2100" dirty="0" err="1">
                <a:latin typeface="+mj-lt"/>
              </a:rPr>
              <a:t>nano</a:t>
            </a:r>
            <a:r>
              <a:rPr lang="zh-CN" altLang="zh-CN" sz="2100" dirty="0">
                <a:latin typeface="+mj-lt"/>
              </a:rPr>
              <a:t>为</a:t>
            </a:r>
            <a:r>
              <a:rPr lang="en-US" altLang="zh-CN" sz="2100" dirty="0">
                <a:latin typeface="+mj-lt"/>
              </a:rPr>
              <a:t>0</a:t>
            </a:r>
            <a:r>
              <a:rPr lang="zh-CN" altLang="zh-CN" sz="2100" dirty="0">
                <a:latin typeface="+mj-lt"/>
              </a:rPr>
              <a:t>～</a:t>
            </a:r>
            <a:r>
              <a:rPr lang="en-US" altLang="zh-CN" sz="2100" dirty="0">
                <a:latin typeface="+mj-lt"/>
              </a:rPr>
              <a:t>7</a:t>
            </a:r>
            <a:r>
              <a:rPr lang="zh-CN" altLang="zh-CN" sz="2100" dirty="0">
                <a:latin typeface="+mj-lt"/>
              </a:rPr>
              <a:t>）。比如可以读模拟传感器（</a:t>
            </a:r>
            <a:r>
              <a:rPr lang="en-US" altLang="zh-CN" sz="2100" dirty="0">
                <a:latin typeface="+mj-lt"/>
              </a:rPr>
              <a:t>10</a:t>
            </a:r>
            <a:r>
              <a:rPr lang="zh-CN" altLang="zh-CN" sz="2100" dirty="0">
                <a:latin typeface="+mj-lt"/>
              </a:rPr>
              <a:t>位</a:t>
            </a:r>
            <a:r>
              <a:rPr lang="en-US" altLang="zh-CN" sz="2100" dirty="0">
                <a:latin typeface="+mj-lt"/>
              </a:rPr>
              <a:t>AD</a:t>
            </a:r>
            <a:r>
              <a:rPr lang="zh-CN" altLang="zh-CN" sz="2100" dirty="0">
                <a:latin typeface="+mj-lt"/>
              </a:rPr>
              <a:t>，</a:t>
            </a:r>
            <a:r>
              <a:rPr lang="en-US" altLang="zh-CN" sz="2100" dirty="0">
                <a:latin typeface="+mj-lt"/>
              </a:rPr>
              <a:t>0</a:t>
            </a:r>
            <a:r>
              <a:rPr lang="zh-CN" altLang="zh-CN" sz="2100" dirty="0">
                <a:latin typeface="+mj-lt"/>
              </a:rPr>
              <a:t>～</a:t>
            </a:r>
            <a:r>
              <a:rPr lang="en-US" altLang="zh-CN" sz="2100" dirty="0">
                <a:latin typeface="+mj-lt"/>
              </a:rPr>
              <a:t>5V</a:t>
            </a:r>
            <a:r>
              <a:rPr lang="zh-CN" altLang="zh-CN" sz="2100" dirty="0">
                <a:latin typeface="+mj-lt"/>
              </a:rPr>
              <a:t>表示为</a:t>
            </a:r>
            <a:r>
              <a:rPr lang="en-US" altLang="zh-CN" sz="2100" dirty="0">
                <a:latin typeface="+mj-lt"/>
              </a:rPr>
              <a:t>0</a:t>
            </a:r>
            <a:r>
              <a:rPr lang="zh-CN" altLang="zh-CN" sz="2100" dirty="0">
                <a:latin typeface="+mj-lt"/>
              </a:rPr>
              <a:t>～</a:t>
            </a:r>
            <a:r>
              <a:rPr lang="en-US" altLang="zh-CN" sz="2100" dirty="0">
                <a:latin typeface="+mj-lt"/>
              </a:rPr>
              <a:t>1023</a:t>
            </a:r>
            <a:r>
              <a:rPr lang="zh-CN" altLang="zh-CN" sz="2100" dirty="0">
                <a:latin typeface="+mj-lt"/>
              </a:rPr>
              <a:t>）。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100" dirty="0" err="1">
                <a:latin typeface="+mj-lt"/>
              </a:rPr>
              <a:t>val</a:t>
            </a:r>
            <a:r>
              <a:rPr lang="en-US" altLang="zh-CN" sz="2100" dirty="0">
                <a:latin typeface="+mj-lt"/>
              </a:rPr>
              <a:t> = </a:t>
            </a:r>
            <a:r>
              <a:rPr lang="en-US" altLang="zh-CN" sz="2100" dirty="0" err="1">
                <a:latin typeface="+mj-lt"/>
              </a:rPr>
              <a:t>analogRead</a:t>
            </a:r>
            <a:r>
              <a:rPr lang="en-US" altLang="zh-CN" sz="2100" dirty="0">
                <a:latin typeface="+mj-lt"/>
              </a:rPr>
              <a:t>(0); //</a:t>
            </a:r>
            <a:r>
              <a:rPr lang="zh-CN" altLang="zh-CN" sz="2100" dirty="0">
                <a:latin typeface="+mj-lt"/>
              </a:rPr>
              <a:t>读出模拟引脚位</a:t>
            </a:r>
            <a:r>
              <a:rPr lang="en-US" altLang="zh-CN" sz="2100" dirty="0">
                <a:latin typeface="+mj-lt"/>
              </a:rPr>
              <a:t> 0 </a:t>
            </a:r>
            <a:r>
              <a:rPr lang="zh-CN" altLang="zh-CN" sz="2100" dirty="0">
                <a:latin typeface="+mj-lt"/>
              </a:rPr>
              <a:t>的值并指定给</a:t>
            </a:r>
            <a:r>
              <a:rPr lang="en-US" altLang="zh-CN" sz="2100" dirty="0">
                <a:latin typeface="+mj-lt"/>
              </a:rPr>
              <a:t> </a:t>
            </a:r>
            <a:r>
              <a:rPr lang="en-US" altLang="zh-CN" sz="2100" dirty="0" err="1">
                <a:latin typeface="+mj-lt"/>
              </a:rPr>
              <a:t>val</a:t>
            </a:r>
            <a:r>
              <a:rPr lang="zh-CN" altLang="zh-CN" sz="2100" dirty="0">
                <a:latin typeface="+mj-lt"/>
              </a:rPr>
              <a:t>变数</a:t>
            </a:r>
          </a:p>
          <a:p>
            <a:pPr lvl="0"/>
            <a:r>
              <a:rPr lang="en-US" altLang="zh-CN" sz="2100" dirty="0" err="1"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analogWrite</a:t>
            </a:r>
            <a:r>
              <a:rPr lang="en-US" altLang="zh-CN" sz="2100" dirty="0">
                <a:latin typeface="+mj-lt"/>
              </a:rPr>
              <a:t>(pin, value) - PWM     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sz="2100" dirty="0">
                <a:latin typeface="+mj-lt"/>
              </a:rPr>
              <a:t>数字</a:t>
            </a:r>
            <a:r>
              <a:rPr lang="en-US" altLang="zh-CN" sz="2100" dirty="0">
                <a:latin typeface="+mj-lt"/>
              </a:rPr>
              <a:t>IO</a:t>
            </a:r>
            <a:r>
              <a:rPr lang="zh-CN" altLang="zh-CN" sz="2100" dirty="0">
                <a:latin typeface="+mj-lt"/>
              </a:rPr>
              <a:t>口</a:t>
            </a:r>
            <a:r>
              <a:rPr lang="en-US" altLang="zh-CN" sz="2100" dirty="0">
                <a:latin typeface="+mj-lt"/>
              </a:rPr>
              <a:t>PWM</a:t>
            </a:r>
            <a:r>
              <a:rPr lang="zh-CN" altLang="zh-CN" sz="2100" dirty="0">
                <a:latin typeface="+mj-lt"/>
              </a:rPr>
              <a:t>输出函数，</a:t>
            </a:r>
            <a:r>
              <a:rPr lang="en-US" altLang="zh-CN" sz="2100" dirty="0">
                <a:latin typeface="+mj-lt"/>
              </a:rPr>
              <a:t>Arduino</a:t>
            </a:r>
            <a:r>
              <a:rPr lang="zh-CN" altLang="zh-CN" sz="2100" dirty="0">
                <a:latin typeface="+mj-lt"/>
              </a:rPr>
              <a:t>数字</a:t>
            </a:r>
            <a:r>
              <a:rPr lang="en-US" altLang="zh-CN" sz="2100" dirty="0">
                <a:latin typeface="+mj-lt"/>
              </a:rPr>
              <a:t>IO</a:t>
            </a:r>
            <a:r>
              <a:rPr lang="zh-CN" altLang="zh-CN" sz="2100" dirty="0">
                <a:latin typeface="+mj-lt"/>
              </a:rPr>
              <a:t>口标注了</a:t>
            </a:r>
            <a:r>
              <a:rPr lang="en-US" altLang="zh-CN" sz="2100" dirty="0">
                <a:latin typeface="+mj-lt"/>
              </a:rPr>
              <a:t>PWM</a:t>
            </a:r>
            <a:r>
              <a:rPr lang="zh-CN" altLang="zh-CN" sz="2100" dirty="0">
                <a:latin typeface="+mj-lt"/>
              </a:rPr>
              <a:t>的</a:t>
            </a:r>
            <a:r>
              <a:rPr lang="en-US" altLang="zh-CN" sz="2100" dirty="0">
                <a:latin typeface="+mj-lt"/>
              </a:rPr>
              <a:t>IO</a:t>
            </a:r>
            <a:r>
              <a:rPr lang="zh-CN" altLang="zh-CN" sz="2100" dirty="0">
                <a:latin typeface="+mj-lt"/>
              </a:rPr>
              <a:t>口可使用该函数，</a:t>
            </a:r>
            <a:r>
              <a:rPr lang="en-US" altLang="zh-CN" sz="2100" dirty="0">
                <a:latin typeface="+mj-lt"/>
              </a:rPr>
              <a:t>pin</a:t>
            </a:r>
            <a:r>
              <a:rPr lang="zh-CN" altLang="zh-CN" sz="2100" dirty="0">
                <a:latin typeface="+mj-lt"/>
              </a:rPr>
              <a:t>表示</a:t>
            </a:r>
            <a:r>
              <a:rPr lang="en-US" altLang="zh-CN" sz="2100" dirty="0">
                <a:latin typeface="+mj-lt"/>
              </a:rPr>
              <a:t>3, 5, 6, 9, 10, 11</a:t>
            </a:r>
            <a:r>
              <a:rPr lang="zh-CN" altLang="zh-CN" sz="2100" dirty="0">
                <a:latin typeface="+mj-lt"/>
              </a:rPr>
              <a:t>，</a:t>
            </a:r>
            <a:r>
              <a:rPr lang="en-US" altLang="zh-CN" sz="2100" dirty="0">
                <a:latin typeface="+mj-lt"/>
              </a:rPr>
              <a:t>value</a:t>
            </a:r>
            <a:r>
              <a:rPr lang="zh-CN" altLang="zh-CN" sz="2100" dirty="0">
                <a:latin typeface="+mj-lt"/>
              </a:rPr>
              <a:t>表示为</a:t>
            </a:r>
            <a:r>
              <a:rPr lang="en-US" altLang="zh-CN" sz="2100" dirty="0">
                <a:latin typeface="+mj-lt"/>
              </a:rPr>
              <a:t>0</a:t>
            </a:r>
            <a:r>
              <a:rPr lang="zh-CN" altLang="zh-CN" sz="2100" dirty="0">
                <a:latin typeface="+mj-lt"/>
              </a:rPr>
              <a:t>～</a:t>
            </a:r>
            <a:r>
              <a:rPr lang="en-US" altLang="zh-CN" sz="2100" dirty="0">
                <a:latin typeface="+mj-lt"/>
              </a:rPr>
              <a:t>255</a:t>
            </a:r>
            <a:r>
              <a:rPr lang="zh-CN" altLang="zh-CN" sz="2100" dirty="0">
                <a:latin typeface="+mj-lt"/>
              </a:rPr>
              <a:t>（</a:t>
            </a:r>
            <a:r>
              <a:rPr lang="en-US" altLang="zh-CN" sz="2100" dirty="0">
                <a:latin typeface="+mj-lt"/>
              </a:rPr>
              <a:t>0-5V</a:t>
            </a:r>
            <a:r>
              <a:rPr lang="zh-CN" altLang="zh-CN" sz="2100" dirty="0">
                <a:latin typeface="+mj-lt"/>
              </a:rPr>
              <a:t>）。比如可用于电机</a:t>
            </a:r>
            <a:r>
              <a:rPr lang="en-US" altLang="zh-CN" sz="2100" dirty="0">
                <a:latin typeface="+mj-lt"/>
              </a:rPr>
              <a:t>PWM</a:t>
            </a:r>
            <a:r>
              <a:rPr lang="zh-CN" altLang="zh-CN" sz="2100" dirty="0">
                <a:latin typeface="+mj-lt"/>
              </a:rPr>
              <a:t>调速或音乐播放。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100" dirty="0" err="1">
                <a:latin typeface="+mj-lt"/>
              </a:rPr>
              <a:t>analogWrite</a:t>
            </a:r>
            <a:r>
              <a:rPr lang="en-US" altLang="zh-CN" sz="2100" dirty="0">
                <a:latin typeface="+mj-lt"/>
              </a:rPr>
              <a:t>(9,128); // </a:t>
            </a:r>
            <a:r>
              <a:rPr lang="zh-CN" altLang="zh-CN" sz="2100" dirty="0">
                <a:latin typeface="+mj-lt"/>
              </a:rPr>
              <a:t>输出电压约</a:t>
            </a:r>
            <a:r>
              <a:rPr lang="en-US" altLang="zh-CN" sz="2100" dirty="0">
                <a:latin typeface="+mj-lt"/>
              </a:rPr>
              <a:t>2.5</a:t>
            </a:r>
            <a:r>
              <a:rPr lang="zh-CN" altLang="zh-CN" sz="2100" dirty="0">
                <a:latin typeface="+mj-lt"/>
              </a:rPr>
              <a:t>伏特（</a:t>
            </a:r>
            <a:r>
              <a:rPr lang="en-US" altLang="zh-CN" sz="2100" dirty="0">
                <a:latin typeface="+mj-lt"/>
              </a:rPr>
              <a:t>V</a:t>
            </a:r>
            <a:r>
              <a:rPr lang="zh-CN" altLang="zh-CN" sz="2100" dirty="0">
                <a:latin typeface="+mj-lt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8D9474-6433-D129-2518-FCF4A8221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8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985</Words>
  <Application>Microsoft Office PowerPoint</Application>
  <PresentationFormat>宽屏</PresentationFormat>
  <Paragraphs>116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华文楷体</vt:lpstr>
      <vt:lpstr>Arial</vt:lpstr>
      <vt:lpstr>Corbel</vt:lpstr>
      <vt:lpstr>视差</vt:lpstr>
      <vt:lpstr>Arduino基本函数</vt:lpstr>
      <vt:lpstr>关键字</vt:lpstr>
      <vt:lpstr>语法符号</vt:lpstr>
      <vt:lpstr>运算符</vt:lpstr>
      <vt:lpstr>数据类型</vt:lpstr>
      <vt:lpstr>常量</vt:lpstr>
      <vt:lpstr>结构</vt:lpstr>
      <vt:lpstr>数字 I/O</vt:lpstr>
      <vt:lpstr>模拟 I/O</vt:lpstr>
      <vt:lpstr>时间函数</vt:lpstr>
      <vt:lpstr>数学函数</vt:lpstr>
      <vt:lpstr>三角函数</vt:lpstr>
      <vt:lpstr>随机数函数</vt:lpstr>
      <vt:lpstr>外部中断函数</vt:lpstr>
      <vt:lpstr>中断使能函数</vt:lpstr>
      <vt:lpstr>串口收发函数</vt:lpstr>
      <vt:lpstr>官方库文件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Arduino基本函数</dc:title>
  <dc:creator>郝 宽</dc:creator>
  <cp:lastModifiedBy>郝 宽</cp:lastModifiedBy>
  <cp:revision>1</cp:revision>
  <dcterms:created xsi:type="dcterms:W3CDTF">2022-06-24T14:05:54Z</dcterms:created>
  <dcterms:modified xsi:type="dcterms:W3CDTF">2022-06-24T14:21:15Z</dcterms:modified>
</cp:coreProperties>
</file>