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宽 郝" initials="宽" lastIdx="2" clrIdx="0">
    <p:extLst>
      <p:ext uri="{19B8F6BF-5375-455C-9EA6-DF929625EA0E}">
        <p15:presenceInfo xmlns:p15="http://schemas.microsoft.com/office/powerpoint/2012/main" userId="bc264e42aaca4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96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8B955B-3E67-DFC3-3B01-5F247831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9AB1-96E1-4A61-9AFF-7DFCB7BA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12</a:t>
            </a:r>
            <a:r>
              <a:rPr lang="zh-CN" altLang="en-US" dirty="0"/>
              <a:t>：抢答器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CF346D-5A21-4E97-882F-CDAD3D7DF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9512" y="2909287"/>
            <a:ext cx="4986337" cy="3020625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963422-87FF-4446-BADD-379F7919C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487" y="3247843"/>
            <a:ext cx="4986337" cy="218476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97EE8-7E58-4A0D-A44B-C03E637C2F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86" y="1945114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3058-977E-4842-96C5-A120874CFA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6063" y="1945114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76A1B9-10F8-8AD4-C27A-F02065A6D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9711-6AE6-47ED-9200-A97508E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E21A-1DCD-4A4F-BAB1-0B12D13B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最常见的元器件就是小型蜂鸣器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小型蜂鸣器因其体积小</a:t>
            </a:r>
            <a:r>
              <a:rPr lang="en-US" altLang="zh-CN" dirty="0"/>
              <a:t>(</a:t>
            </a:r>
            <a:r>
              <a:rPr lang="zh-CN" altLang="zh-CN" dirty="0"/>
              <a:t>直径只有</a:t>
            </a:r>
            <a:r>
              <a:rPr lang="en-US" altLang="zh-CN" dirty="0"/>
              <a:t>6mm)</a:t>
            </a:r>
            <a:r>
              <a:rPr lang="zh-CN" altLang="zh-CN" dirty="0"/>
              <a:t>、重量轻、价格低、结构牢靠，而广泛地应用在各种需要发声的电器设备、电子制作和单片机等电路中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小型蜂鸣器分有源蜂鸣器与无源蜂鸣器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D02D2-A6DA-DF0B-80AD-7AF2AB32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B3CD-1B41-4F85-87AB-8C9587D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72AD-0520-4E2E-9DF5-CC814E39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7620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将蜂鸣器引脚朝上，有绿色电路板的是无源蜂鸣器，没有电路板而使用黑胶密封的是有源蜂鸣器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有源蜂鸣器">
            <a:extLst>
              <a:ext uri="{FF2B5EF4-FFF2-40B4-BE49-F238E27FC236}">
                <a16:creationId xmlns:a16="http://schemas.microsoft.com/office/drawing/2014/main" id="{B718FFBD-B096-457F-8073-EA643479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2" y="3750532"/>
            <a:ext cx="3615241" cy="217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A57B74-507A-41AA-8280-5950137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66" y="3429000"/>
            <a:ext cx="3505504" cy="2682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563E78-D610-28F1-241D-245F6B59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71EC-46A8-419D-8CC8-1E55233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7C04-CAEB-4795-B3EA-6028B188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从外观上并不能绝对的区分出有源与无源，有源蜂鸣器与无源蜂鸣器的区别</a:t>
            </a:r>
            <a:r>
              <a:rPr lang="en-US" altLang="zh-CN" dirty="0"/>
              <a:t>: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这里的</a:t>
            </a:r>
            <a:r>
              <a:rPr lang="en-US" altLang="zh-CN" dirty="0"/>
              <a:t>"</a:t>
            </a:r>
            <a:r>
              <a:rPr lang="zh-CN" altLang="zh-CN" dirty="0"/>
              <a:t>源</a:t>
            </a:r>
            <a:r>
              <a:rPr lang="en-US" altLang="zh-CN" dirty="0"/>
              <a:t>"</a:t>
            </a:r>
            <a:r>
              <a:rPr lang="zh-CN" altLang="zh-CN" dirty="0"/>
              <a:t>不是指电源，而是指震荡源。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有源蜂鸣器内部带震荡源，一通电就会叫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无源蜂鸣器内部不带震荡源，所以用直流信号无法令其鸣叫。必须用</a:t>
            </a:r>
            <a:r>
              <a:rPr lang="en-US" altLang="zh-CN" dirty="0"/>
              <a:t>2K-5K</a:t>
            </a:r>
            <a:r>
              <a:rPr lang="zh-CN" altLang="zh-CN" dirty="0"/>
              <a:t>的方波去驱动它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有源蜂鸣器比无源的贵，因为多个震荡电路。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666C6-145C-B5C2-F312-9AD21202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BFFD-EF90-407A-8667-747775A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13</a:t>
            </a:r>
            <a:r>
              <a:rPr lang="zh-CN" altLang="en-US" dirty="0"/>
              <a:t>：蜂鸣器发声（一）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92A7-DD7C-40EA-8BC0-6F17043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蜂鸣器发声，改变发声频率。</a:t>
            </a:r>
            <a:endParaRPr lang="en-US" altLang="zh-CN" dirty="0"/>
          </a:p>
          <a:p>
            <a:pPr lvl="0"/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有源</a:t>
            </a:r>
            <a:r>
              <a:rPr lang="zh-CN" altLang="zh-CN" dirty="0"/>
              <a:t>蜂鸣器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DA94E-107E-4881-9BE5-8CFA417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450-DB8E-4A1D-8492-18670FE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20202138qiivq9qpgbzqqm">
            <a:extLst>
              <a:ext uri="{FF2B5EF4-FFF2-40B4-BE49-F238E27FC236}">
                <a16:creationId xmlns:a16="http://schemas.microsoft.com/office/drawing/2014/main" id="{676D405B-3192-4AA9-A3A3-F63DF5F348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848" y="2667000"/>
            <a:ext cx="2090392" cy="3332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41F142-594E-3F9B-4E66-DC840613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C8B-1C4B-454C-98B0-112997B6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AFFC-1C12-49B4-AE04-D93A9329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55042"/>
            <a:ext cx="10272889" cy="102752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若</a:t>
            </a:r>
            <a:r>
              <a:rPr lang="zh-CN" altLang="zh-CN" dirty="0"/>
              <a:t>能够控制好频率和节拍，就能演奏出动听的音乐。首先需要搞清楚各音调的频率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低音</a:t>
            </a:r>
            <a:endParaRPr lang="zh-CN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357764-1E93-4D76-9297-702DCE82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7970"/>
              </p:ext>
            </p:extLst>
          </p:nvPr>
        </p:nvGraphicFramePr>
        <p:xfrm>
          <a:off x="1627240" y="3124196"/>
          <a:ext cx="9383266" cy="305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58">
                  <a:extLst>
                    <a:ext uri="{9D8B030D-6E8A-4147-A177-3AD203B41FA5}">
                      <a16:colId xmlns:a16="http://schemas.microsoft.com/office/drawing/2014/main" val="4126502168"/>
                    </a:ext>
                  </a:extLst>
                </a:gridCol>
                <a:gridCol w="1087689">
                  <a:extLst>
                    <a:ext uri="{9D8B030D-6E8A-4147-A177-3AD203B41FA5}">
                      <a16:colId xmlns:a16="http://schemas.microsoft.com/office/drawing/2014/main" val="66609485"/>
                    </a:ext>
                  </a:extLst>
                </a:gridCol>
                <a:gridCol w="1101434">
                  <a:extLst>
                    <a:ext uri="{9D8B030D-6E8A-4147-A177-3AD203B41FA5}">
                      <a16:colId xmlns:a16="http://schemas.microsoft.com/office/drawing/2014/main" val="299088012"/>
                    </a:ext>
                  </a:extLst>
                </a:gridCol>
                <a:gridCol w="1122511">
                  <a:extLst>
                    <a:ext uri="{9D8B030D-6E8A-4147-A177-3AD203B41FA5}">
                      <a16:colId xmlns:a16="http://schemas.microsoft.com/office/drawing/2014/main" val="209322956"/>
                    </a:ext>
                  </a:extLst>
                </a:gridCol>
                <a:gridCol w="1069361">
                  <a:extLst>
                    <a:ext uri="{9D8B030D-6E8A-4147-A177-3AD203B41FA5}">
                      <a16:colId xmlns:a16="http://schemas.microsoft.com/office/drawing/2014/main" val="9558732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341196"/>
                    </a:ext>
                  </a:extLst>
                </a:gridCol>
                <a:gridCol w="1155499">
                  <a:extLst>
                    <a:ext uri="{9D8B030D-6E8A-4147-A177-3AD203B41FA5}">
                      <a16:colId xmlns:a16="http://schemas.microsoft.com/office/drawing/2014/main" val="375279555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0919067"/>
                    </a:ext>
                  </a:extLst>
                </a:gridCol>
              </a:tblGrid>
              <a:tr h="3891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539019363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993170687"/>
                  </a:ext>
                </a:extLst>
              </a:tr>
              <a:tr h="62743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294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330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467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36498856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131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175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81822997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2082715685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50724121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99306652"/>
                  </a:ext>
                </a:extLst>
              </a:tr>
              <a:tr h="361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371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7841823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B0958B1-70AF-DDBF-99D1-CC9AFDE0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4308-D68E-4616-B70D-49E3D45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66286-BD75-41FF-BFF5-068703F8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72240"/>
            <a:ext cx="10272889" cy="1282046"/>
          </a:xfrm>
        </p:spPr>
        <p:txBody>
          <a:bodyPr>
            <a:normAutofit/>
          </a:bodyPr>
          <a:lstStyle/>
          <a:p>
            <a:r>
              <a:rPr lang="zh-CN" altLang="en-US" dirty="0"/>
              <a:t>中音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F9C6CF-32AF-4145-951B-A4B760DB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379"/>
              </p:ext>
            </p:extLst>
          </p:nvPr>
        </p:nvGraphicFramePr>
        <p:xfrm>
          <a:off x="1527142" y="2517768"/>
          <a:ext cx="9624766" cy="3476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570">
                  <a:extLst>
                    <a:ext uri="{9D8B030D-6E8A-4147-A177-3AD203B41FA5}">
                      <a16:colId xmlns:a16="http://schemas.microsoft.com/office/drawing/2014/main" val="3840871613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1208086291"/>
                    </a:ext>
                  </a:extLst>
                </a:gridCol>
                <a:gridCol w="1185539">
                  <a:extLst>
                    <a:ext uri="{9D8B030D-6E8A-4147-A177-3AD203B41FA5}">
                      <a16:colId xmlns:a16="http://schemas.microsoft.com/office/drawing/2014/main" val="1622046972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55693266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281468882"/>
                    </a:ext>
                  </a:extLst>
                </a:gridCol>
                <a:gridCol w="1186527">
                  <a:extLst>
                    <a:ext uri="{9D8B030D-6E8A-4147-A177-3AD203B41FA5}">
                      <a16:colId xmlns:a16="http://schemas.microsoft.com/office/drawing/2014/main" val="328664998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3292966882"/>
                    </a:ext>
                  </a:extLst>
                </a:gridCol>
                <a:gridCol w="1374082">
                  <a:extLst>
                    <a:ext uri="{9D8B030D-6E8A-4147-A177-3AD203B41FA5}">
                      <a16:colId xmlns:a16="http://schemas.microsoft.com/office/drawing/2014/main" val="2381250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6611994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3476069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661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398432775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350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489896526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368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124573011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073814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974206442"/>
                  </a:ext>
                </a:extLst>
              </a:tr>
              <a:tr h="4824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742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785631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F33530F-54C0-4FFA-6CA6-E1B590E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33F4-CB89-462F-AD9B-411FECE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230197"/>
          </a:xfrm>
        </p:spPr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0E973-D572-4944-B5DA-1F5B9850E4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1" y="1825625"/>
            <a:ext cx="10515600" cy="612776"/>
          </a:xfrm>
        </p:spPr>
        <p:txBody>
          <a:bodyPr/>
          <a:lstStyle/>
          <a:p>
            <a:r>
              <a:rPr lang="zh-CN" altLang="en-US" dirty="0"/>
              <a:t>高音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0955D-6D1D-4555-BD9D-AD49C2D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84625"/>
              </p:ext>
            </p:extLst>
          </p:nvPr>
        </p:nvGraphicFramePr>
        <p:xfrm>
          <a:off x="1442302" y="2462981"/>
          <a:ext cx="9662474" cy="341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431">
                  <a:extLst>
                    <a:ext uri="{9D8B030D-6E8A-4147-A177-3AD203B41FA5}">
                      <a16:colId xmlns:a16="http://schemas.microsoft.com/office/drawing/2014/main" val="1835593004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2833878962"/>
                    </a:ext>
                  </a:extLst>
                </a:gridCol>
                <a:gridCol w="1187461">
                  <a:extLst>
                    <a:ext uri="{9D8B030D-6E8A-4147-A177-3AD203B41FA5}">
                      <a16:colId xmlns:a16="http://schemas.microsoft.com/office/drawing/2014/main" val="2291199758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3734196302"/>
                    </a:ext>
                  </a:extLst>
                </a:gridCol>
                <a:gridCol w="1314270">
                  <a:extLst>
                    <a:ext uri="{9D8B030D-6E8A-4147-A177-3AD203B41FA5}">
                      <a16:colId xmlns:a16="http://schemas.microsoft.com/office/drawing/2014/main" val="849190060"/>
                    </a:ext>
                  </a:extLst>
                </a:gridCol>
                <a:gridCol w="1235629">
                  <a:extLst>
                    <a:ext uri="{9D8B030D-6E8A-4147-A177-3AD203B41FA5}">
                      <a16:colId xmlns:a16="http://schemas.microsoft.com/office/drawing/2014/main" val="3303379403"/>
                    </a:ext>
                  </a:extLst>
                </a:gridCol>
                <a:gridCol w="1220885">
                  <a:extLst>
                    <a:ext uri="{9D8B030D-6E8A-4147-A177-3AD203B41FA5}">
                      <a16:colId xmlns:a16="http://schemas.microsoft.com/office/drawing/2014/main" val="1241561388"/>
                    </a:ext>
                  </a:extLst>
                </a:gridCol>
                <a:gridCol w="1267086">
                  <a:extLst>
                    <a:ext uri="{9D8B030D-6E8A-4147-A177-3AD203B41FA5}">
                      <a16:colId xmlns:a16="http://schemas.microsoft.com/office/drawing/2014/main" val="2864275711"/>
                    </a:ext>
                  </a:extLst>
                </a:gridCol>
              </a:tblGrid>
              <a:tr h="4419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2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2#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3#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4#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3372851184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4284994855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1869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520158531"/>
                  </a:ext>
                </a:extLst>
              </a:tr>
              <a:tr h="3203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525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739452089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81013661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995622253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409281808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 dirty="0">
                          <a:effectLst/>
                        </a:rPr>
                        <a:t>1484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00856821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9CDEFA-90FA-A5FB-D41D-8CE1429C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8CEF-FF10-42B4-8099-240D86DB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FFE6C-5DBD-418C-AA5A-8C79B64D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其次是</a:t>
            </a:r>
            <a:r>
              <a:rPr lang="zh-CN" altLang="zh-CN" dirty="0"/>
              <a:t>控制音符的演奏时间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音符节奏分为一拍、半拍、</a:t>
            </a:r>
            <a:r>
              <a:rPr lang="en-US" altLang="zh-CN" dirty="0"/>
              <a:t>1/4</a:t>
            </a:r>
            <a:r>
              <a:rPr lang="zh-CN" altLang="zh-CN" dirty="0"/>
              <a:t>拍、</a:t>
            </a:r>
            <a:r>
              <a:rPr lang="en-US" altLang="zh-CN" dirty="0"/>
              <a:t>1/8</a:t>
            </a:r>
            <a:r>
              <a:rPr lang="zh-CN" altLang="zh-CN" dirty="0"/>
              <a:t>拍</a:t>
            </a:r>
            <a:r>
              <a:rPr lang="zh-CN" altLang="en-US" dirty="0"/>
              <a:t>。</a:t>
            </a:r>
            <a:r>
              <a:rPr lang="zh-CN" altLang="zh-CN" dirty="0"/>
              <a:t>我们规定一拍音符的时间为</a:t>
            </a:r>
            <a:r>
              <a:rPr lang="en-US" altLang="zh-CN" dirty="0"/>
              <a:t>1</a:t>
            </a:r>
            <a:r>
              <a:rPr lang="zh-CN" altLang="zh-CN" dirty="0"/>
              <a:t>；半拍为</a:t>
            </a:r>
            <a:r>
              <a:rPr lang="en-US" altLang="zh-CN" dirty="0"/>
              <a:t>0.5</a:t>
            </a:r>
            <a:r>
              <a:rPr lang="zh-CN" altLang="zh-CN" dirty="0"/>
              <a:t>；</a:t>
            </a:r>
            <a:r>
              <a:rPr lang="en-US" altLang="zh-CN" dirty="0"/>
              <a:t>1/4</a:t>
            </a:r>
            <a:r>
              <a:rPr lang="zh-CN" altLang="zh-CN" dirty="0"/>
              <a:t>拍为</a:t>
            </a:r>
            <a:r>
              <a:rPr lang="en-US" altLang="zh-CN" dirty="0"/>
              <a:t>0.25</a:t>
            </a:r>
            <a:r>
              <a:rPr lang="zh-CN" altLang="zh-CN" dirty="0"/>
              <a:t>；</a:t>
            </a:r>
            <a:r>
              <a:rPr lang="en-US" altLang="zh-CN" dirty="0"/>
              <a:t>1/8</a:t>
            </a:r>
            <a:r>
              <a:rPr lang="zh-CN" altLang="zh-CN" dirty="0"/>
              <a:t>拍为</a:t>
            </a:r>
            <a:r>
              <a:rPr lang="en-US" altLang="zh-CN" dirty="0"/>
              <a:t>0.125</a:t>
            </a:r>
            <a:r>
              <a:rPr lang="zh-CN" altLang="zh-CN" dirty="0"/>
              <a:t>……，可以为每个音符赋予这样的拍子</a:t>
            </a:r>
            <a:r>
              <a:rPr lang="zh-CN" altLang="en-US" dirty="0"/>
              <a:t>并</a:t>
            </a:r>
            <a:r>
              <a:rPr lang="zh-CN" altLang="zh-CN" dirty="0"/>
              <a:t>播放出来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欢乐颂</a:t>
            </a:r>
            <a:r>
              <a:rPr lang="en-US" altLang="zh-CN" dirty="0"/>
              <a:t>》</a:t>
            </a:r>
            <a:r>
              <a:rPr lang="zh-CN" altLang="en-US" dirty="0"/>
              <a:t>为例。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D81E7-E22A-58D7-3227-1B223D4E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29B3-CB35-433D-9634-AB0B0D6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24</a:t>
            </a:r>
            <a:r>
              <a:rPr lang="zh-CN" altLang="en-US" dirty="0"/>
              <a:t>时制时钟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E2A44-1ED2-4EC2-BCA2-A9FE8205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位数码管实现</a:t>
            </a:r>
            <a:r>
              <a:rPr lang="en-US" altLang="zh-CN" dirty="0"/>
              <a:t>24</a:t>
            </a:r>
            <a:r>
              <a:rPr lang="zh-CN" altLang="en-US" dirty="0"/>
              <a:t>小时制的时钟，格式为</a:t>
            </a:r>
            <a:r>
              <a:rPr lang="en-US" altLang="zh-CN" dirty="0"/>
              <a:t>HH:MM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95FC-6EF1-2B76-C94A-F79F4B18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BE6D-39DC-4402-8350-D85E513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BFFF4B-9DF5-4C76-87EF-144E9CB9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650" y="2667000"/>
            <a:ext cx="3830788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9DCE04-67D2-B5A9-A612-AE21732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41A8-2907-42A4-887F-4C5918E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DA5F-5888-4CFB-A32A-D9FDED4E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该</a:t>
            </a:r>
            <a:r>
              <a:rPr lang="zh-CN" altLang="en-US" dirty="0"/>
              <a:t>曲子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调，各音符的频率</a:t>
            </a:r>
            <a:r>
              <a:rPr lang="zh-CN" altLang="en-US" dirty="0"/>
              <a:t>参考</a:t>
            </a:r>
            <a:r>
              <a:rPr lang="zh-CN" altLang="zh-CN" dirty="0"/>
              <a:t>表中</a:t>
            </a:r>
            <a:r>
              <a:rPr lang="en-US" altLang="zh-CN" dirty="0"/>
              <a:t>D</a:t>
            </a:r>
            <a:r>
              <a:rPr lang="zh-CN" altLang="zh-CN" dirty="0"/>
              <a:t>调部分。另外，该音乐为四分之四拍，每个对应为</a:t>
            </a:r>
            <a:r>
              <a:rPr lang="en-US" altLang="zh-CN" dirty="0"/>
              <a:t>1</a:t>
            </a:r>
            <a:r>
              <a:rPr lang="zh-CN" altLang="zh-CN" dirty="0"/>
              <a:t>拍。几个特殊音符说明如下：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普通音符。如第一个音符</a:t>
            </a:r>
            <a:r>
              <a:rPr lang="en-US" altLang="zh-CN" dirty="0"/>
              <a:t>3</a:t>
            </a:r>
            <a:r>
              <a:rPr lang="zh-CN" altLang="zh-CN" dirty="0"/>
              <a:t>，对应频率</a:t>
            </a:r>
            <a:r>
              <a:rPr lang="en-US" altLang="zh-CN" dirty="0"/>
              <a:t>350</a:t>
            </a:r>
            <a:r>
              <a:rPr lang="zh-CN" altLang="zh-CN" dirty="0"/>
              <a:t>，占</a:t>
            </a:r>
            <a:r>
              <a:rPr lang="en-US" altLang="zh-CN" dirty="0"/>
              <a:t>1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带下划线音符，表示</a:t>
            </a:r>
            <a:r>
              <a:rPr lang="en-US" altLang="zh-CN" dirty="0"/>
              <a:t>0.5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有的音符后带一个点，表示多加</a:t>
            </a:r>
            <a:r>
              <a:rPr lang="en-US" altLang="zh-CN" dirty="0"/>
              <a:t>0.5</a:t>
            </a:r>
            <a:r>
              <a:rPr lang="zh-CN" altLang="zh-CN" dirty="0"/>
              <a:t>拍，即</a:t>
            </a:r>
            <a:r>
              <a:rPr lang="en-US" altLang="zh-CN" dirty="0"/>
              <a:t>1+0.5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</a:t>
            </a:r>
            <a:r>
              <a:rPr lang="zh-CN" altLang="en-US" dirty="0"/>
              <a:t>“</a:t>
            </a:r>
            <a:r>
              <a:rPr lang="en-US" altLang="zh-CN" dirty="0"/>
              <a:t>-</a:t>
            </a:r>
            <a:r>
              <a:rPr lang="zh-CN" altLang="en-US" dirty="0"/>
              <a:t>”</a:t>
            </a:r>
            <a:r>
              <a:rPr lang="zh-CN" altLang="zh-CN" dirty="0"/>
              <a:t>，表示多</a:t>
            </a:r>
            <a:r>
              <a:rPr lang="zh-CN" altLang="en-US" dirty="0"/>
              <a:t>持续</a:t>
            </a:r>
            <a:r>
              <a:rPr lang="en-US" altLang="zh-CN" dirty="0"/>
              <a:t>1</a:t>
            </a:r>
            <a:r>
              <a:rPr lang="zh-CN" altLang="zh-CN" dirty="0"/>
              <a:t>拍，即</a:t>
            </a:r>
            <a:r>
              <a:rPr lang="en-US" altLang="zh-CN" dirty="0"/>
              <a:t>1+1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有的两个连续的音符上面带弧线，表示连音，可以稍微改下连音后面那个音的频率，比如减少或增加一些数值（需自己调试），这样表现会更流畅，其实不做处理，影响也不大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E7D08-FC68-DD44-A96A-4C4769B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851E-6331-4D19-95E0-325B303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14</a:t>
            </a:r>
            <a:r>
              <a:rPr lang="zh-CN" altLang="en-US" dirty="0"/>
              <a:t>：播放音乐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10F83-DF51-4BB4-ADE6-6AF2E1BE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播放音乐。</a:t>
            </a:r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灯伴随音乐节奏闪烁。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81A94-C562-5B32-F251-8BB7B81F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C016-AEA6-4CFE-A36C-C88F13A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3CE26-0FCD-4324-824C-C58AA47F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525598"/>
            <a:ext cx="10272889" cy="3332816"/>
          </a:xfrm>
        </p:spPr>
        <p:txBody>
          <a:bodyPr>
            <a:normAutofit/>
          </a:bodyPr>
          <a:lstStyle/>
          <a:p>
            <a:r>
              <a:rPr lang="zh-CN" altLang="en-US" dirty="0"/>
              <a:t>矩阵键盘又称为行列式键盘，有</a:t>
            </a:r>
            <a:r>
              <a:rPr lang="en-US" altLang="zh-CN" dirty="0"/>
              <a:t>8</a:t>
            </a:r>
            <a:r>
              <a:rPr lang="zh-CN" altLang="en-US" dirty="0"/>
              <a:t>个引脚，</a:t>
            </a:r>
            <a:r>
              <a:rPr lang="en-US" altLang="zh-CN" dirty="0"/>
              <a:t>4</a:t>
            </a:r>
            <a:r>
              <a:rPr lang="zh-CN" altLang="en-US" dirty="0"/>
              <a:t>个一组，分别对应行和列。通过按键扫描的方法，对不同行（列）分别输入高低电平，然后读取不同列（行）上的电平，从而知道键盘上的某一按键按下。</a:t>
            </a:r>
          </a:p>
          <a:p>
            <a:r>
              <a:rPr lang="zh-CN" altLang="en-US" dirty="0"/>
              <a:t>例如，当第</a:t>
            </a:r>
            <a:r>
              <a:rPr lang="en-US" altLang="zh-CN" dirty="0"/>
              <a:t>1</a:t>
            </a:r>
            <a:r>
              <a:rPr lang="zh-CN" altLang="en-US" dirty="0"/>
              <a:t>行输出低电平，其他行输出高电平，分别读取依次列上的状态，如果第</a:t>
            </a:r>
            <a:r>
              <a:rPr lang="en-US" altLang="zh-CN" dirty="0"/>
              <a:t>1</a:t>
            </a:r>
            <a:r>
              <a:rPr lang="zh-CN" altLang="en-US" dirty="0"/>
              <a:t>列为低，结果为（</a:t>
            </a:r>
            <a:r>
              <a:rPr lang="en-US" altLang="zh-CN" dirty="0"/>
              <a:t>1,1</a:t>
            </a:r>
            <a:r>
              <a:rPr lang="zh-CN" altLang="en-US" dirty="0"/>
              <a:t>），按键为</a:t>
            </a:r>
            <a:r>
              <a:rPr lang="en-US" altLang="zh-CN" dirty="0"/>
              <a:t>1</a:t>
            </a:r>
            <a:r>
              <a:rPr lang="zh-CN" altLang="en-US" dirty="0"/>
              <a:t>，如果第</a:t>
            </a:r>
            <a:r>
              <a:rPr lang="en-US" altLang="zh-CN" dirty="0"/>
              <a:t>2</a:t>
            </a:r>
            <a:r>
              <a:rPr lang="zh-CN" altLang="en-US" dirty="0"/>
              <a:t>列为低，则结果为（</a:t>
            </a:r>
            <a:r>
              <a:rPr lang="en-US" altLang="zh-CN" dirty="0"/>
              <a:t>1,2</a:t>
            </a:r>
            <a:r>
              <a:rPr lang="zh-CN" altLang="en-US" dirty="0"/>
              <a:t>）按键为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5296F-FBB6-5657-C9C9-44EF06D7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060E-2C8C-4305-AD60-FABCF78B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A777-3E4F-4CC1-A5E0-4FF7844A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keypad(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), row[], col[], rows, cols)</a:t>
            </a:r>
          </a:p>
          <a:p>
            <a:pPr lvl="1"/>
            <a:r>
              <a:rPr lang="zh-CN" altLang="en-US" sz="1800" dirty="0"/>
              <a:t>初始化设置</a:t>
            </a:r>
            <a:endParaRPr lang="en-US" altLang="zh-CN" sz="1800" dirty="0"/>
          </a:p>
          <a:p>
            <a:r>
              <a:rPr lang="en-US" altLang="zh-CN" sz="1800" dirty="0"/>
              <a:t>void begin(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/>
              <a:t>Initializes the internal keymap to be equal to </a:t>
            </a:r>
            <a:r>
              <a:rPr lang="en-US" altLang="zh-CN" sz="1800" dirty="0" err="1"/>
              <a:t>userKeymap</a:t>
            </a:r>
            <a:endParaRPr lang="en-US" altLang="zh-CN" sz="1800" dirty="0"/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waitForKey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This function will wait forever until someone presses a key. Warning: It blocks all other code until a key is pressed. That means no blinking LED's, no LCD screen updates, no nothing with the exception of interrupt routines.</a:t>
            </a:r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Returns the key that is pressed, if any. This function is non-blocking.</a:t>
            </a:r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5F579-ECDF-89A6-E92B-FC74207F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8D16-1EB5-4420-BE93-8E37EF4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B0492-9A66-4DCD-93D5-A721A7F1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KeyState</a:t>
            </a:r>
            <a:r>
              <a:rPr lang="en-US" altLang="zh-CN" dirty="0"/>
              <a:t> </a:t>
            </a: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Returns the current state of any of the keys.</a:t>
            </a:r>
          </a:p>
          <a:p>
            <a:pPr lvl="1"/>
            <a:r>
              <a:rPr lang="en-US" altLang="zh-CN" dirty="0"/>
              <a:t>The four states are IDLE, PRESSED, RELEASED and HOLD.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keyStateChanged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New in version 2.0: Let's you know when the key has changed from one state to another. For example, instead of just testing for a valid key you can test for when a key was pressed.</a:t>
            </a:r>
          </a:p>
          <a:p>
            <a:r>
              <a:rPr lang="en-US" altLang="zh-CN" dirty="0" err="1"/>
              <a:t>setHoldTime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user will have to hold a button until the HOLD state is triggered.</a:t>
            </a:r>
          </a:p>
          <a:p>
            <a:r>
              <a:rPr lang="en-US" altLang="zh-CN" dirty="0" err="1"/>
              <a:t>setDebounceTime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keypad will wait until it accepts a new keypress/</a:t>
            </a:r>
            <a:r>
              <a:rPr lang="en-US" altLang="zh-CN" dirty="0" err="1"/>
              <a:t>keyEvent</a:t>
            </a:r>
            <a:r>
              <a:rPr lang="en-US" altLang="zh-CN" dirty="0"/>
              <a:t>. This is the "time delay" debounce method.</a:t>
            </a:r>
          </a:p>
          <a:p>
            <a:r>
              <a:rPr lang="en-US" altLang="zh-CN" dirty="0" err="1"/>
              <a:t>addEventListener</a:t>
            </a:r>
            <a:r>
              <a:rPr lang="en-US" altLang="zh-CN" dirty="0"/>
              <a:t>(</a:t>
            </a:r>
            <a:r>
              <a:rPr lang="en-US" altLang="zh-CN" dirty="0" err="1"/>
              <a:t>keypadEvent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Trigger an event if the keypad is used. You can load an example in the Arduino IDE.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1CCAA-DD82-D321-D052-756D6317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A3B7-D7D3-4C2B-8B05-A26F164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15</a:t>
            </a:r>
            <a:r>
              <a:rPr lang="zh-CN" altLang="en-US" dirty="0"/>
              <a:t>：矩阵键盘实验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B5C8-659E-49FC-A688-CCA217E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串口输出按键内容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Arduino Uno </a:t>
            </a:r>
            <a:r>
              <a:rPr lang="zh-CN" altLang="zh-CN" dirty="0"/>
              <a:t>开发板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4*4</a:t>
            </a:r>
            <a:r>
              <a:rPr lang="zh-CN" altLang="zh-CN" dirty="0"/>
              <a:t>矩阵键盘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8</a:t>
            </a:r>
            <a:r>
              <a:rPr lang="zh-CN" altLang="zh-CN" dirty="0"/>
              <a:t>根跳线</a:t>
            </a:r>
            <a:endParaRPr lang="en-US" altLang="zh-CN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en-US" altLang="zh-CN" dirty="0"/>
              <a:t>Keypad Pin R1 –&gt; Arduino Pin 2</a:t>
            </a:r>
          </a:p>
          <a:p>
            <a:pPr lvl="1"/>
            <a:r>
              <a:rPr lang="en-US" altLang="zh-CN" dirty="0"/>
              <a:t>Keypad Pin R2 –&gt; Arduino Pin 3</a:t>
            </a:r>
          </a:p>
          <a:p>
            <a:pPr lvl="1"/>
            <a:r>
              <a:rPr lang="en-US" altLang="zh-CN" dirty="0"/>
              <a:t>Keypad Pin R3 –&gt; Arduino Pin 4</a:t>
            </a:r>
          </a:p>
          <a:p>
            <a:pPr lvl="1"/>
            <a:r>
              <a:rPr lang="en-US" altLang="zh-CN" dirty="0"/>
              <a:t>Keypad Pin R4 –&gt; Arduino Pin 5</a:t>
            </a:r>
          </a:p>
          <a:p>
            <a:pPr lvl="1"/>
            <a:r>
              <a:rPr lang="en-US" altLang="zh-CN" dirty="0"/>
              <a:t>Keypad Pin C1 –&gt; Arduino Pin 6</a:t>
            </a:r>
          </a:p>
          <a:p>
            <a:pPr lvl="1"/>
            <a:r>
              <a:rPr lang="en-US" altLang="zh-CN" dirty="0"/>
              <a:t>Keypad Pin C2 –&gt; Arduino Pin 7</a:t>
            </a:r>
          </a:p>
          <a:p>
            <a:pPr lvl="1"/>
            <a:r>
              <a:rPr lang="en-US" altLang="zh-CN" dirty="0"/>
              <a:t>Keypad Pin C3 –&gt; Arduino Pin 8</a:t>
            </a:r>
          </a:p>
          <a:p>
            <a:pPr lvl="1"/>
            <a:r>
              <a:rPr lang="en-US" altLang="zh-CN" dirty="0"/>
              <a:t>Keypad Pin C4 –&gt; Arduino Pin 9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E19DA-8A7E-9F99-1194-1A31C76A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B216-9D3E-4936-87CD-CE27DCE9BE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288" y="2667000"/>
            <a:ext cx="10272712" cy="3332163"/>
          </a:xfrm>
        </p:spPr>
        <p:txBody>
          <a:bodyPr/>
          <a:lstStyle/>
          <a:p>
            <a:r>
              <a:rPr lang="en-US" altLang="zh-CN" dirty="0"/>
              <a:t>Arduino IDE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需要库</a:t>
            </a:r>
            <a:r>
              <a:rPr lang="en-US" altLang="zh-CN" dirty="0"/>
              <a:t>keymap</a:t>
            </a:r>
            <a:r>
              <a:rPr lang="zh-CN" altLang="en-US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加载库</a:t>
            </a:r>
            <a:r>
              <a:rPr lang="en-US" altLang="zh-CN" dirty="0"/>
              <a:t>-&gt;</a:t>
            </a:r>
            <a:r>
              <a:rPr lang="zh-CN" altLang="en-US" dirty="0"/>
              <a:t>管理库中搜索</a:t>
            </a:r>
            <a:r>
              <a:rPr lang="en-US" altLang="zh-CN" dirty="0"/>
              <a:t>Keypad</a:t>
            </a:r>
            <a:r>
              <a:rPr lang="zh-CN" altLang="en-US" dirty="0"/>
              <a:t>，然后安装即可。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C6697-132C-7F5C-1E43-2A8960A3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8F6E-87D2-4F7D-999D-A1703A5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ED610-7CA7-4759-950A-1BD711A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按键是一种常用的控制电器元件，常用来接通或断开电路，从而达到控制电机或者其他设备运行的开关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36469-875E-473D-89CB-7C4928A0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10" y="4433008"/>
            <a:ext cx="2737341" cy="1566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009492-1349-6AF7-566F-FFABF990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0DC4A-C239-46D2-8739-797B5A5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2392B7-F55D-41B9-BF0B-246E2E259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8228" y="3429000"/>
            <a:ext cx="2676376" cy="172531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6A0CCE-CABB-40D6-958E-4CB69CDC9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9858" y="3383070"/>
            <a:ext cx="3078747" cy="191431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97944-906E-4970-9E67-770954D8E6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7522" y="2026445"/>
            <a:ext cx="5157788" cy="823912"/>
          </a:xfrm>
        </p:spPr>
        <p:txBody>
          <a:bodyPr/>
          <a:lstStyle/>
          <a:p>
            <a:r>
              <a:rPr lang="zh-CN" altLang="en-US" dirty="0"/>
              <a:t>实物背面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45B4A-6E12-421D-BF96-16524B93A5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75180" y="2026445"/>
            <a:ext cx="5183187" cy="823912"/>
          </a:xfrm>
        </p:spPr>
        <p:txBody>
          <a:bodyPr/>
          <a:lstStyle/>
          <a:p>
            <a:r>
              <a:rPr lang="zh-CN" altLang="en-US" dirty="0"/>
              <a:t>引脚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D6E2C-659C-9BD2-FFF2-56C842B8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E6C8-6D06-4FED-A808-AC696C2A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86BE2-7A56-4166-91A8-3066E073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在按键没有按下去的时候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号脚相连，</a:t>
            </a:r>
            <a:r>
              <a:rPr lang="en-US" altLang="zh-CN" dirty="0"/>
              <a:t>3,4</a:t>
            </a:r>
            <a:r>
              <a:rPr lang="zh-CN" altLang="en-US" dirty="0"/>
              <a:t>号脚相连。按键按下去的时候，</a:t>
            </a:r>
            <a:r>
              <a:rPr lang="en-US" altLang="zh-CN" dirty="0"/>
              <a:t>1,2,3,4</a:t>
            </a:r>
            <a:r>
              <a:rPr lang="zh-CN" altLang="en-US" dirty="0"/>
              <a:t>号脚就全部接通。</a:t>
            </a:r>
            <a:endParaRPr lang="en-US" altLang="zh-CN" dirty="0"/>
          </a:p>
          <a:p>
            <a:r>
              <a:rPr lang="zh-CN" altLang="en-US" dirty="0"/>
              <a:t>一般情况是直接把按键开关串联在</a:t>
            </a:r>
            <a:r>
              <a:rPr lang="en-US" altLang="zh-CN" dirty="0"/>
              <a:t>led</a:t>
            </a:r>
            <a:r>
              <a:rPr lang="zh-CN" altLang="en-US" dirty="0"/>
              <a:t>的电路中来开关，这种应用情况比较单一。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zh-CN" dirty="0"/>
              <a:t>实验通过间接的方法来控制，按键接通后判断按键电路中的输出电压，如果电压大于</a:t>
            </a:r>
            <a:r>
              <a:rPr lang="en-US" altLang="zh-CN" dirty="0"/>
              <a:t>4.88V</a:t>
            </a:r>
            <a:r>
              <a:rPr lang="zh-CN" altLang="zh-CN" dirty="0"/>
              <a:t>，就使给</a:t>
            </a:r>
            <a:r>
              <a:rPr lang="en-US" altLang="zh-CN" dirty="0"/>
              <a:t>LED</a:t>
            </a:r>
            <a:r>
              <a:rPr lang="zh-CN" altLang="zh-CN" dirty="0"/>
              <a:t>电路输出高电平，反之就输出低电平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使用逻辑判断的方法来控制</a:t>
            </a:r>
            <a:r>
              <a:rPr lang="en-US" altLang="zh-CN" dirty="0"/>
              <a:t>LED</a:t>
            </a:r>
            <a:r>
              <a:rPr lang="zh-CN" altLang="zh-CN" dirty="0"/>
              <a:t>亮或者灭，此种控制方法应用范围较广。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722B4-289C-9324-7CCC-93BC7EED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D2F-9E60-445D-A2B8-54E08E4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708E-1E26-4AAF-BBC0-406BF4D7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按一下，亮一下，不按不亮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按键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B14DA-1C55-DB90-B966-DC38C62E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A5ED-0EF4-4495-94C8-FB22F21E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02E3-DEB2-4122-BC52-095ACF16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2667000"/>
            <a:ext cx="6024542" cy="3332816"/>
          </a:xfrm>
        </p:spPr>
        <p:txBody>
          <a:bodyPr/>
          <a:lstStyle/>
          <a:p>
            <a:r>
              <a:rPr lang="zh-CN" altLang="en-US" dirty="0"/>
              <a:t>高电平有效。按键默认状态是释放状态，电路断开。</a:t>
            </a:r>
            <a:endParaRPr lang="en-US" altLang="zh-CN" dirty="0"/>
          </a:p>
          <a:p>
            <a:r>
              <a:rPr lang="en-US" altLang="zh-CN" dirty="0"/>
              <a:t>D2 </a:t>
            </a:r>
            <a:r>
              <a:rPr lang="zh-CN" altLang="en-US" dirty="0"/>
              <a:t>端口通过电阻连接到 </a:t>
            </a:r>
            <a:r>
              <a:rPr lang="en-US" altLang="zh-CN" dirty="0"/>
              <a:t>GND</a:t>
            </a:r>
            <a:r>
              <a:rPr lang="zh-CN" altLang="en-US" dirty="0"/>
              <a:t>， 单片机默认读到低电平，当按键按下，开关电路闭合，</a:t>
            </a:r>
            <a:r>
              <a:rPr lang="en-US" altLang="zh-CN" dirty="0"/>
              <a:t>D2 </a:t>
            </a:r>
            <a:r>
              <a:rPr lang="zh-CN" altLang="en-US" dirty="0"/>
              <a:t>直接连接到 </a:t>
            </a:r>
            <a:r>
              <a:rPr lang="en-US" altLang="zh-CN" dirty="0"/>
              <a:t>VCC</a:t>
            </a:r>
            <a:r>
              <a:rPr lang="zh-CN" altLang="en-US" dirty="0"/>
              <a:t>，此时单片机读到的是高电平。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ADD01-A5A9-4B2C-AD99-6F86F737857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34055" y="2003032"/>
            <a:ext cx="4060825" cy="4071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E539BF-5EDC-3210-2767-35B28A0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F293-DA21-420C-B1D3-0DDA1793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E1B7DB-7C89-4FF5-8E43-61969D47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43" y="3220465"/>
            <a:ext cx="5267401" cy="22252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808C05-AC28-6EFB-AB99-CBA685C2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38FA-03AA-422F-972C-98D85949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2D02-98F3-4EFC-A005-50EDF440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按一下亮，按一下灭。</a:t>
            </a:r>
            <a:endParaRPr lang="en-US" altLang="zh-CN" dirty="0"/>
          </a:p>
          <a:p>
            <a:r>
              <a:rPr lang="zh-CN" altLang="en-US" dirty="0"/>
              <a:t>电路不变。</a:t>
            </a:r>
            <a:endParaRPr lang="en-US" altLang="zh-CN" dirty="0"/>
          </a:p>
          <a:p>
            <a:r>
              <a:rPr lang="zh-CN" altLang="en-US" dirty="0"/>
              <a:t>需要注意滤波，防止抖动造成的影响。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AAB18-405D-1D65-D82C-F9C2F30A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1508</Words>
  <Application>Microsoft Office PowerPoint</Application>
  <PresentationFormat>宽屏</PresentationFormat>
  <Paragraphs>310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视差</vt:lpstr>
      <vt:lpstr>2022西安交通大学小学期计算机应用能力实训（Arduino项目）</vt:lpstr>
      <vt:lpstr>实验10：24时制时钟</vt:lpstr>
      <vt:lpstr>按键模块</vt:lpstr>
      <vt:lpstr>按键模块（续）</vt:lpstr>
      <vt:lpstr>按键模块（续）</vt:lpstr>
      <vt:lpstr>实验11：按键控制LED（一）</vt:lpstr>
      <vt:lpstr>原理图</vt:lpstr>
      <vt:lpstr>实物图</vt:lpstr>
      <vt:lpstr>实验11：按键控制LED（二）</vt:lpstr>
      <vt:lpstr>实验12：抢答器</vt:lpstr>
      <vt:lpstr>发声模块</vt:lpstr>
      <vt:lpstr>发声模块（续）</vt:lpstr>
      <vt:lpstr>发声模块（续）</vt:lpstr>
      <vt:lpstr>实验13：蜂鸣器发声（一）</vt:lpstr>
      <vt:lpstr>实物图</vt:lpstr>
      <vt:lpstr>播放乐谱</vt:lpstr>
      <vt:lpstr>播放乐谱（续）</vt:lpstr>
      <vt:lpstr>播放乐谱（续）</vt:lpstr>
      <vt:lpstr>播放乐谱（续）</vt:lpstr>
      <vt:lpstr>播放乐谱（续）</vt:lpstr>
      <vt:lpstr>播放乐谱（续）</vt:lpstr>
      <vt:lpstr>实验14：播放音乐</vt:lpstr>
      <vt:lpstr>键盘模块</vt:lpstr>
      <vt:lpstr>键盘模块（续）</vt:lpstr>
      <vt:lpstr>键盘模块（续）</vt:lpstr>
      <vt:lpstr>实验15：矩阵键盘实验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98</cp:revision>
  <dcterms:created xsi:type="dcterms:W3CDTF">2019-06-25T11:57:28Z</dcterms:created>
  <dcterms:modified xsi:type="dcterms:W3CDTF">2022-06-24T08:32:16Z</dcterms:modified>
</cp:coreProperties>
</file>