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72" r:id="rId3"/>
    <p:sldId id="273" r:id="rId4"/>
    <p:sldId id="274" r:id="rId5"/>
    <p:sldId id="275" r:id="rId6"/>
    <p:sldId id="278" r:id="rId7"/>
    <p:sldId id="277" r:id="rId8"/>
    <p:sldId id="276" r:id="rId9"/>
    <p:sldId id="279" r:id="rId10"/>
    <p:sldId id="280" r:id="rId11"/>
    <p:sldId id="281" r:id="rId12"/>
    <p:sldId id="282" r:id="rId13"/>
    <p:sldId id="284" r:id="rId14"/>
    <p:sldId id="287" r:id="rId15"/>
    <p:sldId id="285" r:id="rId16"/>
    <p:sldId id="283" r:id="rId17"/>
    <p:sldId id="310" r:id="rId18"/>
    <p:sldId id="286"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38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160E11-2A43-05C2-94FD-A3441496AE6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DB24FB6-A00D-AAFB-E18C-879F693A8B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1DFFCD4-F31E-901B-42F0-F6418A75059A}"/>
              </a:ext>
            </a:extLst>
          </p:cNvPr>
          <p:cNvSpPr>
            <a:spLocks noGrp="1"/>
          </p:cNvSpPr>
          <p:nvPr>
            <p:ph type="dt" sz="half" idx="10"/>
          </p:nvPr>
        </p:nvSpPr>
        <p:spPr/>
        <p:txBody>
          <a:bodyPr/>
          <a:lstStyle/>
          <a:p>
            <a:fld id="{6C3EE6B7-4A75-49E5-94FF-D231F9ABABA6}" type="datetimeFigureOut">
              <a:rPr lang="zh-CN" altLang="en-US" smtClean="0"/>
              <a:t>2022/6/24</a:t>
            </a:fld>
            <a:endParaRPr lang="zh-CN" altLang="en-US"/>
          </a:p>
        </p:txBody>
      </p:sp>
      <p:sp>
        <p:nvSpPr>
          <p:cNvPr id="5" name="页脚占位符 4">
            <a:extLst>
              <a:ext uri="{FF2B5EF4-FFF2-40B4-BE49-F238E27FC236}">
                <a16:creationId xmlns:a16="http://schemas.microsoft.com/office/drawing/2014/main" id="{9BDD4617-CA91-E4CE-6DB2-CDA413BEFB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EF3607-395D-D635-4B21-40AC8B28D8C7}"/>
              </a:ext>
            </a:extLst>
          </p:cNvPr>
          <p:cNvSpPr>
            <a:spLocks noGrp="1"/>
          </p:cNvSpPr>
          <p:nvPr>
            <p:ph type="sldNum" sz="quarter" idx="12"/>
          </p:nvPr>
        </p:nvSpPr>
        <p:spPr/>
        <p:txBody>
          <a:bodyPr/>
          <a:lstStyle/>
          <a:p>
            <a:fld id="{31EEAADD-7A01-4889-A4BC-3D59FF37D396}" type="slidenum">
              <a:rPr lang="zh-CN" altLang="en-US" smtClean="0"/>
              <a:t>‹#›</a:t>
            </a:fld>
            <a:endParaRPr lang="zh-CN" altLang="en-US"/>
          </a:p>
        </p:txBody>
      </p:sp>
    </p:spTree>
    <p:extLst>
      <p:ext uri="{BB962C8B-B14F-4D97-AF65-F5344CB8AC3E}">
        <p14:creationId xmlns:p14="http://schemas.microsoft.com/office/powerpoint/2010/main" val="221817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8113C6-4C53-F14C-712D-E3EC7A6AFC3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3EED2D3-0943-CED9-42A3-B928D956DC5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370637E-F59F-DCD2-FE84-B626FDCE8D2D}"/>
              </a:ext>
            </a:extLst>
          </p:cNvPr>
          <p:cNvSpPr>
            <a:spLocks noGrp="1"/>
          </p:cNvSpPr>
          <p:nvPr>
            <p:ph type="dt" sz="half" idx="10"/>
          </p:nvPr>
        </p:nvSpPr>
        <p:spPr/>
        <p:txBody>
          <a:bodyPr/>
          <a:lstStyle/>
          <a:p>
            <a:fld id="{6C3EE6B7-4A75-49E5-94FF-D231F9ABABA6}" type="datetimeFigureOut">
              <a:rPr lang="zh-CN" altLang="en-US" smtClean="0"/>
              <a:t>2022/6/24</a:t>
            </a:fld>
            <a:endParaRPr lang="zh-CN" altLang="en-US"/>
          </a:p>
        </p:txBody>
      </p:sp>
      <p:sp>
        <p:nvSpPr>
          <p:cNvPr id="5" name="页脚占位符 4">
            <a:extLst>
              <a:ext uri="{FF2B5EF4-FFF2-40B4-BE49-F238E27FC236}">
                <a16:creationId xmlns:a16="http://schemas.microsoft.com/office/drawing/2014/main" id="{48249CA3-BE41-8632-39F7-D8C834BEB8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2AA9FC-CD96-6DD2-A286-E2DD9EB93429}"/>
              </a:ext>
            </a:extLst>
          </p:cNvPr>
          <p:cNvSpPr>
            <a:spLocks noGrp="1"/>
          </p:cNvSpPr>
          <p:nvPr>
            <p:ph type="sldNum" sz="quarter" idx="12"/>
          </p:nvPr>
        </p:nvSpPr>
        <p:spPr/>
        <p:txBody>
          <a:bodyPr/>
          <a:lstStyle/>
          <a:p>
            <a:fld id="{31EEAADD-7A01-4889-A4BC-3D59FF37D396}" type="slidenum">
              <a:rPr lang="zh-CN" altLang="en-US" smtClean="0"/>
              <a:t>‹#›</a:t>
            </a:fld>
            <a:endParaRPr lang="zh-CN" altLang="en-US"/>
          </a:p>
        </p:txBody>
      </p:sp>
    </p:spTree>
    <p:extLst>
      <p:ext uri="{BB962C8B-B14F-4D97-AF65-F5344CB8AC3E}">
        <p14:creationId xmlns:p14="http://schemas.microsoft.com/office/powerpoint/2010/main" val="482880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EADF0C0-BD49-C231-DBDF-B321078B662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826F641-6E02-1918-81E5-B5D530EACF6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72F8A96-3CB1-FC5B-72AE-56EFA80C6E69}"/>
              </a:ext>
            </a:extLst>
          </p:cNvPr>
          <p:cNvSpPr>
            <a:spLocks noGrp="1"/>
          </p:cNvSpPr>
          <p:nvPr>
            <p:ph type="dt" sz="half" idx="10"/>
          </p:nvPr>
        </p:nvSpPr>
        <p:spPr/>
        <p:txBody>
          <a:bodyPr/>
          <a:lstStyle/>
          <a:p>
            <a:fld id="{6C3EE6B7-4A75-49E5-94FF-D231F9ABABA6}" type="datetimeFigureOut">
              <a:rPr lang="zh-CN" altLang="en-US" smtClean="0"/>
              <a:t>2022/6/24</a:t>
            </a:fld>
            <a:endParaRPr lang="zh-CN" altLang="en-US"/>
          </a:p>
        </p:txBody>
      </p:sp>
      <p:sp>
        <p:nvSpPr>
          <p:cNvPr id="5" name="页脚占位符 4">
            <a:extLst>
              <a:ext uri="{FF2B5EF4-FFF2-40B4-BE49-F238E27FC236}">
                <a16:creationId xmlns:a16="http://schemas.microsoft.com/office/drawing/2014/main" id="{7DBCD186-2A03-005E-3D6A-980EF6B74F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A8C32F-8AE8-D0D6-01C8-ED1E9F5D9432}"/>
              </a:ext>
            </a:extLst>
          </p:cNvPr>
          <p:cNvSpPr>
            <a:spLocks noGrp="1"/>
          </p:cNvSpPr>
          <p:nvPr>
            <p:ph type="sldNum" sz="quarter" idx="12"/>
          </p:nvPr>
        </p:nvSpPr>
        <p:spPr/>
        <p:txBody>
          <a:bodyPr/>
          <a:lstStyle/>
          <a:p>
            <a:fld id="{31EEAADD-7A01-4889-A4BC-3D59FF37D396}" type="slidenum">
              <a:rPr lang="zh-CN" altLang="en-US" smtClean="0"/>
              <a:t>‹#›</a:t>
            </a:fld>
            <a:endParaRPr lang="zh-CN" altLang="en-US"/>
          </a:p>
        </p:txBody>
      </p:sp>
    </p:spTree>
    <p:extLst>
      <p:ext uri="{BB962C8B-B14F-4D97-AF65-F5344CB8AC3E}">
        <p14:creationId xmlns:p14="http://schemas.microsoft.com/office/powerpoint/2010/main" val="1788212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 name="Group 24"/>
          <p:cNvGrpSpPr/>
          <p:nvPr/>
        </p:nvGrpSpPr>
        <p:grpSpPr>
          <a:xfrm>
            <a:off x="270933" y="1"/>
            <a:ext cx="5037667"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319565" y="914401"/>
            <a:ext cx="9262836" cy="3488266"/>
          </a:xfrm>
        </p:spPr>
        <p:txBody>
          <a:bodyPr anchor="b">
            <a:normAutofit/>
          </a:bodyPr>
          <a:lstStyle>
            <a:lvl1pPr algn="r">
              <a:defRPr sz="5400">
                <a:effectLst/>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3898985" y="4402667"/>
            <a:ext cx="7683417"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9767698" y="6117337"/>
            <a:ext cx="1143297" cy="365125"/>
          </a:xfrm>
        </p:spPr>
        <p:txBody>
          <a:bodyPr/>
          <a:lstStyle/>
          <a:p>
            <a:fld id="{530820CF-B880-4189-942D-D702A7CBA730}" type="datetimeFigureOut">
              <a:rPr lang="zh-CN" altLang="en-US" smtClean="0"/>
              <a:t>2022/6/24</a:t>
            </a:fld>
            <a:endParaRPr lang="zh-CN" altLang="en-US"/>
          </a:p>
        </p:txBody>
      </p:sp>
      <p:sp>
        <p:nvSpPr>
          <p:cNvPr id="5" name="Footer Placeholder 4"/>
          <p:cNvSpPr>
            <a:spLocks noGrp="1"/>
          </p:cNvSpPr>
          <p:nvPr>
            <p:ph type="ftr" sz="quarter" idx="11"/>
          </p:nvPr>
        </p:nvSpPr>
        <p:spPr>
          <a:xfrm>
            <a:off x="4831644" y="6117337"/>
            <a:ext cx="4812584" cy="365125"/>
          </a:xfrm>
        </p:spPr>
        <p:txBody>
          <a:bodyPr/>
          <a:lstStyle/>
          <a:p>
            <a:endParaRPr lang="zh-CN" altLang="en-US"/>
          </a:p>
        </p:txBody>
      </p:sp>
      <p:sp>
        <p:nvSpPr>
          <p:cNvPr id="6" name="Slide Number Placeholder 5"/>
          <p:cNvSpPr>
            <a:spLocks noGrp="1"/>
          </p:cNvSpPr>
          <p:nvPr>
            <p:ph type="sldNum" sz="quarter" idx="12"/>
          </p:nvPr>
        </p:nvSpPr>
        <p:spPr>
          <a:xfrm>
            <a:off x="11033760" y="6117337"/>
            <a:ext cx="548640" cy="365125"/>
          </a:xfrm>
        </p:spPr>
        <p:txBody>
          <a:bodyPr/>
          <a:lstStyle/>
          <a:p>
            <a:fld id="{0C913308-F349-4B6D-A68A-DD1791B4A57B}" type="slidenum">
              <a:rPr lang="zh-CN" altLang="en-US" smtClean="0"/>
              <a:t>‹#›</a:t>
            </a:fld>
            <a:endParaRPr lang="zh-CN" altLang="en-US"/>
          </a:p>
        </p:txBody>
      </p:sp>
      <p:sp>
        <p:nvSpPr>
          <p:cNvPr id="23" name="Freeform 12"/>
          <p:cNvSpPr/>
          <p:nvPr/>
        </p:nvSpPr>
        <p:spPr bwMode="auto">
          <a:xfrm>
            <a:off x="270933" y="3771900"/>
            <a:ext cx="48260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p:spPr>
      </p:sp>
      <p:sp>
        <p:nvSpPr>
          <p:cNvPr id="24" name="Freeform 13"/>
          <p:cNvSpPr/>
          <p:nvPr/>
        </p:nvSpPr>
        <p:spPr bwMode="auto">
          <a:xfrm>
            <a:off x="747185" y="3867150"/>
            <a:ext cx="82551" cy="80963"/>
          </a:xfrm>
          <a:custGeom>
            <a:avLst/>
            <a:gdLst/>
            <a:ahLst/>
            <a:cxnLst/>
            <a:rect l="0" t="0" r="r" b="b"/>
            <a:pathLst>
              <a:path w="39" h="51">
                <a:moveTo>
                  <a:pt x="0" y="0"/>
                </a:moveTo>
                <a:lnTo>
                  <a:pt x="39" y="51"/>
                </a:lnTo>
                <a:lnTo>
                  <a:pt x="3" y="0"/>
                </a:lnTo>
                <a:lnTo>
                  <a:pt x="0" y="0"/>
                </a:lnTo>
                <a:close/>
              </a:path>
            </a:pathLst>
          </a:custGeom>
          <a:solidFill>
            <a:srgbClr val="29ABE2"/>
          </a:solidFill>
          <a:ln>
            <a:noFill/>
          </a:ln>
        </p:spPr>
      </p:sp>
    </p:spTree>
    <p:extLst>
      <p:ext uri="{BB962C8B-B14F-4D97-AF65-F5344CB8AC3E}">
        <p14:creationId xmlns:p14="http://schemas.microsoft.com/office/powerpoint/2010/main" val="170593815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309512" y="457201"/>
            <a:ext cx="10272889" cy="1981200"/>
          </a:xfr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309512" y="2667000"/>
            <a:ext cx="10272889" cy="3332816"/>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9792440" y="6108174"/>
            <a:ext cx="1143297" cy="365125"/>
          </a:xfrm>
        </p:spPr>
        <p:txBody>
          <a:bodyPr/>
          <a:lstStyle/>
          <a:p>
            <a:fld id="{530820CF-B880-4189-942D-D702A7CBA730}" type="datetimeFigureOut">
              <a:rPr lang="zh-CN" altLang="en-US" smtClean="0"/>
              <a:t>2022/6/24</a:t>
            </a:fld>
            <a:endParaRPr lang="zh-CN" altLang="en-US"/>
          </a:p>
        </p:txBody>
      </p:sp>
      <p:sp>
        <p:nvSpPr>
          <p:cNvPr id="5" name="Footer Placeholder 4"/>
          <p:cNvSpPr>
            <a:spLocks noGrp="1"/>
          </p:cNvSpPr>
          <p:nvPr>
            <p:ph type="ftr" sz="quarter" idx="11"/>
          </p:nvPr>
        </p:nvSpPr>
        <p:spPr>
          <a:xfrm>
            <a:off x="2630197" y="6108174"/>
            <a:ext cx="7086023" cy="365125"/>
          </a:xfrm>
        </p:spPr>
        <p:txBody>
          <a:bodyPr/>
          <a:lstStyle/>
          <a:p>
            <a:endParaRPr lang="zh-CN" altLang="en-US"/>
          </a:p>
        </p:txBody>
      </p:sp>
      <p:sp>
        <p:nvSpPr>
          <p:cNvPr id="6" name="Slide Number Placeholder 5"/>
          <p:cNvSpPr>
            <a:spLocks noGrp="1"/>
          </p:cNvSpPr>
          <p:nvPr>
            <p:ph type="sldNum" sz="quarter" idx="12"/>
          </p:nvPr>
        </p:nvSpPr>
        <p:spPr>
          <a:xfrm>
            <a:off x="11011957" y="6108174"/>
            <a:ext cx="570444"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4015855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649328" y="2666999"/>
            <a:ext cx="8933073" cy="2360071"/>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649331" y="5027070"/>
            <a:ext cx="8933069"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1031090" y="6116071"/>
            <a:ext cx="551311"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80355085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309512" y="685802"/>
            <a:ext cx="10272889" cy="1752599"/>
          </a:xfr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309511" y="2667000"/>
            <a:ext cx="4986528"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595872" y="2667000"/>
            <a:ext cx="4986528"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20286107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772642" y="2658533"/>
            <a:ext cx="46083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1484697" y="3335337"/>
            <a:ext cx="4896331"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882280" y="2667000"/>
            <a:ext cx="462374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609688" y="3335337"/>
            <a:ext cx="4896331"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44835055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36383523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2761287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699" y="1600200"/>
            <a:ext cx="355004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263404" y="685801"/>
            <a:ext cx="6242616"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1484699" y="2971800"/>
            <a:ext cx="3550045"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9292559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D81DF9-4F97-BC17-98FA-FD6401EB166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1B4BD1-D5E4-A7DE-4777-797C1EB8085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6521D64-2181-3956-284F-85F1334A73FF}"/>
              </a:ext>
            </a:extLst>
          </p:cNvPr>
          <p:cNvSpPr>
            <a:spLocks noGrp="1"/>
          </p:cNvSpPr>
          <p:nvPr>
            <p:ph type="dt" sz="half" idx="10"/>
          </p:nvPr>
        </p:nvSpPr>
        <p:spPr/>
        <p:txBody>
          <a:bodyPr/>
          <a:lstStyle/>
          <a:p>
            <a:fld id="{6C3EE6B7-4A75-49E5-94FF-D231F9ABABA6}" type="datetimeFigureOut">
              <a:rPr lang="zh-CN" altLang="en-US" smtClean="0"/>
              <a:t>2022/6/24</a:t>
            </a:fld>
            <a:endParaRPr lang="zh-CN" altLang="en-US"/>
          </a:p>
        </p:txBody>
      </p:sp>
      <p:sp>
        <p:nvSpPr>
          <p:cNvPr id="5" name="页脚占位符 4">
            <a:extLst>
              <a:ext uri="{FF2B5EF4-FFF2-40B4-BE49-F238E27FC236}">
                <a16:creationId xmlns:a16="http://schemas.microsoft.com/office/drawing/2014/main" id="{16A87D64-4D60-7A93-52B4-9AB27D0C4D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F710BC-E4BF-2D41-C2A6-EC02CAA09C78}"/>
              </a:ext>
            </a:extLst>
          </p:cNvPr>
          <p:cNvSpPr>
            <a:spLocks noGrp="1"/>
          </p:cNvSpPr>
          <p:nvPr>
            <p:ph type="sldNum" sz="quarter" idx="12"/>
          </p:nvPr>
        </p:nvSpPr>
        <p:spPr/>
        <p:txBody>
          <a:bodyPr/>
          <a:lstStyle/>
          <a:p>
            <a:fld id="{31EEAADD-7A01-4889-A4BC-3D59FF37D396}" type="slidenum">
              <a:rPr lang="zh-CN" altLang="en-US" smtClean="0"/>
              <a:t>‹#›</a:t>
            </a:fld>
            <a:endParaRPr lang="zh-CN" altLang="en-US"/>
          </a:p>
        </p:txBody>
      </p:sp>
    </p:spTree>
    <p:extLst>
      <p:ext uri="{BB962C8B-B14F-4D97-AF65-F5344CB8AC3E}">
        <p14:creationId xmlns:p14="http://schemas.microsoft.com/office/powerpoint/2010/main" val="27099300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3110" y="1752599"/>
            <a:ext cx="5427572"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6661" y="914400"/>
            <a:ext cx="3281828"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483110" y="3124199"/>
            <a:ext cx="5427572"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9683419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698" y="4732865"/>
            <a:ext cx="1002132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634" y="932112"/>
            <a:ext cx="8228087"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484698" y="5299603"/>
            <a:ext cx="1002132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6570869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700" y="685800"/>
            <a:ext cx="1002132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84699" y="4343400"/>
            <a:ext cx="1002132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8586891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292562" y="863023"/>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6263" y="2819399"/>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902322" y="685801"/>
            <a:ext cx="9298820"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2130980" y="3428999"/>
            <a:ext cx="8841504"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hasCustomPrompt="1"/>
          </p:nvPr>
        </p:nvSpPr>
        <p:spPr>
          <a:xfrm>
            <a:off x="1484698" y="4343400"/>
            <a:ext cx="1002132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973785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701" y="3308581"/>
            <a:ext cx="1002131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84699" y="4777381"/>
            <a:ext cx="1002132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03283498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292562" y="863023"/>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6263" y="2819399"/>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902322" y="685801"/>
            <a:ext cx="9298820"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484700" y="3886200"/>
            <a:ext cx="1002132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hasCustomPrompt="1"/>
          </p:nvPr>
        </p:nvSpPr>
        <p:spPr>
          <a:xfrm>
            <a:off x="1484699" y="4775200"/>
            <a:ext cx="1002132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27680174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701" y="685802"/>
            <a:ext cx="10021321"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484699" y="3505200"/>
            <a:ext cx="1002132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hasCustomPrompt="1"/>
          </p:nvPr>
        </p:nvSpPr>
        <p:spPr>
          <a:xfrm>
            <a:off x="1484699" y="4343400"/>
            <a:ext cx="1002132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9717245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3052930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5191" y="685800"/>
            <a:ext cx="1770831"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484699" y="685800"/>
            <a:ext cx="8021831" cy="51054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6332500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F9888E-703B-63A6-3CD1-16765A7FC91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BAF9758-D6C4-B075-5327-302D12B217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5D26212-3384-F724-60A5-A1FE1DF20EEA}"/>
              </a:ext>
            </a:extLst>
          </p:cNvPr>
          <p:cNvSpPr>
            <a:spLocks noGrp="1"/>
          </p:cNvSpPr>
          <p:nvPr>
            <p:ph type="dt" sz="half" idx="10"/>
          </p:nvPr>
        </p:nvSpPr>
        <p:spPr/>
        <p:txBody>
          <a:bodyPr/>
          <a:lstStyle/>
          <a:p>
            <a:fld id="{6C3EE6B7-4A75-49E5-94FF-D231F9ABABA6}" type="datetimeFigureOut">
              <a:rPr lang="zh-CN" altLang="en-US" smtClean="0"/>
              <a:t>2022/6/24</a:t>
            </a:fld>
            <a:endParaRPr lang="zh-CN" altLang="en-US"/>
          </a:p>
        </p:txBody>
      </p:sp>
      <p:sp>
        <p:nvSpPr>
          <p:cNvPr id="5" name="页脚占位符 4">
            <a:extLst>
              <a:ext uri="{FF2B5EF4-FFF2-40B4-BE49-F238E27FC236}">
                <a16:creationId xmlns:a16="http://schemas.microsoft.com/office/drawing/2014/main" id="{62A2BA84-6F9A-2FD5-5901-555B2A67C5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CFE202-BCBC-8607-1850-F63A5DA348BF}"/>
              </a:ext>
            </a:extLst>
          </p:cNvPr>
          <p:cNvSpPr>
            <a:spLocks noGrp="1"/>
          </p:cNvSpPr>
          <p:nvPr>
            <p:ph type="sldNum" sz="quarter" idx="12"/>
          </p:nvPr>
        </p:nvSpPr>
        <p:spPr/>
        <p:txBody>
          <a:bodyPr/>
          <a:lstStyle/>
          <a:p>
            <a:fld id="{31EEAADD-7A01-4889-A4BC-3D59FF37D396}" type="slidenum">
              <a:rPr lang="zh-CN" altLang="en-US" smtClean="0"/>
              <a:t>‹#›</a:t>
            </a:fld>
            <a:endParaRPr lang="zh-CN" altLang="en-US"/>
          </a:p>
        </p:txBody>
      </p:sp>
    </p:spTree>
    <p:extLst>
      <p:ext uri="{BB962C8B-B14F-4D97-AF65-F5344CB8AC3E}">
        <p14:creationId xmlns:p14="http://schemas.microsoft.com/office/powerpoint/2010/main" val="2911740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A93B20-7707-3371-260A-B36F64FDB8D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C74AEDF-ACB1-F5FB-CD32-E849ED4368C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2BABAE5-E096-7552-F918-77D3010E11C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5F042AD-1BF6-64BA-1255-B034C25B5408}"/>
              </a:ext>
            </a:extLst>
          </p:cNvPr>
          <p:cNvSpPr>
            <a:spLocks noGrp="1"/>
          </p:cNvSpPr>
          <p:nvPr>
            <p:ph type="dt" sz="half" idx="10"/>
          </p:nvPr>
        </p:nvSpPr>
        <p:spPr/>
        <p:txBody>
          <a:bodyPr/>
          <a:lstStyle/>
          <a:p>
            <a:fld id="{6C3EE6B7-4A75-49E5-94FF-D231F9ABABA6}" type="datetimeFigureOut">
              <a:rPr lang="zh-CN" altLang="en-US" smtClean="0"/>
              <a:t>2022/6/24</a:t>
            </a:fld>
            <a:endParaRPr lang="zh-CN" altLang="en-US"/>
          </a:p>
        </p:txBody>
      </p:sp>
      <p:sp>
        <p:nvSpPr>
          <p:cNvPr id="6" name="页脚占位符 5">
            <a:extLst>
              <a:ext uri="{FF2B5EF4-FFF2-40B4-BE49-F238E27FC236}">
                <a16:creationId xmlns:a16="http://schemas.microsoft.com/office/drawing/2014/main" id="{48FBF10A-FA1E-6221-EA02-78E41245F3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2C9069-B6FC-C77D-D021-A5A6097B43CA}"/>
              </a:ext>
            </a:extLst>
          </p:cNvPr>
          <p:cNvSpPr>
            <a:spLocks noGrp="1"/>
          </p:cNvSpPr>
          <p:nvPr>
            <p:ph type="sldNum" sz="quarter" idx="12"/>
          </p:nvPr>
        </p:nvSpPr>
        <p:spPr/>
        <p:txBody>
          <a:bodyPr/>
          <a:lstStyle/>
          <a:p>
            <a:fld id="{31EEAADD-7A01-4889-A4BC-3D59FF37D396}" type="slidenum">
              <a:rPr lang="zh-CN" altLang="en-US" smtClean="0"/>
              <a:t>‹#›</a:t>
            </a:fld>
            <a:endParaRPr lang="zh-CN" altLang="en-US"/>
          </a:p>
        </p:txBody>
      </p:sp>
    </p:spTree>
    <p:extLst>
      <p:ext uri="{BB962C8B-B14F-4D97-AF65-F5344CB8AC3E}">
        <p14:creationId xmlns:p14="http://schemas.microsoft.com/office/powerpoint/2010/main" val="174872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942EC2-3C4C-2BDC-1A95-3757FB09A2B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54ADE3A-8995-919A-D0AA-DB5825DAF1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96ADEC1-6949-14C4-8FCB-C879289805D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1F080A2-5C0E-3DAF-0BF4-4708609473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CA174E2-F5EA-610F-CB8A-FEF9BD5A195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1DAF655-84C5-629C-31CB-A09DD254FB5B}"/>
              </a:ext>
            </a:extLst>
          </p:cNvPr>
          <p:cNvSpPr>
            <a:spLocks noGrp="1"/>
          </p:cNvSpPr>
          <p:nvPr>
            <p:ph type="dt" sz="half" idx="10"/>
          </p:nvPr>
        </p:nvSpPr>
        <p:spPr/>
        <p:txBody>
          <a:bodyPr/>
          <a:lstStyle/>
          <a:p>
            <a:fld id="{6C3EE6B7-4A75-49E5-94FF-D231F9ABABA6}" type="datetimeFigureOut">
              <a:rPr lang="zh-CN" altLang="en-US" smtClean="0"/>
              <a:t>2022/6/24</a:t>
            </a:fld>
            <a:endParaRPr lang="zh-CN" altLang="en-US"/>
          </a:p>
        </p:txBody>
      </p:sp>
      <p:sp>
        <p:nvSpPr>
          <p:cNvPr id="8" name="页脚占位符 7">
            <a:extLst>
              <a:ext uri="{FF2B5EF4-FFF2-40B4-BE49-F238E27FC236}">
                <a16:creationId xmlns:a16="http://schemas.microsoft.com/office/drawing/2014/main" id="{1CCFBC4F-01BC-3281-E351-DC5DA73EC1D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1356B68-ADFC-5A64-4FE6-1244F6622304}"/>
              </a:ext>
            </a:extLst>
          </p:cNvPr>
          <p:cNvSpPr>
            <a:spLocks noGrp="1"/>
          </p:cNvSpPr>
          <p:nvPr>
            <p:ph type="sldNum" sz="quarter" idx="12"/>
          </p:nvPr>
        </p:nvSpPr>
        <p:spPr/>
        <p:txBody>
          <a:bodyPr/>
          <a:lstStyle/>
          <a:p>
            <a:fld id="{31EEAADD-7A01-4889-A4BC-3D59FF37D396}" type="slidenum">
              <a:rPr lang="zh-CN" altLang="en-US" smtClean="0"/>
              <a:t>‹#›</a:t>
            </a:fld>
            <a:endParaRPr lang="zh-CN" altLang="en-US"/>
          </a:p>
        </p:txBody>
      </p:sp>
    </p:spTree>
    <p:extLst>
      <p:ext uri="{BB962C8B-B14F-4D97-AF65-F5344CB8AC3E}">
        <p14:creationId xmlns:p14="http://schemas.microsoft.com/office/powerpoint/2010/main" val="38332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CEB817-37CE-2470-91DF-E0151E46777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46A9E86-2992-EF85-CF1E-AD5A6EBA9958}"/>
              </a:ext>
            </a:extLst>
          </p:cNvPr>
          <p:cNvSpPr>
            <a:spLocks noGrp="1"/>
          </p:cNvSpPr>
          <p:nvPr>
            <p:ph type="dt" sz="half" idx="10"/>
          </p:nvPr>
        </p:nvSpPr>
        <p:spPr/>
        <p:txBody>
          <a:bodyPr/>
          <a:lstStyle/>
          <a:p>
            <a:fld id="{6C3EE6B7-4A75-49E5-94FF-D231F9ABABA6}" type="datetimeFigureOut">
              <a:rPr lang="zh-CN" altLang="en-US" smtClean="0"/>
              <a:t>2022/6/24</a:t>
            </a:fld>
            <a:endParaRPr lang="zh-CN" altLang="en-US"/>
          </a:p>
        </p:txBody>
      </p:sp>
      <p:sp>
        <p:nvSpPr>
          <p:cNvPr id="4" name="页脚占位符 3">
            <a:extLst>
              <a:ext uri="{FF2B5EF4-FFF2-40B4-BE49-F238E27FC236}">
                <a16:creationId xmlns:a16="http://schemas.microsoft.com/office/drawing/2014/main" id="{FDAA1C9A-6124-CF9F-6AAC-C4D9738C27F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1488A71-79AB-E15F-2666-4E47FF93EBD3}"/>
              </a:ext>
            </a:extLst>
          </p:cNvPr>
          <p:cNvSpPr>
            <a:spLocks noGrp="1"/>
          </p:cNvSpPr>
          <p:nvPr>
            <p:ph type="sldNum" sz="quarter" idx="12"/>
          </p:nvPr>
        </p:nvSpPr>
        <p:spPr/>
        <p:txBody>
          <a:bodyPr/>
          <a:lstStyle/>
          <a:p>
            <a:fld id="{31EEAADD-7A01-4889-A4BC-3D59FF37D396}" type="slidenum">
              <a:rPr lang="zh-CN" altLang="en-US" smtClean="0"/>
              <a:t>‹#›</a:t>
            </a:fld>
            <a:endParaRPr lang="zh-CN" altLang="en-US"/>
          </a:p>
        </p:txBody>
      </p:sp>
    </p:spTree>
    <p:extLst>
      <p:ext uri="{BB962C8B-B14F-4D97-AF65-F5344CB8AC3E}">
        <p14:creationId xmlns:p14="http://schemas.microsoft.com/office/powerpoint/2010/main" val="2572527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7655077-31B8-3329-5AEC-D444F3CFD44E}"/>
              </a:ext>
            </a:extLst>
          </p:cNvPr>
          <p:cNvSpPr>
            <a:spLocks noGrp="1"/>
          </p:cNvSpPr>
          <p:nvPr>
            <p:ph type="dt" sz="half" idx="10"/>
          </p:nvPr>
        </p:nvSpPr>
        <p:spPr/>
        <p:txBody>
          <a:bodyPr/>
          <a:lstStyle/>
          <a:p>
            <a:fld id="{6C3EE6B7-4A75-49E5-94FF-D231F9ABABA6}" type="datetimeFigureOut">
              <a:rPr lang="zh-CN" altLang="en-US" smtClean="0"/>
              <a:t>2022/6/24</a:t>
            </a:fld>
            <a:endParaRPr lang="zh-CN" altLang="en-US"/>
          </a:p>
        </p:txBody>
      </p:sp>
      <p:sp>
        <p:nvSpPr>
          <p:cNvPr id="3" name="页脚占位符 2">
            <a:extLst>
              <a:ext uri="{FF2B5EF4-FFF2-40B4-BE49-F238E27FC236}">
                <a16:creationId xmlns:a16="http://schemas.microsoft.com/office/drawing/2014/main" id="{E7901D66-88CE-B268-4B21-70F88772BC6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02644D1-117B-6712-2333-1252FA4CA49A}"/>
              </a:ext>
            </a:extLst>
          </p:cNvPr>
          <p:cNvSpPr>
            <a:spLocks noGrp="1"/>
          </p:cNvSpPr>
          <p:nvPr>
            <p:ph type="sldNum" sz="quarter" idx="12"/>
          </p:nvPr>
        </p:nvSpPr>
        <p:spPr/>
        <p:txBody>
          <a:bodyPr/>
          <a:lstStyle/>
          <a:p>
            <a:fld id="{31EEAADD-7A01-4889-A4BC-3D59FF37D396}" type="slidenum">
              <a:rPr lang="zh-CN" altLang="en-US" smtClean="0"/>
              <a:t>‹#›</a:t>
            </a:fld>
            <a:endParaRPr lang="zh-CN" altLang="en-US"/>
          </a:p>
        </p:txBody>
      </p:sp>
    </p:spTree>
    <p:extLst>
      <p:ext uri="{BB962C8B-B14F-4D97-AF65-F5344CB8AC3E}">
        <p14:creationId xmlns:p14="http://schemas.microsoft.com/office/powerpoint/2010/main" val="2495122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E1DF74-4677-528C-45E0-87293A16478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5729FA9-9E37-ED83-D401-63A691F095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E31F988-089E-A3D3-27DE-7F63CC87A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F956254-6D97-E2DD-372E-7F0F56F116C7}"/>
              </a:ext>
            </a:extLst>
          </p:cNvPr>
          <p:cNvSpPr>
            <a:spLocks noGrp="1"/>
          </p:cNvSpPr>
          <p:nvPr>
            <p:ph type="dt" sz="half" idx="10"/>
          </p:nvPr>
        </p:nvSpPr>
        <p:spPr/>
        <p:txBody>
          <a:bodyPr/>
          <a:lstStyle/>
          <a:p>
            <a:fld id="{6C3EE6B7-4A75-49E5-94FF-D231F9ABABA6}" type="datetimeFigureOut">
              <a:rPr lang="zh-CN" altLang="en-US" smtClean="0"/>
              <a:t>2022/6/24</a:t>
            </a:fld>
            <a:endParaRPr lang="zh-CN" altLang="en-US"/>
          </a:p>
        </p:txBody>
      </p:sp>
      <p:sp>
        <p:nvSpPr>
          <p:cNvPr id="6" name="页脚占位符 5">
            <a:extLst>
              <a:ext uri="{FF2B5EF4-FFF2-40B4-BE49-F238E27FC236}">
                <a16:creationId xmlns:a16="http://schemas.microsoft.com/office/drawing/2014/main" id="{54D88142-8ED4-AAB2-17E5-E4E6588D9EA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4564601-2E6D-F87A-A0D7-10E16DC263EF}"/>
              </a:ext>
            </a:extLst>
          </p:cNvPr>
          <p:cNvSpPr>
            <a:spLocks noGrp="1"/>
          </p:cNvSpPr>
          <p:nvPr>
            <p:ph type="sldNum" sz="quarter" idx="12"/>
          </p:nvPr>
        </p:nvSpPr>
        <p:spPr/>
        <p:txBody>
          <a:bodyPr/>
          <a:lstStyle/>
          <a:p>
            <a:fld id="{31EEAADD-7A01-4889-A4BC-3D59FF37D396}" type="slidenum">
              <a:rPr lang="zh-CN" altLang="en-US" smtClean="0"/>
              <a:t>‹#›</a:t>
            </a:fld>
            <a:endParaRPr lang="zh-CN" altLang="en-US"/>
          </a:p>
        </p:txBody>
      </p:sp>
    </p:spTree>
    <p:extLst>
      <p:ext uri="{BB962C8B-B14F-4D97-AF65-F5344CB8AC3E}">
        <p14:creationId xmlns:p14="http://schemas.microsoft.com/office/powerpoint/2010/main" val="1729308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05B7EA-FD6E-53DF-6BEC-C9C0CBAE2AE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F069941-9EFB-6EA8-6C1A-CF375750AD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8C0586C-7DE2-C939-E5C7-531F507F1B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614827B-26FC-59D6-E8B2-F055F45B18D5}"/>
              </a:ext>
            </a:extLst>
          </p:cNvPr>
          <p:cNvSpPr>
            <a:spLocks noGrp="1"/>
          </p:cNvSpPr>
          <p:nvPr>
            <p:ph type="dt" sz="half" idx="10"/>
          </p:nvPr>
        </p:nvSpPr>
        <p:spPr/>
        <p:txBody>
          <a:bodyPr/>
          <a:lstStyle/>
          <a:p>
            <a:fld id="{6C3EE6B7-4A75-49E5-94FF-D231F9ABABA6}" type="datetimeFigureOut">
              <a:rPr lang="zh-CN" altLang="en-US" smtClean="0"/>
              <a:t>2022/6/24</a:t>
            </a:fld>
            <a:endParaRPr lang="zh-CN" altLang="en-US"/>
          </a:p>
        </p:txBody>
      </p:sp>
      <p:sp>
        <p:nvSpPr>
          <p:cNvPr id="6" name="页脚占位符 5">
            <a:extLst>
              <a:ext uri="{FF2B5EF4-FFF2-40B4-BE49-F238E27FC236}">
                <a16:creationId xmlns:a16="http://schemas.microsoft.com/office/drawing/2014/main" id="{AA8750C8-16C9-F996-952D-23B8307B768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FECB099-776B-8288-811E-CDDF8DB15D67}"/>
              </a:ext>
            </a:extLst>
          </p:cNvPr>
          <p:cNvSpPr>
            <a:spLocks noGrp="1"/>
          </p:cNvSpPr>
          <p:nvPr>
            <p:ph type="sldNum" sz="quarter" idx="12"/>
          </p:nvPr>
        </p:nvSpPr>
        <p:spPr/>
        <p:txBody>
          <a:bodyPr/>
          <a:lstStyle/>
          <a:p>
            <a:fld id="{31EEAADD-7A01-4889-A4BC-3D59FF37D396}" type="slidenum">
              <a:rPr lang="zh-CN" altLang="en-US" smtClean="0"/>
              <a:t>‹#›</a:t>
            </a:fld>
            <a:endParaRPr lang="zh-CN" altLang="en-US"/>
          </a:p>
        </p:txBody>
      </p:sp>
    </p:spTree>
    <p:extLst>
      <p:ext uri="{BB962C8B-B14F-4D97-AF65-F5344CB8AC3E}">
        <p14:creationId xmlns:p14="http://schemas.microsoft.com/office/powerpoint/2010/main" val="734791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2F12CE1-5E25-CE95-F045-22777FA8E6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318D503-64B2-5C54-2C8B-13CE7C36BE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8DA50FD-25E8-3695-D63E-AACE1DC8F9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3EE6B7-4A75-49E5-94FF-D231F9ABABA6}" type="datetimeFigureOut">
              <a:rPr lang="zh-CN" altLang="en-US" smtClean="0"/>
              <a:t>2022/6/24</a:t>
            </a:fld>
            <a:endParaRPr lang="zh-CN" altLang="en-US"/>
          </a:p>
        </p:txBody>
      </p:sp>
      <p:sp>
        <p:nvSpPr>
          <p:cNvPr id="5" name="页脚占位符 4">
            <a:extLst>
              <a:ext uri="{FF2B5EF4-FFF2-40B4-BE49-F238E27FC236}">
                <a16:creationId xmlns:a16="http://schemas.microsoft.com/office/drawing/2014/main" id="{41F455D8-212F-1876-C46E-E4DC1BFE2E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83EA516-7F57-7FF4-2DB8-A917AE0CD7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EEAADD-7A01-4889-A4BC-3D59FF37D396}" type="slidenum">
              <a:rPr lang="zh-CN" altLang="en-US" smtClean="0"/>
              <a:t>‹#›</a:t>
            </a:fld>
            <a:endParaRPr lang="zh-CN" altLang="en-US"/>
          </a:p>
        </p:txBody>
      </p:sp>
    </p:spTree>
    <p:extLst>
      <p:ext uri="{BB962C8B-B14F-4D97-AF65-F5344CB8AC3E}">
        <p14:creationId xmlns:p14="http://schemas.microsoft.com/office/powerpoint/2010/main" val="218418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1" y="1"/>
            <a:ext cx="2842684"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309512" y="457201"/>
            <a:ext cx="10272889" cy="1981200"/>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09512" y="2667001"/>
            <a:ext cx="10272888" cy="3356995"/>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9811573" y="6116071"/>
            <a:ext cx="114329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0820CF-B880-4189-942D-D702A7CBA730}" type="datetimeFigureOut">
              <a:rPr lang="zh-CN" altLang="en-US" smtClean="0"/>
              <a:t>2022/6/24</a:t>
            </a:fld>
            <a:endParaRPr lang="zh-CN" altLang="en-US"/>
          </a:p>
        </p:txBody>
      </p:sp>
      <p:sp>
        <p:nvSpPr>
          <p:cNvPr id="5" name="Footer Placeholder 4"/>
          <p:cNvSpPr>
            <a:spLocks noGrp="1"/>
          </p:cNvSpPr>
          <p:nvPr>
            <p:ph type="ftr" sz="quarter" idx="3"/>
          </p:nvPr>
        </p:nvSpPr>
        <p:spPr>
          <a:xfrm>
            <a:off x="2649330" y="6116071"/>
            <a:ext cx="7086023"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1031090" y="6116071"/>
            <a:ext cx="551311"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85708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arduino.cc/en/Reference/Stepper"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1677D5-6512-41FA-8597-FB4FB7634383}"/>
              </a:ext>
            </a:extLst>
          </p:cNvPr>
          <p:cNvSpPr>
            <a:spLocks noGrp="1"/>
          </p:cNvSpPr>
          <p:nvPr>
            <p:ph type="title"/>
          </p:nvPr>
        </p:nvSpPr>
        <p:spPr/>
        <p:txBody>
          <a:bodyPr/>
          <a:lstStyle/>
          <a:p>
            <a:pPr algn="ctr"/>
            <a:r>
              <a:rPr lang="zh-CN" altLang="en-US" dirty="0"/>
              <a:t>声控模块</a:t>
            </a:r>
          </a:p>
        </p:txBody>
      </p:sp>
      <p:sp>
        <p:nvSpPr>
          <p:cNvPr id="3" name="内容占位符 2">
            <a:extLst>
              <a:ext uri="{FF2B5EF4-FFF2-40B4-BE49-F238E27FC236}">
                <a16:creationId xmlns:a16="http://schemas.microsoft.com/office/drawing/2014/main" id="{2C79021A-DD1D-4569-B1D4-4FD34FC0009D}"/>
              </a:ext>
            </a:extLst>
          </p:cNvPr>
          <p:cNvSpPr>
            <a:spLocks noGrp="1"/>
          </p:cNvSpPr>
          <p:nvPr>
            <p:ph idx="1"/>
          </p:nvPr>
        </p:nvSpPr>
        <p:spPr/>
        <p:txBody>
          <a:bodyPr>
            <a:normAutofit fontScale="85000" lnSpcReduction="10000"/>
          </a:bodyPr>
          <a:lstStyle/>
          <a:p>
            <a:r>
              <a:rPr lang="zh-CN" altLang="en-US" dirty="0"/>
              <a:t>模块的电位器（铜制的旋钮）可以调节灵敏度。顺时针旋转变小，逆时针变大。所以若没有反应，就调节它。</a:t>
            </a:r>
            <a:endParaRPr lang="en-US" altLang="zh-CN" dirty="0"/>
          </a:p>
          <a:p>
            <a:pPr marL="0" indent="0">
              <a:buNone/>
            </a:pPr>
            <a:endParaRPr lang="en-US" altLang="zh-CN" dirty="0"/>
          </a:p>
          <a:p>
            <a:pPr marL="0" indent="0">
              <a:buNone/>
            </a:pPr>
            <a:endParaRPr lang="en-US" altLang="zh-CN" dirty="0"/>
          </a:p>
          <a:p>
            <a:r>
              <a:rPr lang="en-US" altLang="zh-CN" dirty="0"/>
              <a:t>4</a:t>
            </a:r>
            <a:r>
              <a:rPr lang="zh-CN" altLang="en-US" dirty="0"/>
              <a:t>个引脚</a:t>
            </a:r>
          </a:p>
          <a:p>
            <a:pPr lvl="1"/>
            <a:r>
              <a:rPr lang="en-US" altLang="zh-CN" dirty="0"/>
              <a:t>G</a:t>
            </a:r>
            <a:r>
              <a:rPr lang="zh-CN" altLang="en-US" dirty="0"/>
              <a:t>，</a:t>
            </a:r>
            <a:r>
              <a:rPr lang="en-US" altLang="zh-CN" dirty="0"/>
              <a:t>GND</a:t>
            </a:r>
          </a:p>
          <a:p>
            <a:pPr lvl="1"/>
            <a:r>
              <a:rPr lang="en-US" altLang="zh-CN" dirty="0"/>
              <a:t>+</a:t>
            </a:r>
            <a:r>
              <a:rPr lang="zh-CN" altLang="en-US" dirty="0"/>
              <a:t>，</a:t>
            </a:r>
            <a:r>
              <a:rPr lang="en-US" altLang="zh-CN" dirty="0"/>
              <a:t>+5V</a:t>
            </a:r>
          </a:p>
          <a:p>
            <a:pPr lvl="1"/>
            <a:r>
              <a:rPr lang="en-US" altLang="zh-CN" dirty="0"/>
              <a:t>A0</a:t>
            </a:r>
            <a:r>
              <a:rPr lang="zh-CN" altLang="en-US" dirty="0"/>
              <a:t>，模拟量输出，实时输出麦克风的电压信号</a:t>
            </a:r>
          </a:p>
          <a:p>
            <a:pPr lvl="1"/>
            <a:r>
              <a:rPr lang="en-US" altLang="zh-CN" dirty="0"/>
              <a:t>D0</a:t>
            </a:r>
            <a:r>
              <a:rPr lang="zh-CN" altLang="en-US" dirty="0"/>
              <a:t>，当声音强度到达某个阀值时，输出高低电平信号，</a:t>
            </a:r>
            <a:r>
              <a:rPr lang="en-US" altLang="zh-CN" dirty="0"/>
              <a:t>[</a:t>
            </a:r>
            <a:r>
              <a:rPr lang="zh-CN" altLang="en-US" dirty="0"/>
              <a:t>阀值</a:t>
            </a:r>
            <a:r>
              <a:rPr lang="en-US" altLang="zh-CN" dirty="0"/>
              <a:t>-</a:t>
            </a:r>
            <a:r>
              <a:rPr lang="zh-CN" altLang="en-US" dirty="0"/>
              <a:t>灵敏度可以通过电位器调节</a:t>
            </a:r>
            <a:r>
              <a:rPr lang="en-US" altLang="zh-CN" dirty="0"/>
              <a:t>]</a:t>
            </a:r>
          </a:p>
        </p:txBody>
      </p:sp>
      <p:pic>
        <p:nvPicPr>
          <p:cNvPr id="4" name="图片 3">
            <a:extLst>
              <a:ext uri="{FF2B5EF4-FFF2-40B4-BE49-F238E27FC236}">
                <a16:creationId xmlns:a16="http://schemas.microsoft.com/office/drawing/2014/main" id="{072D6E1D-E35E-4546-83EE-2792C4926E51}"/>
              </a:ext>
            </a:extLst>
          </p:cNvPr>
          <p:cNvPicPr>
            <a:picLocks noChangeAspect="1"/>
          </p:cNvPicPr>
          <p:nvPr/>
        </p:nvPicPr>
        <p:blipFill>
          <a:blip r:embed="rId2"/>
          <a:stretch>
            <a:fillRect/>
          </a:stretch>
        </p:blipFill>
        <p:spPr>
          <a:xfrm>
            <a:off x="7051936" y="3258532"/>
            <a:ext cx="3971925" cy="1981200"/>
          </a:xfrm>
          <a:prstGeom prst="rect">
            <a:avLst/>
          </a:prstGeom>
        </p:spPr>
      </p:pic>
      <p:pic>
        <p:nvPicPr>
          <p:cNvPr id="5" name="图片 4">
            <a:extLst>
              <a:ext uri="{FF2B5EF4-FFF2-40B4-BE49-F238E27FC236}">
                <a16:creationId xmlns:a16="http://schemas.microsoft.com/office/drawing/2014/main" id="{7F1FDBDE-758F-7ED6-9431-F025CFBF60F4}"/>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94715383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0978DD-CAEC-4F98-90F9-515C8CE05AF8}"/>
              </a:ext>
            </a:extLst>
          </p:cNvPr>
          <p:cNvSpPr>
            <a:spLocks noGrp="1"/>
          </p:cNvSpPr>
          <p:nvPr>
            <p:ph type="title"/>
          </p:nvPr>
        </p:nvSpPr>
        <p:spPr/>
        <p:txBody>
          <a:bodyPr/>
          <a:lstStyle/>
          <a:p>
            <a:pPr algn="ctr"/>
            <a:r>
              <a:rPr lang="zh-CN" altLang="en-US" dirty="0"/>
              <a:t>步进电机（续）</a:t>
            </a:r>
          </a:p>
        </p:txBody>
      </p:sp>
      <p:pic>
        <p:nvPicPr>
          <p:cNvPr id="4" name="内容占位符 3">
            <a:extLst>
              <a:ext uri="{FF2B5EF4-FFF2-40B4-BE49-F238E27FC236}">
                <a16:creationId xmlns:a16="http://schemas.microsoft.com/office/drawing/2014/main" id="{78922687-C7EF-4EB5-A7CE-C5C7FBAC7849}"/>
              </a:ext>
            </a:extLst>
          </p:cNvPr>
          <p:cNvPicPr>
            <a:picLocks noGrp="1"/>
          </p:cNvPicPr>
          <p:nvPr>
            <p:ph idx="1"/>
          </p:nvPr>
        </p:nvPicPr>
        <p:blipFill>
          <a:blip r:embed="rId2"/>
          <a:stretch>
            <a:fillRect/>
          </a:stretch>
        </p:blipFill>
        <p:spPr>
          <a:xfrm>
            <a:off x="3909685" y="2667000"/>
            <a:ext cx="5072718" cy="3332163"/>
          </a:xfrm>
          <a:prstGeom prst="rect">
            <a:avLst/>
          </a:prstGeom>
        </p:spPr>
      </p:pic>
      <p:pic>
        <p:nvPicPr>
          <p:cNvPr id="5" name="图片 4">
            <a:extLst>
              <a:ext uri="{FF2B5EF4-FFF2-40B4-BE49-F238E27FC236}">
                <a16:creationId xmlns:a16="http://schemas.microsoft.com/office/drawing/2014/main" id="{65897E13-6F75-2BED-1F08-75E5487ABC59}"/>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377303526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3D1F3C-5655-4BF0-9A7C-04F9A9269DFF}"/>
              </a:ext>
            </a:extLst>
          </p:cNvPr>
          <p:cNvSpPr>
            <a:spLocks noGrp="1"/>
          </p:cNvSpPr>
          <p:nvPr>
            <p:ph type="title"/>
          </p:nvPr>
        </p:nvSpPr>
        <p:spPr/>
        <p:txBody>
          <a:bodyPr/>
          <a:lstStyle/>
          <a:p>
            <a:pPr algn="ctr"/>
            <a:r>
              <a:rPr lang="zh-CN" altLang="en-US" dirty="0"/>
              <a:t>步进电机（续）</a:t>
            </a:r>
          </a:p>
        </p:txBody>
      </p:sp>
      <p:pic>
        <p:nvPicPr>
          <p:cNvPr id="4" name="内容占位符 3">
            <a:extLst>
              <a:ext uri="{FF2B5EF4-FFF2-40B4-BE49-F238E27FC236}">
                <a16:creationId xmlns:a16="http://schemas.microsoft.com/office/drawing/2014/main" id="{2118E80C-3DE5-4091-AD32-AD5593030CB8}"/>
              </a:ext>
            </a:extLst>
          </p:cNvPr>
          <p:cNvPicPr>
            <a:picLocks noGrp="1" noChangeAspect="1"/>
          </p:cNvPicPr>
          <p:nvPr>
            <p:ph idx="1"/>
          </p:nvPr>
        </p:nvPicPr>
        <p:blipFill>
          <a:blip r:embed="rId2"/>
          <a:stretch>
            <a:fillRect/>
          </a:stretch>
        </p:blipFill>
        <p:spPr>
          <a:xfrm>
            <a:off x="1066095" y="3078552"/>
            <a:ext cx="5273497" cy="2395936"/>
          </a:xfrm>
          <a:prstGeom prst="rect">
            <a:avLst/>
          </a:prstGeom>
        </p:spPr>
      </p:pic>
      <p:pic>
        <p:nvPicPr>
          <p:cNvPr id="5" name="图片 4">
            <a:extLst>
              <a:ext uri="{FF2B5EF4-FFF2-40B4-BE49-F238E27FC236}">
                <a16:creationId xmlns:a16="http://schemas.microsoft.com/office/drawing/2014/main" id="{37B5E4E7-3D05-422E-BD52-C2A4A8BC92A9}"/>
              </a:ext>
            </a:extLst>
          </p:cNvPr>
          <p:cNvPicPr>
            <a:picLocks noChangeAspect="1"/>
          </p:cNvPicPr>
          <p:nvPr/>
        </p:nvPicPr>
        <p:blipFill>
          <a:blip r:embed="rId3"/>
          <a:stretch>
            <a:fillRect/>
          </a:stretch>
        </p:blipFill>
        <p:spPr>
          <a:xfrm>
            <a:off x="6671035" y="3508357"/>
            <a:ext cx="4548010" cy="1536325"/>
          </a:xfrm>
          <a:prstGeom prst="rect">
            <a:avLst/>
          </a:prstGeom>
        </p:spPr>
      </p:pic>
      <p:pic>
        <p:nvPicPr>
          <p:cNvPr id="6" name="图片 5">
            <a:extLst>
              <a:ext uri="{FF2B5EF4-FFF2-40B4-BE49-F238E27FC236}">
                <a16:creationId xmlns:a16="http://schemas.microsoft.com/office/drawing/2014/main" id="{AE62EDCB-D9B2-8ACF-C61C-AFF35834C03D}"/>
              </a:ext>
            </a:extLst>
          </p:cNvPr>
          <p:cNvPicPr>
            <a:picLocks noChangeAspect="1"/>
          </p:cNvPicPr>
          <p:nvPr/>
        </p:nvPicPr>
        <p:blipFill>
          <a:blip r:embed="rId4"/>
          <a:stretch>
            <a:fillRect/>
          </a:stretch>
        </p:blipFill>
        <p:spPr>
          <a:xfrm>
            <a:off x="6877686" y="7620"/>
            <a:ext cx="3772535" cy="673100"/>
          </a:xfrm>
          <a:prstGeom prst="rect">
            <a:avLst/>
          </a:prstGeom>
        </p:spPr>
      </p:pic>
    </p:spTree>
    <p:extLst>
      <p:ext uri="{BB962C8B-B14F-4D97-AF65-F5344CB8AC3E}">
        <p14:creationId xmlns:p14="http://schemas.microsoft.com/office/powerpoint/2010/main" val="174652640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16AF7-23CF-495B-B565-5616E02D6876}"/>
              </a:ext>
            </a:extLst>
          </p:cNvPr>
          <p:cNvSpPr>
            <a:spLocks noGrp="1"/>
          </p:cNvSpPr>
          <p:nvPr>
            <p:ph type="title"/>
          </p:nvPr>
        </p:nvSpPr>
        <p:spPr/>
        <p:txBody>
          <a:bodyPr>
            <a:normAutofit/>
          </a:bodyPr>
          <a:lstStyle/>
          <a:p>
            <a:r>
              <a:rPr lang="zh-CN" altLang="en-US" sz="2800" dirty="0"/>
              <a:t>驱动芯片</a:t>
            </a:r>
          </a:p>
        </p:txBody>
      </p:sp>
      <p:sp>
        <p:nvSpPr>
          <p:cNvPr id="3" name="内容占位符 2">
            <a:extLst>
              <a:ext uri="{FF2B5EF4-FFF2-40B4-BE49-F238E27FC236}">
                <a16:creationId xmlns:a16="http://schemas.microsoft.com/office/drawing/2014/main" id="{FC1FDB36-9106-49F8-A13B-0896920ACB92}"/>
              </a:ext>
            </a:extLst>
          </p:cNvPr>
          <p:cNvSpPr>
            <a:spLocks noGrp="1"/>
          </p:cNvSpPr>
          <p:nvPr>
            <p:ph idx="1"/>
          </p:nvPr>
        </p:nvSpPr>
        <p:spPr>
          <a:xfrm>
            <a:off x="1309512" y="2007124"/>
            <a:ext cx="10272889" cy="3332816"/>
          </a:xfrm>
        </p:spPr>
        <p:txBody>
          <a:bodyPr/>
          <a:lstStyle/>
          <a:p>
            <a:r>
              <a:rPr lang="zh-CN" altLang="zh-CN" dirty="0"/>
              <a:t>因本次使用的步进电机功率很小，所以可以直接使用一</a:t>
            </a:r>
            <a:r>
              <a:rPr lang="en-US" altLang="zh-CN" dirty="0"/>
              <a:t>ULN2003芯</a:t>
            </a:r>
            <a:r>
              <a:rPr lang="zh-CN" altLang="en-US" dirty="0"/>
              <a:t>片</a:t>
            </a:r>
            <a:r>
              <a:rPr lang="zh-CN" altLang="zh-CN" dirty="0"/>
              <a:t>进行驱动，如果是大功率的步进电机，是需要对应的驱动板的。</a:t>
            </a:r>
            <a:endParaRPr lang="en-US" altLang="zh-CN" dirty="0"/>
          </a:p>
          <a:p>
            <a:r>
              <a:rPr lang="en-US" altLang="zh-CN" dirty="0"/>
              <a:t>ULN2003 </a:t>
            </a:r>
            <a:r>
              <a:rPr lang="zh-CN" altLang="zh-CN" dirty="0"/>
              <a:t>是高耐压、大电流复合晶体管阵列，由七个硅</a:t>
            </a:r>
            <a:r>
              <a:rPr lang="en-US" altLang="zh-CN" dirty="0"/>
              <a:t>NPN </a:t>
            </a:r>
            <a:r>
              <a:rPr lang="zh-CN" altLang="zh-CN" dirty="0"/>
              <a:t>复合晶体管组成。可以用来驱动步进电机。</a:t>
            </a:r>
            <a:endParaRPr lang="en-US" altLang="zh-CN" dirty="0"/>
          </a:p>
          <a:p>
            <a:r>
              <a:rPr lang="zh-CN" altLang="en-US" dirty="0"/>
              <a:t>结构图：</a:t>
            </a:r>
          </a:p>
        </p:txBody>
      </p:sp>
      <p:pic>
        <p:nvPicPr>
          <p:cNvPr id="4" name="图片 3">
            <a:extLst>
              <a:ext uri="{FF2B5EF4-FFF2-40B4-BE49-F238E27FC236}">
                <a16:creationId xmlns:a16="http://schemas.microsoft.com/office/drawing/2014/main" id="{CF2021BF-50D7-46E6-966B-40D47B99B289}"/>
              </a:ext>
            </a:extLst>
          </p:cNvPr>
          <p:cNvPicPr>
            <a:picLocks noChangeAspect="1"/>
          </p:cNvPicPr>
          <p:nvPr/>
        </p:nvPicPr>
        <p:blipFill>
          <a:blip r:embed="rId2"/>
          <a:stretch>
            <a:fillRect/>
          </a:stretch>
        </p:blipFill>
        <p:spPr>
          <a:xfrm>
            <a:off x="6096000" y="4419600"/>
            <a:ext cx="2889754" cy="2334970"/>
          </a:xfrm>
          <a:prstGeom prst="rect">
            <a:avLst/>
          </a:prstGeom>
        </p:spPr>
      </p:pic>
      <p:pic>
        <p:nvPicPr>
          <p:cNvPr id="5" name="图片 4">
            <a:extLst>
              <a:ext uri="{FF2B5EF4-FFF2-40B4-BE49-F238E27FC236}">
                <a16:creationId xmlns:a16="http://schemas.microsoft.com/office/drawing/2014/main" id="{BDDF6479-54DC-07AE-5B7B-0EE7A20B169B}"/>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316313560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6B809E-52EF-4C54-8D7D-36E87C8816FD}"/>
              </a:ext>
            </a:extLst>
          </p:cNvPr>
          <p:cNvSpPr>
            <a:spLocks noGrp="1"/>
          </p:cNvSpPr>
          <p:nvPr>
            <p:ph type="title"/>
          </p:nvPr>
        </p:nvSpPr>
        <p:spPr/>
        <p:txBody>
          <a:bodyPr>
            <a:normAutofit/>
          </a:bodyPr>
          <a:lstStyle/>
          <a:p>
            <a:r>
              <a:rPr lang="zh-CN" altLang="en-US" sz="2800" dirty="0"/>
              <a:t>相关库</a:t>
            </a:r>
          </a:p>
        </p:txBody>
      </p:sp>
      <p:sp>
        <p:nvSpPr>
          <p:cNvPr id="3" name="内容占位符 2">
            <a:extLst>
              <a:ext uri="{FF2B5EF4-FFF2-40B4-BE49-F238E27FC236}">
                <a16:creationId xmlns:a16="http://schemas.microsoft.com/office/drawing/2014/main" id="{10D030E1-B885-4C6D-B339-596FA271AFFA}"/>
              </a:ext>
            </a:extLst>
          </p:cNvPr>
          <p:cNvSpPr>
            <a:spLocks noGrp="1"/>
          </p:cNvSpPr>
          <p:nvPr>
            <p:ph idx="1"/>
          </p:nvPr>
        </p:nvSpPr>
        <p:spPr/>
        <p:txBody>
          <a:bodyPr/>
          <a:lstStyle/>
          <a:p>
            <a:r>
              <a:rPr lang="zh-CN" altLang="en-US" dirty="0"/>
              <a:t>参考地址</a:t>
            </a:r>
            <a:endParaRPr lang="en-US" altLang="zh-CN" dirty="0"/>
          </a:p>
          <a:p>
            <a:pPr lvl="1"/>
            <a:r>
              <a:rPr lang="en-US" altLang="zh-CN" dirty="0">
                <a:hlinkClick r:id="rId2"/>
              </a:rPr>
              <a:t>https://www.arduino.cc/en/Reference/Stepper</a:t>
            </a:r>
            <a:endParaRPr lang="zh-CN" altLang="en-US" dirty="0"/>
          </a:p>
        </p:txBody>
      </p:sp>
      <p:pic>
        <p:nvPicPr>
          <p:cNvPr id="4" name="图片 3">
            <a:extLst>
              <a:ext uri="{FF2B5EF4-FFF2-40B4-BE49-F238E27FC236}">
                <a16:creationId xmlns:a16="http://schemas.microsoft.com/office/drawing/2014/main" id="{7C0A9E7B-B785-EEF9-5D40-C775B1939C4B}"/>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387728478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561607-4093-4362-AFE7-D0D11E3631B7}"/>
              </a:ext>
            </a:extLst>
          </p:cNvPr>
          <p:cNvSpPr>
            <a:spLocks noGrp="1"/>
          </p:cNvSpPr>
          <p:nvPr>
            <p:ph type="title"/>
          </p:nvPr>
        </p:nvSpPr>
        <p:spPr/>
        <p:txBody>
          <a:bodyPr/>
          <a:lstStyle/>
          <a:p>
            <a:pPr algn="ctr"/>
            <a:r>
              <a:rPr lang="zh-CN" altLang="en-US" dirty="0"/>
              <a:t>实验</a:t>
            </a:r>
            <a:r>
              <a:rPr lang="en-US" altLang="zh-CN" dirty="0"/>
              <a:t>27</a:t>
            </a:r>
            <a:r>
              <a:rPr lang="zh-CN" altLang="en-US" dirty="0"/>
              <a:t>：驱动步进电机</a:t>
            </a:r>
          </a:p>
        </p:txBody>
      </p:sp>
      <p:sp>
        <p:nvSpPr>
          <p:cNvPr id="3" name="内容占位符 2">
            <a:extLst>
              <a:ext uri="{FF2B5EF4-FFF2-40B4-BE49-F238E27FC236}">
                <a16:creationId xmlns:a16="http://schemas.microsoft.com/office/drawing/2014/main" id="{5450609F-F0E0-4D32-AD98-C814062454FD}"/>
              </a:ext>
            </a:extLst>
          </p:cNvPr>
          <p:cNvSpPr>
            <a:spLocks noGrp="1"/>
          </p:cNvSpPr>
          <p:nvPr>
            <p:ph idx="1"/>
          </p:nvPr>
        </p:nvSpPr>
        <p:spPr/>
        <p:txBody>
          <a:bodyPr/>
          <a:lstStyle/>
          <a:p>
            <a:pPr lvl="0"/>
            <a:r>
              <a:rPr lang="zh-CN" altLang="en-US" dirty="0"/>
              <a:t>实验器材</a:t>
            </a:r>
            <a:endParaRPr lang="en-US" altLang="zh-CN" dirty="0"/>
          </a:p>
          <a:p>
            <a:pPr lvl="1"/>
            <a:r>
              <a:rPr lang="en-US" altLang="zh-CN" dirty="0"/>
              <a:t>Arduino</a:t>
            </a:r>
            <a:r>
              <a:rPr lang="zh-CN" altLang="zh-CN" dirty="0"/>
              <a:t>开发板</a:t>
            </a:r>
          </a:p>
          <a:p>
            <a:pPr lvl="1"/>
            <a:r>
              <a:rPr lang="zh-CN" altLang="zh-CN" dirty="0"/>
              <a:t>步进电机</a:t>
            </a:r>
            <a:r>
              <a:rPr lang="en-US" altLang="zh-CN" dirty="0"/>
              <a:t>1</a:t>
            </a:r>
            <a:r>
              <a:rPr lang="zh-CN" altLang="zh-CN" dirty="0"/>
              <a:t>个</a:t>
            </a:r>
          </a:p>
          <a:p>
            <a:pPr lvl="1"/>
            <a:r>
              <a:rPr lang="en-US" altLang="zh-CN" dirty="0"/>
              <a:t>ULN2003</a:t>
            </a:r>
            <a:r>
              <a:rPr lang="zh-CN" altLang="zh-CN" dirty="0"/>
              <a:t>驱动芯片</a:t>
            </a:r>
          </a:p>
          <a:p>
            <a:pPr lvl="1"/>
            <a:r>
              <a:rPr lang="zh-CN" altLang="zh-CN" dirty="0"/>
              <a:t>面包板</a:t>
            </a:r>
            <a:r>
              <a:rPr lang="zh-CN" altLang="en-US" dirty="0"/>
              <a:t>及</a:t>
            </a:r>
            <a:r>
              <a:rPr lang="zh-CN" altLang="zh-CN" dirty="0"/>
              <a:t>跳线</a:t>
            </a:r>
          </a:p>
        </p:txBody>
      </p:sp>
      <p:pic>
        <p:nvPicPr>
          <p:cNvPr id="4" name="图片 3">
            <a:extLst>
              <a:ext uri="{FF2B5EF4-FFF2-40B4-BE49-F238E27FC236}">
                <a16:creationId xmlns:a16="http://schemas.microsoft.com/office/drawing/2014/main" id="{9B451E39-5627-D58B-DB58-640AC774F846}"/>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156124350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113FD9-D594-4FF6-87CB-E4FEBED4BFB4}"/>
              </a:ext>
            </a:extLst>
          </p:cNvPr>
          <p:cNvSpPr>
            <a:spLocks noGrp="1"/>
          </p:cNvSpPr>
          <p:nvPr>
            <p:ph type="title"/>
          </p:nvPr>
        </p:nvSpPr>
        <p:spPr/>
        <p:txBody>
          <a:bodyPr>
            <a:normAutofit/>
          </a:bodyPr>
          <a:lstStyle/>
          <a:p>
            <a:r>
              <a:rPr lang="zh-CN" altLang="en-US" sz="2800" dirty="0"/>
              <a:t>实物图</a:t>
            </a:r>
          </a:p>
        </p:txBody>
      </p:sp>
      <p:pic>
        <p:nvPicPr>
          <p:cNvPr id="4" name="内容占位符 3" descr="Snap1.jpg">
            <a:extLst>
              <a:ext uri="{FF2B5EF4-FFF2-40B4-BE49-F238E27FC236}">
                <a16:creationId xmlns:a16="http://schemas.microsoft.com/office/drawing/2014/main" id="{38643D14-90AC-4816-A5A5-D7FCDEB5FB58}"/>
              </a:ext>
            </a:extLst>
          </p:cNvPr>
          <p:cNvPicPr>
            <a:picLocks noGrp="1"/>
          </p:cNvPicPr>
          <p:nvPr>
            <p:ph idx="1"/>
          </p:nvPr>
        </p:nvPicPr>
        <p:blipFill>
          <a:blip r:embed="rId2"/>
          <a:stretch>
            <a:fillRect/>
          </a:stretch>
        </p:blipFill>
        <p:spPr>
          <a:xfrm>
            <a:off x="4451978" y="2667000"/>
            <a:ext cx="3988132" cy="3332163"/>
          </a:xfrm>
          <a:prstGeom prst="rect">
            <a:avLst/>
          </a:prstGeom>
          <a:noFill/>
          <a:ln w="9525">
            <a:noFill/>
          </a:ln>
        </p:spPr>
      </p:pic>
      <p:pic>
        <p:nvPicPr>
          <p:cNvPr id="5" name="图片 4">
            <a:extLst>
              <a:ext uri="{FF2B5EF4-FFF2-40B4-BE49-F238E27FC236}">
                <a16:creationId xmlns:a16="http://schemas.microsoft.com/office/drawing/2014/main" id="{7B4458F7-8F39-6C9B-33CB-B8246ABB391E}"/>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328866254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37ABE-5012-42A5-BAFB-DC590C22ABC3}"/>
              </a:ext>
            </a:extLst>
          </p:cNvPr>
          <p:cNvSpPr>
            <a:spLocks noGrp="1"/>
          </p:cNvSpPr>
          <p:nvPr>
            <p:ph type="title"/>
          </p:nvPr>
        </p:nvSpPr>
        <p:spPr/>
        <p:txBody>
          <a:bodyPr/>
          <a:lstStyle/>
          <a:p>
            <a:r>
              <a:rPr lang="zh-CN" altLang="en-US" dirty="0"/>
              <a:t>问题：步进电机只向一个方向转</a:t>
            </a:r>
          </a:p>
        </p:txBody>
      </p:sp>
      <p:pic>
        <p:nvPicPr>
          <p:cNvPr id="1026" name="Picture 2">
            <a:extLst>
              <a:ext uri="{FF2B5EF4-FFF2-40B4-BE49-F238E27FC236}">
                <a16:creationId xmlns:a16="http://schemas.microsoft.com/office/drawing/2014/main" id="{49BB76CA-7818-4347-9B74-D6E3675B5B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86266" y="2438401"/>
            <a:ext cx="2996222" cy="3332163"/>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B5F57E67-2585-43E9-8C6C-D7643CA53112}"/>
              </a:ext>
            </a:extLst>
          </p:cNvPr>
          <p:cNvSpPr txBox="1"/>
          <p:nvPr/>
        </p:nvSpPr>
        <p:spPr>
          <a:xfrm>
            <a:off x="2340975" y="2811820"/>
            <a:ext cx="4845378" cy="2585323"/>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zh-CN" altLang="en-US"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假设电机与</a:t>
            </a:r>
            <a:r>
              <a:rPr kumimoji="0" lang="en-US" altLang="zh-CN"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Arduino</a:t>
            </a:r>
            <a:r>
              <a:rPr kumimoji="0" lang="zh-CN" altLang="en-US"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接口</a:t>
            </a:r>
            <a:r>
              <a:rPr kumimoji="0" lang="en-US" altLang="zh-CN"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2</a:t>
            </a:r>
            <a:r>
              <a:rPr kumimoji="0" lang="zh-CN" altLang="en-US"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3</a:t>
            </a:r>
            <a:r>
              <a:rPr kumimoji="0" lang="zh-CN" altLang="en-US"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4</a:t>
            </a:r>
            <a:r>
              <a:rPr kumimoji="0" lang="zh-CN" altLang="en-US"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5</a:t>
            </a:r>
            <a:r>
              <a:rPr kumimoji="0" lang="zh-CN" altLang="en-US"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连接。</a:t>
            </a:r>
            <a:endParaRPr kumimoji="0" lang="en-US" altLang="zh-CN"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zh-CN" altLang="en-US"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颜色表示电机延伸的</a:t>
            </a:r>
            <a:r>
              <a:rPr kumimoji="0" lang="en-US" altLang="zh-CN"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5</a:t>
            </a:r>
            <a:r>
              <a:rPr kumimoji="0" lang="zh-CN" altLang="en-US"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根导线，其编号为</a:t>
            </a:r>
            <a:r>
              <a:rPr kumimoji="0" lang="en-US" altLang="zh-CN"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1-5</a:t>
            </a:r>
            <a:r>
              <a:rPr kumimoji="0" lang="zh-CN" altLang="en-US"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。其中编号</a:t>
            </a:r>
            <a:r>
              <a:rPr kumimoji="0" lang="en-US" altLang="zh-CN"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5</a:t>
            </a:r>
            <a:r>
              <a:rPr kumimoji="0" lang="zh-CN" altLang="en-US"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为电源正极，编号</a:t>
            </a:r>
            <a:r>
              <a:rPr kumimoji="0" lang="en-US" altLang="zh-CN"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1-4</a:t>
            </a:r>
            <a:r>
              <a:rPr kumimoji="0" lang="zh-CN" altLang="en-US"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和</a:t>
            </a:r>
            <a:r>
              <a:rPr kumimoji="0" lang="en-US" altLang="zh-CN"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ULN2003</a:t>
            </a:r>
            <a:r>
              <a:rPr kumimoji="0" lang="zh-CN" altLang="zh-CN"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驱动芯片</a:t>
            </a:r>
            <a:r>
              <a:rPr kumimoji="0" lang="zh-CN" altLang="en-US"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的</a:t>
            </a:r>
            <a:r>
              <a:rPr kumimoji="0" lang="en-US" altLang="zh-CN"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IN1-IN4</a:t>
            </a:r>
            <a:r>
              <a:rPr kumimoji="0" lang="zh-CN" altLang="en-US"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一一对应。</a:t>
            </a:r>
            <a:endParaRPr kumimoji="0" lang="en-US" altLang="zh-CN"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zh-CN" altLang="en-US"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在使用</a:t>
            </a:r>
            <a:r>
              <a:rPr kumimoji="0" lang="en-US" altLang="zh-CN"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stepper</a:t>
            </a:r>
            <a:r>
              <a:rPr kumimoji="0" lang="zh-CN" altLang="en-US"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类创建实例时，入参的四个接口为</a:t>
            </a:r>
            <a:r>
              <a:rPr kumimoji="0" lang="en-US" altLang="zh-CN"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2</a:t>
            </a:r>
            <a:r>
              <a:rPr kumimoji="0" lang="zh-CN" altLang="en-US"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3</a:t>
            </a:r>
            <a:r>
              <a:rPr kumimoji="0" lang="zh-CN" altLang="en-US"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4</a:t>
            </a:r>
            <a:r>
              <a:rPr kumimoji="0" lang="zh-CN" altLang="en-US"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5</a:t>
            </a:r>
            <a:r>
              <a:rPr kumimoji="0" lang="zh-CN" altLang="en-US"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，对应的顺序应该是</a:t>
            </a:r>
            <a:r>
              <a:rPr kumimoji="0" lang="en-US" altLang="zh-CN"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IN1</a:t>
            </a:r>
            <a:r>
              <a:rPr kumimoji="0" lang="zh-CN" altLang="en-US"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IN3</a:t>
            </a:r>
            <a:r>
              <a:rPr kumimoji="0" lang="zh-CN" altLang="en-US"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IN2</a:t>
            </a:r>
            <a:r>
              <a:rPr kumimoji="0" lang="zh-CN" altLang="en-US"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IN4</a:t>
            </a:r>
            <a:r>
              <a:rPr kumimoji="0" lang="zh-CN" altLang="en-US"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。（解决步进电机只向一个方向转）</a:t>
            </a:r>
            <a:endParaRPr kumimoji="0" lang="en-US" altLang="zh-CN"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zh-CN" altLang="en-US"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endParaRPr>
          </a:p>
        </p:txBody>
      </p:sp>
      <p:pic>
        <p:nvPicPr>
          <p:cNvPr id="5" name="图片 4">
            <a:extLst>
              <a:ext uri="{FF2B5EF4-FFF2-40B4-BE49-F238E27FC236}">
                <a16:creationId xmlns:a16="http://schemas.microsoft.com/office/drawing/2014/main" id="{ADFB7AF2-C6C7-2EFA-453D-AB2036D40494}"/>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379671252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C0CBB2-7A7E-406D-95F1-15A6869E6851}"/>
              </a:ext>
            </a:extLst>
          </p:cNvPr>
          <p:cNvSpPr>
            <a:spLocks noGrp="1"/>
          </p:cNvSpPr>
          <p:nvPr>
            <p:ph type="title"/>
          </p:nvPr>
        </p:nvSpPr>
        <p:spPr/>
        <p:txBody>
          <a:bodyPr/>
          <a:lstStyle/>
          <a:p>
            <a:r>
              <a:rPr lang="zh-CN" altLang="en-US" dirty="0"/>
              <a:t>实验</a:t>
            </a:r>
            <a:r>
              <a:rPr lang="en-US" altLang="zh-CN" dirty="0"/>
              <a:t>28</a:t>
            </a:r>
            <a:r>
              <a:rPr lang="zh-CN" altLang="en-US" dirty="0"/>
              <a:t>：电位器控制步进电机</a:t>
            </a:r>
          </a:p>
        </p:txBody>
      </p:sp>
      <p:pic>
        <p:nvPicPr>
          <p:cNvPr id="3" name="图片 2">
            <a:extLst>
              <a:ext uri="{FF2B5EF4-FFF2-40B4-BE49-F238E27FC236}">
                <a16:creationId xmlns:a16="http://schemas.microsoft.com/office/drawing/2014/main" id="{E724BFEA-A5E2-C7F6-21F4-571E132CA7F4}"/>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237073524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F3CD0-19B5-4580-B08E-985ECFDF89E1}"/>
              </a:ext>
            </a:extLst>
          </p:cNvPr>
          <p:cNvSpPr>
            <a:spLocks noGrp="1"/>
          </p:cNvSpPr>
          <p:nvPr>
            <p:ph type="title"/>
          </p:nvPr>
        </p:nvSpPr>
        <p:spPr/>
        <p:txBody>
          <a:bodyPr/>
          <a:lstStyle/>
          <a:p>
            <a:pPr algn="ctr"/>
            <a:r>
              <a:rPr lang="zh-CN" altLang="en-US" dirty="0"/>
              <a:t>实验</a:t>
            </a:r>
            <a:r>
              <a:rPr lang="en-US" altLang="zh-CN" dirty="0"/>
              <a:t>25</a:t>
            </a:r>
            <a:r>
              <a:rPr lang="zh-CN" altLang="en-US" dirty="0"/>
              <a:t>：声控灯</a:t>
            </a:r>
          </a:p>
        </p:txBody>
      </p:sp>
      <p:sp>
        <p:nvSpPr>
          <p:cNvPr id="3" name="内容占位符 2">
            <a:extLst>
              <a:ext uri="{FF2B5EF4-FFF2-40B4-BE49-F238E27FC236}">
                <a16:creationId xmlns:a16="http://schemas.microsoft.com/office/drawing/2014/main" id="{66EE7FA2-DACC-4E81-8C47-762A488BB32C}"/>
              </a:ext>
            </a:extLst>
          </p:cNvPr>
          <p:cNvSpPr>
            <a:spLocks noGrp="1"/>
          </p:cNvSpPr>
          <p:nvPr>
            <p:ph idx="1"/>
          </p:nvPr>
        </p:nvSpPr>
        <p:spPr/>
        <p:txBody>
          <a:bodyPr/>
          <a:lstStyle/>
          <a:p>
            <a:r>
              <a:rPr lang="zh-CN" altLang="en-US" dirty="0"/>
              <a:t>声控灯在我们生活中很常见 ，如走廊，楼梯间的灯。</a:t>
            </a:r>
            <a:endParaRPr lang="en-US" altLang="zh-CN" dirty="0"/>
          </a:p>
          <a:p>
            <a:endParaRPr lang="en-US" altLang="zh-CN" dirty="0"/>
          </a:p>
          <a:p>
            <a:endParaRPr lang="zh-CN" altLang="en-US" dirty="0"/>
          </a:p>
        </p:txBody>
      </p:sp>
      <p:pic>
        <p:nvPicPr>
          <p:cNvPr id="4" name="图片 3">
            <a:extLst>
              <a:ext uri="{FF2B5EF4-FFF2-40B4-BE49-F238E27FC236}">
                <a16:creationId xmlns:a16="http://schemas.microsoft.com/office/drawing/2014/main" id="{07FDC1CE-9646-F417-CD5D-000C84ACEB69}"/>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400475903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B0003D-C023-4741-AF41-2852BBC34E7C}"/>
              </a:ext>
            </a:extLst>
          </p:cNvPr>
          <p:cNvSpPr>
            <a:spLocks noGrp="1"/>
          </p:cNvSpPr>
          <p:nvPr>
            <p:ph type="title"/>
          </p:nvPr>
        </p:nvSpPr>
        <p:spPr/>
        <p:txBody>
          <a:bodyPr/>
          <a:lstStyle/>
          <a:p>
            <a:pPr algn="ctr"/>
            <a:r>
              <a:rPr lang="en-US" altLang="zh-CN" dirty="0"/>
              <a:t>DHT11</a:t>
            </a:r>
            <a:r>
              <a:rPr lang="zh-CN" altLang="zh-CN" dirty="0"/>
              <a:t>温湿度传感器</a:t>
            </a:r>
            <a:endParaRPr lang="zh-CN" altLang="en-US" dirty="0"/>
          </a:p>
        </p:txBody>
      </p:sp>
      <p:sp>
        <p:nvSpPr>
          <p:cNvPr id="3" name="内容占位符 2">
            <a:extLst>
              <a:ext uri="{FF2B5EF4-FFF2-40B4-BE49-F238E27FC236}">
                <a16:creationId xmlns:a16="http://schemas.microsoft.com/office/drawing/2014/main" id="{721A5A5F-1C59-4EC5-B16F-648175CD4618}"/>
              </a:ext>
            </a:extLst>
          </p:cNvPr>
          <p:cNvSpPr>
            <a:spLocks noGrp="1"/>
          </p:cNvSpPr>
          <p:nvPr>
            <p:ph idx="1"/>
          </p:nvPr>
        </p:nvSpPr>
        <p:spPr/>
        <p:txBody>
          <a:bodyPr>
            <a:normAutofit fontScale="92500" lnSpcReduction="10000"/>
          </a:bodyPr>
          <a:lstStyle/>
          <a:p>
            <a:r>
              <a:rPr lang="en-US" altLang="zh-CN" dirty="0"/>
              <a:t>DHT11</a:t>
            </a:r>
            <a:r>
              <a:rPr lang="zh-CN" altLang="zh-CN" dirty="0"/>
              <a:t>数字温湿度传感器是一款含有已校准数字信号输出的温湿度复合传感器。它应用专用的数字模块采集技术和温湿度传感技术，确保产品具有极高的可靠性与卓越的长期稳定性。传感器包括一个电阻式感湿元件和一个</a:t>
            </a:r>
            <a:r>
              <a:rPr lang="en-US" altLang="zh-CN" dirty="0"/>
              <a:t>NTC</a:t>
            </a:r>
            <a:r>
              <a:rPr lang="zh-CN" altLang="zh-CN" dirty="0"/>
              <a:t>测温元件，并与一个高性能</a:t>
            </a:r>
            <a:r>
              <a:rPr lang="en-US" altLang="zh-CN" dirty="0"/>
              <a:t>8</a:t>
            </a:r>
            <a:r>
              <a:rPr lang="zh-CN" altLang="zh-CN" dirty="0"/>
              <a:t>位单片机相连接。因此该产品具有品质卓越、超快响应、抗干扰能力强、性价比极高等优点。每个</a:t>
            </a:r>
            <a:r>
              <a:rPr lang="en-US" altLang="zh-CN" dirty="0"/>
              <a:t>DHT11</a:t>
            </a:r>
            <a:r>
              <a:rPr lang="zh-CN" altLang="zh-CN" dirty="0"/>
              <a:t>传感器都在极为精确的湿度校验室中进行校准。校准系数以程序的形式储存在</a:t>
            </a:r>
            <a:r>
              <a:rPr lang="en-US" altLang="zh-CN" dirty="0"/>
              <a:t>OTP</a:t>
            </a:r>
            <a:r>
              <a:rPr lang="zh-CN" altLang="zh-CN" dirty="0"/>
              <a:t>内存中，传感器内部在检测信号的处理过程中要调用这些校准系数。单线制串行接口，使系统集成变得简易快捷。超小的体积、极低的功耗，信号传输距离可达</a:t>
            </a:r>
            <a:r>
              <a:rPr lang="en-US" altLang="zh-CN" dirty="0"/>
              <a:t>20</a:t>
            </a:r>
            <a:r>
              <a:rPr lang="zh-CN" altLang="zh-CN" dirty="0"/>
              <a:t>米以上，使其成为各类应用甚至最为苛刻的应用场合的最佳选则。产品为</a:t>
            </a:r>
            <a:r>
              <a:rPr lang="en-US" altLang="zh-CN" dirty="0"/>
              <a:t> 4 </a:t>
            </a:r>
            <a:r>
              <a:rPr lang="zh-CN" altLang="zh-CN" dirty="0"/>
              <a:t>针单排引脚封装。连接方便，特殊封装形式可根据用户需求而提供。</a:t>
            </a:r>
            <a:endParaRPr lang="zh-CN" altLang="en-US" dirty="0"/>
          </a:p>
        </p:txBody>
      </p:sp>
      <p:pic>
        <p:nvPicPr>
          <p:cNvPr id="4" name="图片 3">
            <a:extLst>
              <a:ext uri="{FF2B5EF4-FFF2-40B4-BE49-F238E27FC236}">
                <a16:creationId xmlns:a16="http://schemas.microsoft.com/office/drawing/2014/main" id="{F44FE1DA-FD4E-8DDE-B4B3-5D5E628C1436}"/>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170301992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EB4657-537F-44FC-954B-9C01836C233B}"/>
              </a:ext>
            </a:extLst>
          </p:cNvPr>
          <p:cNvSpPr>
            <a:spLocks noGrp="1"/>
          </p:cNvSpPr>
          <p:nvPr>
            <p:ph type="title"/>
          </p:nvPr>
        </p:nvSpPr>
        <p:spPr/>
        <p:txBody>
          <a:bodyPr/>
          <a:lstStyle/>
          <a:p>
            <a:pPr algn="ctr"/>
            <a:r>
              <a:rPr lang="en-US" altLang="zh-CN" dirty="0"/>
              <a:t>DHT11</a:t>
            </a:r>
            <a:r>
              <a:rPr lang="zh-CN" altLang="zh-CN" dirty="0"/>
              <a:t>温湿度传感器</a:t>
            </a:r>
            <a:r>
              <a:rPr lang="zh-CN" altLang="en-US" dirty="0"/>
              <a:t>（续）</a:t>
            </a:r>
          </a:p>
        </p:txBody>
      </p:sp>
      <p:sp>
        <p:nvSpPr>
          <p:cNvPr id="3" name="内容占位符 2">
            <a:extLst>
              <a:ext uri="{FF2B5EF4-FFF2-40B4-BE49-F238E27FC236}">
                <a16:creationId xmlns:a16="http://schemas.microsoft.com/office/drawing/2014/main" id="{12861A4B-2609-422E-8561-7B50874398E3}"/>
              </a:ext>
            </a:extLst>
          </p:cNvPr>
          <p:cNvSpPr>
            <a:spLocks noGrp="1"/>
          </p:cNvSpPr>
          <p:nvPr>
            <p:ph idx="1"/>
          </p:nvPr>
        </p:nvSpPr>
        <p:spPr>
          <a:xfrm>
            <a:off x="1309512" y="2110739"/>
            <a:ext cx="10272889" cy="3332816"/>
          </a:xfrm>
        </p:spPr>
        <p:txBody>
          <a:bodyPr/>
          <a:lstStyle/>
          <a:p>
            <a:r>
              <a:rPr lang="en-US" altLang="zh-CN" dirty="0"/>
              <a:t>DHT11</a:t>
            </a:r>
            <a:r>
              <a:rPr lang="zh-CN" altLang="zh-CN" dirty="0"/>
              <a:t>广泛应用在一下几个方面：暖通、空调、测试及检测设备、汽车数据记录器、消费品自动控制、气象站、家电、湿度调节器、医疗、除湿器。</a:t>
            </a:r>
            <a:endParaRPr lang="en-US" altLang="zh-CN" dirty="0"/>
          </a:p>
        </p:txBody>
      </p:sp>
      <p:pic>
        <p:nvPicPr>
          <p:cNvPr id="4" name="图片 3">
            <a:extLst>
              <a:ext uri="{FF2B5EF4-FFF2-40B4-BE49-F238E27FC236}">
                <a16:creationId xmlns:a16="http://schemas.microsoft.com/office/drawing/2014/main" id="{92D1375B-7A2A-423B-9FD9-CC467090D6CC}"/>
              </a:ext>
            </a:extLst>
          </p:cNvPr>
          <p:cNvPicPr/>
          <p:nvPr/>
        </p:nvPicPr>
        <p:blipFill>
          <a:blip r:embed="rId2"/>
          <a:stretch>
            <a:fillRect/>
          </a:stretch>
        </p:blipFill>
        <p:spPr>
          <a:xfrm>
            <a:off x="5770284" y="4498439"/>
            <a:ext cx="1009650" cy="1569720"/>
          </a:xfrm>
          <a:prstGeom prst="rect">
            <a:avLst/>
          </a:prstGeom>
        </p:spPr>
      </p:pic>
      <p:pic>
        <p:nvPicPr>
          <p:cNvPr id="5" name="图片 4">
            <a:extLst>
              <a:ext uri="{FF2B5EF4-FFF2-40B4-BE49-F238E27FC236}">
                <a16:creationId xmlns:a16="http://schemas.microsoft.com/office/drawing/2014/main" id="{F5235643-3895-1396-C1CA-182B9EC46B99}"/>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418635322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1D3F2-3DEB-4237-9F8D-D5F0E8103B69}"/>
              </a:ext>
            </a:extLst>
          </p:cNvPr>
          <p:cNvSpPr>
            <a:spLocks noGrp="1"/>
          </p:cNvSpPr>
          <p:nvPr>
            <p:ph type="title"/>
          </p:nvPr>
        </p:nvSpPr>
        <p:spPr/>
        <p:txBody>
          <a:bodyPr>
            <a:normAutofit/>
          </a:bodyPr>
          <a:lstStyle/>
          <a:p>
            <a:r>
              <a:rPr lang="zh-CN" altLang="en-US" sz="2800" dirty="0"/>
              <a:t>引脚图</a:t>
            </a:r>
          </a:p>
        </p:txBody>
      </p:sp>
      <p:pic>
        <p:nvPicPr>
          <p:cNvPr id="5" name="内容占位符 4">
            <a:extLst>
              <a:ext uri="{FF2B5EF4-FFF2-40B4-BE49-F238E27FC236}">
                <a16:creationId xmlns:a16="http://schemas.microsoft.com/office/drawing/2014/main" id="{E87F3695-CB5E-4F25-8ACC-859868DB65F7}"/>
              </a:ext>
            </a:extLst>
          </p:cNvPr>
          <p:cNvPicPr>
            <a:picLocks noGrp="1" noChangeAspect="1"/>
          </p:cNvPicPr>
          <p:nvPr>
            <p:ph idx="4294967295"/>
          </p:nvPr>
        </p:nvPicPr>
        <p:blipFill>
          <a:blip r:embed="rId2"/>
          <a:stretch>
            <a:fillRect/>
          </a:stretch>
        </p:blipFill>
        <p:spPr>
          <a:xfrm>
            <a:off x="4028193" y="2102456"/>
            <a:ext cx="4835525" cy="3986212"/>
          </a:xfrm>
          <a:prstGeom prst="rect">
            <a:avLst/>
          </a:prstGeom>
        </p:spPr>
      </p:pic>
      <p:pic>
        <p:nvPicPr>
          <p:cNvPr id="4" name="图片 3">
            <a:extLst>
              <a:ext uri="{FF2B5EF4-FFF2-40B4-BE49-F238E27FC236}">
                <a16:creationId xmlns:a16="http://schemas.microsoft.com/office/drawing/2014/main" id="{25D3F969-789C-A343-5DD7-1EC71EE9645D}"/>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152514419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D909EF-F4E8-4629-85A7-EE2ADC2C1784}"/>
              </a:ext>
            </a:extLst>
          </p:cNvPr>
          <p:cNvSpPr>
            <a:spLocks noGrp="1"/>
          </p:cNvSpPr>
          <p:nvPr>
            <p:ph type="title"/>
          </p:nvPr>
        </p:nvSpPr>
        <p:spPr/>
        <p:txBody>
          <a:bodyPr>
            <a:normAutofit/>
          </a:bodyPr>
          <a:lstStyle/>
          <a:p>
            <a:r>
              <a:rPr lang="zh-CN" altLang="en-US" sz="2800" dirty="0"/>
              <a:t>相关库</a:t>
            </a:r>
          </a:p>
        </p:txBody>
      </p:sp>
      <p:sp>
        <p:nvSpPr>
          <p:cNvPr id="3" name="内容占位符 2">
            <a:extLst>
              <a:ext uri="{FF2B5EF4-FFF2-40B4-BE49-F238E27FC236}">
                <a16:creationId xmlns:a16="http://schemas.microsoft.com/office/drawing/2014/main" id="{8179E3C1-D8DB-4F28-83FE-DEBD3942316F}"/>
              </a:ext>
            </a:extLst>
          </p:cNvPr>
          <p:cNvSpPr>
            <a:spLocks noGrp="1"/>
          </p:cNvSpPr>
          <p:nvPr>
            <p:ph idx="1"/>
          </p:nvPr>
        </p:nvSpPr>
        <p:spPr/>
        <p:txBody>
          <a:bodyPr/>
          <a:lstStyle/>
          <a:p>
            <a:r>
              <a:rPr lang="zh-CN" altLang="en-US" dirty="0"/>
              <a:t>下载并解压</a:t>
            </a:r>
            <a:r>
              <a:rPr lang="en-US" altLang="zh-CN" dirty="0"/>
              <a:t>dht11</a:t>
            </a:r>
            <a:r>
              <a:rPr lang="zh-CN" altLang="en-US" dirty="0"/>
              <a:t>库，然后拷贝到安装</a:t>
            </a:r>
            <a:r>
              <a:rPr lang="en-US" altLang="zh-CN" dirty="0"/>
              <a:t>Arduino</a:t>
            </a:r>
            <a:r>
              <a:rPr lang="zh-CN" altLang="en-US" dirty="0"/>
              <a:t>编译器安装目录下的</a:t>
            </a:r>
            <a:r>
              <a:rPr lang="en-US" altLang="zh-CN" dirty="0"/>
              <a:t>libraries</a:t>
            </a:r>
            <a:r>
              <a:rPr lang="zh-CN" altLang="en-US" dirty="0"/>
              <a:t>目录；重启</a:t>
            </a:r>
            <a:r>
              <a:rPr lang="en-US" altLang="zh-CN" dirty="0"/>
              <a:t>IDE</a:t>
            </a:r>
            <a:r>
              <a:rPr lang="zh-CN" altLang="en-US" dirty="0"/>
              <a:t>。</a:t>
            </a:r>
            <a:endParaRPr lang="en-US" altLang="zh-CN" dirty="0"/>
          </a:p>
          <a:p>
            <a:r>
              <a:rPr lang="zh-CN" altLang="en-US" dirty="0"/>
              <a:t>接口</a:t>
            </a:r>
            <a:endParaRPr lang="en-US" altLang="zh-CN" dirty="0"/>
          </a:p>
          <a:p>
            <a:pPr lvl="1"/>
            <a:r>
              <a:rPr lang="en-US" altLang="zh-CN" dirty="0"/>
              <a:t>dht11.read() 		</a:t>
            </a:r>
            <a:r>
              <a:rPr lang="zh-CN" altLang="en-US" dirty="0"/>
              <a:t>获取输出端口的值</a:t>
            </a:r>
            <a:endParaRPr lang="en-US" altLang="zh-CN" dirty="0"/>
          </a:p>
          <a:p>
            <a:pPr lvl="1"/>
            <a:r>
              <a:rPr lang="en-US" altLang="zh-CN" dirty="0"/>
              <a:t>dht11.humidity 		</a:t>
            </a:r>
            <a:r>
              <a:rPr lang="zh-CN" altLang="en-US" dirty="0"/>
              <a:t>获取湿度</a:t>
            </a:r>
            <a:endParaRPr lang="en-US" altLang="zh-CN" dirty="0"/>
          </a:p>
          <a:p>
            <a:pPr lvl="1"/>
            <a:r>
              <a:rPr lang="en-US" altLang="zh-CN" dirty="0"/>
              <a:t>dht11.temperature 	</a:t>
            </a:r>
            <a:r>
              <a:rPr lang="zh-CN" altLang="en-US" dirty="0"/>
              <a:t>获取温度</a:t>
            </a:r>
            <a:endParaRPr lang="en-US" altLang="zh-CN" dirty="0"/>
          </a:p>
        </p:txBody>
      </p:sp>
      <p:pic>
        <p:nvPicPr>
          <p:cNvPr id="4" name="图片 3">
            <a:extLst>
              <a:ext uri="{FF2B5EF4-FFF2-40B4-BE49-F238E27FC236}">
                <a16:creationId xmlns:a16="http://schemas.microsoft.com/office/drawing/2014/main" id="{7B480BA0-6B95-FE39-2279-BE6DA912F605}"/>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352776230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90B5A2-8722-44A7-BBCC-C1A2C139787C}"/>
              </a:ext>
            </a:extLst>
          </p:cNvPr>
          <p:cNvSpPr>
            <a:spLocks noGrp="1"/>
          </p:cNvSpPr>
          <p:nvPr>
            <p:ph type="title"/>
          </p:nvPr>
        </p:nvSpPr>
        <p:spPr/>
        <p:txBody>
          <a:bodyPr/>
          <a:lstStyle/>
          <a:p>
            <a:pPr algn="ctr"/>
            <a:r>
              <a:rPr lang="zh-CN" altLang="en-US" dirty="0"/>
              <a:t>实验</a:t>
            </a:r>
            <a:r>
              <a:rPr lang="en-US" altLang="zh-CN" dirty="0"/>
              <a:t>26</a:t>
            </a:r>
            <a:r>
              <a:rPr lang="zh-CN" altLang="en-US" dirty="0"/>
              <a:t>：温湿度采集</a:t>
            </a:r>
          </a:p>
        </p:txBody>
      </p:sp>
      <p:sp>
        <p:nvSpPr>
          <p:cNvPr id="3" name="内容占位符 2">
            <a:extLst>
              <a:ext uri="{FF2B5EF4-FFF2-40B4-BE49-F238E27FC236}">
                <a16:creationId xmlns:a16="http://schemas.microsoft.com/office/drawing/2014/main" id="{BCEA13BA-E78B-4BC3-872F-B3C00AC01F22}"/>
              </a:ext>
            </a:extLst>
          </p:cNvPr>
          <p:cNvSpPr>
            <a:spLocks noGrp="1"/>
          </p:cNvSpPr>
          <p:nvPr>
            <p:ph idx="1"/>
          </p:nvPr>
        </p:nvSpPr>
        <p:spPr/>
        <p:txBody>
          <a:bodyPr>
            <a:normAutofit/>
          </a:bodyPr>
          <a:lstStyle/>
          <a:p>
            <a:r>
              <a:rPr lang="zh-CN" altLang="zh-CN" dirty="0"/>
              <a:t>测试当前所处环境的温度和湿度</a:t>
            </a:r>
            <a:r>
              <a:rPr lang="zh-CN" altLang="en-US" dirty="0"/>
              <a:t>并显示。</a:t>
            </a:r>
            <a:endParaRPr lang="en-US" altLang="zh-CN" dirty="0"/>
          </a:p>
          <a:p>
            <a:r>
              <a:rPr lang="zh-CN" altLang="en-US" dirty="0"/>
              <a:t>实验器材</a:t>
            </a:r>
            <a:endParaRPr lang="en-US" altLang="zh-CN" dirty="0"/>
          </a:p>
          <a:p>
            <a:pPr lvl="1"/>
            <a:r>
              <a:rPr lang="en-US" altLang="zh-CN" dirty="0"/>
              <a:t>Arduino</a:t>
            </a:r>
            <a:r>
              <a:rPr lang="zh-CN" altLang="en-US" dirty="0"/>
              <a:t>开发板</a:t>
            </a:r>
            <a:endParaRPr lang="en-US" altLang="zh-CN" dirty="0"/>
          </a:p>
          <a:p>
            <a:pPr lvl="1"/>
            <a:r>
              <a:rPr lang="zh-CN" altLang="zh-CN" dirty="0"/>
              <a:t>面包板</a:t>
            </a:r>
            <a:r>
              <a:rPr lang="zh-CN" altLang="en-US" dirty="0"/>
              <a:t>及跳线</a:t>
            </a:r>
            <a:endParaRPr lang="zh-CN" altLang="zh-CN" sz="700" dirty="0"/>
          </a:p>
          <a:p>
            <a:pPr lvl="1"/>
            <a:r>
              <a:rPr lang="zh-CN" altLang="zh-CN" dirty="0"/>
              <a:t>温度湿度传感器</a:t>
            </a:r>
            <a:r>
              <a:rPr lang="en-US" altLang="zh-CN" dirty="0"/>
              <a:t>1</a:t>
            </a:r>
            <a:r>
              <a:rPr lang="zh-CN" altLang="zh-CN" dirty="0"/>
              <a:t>个</a:t>
            </a:r>
            <a:endParaRPr lang="zh-CN" altLang="zh-CN" sz="700" dirty="0"/>
          </a:p>
        </p:txBody>
      </p:sp>
      <p:pic>
        <p:nvPicPr>
          <p:cNvPr id="4" name="图片 3">
            <a:extLst>
              <a:ext uri="{FF2B5EF4-FFF2-40B4-BE49-F238E27FC236}">
                <a16:creationId xmlns:a16="http://schemas.microsoft.com/office/drawing/2014/main" id="{C14C2BDF-A1FB-B780-A9D4-EFF288CF44C5}"/>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193915794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0DBF2B-1E66-42D5-BD0D-FECC61CFCDE5}"/>
              </a:ext>
            </a:extLst>
          </p:cNvPr>
          <p:cNvSpPr>
            <a:spLocks noGrp="1"/>
          </p:cNvSpPr>
          <p:nvPr>
            <p:ph type="title"/>
          </p:nvPr>
        </p:nvSpPr>
        <p:spPr/>
        <p:txBody>
          <a:bodyPr/>
          <a:lstStyle/>
          <a:p>
            <a:pPr algn="ctr"/>
            <a:r>
              <a:rPr lang="zh-CN" altLang="en-US" dirty="0"/>
              <a:t>步进电机</a:t>
            </a:r>
          </a:p>
        </p:txBody>
      </p:sp>
      <p:sp>
        <p:nvSpPr>
          <p:cNvPr id="3" name="内容占位符 2">
            <a:extLst>
              <a:ext uri="{FF2B5EF4-FFF2-40B4-BE49-F238E27FC236}">
                <a16:creationId xmlns:a16="http://schemas.microsoft.com/office/drawing/2014/main" id="{546EC698-C67E-4725-A826-CDE29A050B60}"/>
              </a:ext>
            </a:extLst>
          </p:cNvPr>
          <p:cNvSpPr>
            <a:spLocks noGrp="1"/>
          </p:cNvSpPr>
          <p:nvPr>
            <p:ph idx="1"/>
          </p:nvPr>
        </p:nvSpPr>
        <p:spPr>
          <a:xfrm>
            <a:off x="1309512" y="2243579"/>
            <a:ext cx="10272889" cy="3756237"/>
          </a:xfrm>
        </p:spPr>
        <p:txBody>
          <a:bodyPr/>
          <a:lstStyle/>
          <a:p>
            <a:r>
              <a:rPr lang="zh-CN" altLang="zh-CN" dirty="0"/>
              <a:t>步进电机是将电脉冲信号转变为角位移或线位移的开环控制元步进电机件</a:t>
            </a:r>
            <a:r>
              <a:rPr lang="zh-CN" altLang="en-US" dirty="0"/>
              <a:t>。</a:t>
            </a:r>
            <a:endParaRPr lang="en-US" altLang="zh-CN" dirty="0"/>
          </a:p>
          <a:p>
            <a:r>
              <a:rPr lang="zh-CN" altLang="zh-CN" dirty="0"/>
              <a:t>在非超载的情况下，电机的转速、停止的位置只取决于脉冲信号的频率和脉冲数，而不受负载变化的影响，当步进驱动器接收到一个脉冲信号，它就驱动步进电机按设定的方向转动一个固定的角度，称为“步距角”，它的旋转是以固定的角度一步一步运行的</a:t>
            </a:r>
            <a:r>
              <a:rPr lang="zh-CN" altLang="en-US" dirty="0"/>
              <a:t>。</a:t>
            </a:r>
            <a:endParaRPr lang="en-US" altLang="zh-CN" dirty="0"/>
          </a:p>
          <a:p>
            <a:r>
              <a:rPr lang="zh-CN" altLang="zh-CN" dirty="0"/>
              <a:t>可以通过控制脉冲个数来控制角位移量，从而达到准确定位的目的；同时可以通过控制脉冲频率来控制电机转动的速度和加速度，从而达到调速的目的。 </a:t>
            </a:r>
            <a:endParaRPr lang="zh-CN" altLang="en-US" dirty="0"/>
          </a:p>
        </p:txBody>
      </p:sp>
      <p:pic>
        <p:nvPicPr>
          <p:cNvPr id="4" name="图片 3">
            <a:extLst>
              <a:ext uri="{FF2B5EF4-FFF2-40B4-BE49-F238E27FC236}">
                <a16:creationId xmlns:a16="http://schemas.microsoft.com/office/drawing/2014/main" id="{F4B6370A-95DD-8458-DDCA-6BA929247DC1}"/>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324240793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17EA2-C5EC-4C8E-B768-E826BCA41169}"/>
              </a:ext>
            </a:extLst>
          </p:cNvPr>
          <p:cNvSpPr>
            <a:spLocks noGrp="1"/>
          </p:cNvSpPr>
          <p:nvPr>
            <p:ph type="title"/>
          </p:nvPr>
        </p:nvSpPr>
        <p:spPr/>
        <p:txBody>
          <a:bodyPr/>
          <a:lstStyle/>
          <a:p>
            <a:pPr algn="ctr"/>
            <a:r>
              <a:rPr lang="zh-CN" altLang="en-US" dirty="0"/>
              <a:t>步进电机（续）</a:t>
            </a:r>
          </a:p>
        </p:txBody>
      </p:sp>
      <p:sp>
        <p:nvSpPr>
          <p:cNvPr id="3" name="内容占位符 2">
            <a:extLst>
              <a:ext uri="{FF2B5EF4-FFF2-40B4-BE49-F238E27FC236}">
                <a16:creationId xmlns:a16="http://schemas.microsoft.com/office/drawing/2014/main" id="{863793EE-2B27-4933-86F4-37BFDE29A81D}"/>
              </a:ext>
            </a:extLst>
          </p:cNvPr>
          <p:cNvSpPr>
            <a:spLocks noGrp="1"/>
          </p:cNvSpPr>
          <p:nvPr>
            <p:ph idx="1"/>
          </p:nvPr>
        </p:nvSpPr>
        <p:spPr>
          <a:xfrm>
            <a:off x="1309512" y="2187019"/>
            <a:ext cx="10272889" cy="3812797"/>
          </a:xfrm>
        </p:spPr>
        <p:txBody>
          <a:bodyPr>
            <a:normAutofit lnSpcReduction="10000"/>
          </a:bodyPr>
          <a:lstStyle/>
          <a:p>
            <a:r>
              <a:rPr lang="zh-CN" altLang="zh-CN" dirty="0"/>
              <a:t>步进电机驱动方式： </a:t>
            </a:r>
          </a:p>
          <a:p>
            <a:r>
              <a:rPr lang="en-US" altLang="zh-CN" dirty="0"/>
              <a:t>1</a:t>
            </a:r>
            <a:r>
              <a:rPr lang="zh-CN" altLang="zh-CN" dirty="0"/>
              <a:t>、</a:t>
            </a:r>
            <a:r>
              <a:rPr lang="en-US" altLang="zh-CN" dirty="0"/>
              <a:t>1</a:t>
            </a:r>
            <a:r>
              <a:rPr lang="zh-CN" altLang="zh-CN" dirty="0"/>
              <a:t>相励磁法：每一瞬间只有一个线圈导通，其他线圈休息。其特点是励磁方法简单，耗电低，精确度良好。但是力矩小、震动大，每次励磁信号走的角度是标称角度。 </a:t>
            </a:r>
          </a:p>
          <a:p>
            <a:r>
              <a:rPr lang="en-US" altLang="zh-CN" dirty="0"/>
              <a:t>2</a:t>
            </a:r>
            <a:r>
              <a:rPr lang="zh-CN" altLang="zh-CN" dirty="0"/>
              <a:t>、</a:t>
            </a:r>
            <a:r>
              <a:rPr lang="en-US" altLang="zh-CN" dirty="0"/>
              <a:t>2</a:t>
            </a:r>
            <a:r>
              <a:rPr lang="zh-CN" altLang="zh-CN" dirty="0"/>
              <a:t>相励磁法：每一瞬间有两个线圈同时导通，特点是力矩大、震动较小，每次励磁转动角度是标称角度。 </a:t>
            </a:r>
          </a:p>
          <a:p>
            <a:r>
              <a:rPr lang="en-US" altLang="zh-CN" dirty="0"/>
              <a:t>3</a:t>
            </a:r>
            <a:r>
              <a:rPr lang="zh-CN" altLang="zh-CN" dirty="0"/>
              <a:t>、</a:t>
            </a:r>
            <a:r>
              <a:rPr lang="en-US" altLang="zh-CN" dirty="0"/>
              <a:t>1-2</a:t>
            </a:r>
            <a:r>
              <a:rPr lang="zh-CN" altLang="zh-CN" dirty="0"/>
              <a:t>相励磁法：</a:t>
            </a:r>
            <a:r>
              <a:rPr lang="en-US" altLang="zh-CN" dirty="0"/>
              <a:t>1</a:t>
            </a:r>
            <a:r>
              <a:rPr lang="zh-CN" altLang="zh-CN" dirty="0"/>
              <a:t>相和</a:t>
            </a:r>
            <a:r>
              <a:rPr lang="en-US" altLang="zh-CN" dirty="0"/>
              <a:t>2</a:t>
            </a:r>
            <a:r>
              <a:rPr lang="zh-CN" altLang="zh-CN" dirty="0"/>
              <a:t>相轮流交替导通，精度较高，且运转平滑。每送一个励磁信号转动二分之一标称角度。</a:t>
            </a:r>
            <a:r>
              <a:rPr lang="zh-CN" altLang="en-US" dirty="0"/>
              <a:t>又</a:t>
            </a:r>
            <a:r>
              <a:rPr lang="zh-CN" altLang="zh-CN" dirty="0"/>
              <a:t>称为半步驱动。</a:t>
            </a:r>
            <a:r>
              <a:rPr lang="en-US" altLang="zh-CN" dirty="0"/>
              <a:t>4</a:t>
            </a:r>
            <a:r>
              <a:rPr lang="zh-CN" altLang="zh-CN" dirty="0"/>
              <a:t>相电机中，</a:t>
            </a:r>
            <a:r>
              <a:rPr lang="en-US" altLang="zh-CN" dirty="0"/>
              <a:t>1</a:t>
            </a:r>
            <a:r>
              <a:rPr lang="zh-CN" altLang="zh-CN" dirty="0"/>
              <a:t>、</a:t>
            </a:r>
            <a:r>
              <a:rPr lang="en-US" altLang="zh-CN" dirty="0"/>
              <a:t>2</a:t>
            </a:r>
            <a:r>
              <a:rPr lang="zh-CN" altLang="zh-CN" dirty="0"/>
              <a:t>种方式称</a:t>
            </a:r>
            <a:r>
              <a:rPr lang="en-US" altLang="zh-CN" dirty="0"/>
              <a:t>4</a:t>
            </a:r>
            <a:r>
              <a:rPr lang="zh-CN" altLang="zh-CN" dirty="0"/>
              <a:t>相</a:t>
            </a:r>
            <a:r>
              <a:rPr lang="en-US" altLang="zh-CN" dirty="0"/>
              <a:t>4</a:t>
            </a:r>
            <a:r>
              <a:rPr lang="zh-CN" altLang="zh-CN" dirty="0"/>
              <a:t>拍，</a:t>
            </a:r>
            <a:r>
              <a:rPr lang="en-US" altLang="zh-CN" dirty="0"/>
              <a:t>3</a:t>
            </a:r>
            <a:r>
              <a:rPr lang="zh-CN" altLang="zh-CN" dirty="0"/>
              <a:t>种称</a:t>
            </a:r>
            <a:r>
              <a:rPr lang="en-US" altLang="zh-CN" dirty="0"/>
              <a:t>4</a:t>
            </a:r>
            <a:r>
              <a:rPr lang="zh-CN" altLang="zh-CN" dirty="0"/>
              <a:t>相</a:t>
            </a:r>
            <a:r>
              <a:rPr lang="en-US" altLang="zh-CN" dirty="0"/>
              <a:t>8</a:t>
            </a:r>
            <a:r>
              <a:rPr lang="zh-CN" altLang="zh-CN" dirty="0"/>
              <a:t>拍。 </a:t>
            </a:r>
          </a:p>
        </p:txBody>
      </p:sp>
      <p:pic>
        <p:nvPicPr>
          <p:cNvPr id="4" name="图片 3">
            <a:extLst>
              <a:ext uri="{FF2B5EF4-FFF2-40B4-BE49-F238E27FC236}">
                <a16:creationId xmlns:a16="http://schemas.microsoft.com/office/drawing/2014/main" id="{F21DB62A-C3A4-E5BC-1666-00BADE1DA0E2}"/>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17898635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视差">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944</Words>
  <Application>Microsoft Office PowerPoint</Application>
  <PresentationFormat>宽屏</PresentationFormat>
  <Paragraphs>58</Paragraphs>
  <Slides>17</Slides>
  <Notes>0</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17</vt:i4>
      </vt:variant>
    </vt:vector>
  </HeadingPairs>
  <TitlesOfParts>
    <vt:vector size="23" baseType="lpstr">
      <vt:lpstr>等线</vt:lpstr>
      <vt:lpstr>等线 Light</vt:lpstr>
      <vt:lpstr>Arial</vt:lpstr>
      <vt:lpstr>Corbel</vt:lpstr>
      <vt:lpstr>Office 主题​​</vt:lpstr>
      <vt:lpstr>视差</vt:lpstr>
      <vt:lpstr>声控模块</vt:lpstr>
      <vt:lpstr>实验25：声控灯</vt:lpstr>
      <vt:lpstr>DHT11温湿度传感器</vt:lpstr>
      <vt:lpstr>DHT11温湿度传感器（续）</vt:lpstr>
      <vt:lpstr>引脚图</vt:lpstr>
      <vt:lpstr>相关库</vt:lpstr>
      <vt:lpstr>实验26：温湿度采集</vt:lpstr>
      <vt:lpstr>步进电机</vt:lpstr>
      <vt:lpstr>步进电机（续）</vt:lpstr>
      <vt:lpstr>步进电机（续）</vt:lpstr>
      <vt:lpstr>步进电机（续）</vt:lpstr>
      <vt:lpstr>驱动芯片</vt:lpstr>
      <vt:lpstr>相关库</vt:lpstr>
      <vt:lpstr>实验27：驱动步进电机</vt:lpstr>
      <vt:lpstr>实物图</vt:lpstr>
      <vt:lpstr>问题：步进电机只向一个方向转</vt:lpstr>
      <vt:lpstr>实验28：电位器控制步进电机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声控模块</dc:title>
  <dc:creator>郝 宽</dc:creator>
  <cp:lastModifiedBy>郝 宽</cp:lastModifiedBy>
  <cp:revision>1</cp:revision>
  <dcterms:created xsi:type="dcterms:W3CDTF">2022-06-24T14:53:54Z</dcterms:created>
  <dcterms:modified xsi:type="dcterms:W3CDTF">2022-06-24T14:55:00Z</dcterms:modified>
</cp:coreProperties>
</file>