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81" r:id="rId4"/>
    <p:sldId id="279" r:id="rId5"/>
    <p:sldId id="286" r:id="rId6"/>
    <p:sldId id="310" r:id="rId7"/>
    <p:sldId id="311" r:id="rId8"/>
    <p:sldId id="287" r:id="rId9"/>
    <p:sldId id="282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96FB7-C9F0-73BA-04F4-5EAB5979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5CC9B-EB6E-4ABA-72D8-81280AE4C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63FDF-74B0-9CF7-9035-02A91BF9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15CF6-CF2E-0928-47DA-47910013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4D2EA-490B-74E4-2AE2-5576B02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0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43A6-0424-ED2B-12D5-B263D990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1A937-1415-9A31-2150-12ED5CF8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D82C-B787-EACA-8DCE-90B09D22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62705-EC8E-19AF-A0FC-3368D74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9C9D6-4D5B-1C00-4F25-6DB577B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1A342-4E6B-3FFB-0091-30C6E254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003AB-38F8-3655-7D39-5ADADF180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B2B94-989A-DA12-47D0-7A6B24F9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531B8-A61E-7327-C48F-175F139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4917C-A8D5-4DEA-7112-773F9D30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4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50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D53D-4E62-F350-19C2-7997264B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434C-9AA7-5C3D-4E14-5EFDA59A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143F9-4131-B42B-8F8D-36ED4377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258FE-5644-49BD-E3E7-C8DDAB35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17FB9-BCB0-C7C2-75DD-C08B768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10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8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DFC3-AFF2-D28C-2F39-F4168ACF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B8FD5-F5F2-E382-6CD7-A618D5CD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174AA-7736-DCDA-1310-47778EBE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37D5C-6D06-6BF2-407C-51B01621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1F55B-CED2-F108-37B6-6B4BED9E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4EAE-BE0F-DB24-F4D8-08414C21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F2AFA-0643-4FE3-821E-557AA0C7B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B0CA3-9029-A69E-10C5-00D98DBD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9DF9D-4F9A-73D6-0FFB-0A17C764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0CB62-3273-84AF-3581-C4BC26C6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8B22-F71F-1D2C-AAC4-89BB06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4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79FF-A30C-1E17-2444-784C2DE4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E2637-F6C8-B7BE-E6AA-FEDD470A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78B3A-1F4E-6987-64C1-0DB1F1FF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F7FCFB-02DD-4315-8ECD-48FBEAEF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C7E46-CE9B-4EB7-EC45-30D185CD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6CE2A-977C-FB5C-F323-82B36FF1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F75D5-E148-BD01-3864-131D27BB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5AC0D-8894-13D1-B172-F2A869A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A4BE-168D-AAB2-CAFB-47749D86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CEA1F-9FDC-C857-92E1-3044EB42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14BA4C-6AC3-B97D-2CF6-6AA2782F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C9AFD-5902-DE80-5257-595AB7E7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2443C-2A9D-D79A-AD9B-B5B42014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539441-C557-DB9C-0E00-57A9BBC6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45002-E411-7029-B662-B64D86C1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9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7AEF-79F6-744B-3144-B900125B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F5CD6-CEFB-B105-7841-D696CB15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160A8-078D-5CA3-0D51-B1A77806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E5A6E-6512-A855-36A4-7E8BCE2F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65923-5DA2-05B7-D33E-358DD80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C8F6D-C3CB-049E-6D87-E219B49F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9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0A94-FE4B-A512-A7E5-89EE09C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FA08E-E660-1FAB-AE55-9EEDCBE9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0AA0C-C531-DF59-8E7C-BCBF20B8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103B9-E201-D085-3E04-B553C46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73BA8-4EE4-6C35-9345-E03C89D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9E035-06A6-DFF8-BB34-974E98EF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E22212-208C-F730-45A9-E8AED33D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567A1-A5F4-2E1A-303D-FD2AC055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02F04-7277-271A-B329-B6F884C1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6D18-E7DF-4D58-A97B-467336D6BD9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05B1-8AD2-4E88-EA7E-03DB5D34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B8DE2-F67C-7CF3-CCBF-7D5AA2D8C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C436-18E6-4397-BCA5-C16E7DE3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3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io-basics-dashboards/creating-a-dashboard" TargetMode="External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12D1B-B9D5-44E5-A11E-92C28A90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8298-10C0-476A-B93A-79D3BCA1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MQTT</a:t>
            </a:r>
            <a:r>
              <a:rPr lang="zh-CN" altLang="zh-CN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zh-CN" dirty="0"/>
              <a:t>，消息队列遥测传输）是</a:t>
            </a:r>
            <a:r>
              <a:rPr lang="en-US" altLang="zh-CN" dirty="0"/>
              <a:t>IBM</a:t>
            </a:r>
            <a:r>
              <a:rPr lang="zh-CN" altLang="zh-CN" dirty="0"/>
              <a:t>开发的轻量级的基于发布</a:t>
            </a:r>
            <a:r>
              <a:rPr lang="en-US" altLang="zh-CN" dirty="0"/>
              <a:t> - </a:t>
            </a:r>
            <a:r>
              <a:rPr lang="zh-CN" altLang="zh-CN" dirty="0"/>
              <a:t>订阅的消息传递</a:t>
            </a:r>
            <a:r>
              <a:rPr lang="zh-CN" altLang="en-US" dirty="0"/>
              <a:t>的</a:t>
            </a:r>
            <a:r>
              <a:rPr lang="zh-CN" altLang="zh-CN" dirty="0"/>
              <a:t>协议。</a:t>
            </a:r>
            <a:r>
              <a:rPr lang="zh-CN" altLang="en-US" dirty="0"/>
              <a:t>它</a:t>
            </a:r>
            <a:r>
              <a:rPr lang="zh-CN" altLang="zh-CN" dirty="0"/>
              <a:t>支持所有平台，几乎可以把所有联网物品和外部连接起来，被用来当做传感器和制动器（比如通过</a:t>
            </a:r>
            <a:r>
              <a:rPr lang="en-US" altLang="zh-CN" dirty="0"/>
              <a:t>Twitter</a:t>
            </a:r>
            <a:r>
              <a:rPr lang="zh-CN" altLang="zh-CN" dirty="0"/>
              <a:t>让房屋联网）的通信协议。</a:t>
            </a:r>
          </a:p>
          <a:p>
            <a:pPr lvl="1"/>
            <a:r>
              <a:rPr lang="zh-CN" altLang="zh-CN" dirty="0"/>
              <a:t>它比其他基于请求响应的</a:t>
            </a:r>
            <a:r>
              <a:rPr lang="en-US" altLang="zh-CN" dirty="0"/>
              <a:t>API</a:t>
            </a:r>
            <a:r>
              <a:rPr lang="zh-CN" altLang="zh-CN" dirty="0"/>
              <a:t>（如</a:t>
            </a:r>
            <a:r>
              <a:rPr lang="en-US" altLang="zh-CN" dirty="0"/>
              <a:t>HTTP</a:t>
            </a:r>
            <a:r>
              <a:rPr lang="zh-CN" altLang="zh-CN" dirty="0"/>
              <a:t>）更快。</a:t>
            </a:r>
          </a:p>
          <a:p>
            <a:pPr lvl="1"/>
            <a:r>
              <a:rPr lang="zh-CN" altLang="zh-CN" dirty="0"/>
              <a:t>它是基于</a:t>
            </a:r>
            <a:r>
              <a:rPr lang="en-US" altLang="zh-CN" dirty="0"/>
              <a:t>TCP / IP</a:t>
            </a:r>
            <a:r>
              <a:rPr lang="zh-CN" altLang="zh-CN" dirty="0"/>
              <a:t>协议开发的。</a:t>
            </a:r>
          </a:p>
          <a:p>
            <a:pPr lvl="1"/>
            <a:r>
              <a:rPr lang="zh-CN" altLang="zh-CN" dirty="0"/>
              <a:t>它允许远程定位设备在消息代理的帮助下连接，订阅，发布等到服务器上的特定主题。</a:t>
            </a:r>
          </a:p>
          <a:p>
            <a:pPr lvl="1"/>
            <a:r>
              <a:rPr lang="en-US" altLang="zh-CN" dirty="0"/>
              <a:t>MQTT Broker / Message Broker</a:t>
            </a:r>
            <a:r>
              <a:rPr lang="zh-CN" altLang="zh-CN" dirty="0"/>
              <a:t>是发件人和收件人之间的一个模块。这是消息验证，转换和路由的一个元素。</a:t>
            </a:r>
          </a:p>
          <a:p>
            <a:pPr lvl="1"/>
            <a:r>
              <a:rPr lang="zh-CN" altLang="zh-CN" dirty="0"/>
              <a:t>经纪人负责将消息分发给感兴趣的客户（订阅客户）。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D9A26-50C7-8290-99F3-7632F04D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2E193-3073-4683-84E5-5930F0A9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BD7D-BE2F-4C51-99EC-85C3DD7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zh-CN" dirty="0"/>
              <a:t>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）嵌入式应用，每个传感器都连接到服务器，并且可以通过互联网进行控制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 err="1"/>
              <a:t>NodeMCU</a:t>
            </a:r>
            <a:r>
              <a:rPr lang="zh-CN" altLang="zh-CN" dirty="0"/>
              <a:t>是一个开源的物联网平台。这是一个运行在</a:t>
            </a:r>
            <a:r>
              <a:rPr lang="en-US" altLang="zh-CN" dirty="0" err="1"/>
              <a:t>Espressif</a:t>
            </a:r>
            <a:r>
              <a:rPr lang="en-US" altLang="zh-CN" dirty="0"/>
              <a:t> Systems</a:t>
            </a:r>
            <a:r>
              <a:rPr lang="zh-CN" altLang="zh-CN" dirty="0"/>
              <a:t>的</a:t>
            </a:r>
            <a:r>
              <a:rPr lang="en-US" altLang="zh-CN" dirty="0"/>
              <a:t>ESP8266 Wi-Fi SoC</a:t>
            </a:r>
            <a:r>
              <a:rPr lang="zh-CN" altLang="zh-CN" dirty="0"/>
              <a:t>上的固件。它具有可用的物联网应用程序易于构建的无线网络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 err="1"/>
              <a:t>NodeMCU</a:t>
            </a:r>
            <a:r>
              <a:rPr lang="zh-CN" altLang="zh-CN" dirty="0"/>
              <a:t>的</a:t>
            </a:r>
            <a:r>
              <a:rPr lang="en-US" altLang="zh-CN" dirty="0"/>
              <a:t>MQTT</a:t>
            </a:r>
            <a:r>
              <a:rPr lang="zh-CN" altLang="zh-CN" dirty="0"/>
              <a:t>客户端模块与</a:t>
            </a:r>
            <a:r>
              <a:rPr lang="en-US" altLang="zh-CN" dirty="0"/>
              <a:t>MQTT</a:t>
            </a:r>
            <a:r>
              <a:rPr lang="zh-CN" altLang="zh-CN" dirty="0"/>
              <a:t>协议版本</a:t>
            </a:r>
            <a:r>
              <a:rPr lang="en-US" altLang="zh-CN" dirty="0"/>
              <a:t>3.1.1</a:t>
            </a:r>
            <a:r>
              <a:rPr lang="zh-CN" altLang="zh-CN" dirty="0"/>
              <a:t>相同。确保您的代理支持</a:t>
            </a:r>
            <a:r>
              <a:rPr lang="en-US" altLang="zh-CN" dirty="0"/>
              <a:t>3.1.1</a:t>
            </a:r>
            <a:r>
              <a:rPr lang="zh-CN" altLang="zh-CN" dirty="0"/>
              <a:t>版，并且已正确配置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BED96-DE21-C37A-2B72-EE63DAA6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3261-AAF2-4361-B4F6-3B60A71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19803E-0A19-4D07-ACE1-13AA92E7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92752"/>
            <a:ext cx="10272889" cy="1336248"/>
          </a:xfrm>
        </p:spPr>
        <p:txBody>
          <a:bodyPr>
            <a:normAutofit/>
          </a:bodyPr>
          <a:lstStyle/>
          <a:p>
            <a:r>
              <a:rPr lang="zh-CN" altLang="zh-CN" dirty="0"/>
              <a:t>如果温度传感器发布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主题的温度数据（消息），那么订购了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主题的客户就可以获得公布的温度数据。</a:t>
            </a:r>
          </a:p>
        </p:txBody>
      </p:sp>
      <p:pic>
        <p:nvPicPr>
          <p:cNvPr id="8" name="图片 7" descr="MQTT Broker nw">
            <a:extLst>
              <a:ext uri="{FF2B5EF4-FFF2-40B4-BE49-F238E27FC236}">
                <a16:creationId xmlns:a16="http://schemas.microsoft.com/office/drawing/2014/main" id="{3091D98B-E922-4119-A643-E8016E760A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46" y="3429000"/>
            <a:ext cx="526542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74574-E5B5-6D72-E99C-144B02D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834E-ED9E-4990-998E-65FCD5E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Adafruit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875F-BB23-4917-923D-DF8A7BA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打开链接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https://io.adafruit.com/</a:t>
            </a:r>
            <a:r>
              <a:rPr lang="en-US" altLang="zh-CN" dirty="0"/>
              <a:t> </a:t>
            </a:r>
            <a:r>
              <a:rPr lang="zh-CN" altLang="zh-CN" dirty="0"/>
              <a:t>，注册用户并登陆。</a:t>
            </a:r>
          </a:p>
          <a:p>
            <a:r>
              <a:rPr lang="zh-CN" altLang="en-US" dirty="0"/>
              <a:t>在菜单栏选择 “</a:t>
            </a:r>
            <a:r>
              <a:rPr lang="en-US" altLang="zh-CN" dirty="0"/>
              <a:t>IO -&gt; New Dashboard</a:t>
            </a:r>
            <a:r>
              <a:rPr lang="zh-CN" altLang="en-US" dirty="0"/>
              <a:t>”，假设创建 </a:t>
            </a:r>
            <a:r>
              <a:rPr lang="en-US" altLang="zh-CN" dirty="0"/>
              <a:t>IOT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在菜单栏选择 “</a:t>
            </a:r>
            <a:r>
              <a:rPr lang="en-US" altLang="zh-CN" dirty="0"/>
              <a:t>My Key</a:t>
            </a:r>
            <a:r>
              <a:rPr lang="zh-CN" altLang="en-US" dirty="0"/>
              <a:t>”，取得用户名和</a:t>
            </a:r>
            <a:r>
              <a:rPr lang="en-US" altLang="zh-CN" dirty="0"/>
              <a:t>AIO</a:t>
            </a:r>
            <a:r>
              <a:rPr lang="zh-CN" altLang="zh-CN" dirty="0"/>
              <a:t>密钥</a:t>
            </a:r>
            <a:r>
              <a:rPr lang="zh-CN" altLang="en-US" dirty="0"/>
              <a:t>。</a:t>
            </a:r>
            <a:r>
              <a:rPr lang="zh-CN" altLang="zh-CN" dirty="0"/>
              <a:t>稍后用于访问馈送数据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en-US" dirty="0"/>
              <a:t>资料</a:t>
            </a:r>
            <a:r>
              <a:rPr lang="zh-CN" altLang="zh-CN" dirty="0"/>
              <a:t>参阅链接：</a:t>
            </a:r>
          </a:p>
          <a:p>
            <a:pPr lvl="1"/>
            <a:r>
              <a:rPr lang="en-US" altLang="zh-CN" u="sng" dirty="0">
                <a:hlinkClick r:id="rId3"/>
              </a:rPr>
              <a:t>https://learn.adafruit.com/adafruit-io-basics-dashboards/creating-a-dashboard</a:t>
            </a:r>
            <a:endParaRPr lang="zh-CN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IOT Dashboard</a:t>
            </a:r>
            <a:r>
              <a:rPr lang="zh-CN" altLang="zh-CN" dirty="0"/>
              <a:t>，可以添加各种可用于控制</a:t>
            </a:r>
            <a:r>
              <a:rPr lang="zh-CN" altLang="en-US" dirty="0"/>
              <a:t>和监视</a:t>
            </a:r>
            <a:r>
              <a:rPr lang="zh-CN" altLang="zh-CN" dirty="0"/>
              <a:t>设备的模块</a:t>
            </a:r>
            <a:r>
              <a:rPr lang="zh-CN" altLang="en-US" dirty="0"/>
              <a:t>。如可以创建一个开关灯的按钮，在仪表盘右上角的设置中选择“</a:t>
            </a:r>
            <a:r>
              <a:rPr lang="en-US" altLang="zh-CN" dirty="0"/>
              <a:t>Create New Block</a:t>
            </a:r>
            <a:r>
              <a:rPr lang="zh-CN" altLang="en-US" dirty="0"/>
              <a:t>”，选择“</a:t>
            </a:r>
            <a:r>
              <a:rPr lang="en-US" altLang="zh-CN" dirty="0"/>
              <a:t>Toggle</a:t>
            </a:r>
            <a:r>
              <a:rPr lang="zh-CN" altLang="en-US" dirty="0"/>
              <a:t>”进行配置即可。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CF083-9FE6-B8CE-ABF7-AD7C6D1C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96B4B-C3D3-4A86-9EB1-9164B6A1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87" y="2438401"/>
            <a:ext cx="5200650" cy="31328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330517"/>
            <a:ext cx="4518264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创建的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Feeds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需要和代码中的保持一致。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test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用于显示从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采集到的数据。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Switch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用于和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DashBoards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中创建的开关灯控制块进行关联，用于控制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的外围设备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LED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931F-DD44-4861-AE5C-1A8A9AF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创建仪表盘开关灯控制块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3286C2-5988-4F9C-9768-100A3DEA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37" y="2667000"/>
            <a:ext cx="4669613" cy="333216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D4D9C-09BB-2763-4B82-664BDFC6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E205E-56F8-406D-8597-18CA47A1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8B5DF-FFC1-4E62-9F52-28CF1F1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Arduino IDE</a:t>
            </a:r>
            <a:r>
              <a:rPr lang="zh-CN" altLang="zh-CN" dirty="0"/>
              <a:t>库管理器来安装</a:t>
            </a:r>
            <a:r>
              <a:rPr lang="en-US" altLang="zh-CN" dirty="0"/>
              <a:t>3</a:t>
            </a:r>
            <a:r>
              <a:rPr lang="zh-CN" altLang="en-US" dirty="0"/>
              <a:t>个库。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Adafruit 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Adafruit MQTT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err="1"/>
              <a:t>ArduinoHttpClient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ECC6B-9DB5-9A8D-45B2-DC4F73EE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DFE5-0AB7-4314-A331-2C3B1CC2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MQTT</a:t>
            </a:r>
            <a:r>
              <a:rPr lang="zh-CN" altLang="en-US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D45FD-4DE4-47C2-B8B1-B2FDE643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编写</a:t>
            </a:r>
            <a:r>
              <a:rPr lang="en-US" altLang="zh-CN" dirty="0"/>
              <a:t>Arduino</a:t>
            </a:r>
            <a:r>
              <a:rPr lang="zh-CN" altLang="zh-CN" dirty="0"/>
              <a:t>程序将</a:t>
            </a:r>
            <a:r>
              <a:rPr lang="en-US" altLang="zh-CN" dirty="0" err="1"/>
              <a:t>NodeMCU</a:t>
            </a:r>
            <a:r>
              <a:rPr lang="zh-CN" altLang="zh-CN" dirty="0"/>
              <a:t>配置为</a:t>
            </a:r>
            <a:r>
              <a:rPr lang="en-US" altLang="zh-CN" dirty="0"/>
              <a:t>MQTT</a:t>
            </a:r>
            <a:r>
              <a:rPr lang="zh-CN" altLang="zh-CN" dirty="0"/>
              <a:t>客户端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远程</a:t>
            </a:r>
            <a:r>
              <a:rPr lang="zh-CN" altLang="zh-CN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开关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通过</a:t>
            </a:r>
            <a:r>
              <a:rPr lang="en-US" altLang="zh-CN" dirty="0"/>
              <a:t>POT</a:t>
            </a:r>
            <a:r>
              <a:rPr lang="zh-CN" altLang="zh-CN" dirty="0"/>
              <a:t>（电位器）以数字形式发送电压到</a:t>
            </a:r>
            <a:r>
              <a:rPr lang="en-US" altLang="zh-CN" dirty="0"/>
              <a:t>Adafruit</a:t>
            </a:r>
            <a:r>
              <a:rPr lang="zh-CN" altLang="zh-CN" dirty="0"/>
              <a:t>仪表板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这里我们使用</a:t>
            </a:r>
            <a:r>
              <a:rPr lang="en-US" altLang="zh-CN" dirty="0"/>
              <a:t>Adafruit</a:t>
            </a:r>
            <a:r>
              <a:rPr lang="zh-CN" altLang="zh-CN" dirty="0"/>
              <a:t>服务器来进行</a:t>
            </a:r>
            <a:r>
              <a:rPr lang="en-US" altLang="zh-CN" dirty="0"/>
              <a:t>MQTT</a:t>
            </a:r>
            <a:r>
              <a:rPr lang="zh-CN" altLang="zh-CN" dirty="0"/>
              <a:t>客户端演示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lvl="1"/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和电阻各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zh-CN" altLang="zh-CN" dirty="0"/>
          </a:p>
          <a:p>
            <a:pPr lvl="1"/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7452-DC5F-7A66-A094-8E837EC0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104AB-3C06-495C-9D24-B764CA2E3C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2363" y="1681163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FF3B5-A901-4A08-91C3-2938BB6FB9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24675" y="1665501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67683E-57E4-423C-8CEA-00C42CC544F7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87" y="2735263"/>
            <a:ext cx="5157788" cy="322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859ACBA-52A3-408C-9019-F4BBEC0C3010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99" y="2489413"/>
            <a:ext cx="4748212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2007C-D8CB-B483-E390-5B914AEC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Corbel</vt:lpstr>
      <vt:lpstr>Office 主题​​</vt:lpstr>
      <vt:lpstr>视差</vt:lpstr>
      <vt:lpstr>MQTT与IOT</vt:lpstr>
      <vt:lpstr>MQTT与IOT（续）</vt:lpstr>
      <vt:lpstr>MQTT与IOT（续）</vt:lpstr>
      <vt:lpstr>Adafruit</vt:lpstr>
      <vt:lpstr>创建 Feeds</vt:lpstr>
      <vt:lpstr>创建仪表盘开关灯控制块</vt:lpstr>
      <vt:lpstr>相关库</vt:lpstr>
      <vt:lpstr>实验31：MQTT与IOT互联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MQTT与IOT</dc:title>
  <dc:creator>郝 宽</dc:creator>
  <cp:lastModifiedBy>郝 宽</cp:lastModifiedBy>
  <cp:revision>1</cp:revision>
  <dcterms:created xsi:type="dcterms:W3CDTF">2022-06-24T14:57:14Z</dcterms:created>
  <dcterms:modified xsi:type="dcterms:W3CDTF">2022-06-24T14:57:26Z</dcterms:modified>
</cp:coreProperties>
</file>