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38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67698" y="6117337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31644" y="6117337"/>
            <a:ext cx="481258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3760" y="6117337"/>
            <a:ext cx="54864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52595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8" y="4732865"/>
            <a:ext cx="1002132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634" y="932112"/>
            <a:ext cx="8228087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8" y="5299603"/>
            <a:ext cx="1002132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538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0" y="685800"/>
            <a:ext cx="1002132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62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130980" y="3428999"/>
            <a:ext cx="8841504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8" y="4343400"/>
            <a:ext cx="1002132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46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3308581"/>
            <a:ext cx="1002131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7381"/>
            <a:ext cx="1002132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3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2562" y="863023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6263" y="2819399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2322" y="685801"/>
            <a:ext cx="9298820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700" y="3886200"/>
            <a:ext cx="1002132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775200"/>
            <a:ext cx="1002132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0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701" y="685802"/>
            <a:ext cx="1002132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699" y="3505200"/>
            <a:ext cx="1002132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84699" y="4343400"/>
            <a:ext cx="1002132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0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5191" y="685800"/>
            <a:ext cx="1770831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699" y="685800"/>
            <a:ext cx="8021831" cy="51054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5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309512" y="2667000"/>
            <a:ext cx="10272889" cy="3332816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92440" y="6108174"/>
            <a:ext cx="1143297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30197" y="6108174"/>
            <a:ext cx="7086023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11957" y="6108174"/>
            <a:ext cx="570444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20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6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4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72642" y="2658533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84697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82280" y="2667000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09688" y="3335337"/>
            <a:ext cx="4896331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95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8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57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699" y="1600200"/>
            <a:ext cx="355004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63404" y="685801"/>
            <a:ext cx="6242616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4699" y="2971800"/>
            <a:ext cx="35500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29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110" y="1752599"/>
            <a:ext cx="5427572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6661" y="914400"/>
            <a:ext cx="3281828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83110" y="3124199"/>
            <a:ext cx="5427572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9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9512" y="457201"/>
            <a:ext cx="10272889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512" y="2667001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11573" y="6116071"/>
            <a:ext cx="1143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2022/6/24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9330" y="6116071"/>
            <a:ext cx="7086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59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63876" y="908686"/>
            <a:ext cx="7146925" cy="2629535"/>
          </a:xfrm>
        </p:spPr>
        <p:txBody>
          <a:bodyPr/>
          <a:lstStyle/>
          <a:p>
            <a:pPr algn="ctr"/>
            <a:r>
              <a:rPr lang="en-US" altLang="zh-CN" b="1" dirty="0"/>
              <a:t>2022</a:t>
            </a:r>
            <a:r>
              <a:rPr lang="zh-CN" altLang="en-US" b="1" dirty="0"/>
              <a:t>西安交通大学小学期计算机应用能力实训</a:t>
            </a:r>
            <a:r>
              <a:rPr lang="zh-CN" altLang="en-US" sz="4800" dirty="0">
                <a:solidFill>
                  <a:srgbClr val="FF0000"/>
                </a:solidFill>
              </a:rPr>
              <a:t>（</a:t>
            </a:r>
            <a:r>
              <a:rPr lang="en-US" altLang="zh-CN" sz="4800" dirty="0">
                <a:solidFill>
                  <a:srgbClr val="FF0000"/>
                </a:solidFill>
              </a:rPr>
              <a:t>Arduino</a:t>
            </a:r>
            <a:r>
              <a:rPr lang="zh-CN" altLang="en-US" sz="4800" dirty="0">
                <a:solidFill>
                  <a:srgbClr val="FF0000"/>
                </a:solidFill>
              </a:rPr>
              <a:t>项目）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727849" y="3933057"/>
            <a:ext cx="5184577" cy="1364531"/>
          </a:xfrm>
        </p:spPr>
        <p:txBody>
          <a:bodyPr/>
          <a:lstStyle/>
          <a:p>
            <a:r>
              <a:rPr lang="zh-CN" altLang="en-US" dirty="0"/>
              <a:t>任课教师：</a:t>
            </a:r>
            <a:endParaRPr lang="en-US" altLang="zh-CN" dirty="0"/>
          </a:p>
          <a:p>
            <a:r>
              <a:rPr lang="zh-CN" altLang="en-US" dirty="0"/>
              <a:t>郝宽宽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44039-6FA1-AD94-18E4-226BA490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4ECBC-F6D0-4913-9A62-3BB24682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服务器</a:t>
            </a:r>
            <a:r>
              <a:rPr lang="zh-CN" altLang="en-US" dirty="0"/>
              <a:t>搭建和数据发布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9E715F-8EB0-4F91-8503-437D3F392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512" y="2036190"/>
            <a:ext cx="10272889" cy="1159497"/>
          </a:xfrm>
        </p:spPr>
        <p:txBody>
          <a:bodyPr/>
          <a:lstStyle/>
          <a:p>
            <a:r>
              <a:rPr lang="en-US" altLang="zh-CN" dirty="0" err="1"/>
              <a:t>NodeMCU</a:t>
            </a:r>
            <a:r>
              <a:rPr lang="en-US" altLang="zh-CN" dirty="0"/>
              <a:t>(ESP8266) </a:t>
            </a:r>
            <a:r>
              <a:rPr lang="zh-CN" altLang="en-US" dirty="0"/>
              <a:t>的</a:t>
            </a:r>
            <a:r>
              <a:rPr lang="en-US" altLang="zh-CN" dirty="0"/>
              <a:t>wi-fi</a:t>
            </a:r>
            <a:r>
              <a:rPr lang="zh-CN" altLang="en-US" dirty="0"/>
              <a:t>模块具有接入点（</a:t>
            </a:r>
            <a:r>
              <a:rPr lang="en-US" altLang="zh-CN" dirty="0"/>
              <a:t>AP</a:t>
            </a:r>
            <a:r>
              <a:rPr lang="zh-CN" altLang="en-US" dirty="0"/>
              <a:t>）模式，它可以创建无线</a:t>
            </a:r>
            <a:r>
              <a:rPr lang="en-US" altLang="zh-CN" dirty="0"/>
              <a:t>LAN</a:t>
            </a:r>
            <a:r>
              <a:rPr lang="zh-CN" altLang="en-US" dirty="0"/>
              <a:t>，任何支持</a:t>
            </a:r>
            <a:r>
              <a:rPr lang="en-US" altLang="zh-CN" dirty="0"/>
              <a:t>Wi-Fi</a:t>
            </a:r>
            <a:r>
              <a:rPr lang="zh-CN" altLang="en-US" dirty="0"/>
              <a:t>的设备都可以连接。</a:t>
            </a:r>
          </a:p>
        </p:txBody>
      </p:sp>
      <p:pic>
        <p:nvPicPr>
          <p:cNvPr id="4" name="图片 3" descr="NodeMCU_WiFi_AP_Mode.png">
            <a:extLst>
              <a:ext uri="{FF2B5EF4-FFF2-40B4-BE49-F238E27FC236}">
                <a16:creationId xmlns:a16="http://schemas.microsoft.com/office/drawing/2014/main" id="{E1A5BA7F-41CA-4E8D-8E56-BFCC5B4566B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07" y="3303634"/>
            <a:ext cx="4113386" cy="2873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72C4E47-86D8-92B1-5B5D-2E2EAF477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70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A87C09-18D2-4DA8-9D3F-1649DAF25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http</a:t>
            </a:r>
            <a:r>
              <a:rPr lang="zh-CN" altLang="en-US" sz="2800" dirty="0"/>
              <a:t>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7BD6F-E444-4B9F-97F0-FE85C691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超文本传输​​协议（</a:t>
            </a:r>
            <a:r>
              <a:rPr lang="en-US" altLang="zh-CN" dirty="0"/>
              <a:t>HTTP</a:t>
            </a:r>
            <a:r>
              <a:rPr lang="zh-CN" altLang="zh-CN" dirty="0"/>
              <a:t>）是标准的应用层协议，用作服务器和客户端之间的请求响应协议。</a:t>
            </a:r>
          </a:p>
          <a:p>
            <a:r>
              <a:rPr lang="zh-CN" altLang="zh-CN" dirty="0"/>
              <a:t>它被广泛应用于物联网（</a:t>
            </a:r>
            <a:r>
              <a:rPr lang="en-US" altLang="zh-CN" dirty="0"/>
              <a:t>IoT</a:t>
            </a:r>
            <a:r>
              <a:rPr lang="zh-CN" altLang="zh-CN" dirty="0"/>
              <a:t>）嵌入式应用，每个传感器都连接到一个服务器，通过</a:t>
            </a:r>
            <a:r>
              <a:rPr lang="en-US" altLang="zh-CN" dirty="0"/>
              <a:t>HTTP</a:t>
            </a:r>
            <a:r>
              <a:rPr lang="zh-CN" altLang="zh-CN" dirty="0"/>
              <a:t>协议，我们可以将传感器所捕获的数据通过网络发送给每一个客户端。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CC8815-B29D-7A2D-DA3A-EAB0259E0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212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E15CD-4243-406F-B49C-0902CBA5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29</a:t>
            </a:r>
            <a:r>
              <a:rPr lang="zh-CN" altLang="en-US" dirty="0"/>
              <a:t>：服务器发布数据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3526C4-D9FB-49EE-9228-26F75EDA0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将采集到的温湿度，通过</a:t>
            </a:r>
            <a:r>
              <a:rPr lang="en-US" altLang="zh-CN" dirty="0" err="1"/>
              <a:t>NodeMCU</a:t>
            </a:r>
            <a:r>
              <a:rPr lang="zh-CN" altLang="zh-CN" dirty="0"/>
              <a:t>中的</a:t>
            </a:r>
            <a:r>
              <a:rPr lang="en-US" altLang="zh-CN" dirty="0"/>
              <a:t>HTTP</a:t>
            </a:r>
            <a:r>
              <a:rPr lang="zh-CN" altLang="zh-CN" dirty="0"/>
              <a:t>服务器，发布到每个连接到它的</a:t>
            </a:r>
            <a:r>
              <a:rPr lang="en-US" altLang="zh-CN" dirty="0"/>
              <a:t>Wi-Fi</a:t>
            </a:r>
            <a:r>
              <a:rPr lang="zh-CN" altLang="zh-CN" dirty="0"/>
              <a:t>设备上。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</a:t>
            </a:r>
            <a:r>
              <a:rPr lang="zh-CN" altLang="en-US" dirty="0"/>
              <a:t>板及跳线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温度湿度传感器</a:t>
            </a:r>
            <a:r>
              <a:rPr lang="en-US" altLang="zh-CN" dirty="0"/>
              <a:t>1</a:t>
            </a:r>
            <a:r>
              <a:rPr lang="zh-CN" altLang="zh-CN" dirty="0"/>
              <a:t>个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5654BE-938F-B83F-373E-C58605172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440A6-2D59-4800-9C0B-26975815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原理图</a:t>
            </a:r>
          </a:p>
        </p:txBody>
      </p:sp>
      <p:pic>
        <p:nvPicPr>
          <p:cNvPr id="4" name="内容占位符 3" descr="DHT11原理图.png">
            <a:extLst>
              <a:ext uri="{FF2B5EF4-FFF2-40B4-BE49-F238E27FC236}">
                <a16:creationId xmlns:a16="http://schemas.microsoft.com/office/drawing/2014/main" id="{93531348-7306-46BF-856B-EE26F0B8DC7B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93" y="2438401"/>
            <a:ext cx="6257925" cy="350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C780F6-5225-0E68-2D63-2C4294C86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2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C6B43-B090-4778-BB8F-050C27E1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实物图</a:t>
            </a:r>
          </a:p>
        </p:txBody>
      </p:sp>
      <p:pic>
        <p:nvPicPr>
          <p:cNvPr id="4" name="内容占位符 3" descr="DHT11实物图.png">
            <a:extLst>
              <a:ext uri="{FF2B5EF4-FFF2-40B4-BE49-F238E27FC236}">
                <a16:creationId xmlns:a16="http://schemas.microsoft.com/office/drawing/2014/main" id="{92F8AB14-9FCD-407D-98CC-975D4AEEEAF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4422" y="2667000"/>
            <a:ext cx="4683244" cy="3332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BA4CA37-8FDC-E734-EB94-F1CB409FE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9866B-8277-4019-B4FA-46D24C9A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服务器</a:t>
            </a:r>
            <a:r>
              <a:rPr lang="zh-CN" altLang="en-US" dirty="0"/>
              <a:t>本地传感器控制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EDBD6-6060-483B-BD23-340510178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终端</a:t>
            </a:r>
            <a:r>
              <a:rPr lang="zh-CN" altLang="zh-CN" dirty="0"/>
              <a:t>连接到</a:t>
            </a:r>
            <a:r>
              <a:rPr lang="en-US" altLang="zh-CN" dirty="0" err="1"/>
              <a:t>NodeMCU</a:t>
            </a:r>
            <a:r>
              <a:rPr lang="zh-CN" altLang="zh-CN" dirty="0"/>
              <a:t>的设备，向它发出控制信号</a:t>
            </a:r>
            <a:r>
              <a:rPr lang="zh-CN" altLang="en-US" dirty="0"/>
              <a:t>，</a:t>
            </a:r>
            <a:r>
              <a:rPr lang="zh-CN" altLang="zh-CN" dirty="0"/>
              <a:t>使</a:t>
            </a:r>
            <a:r>
              <a:rPr lang="en-US" altLang="zh-CN" dirty="0" err="1"/>
              <a:t>NodeMCU</a:t>
            </a:r>
            <a:r>
              <a:rPr lang="zh-CN" altLang="zh-CN" dirty="0"/>
              <a:t>按照控制信号，对连接在其上的传感器产生作用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EEF9B7-1AC1-AEAC-3C8C-3CDE4C3EB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7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0F296-162D-4C6A-87DA-2C9A92E6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实验</a:t>
            </a:r>
            <a:r>
              <a:rPr lang="en-US" altLang="zh-CN" dirty="0"/>
              <a:t>30</a:t>
            </a:r>
            <a:r>
              <a:rPr lang="zh-CN" altLang="en-US" dirty="0"/>
              <a:t>：服务器传感器控制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DF88B-3AB9-4E07-979D-7A2A0BF2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通过手机或者笔记本等设备，控制连接在</a:t>
            </a:r>
            <a:r>
              <a:rPr lang="en-US" altLang="zh-CN" dirty="0" err="1"/>
              <a:t>NodeMCU</a:t>
            </a:r>
            <a:r>
              <a:rPr lang="zh-CN" altLang="zh-CN" dirty="0"/>
              <a:t>上</a:t>
            </a:r>
            <a:r>
              <a:rPr lang="en-US" altLang="zh-CN" dirty="0"/>
              <a:t>LED</a:t>
            </a:r>
            <a:r>
              <a:rPr lang="zh-CN" altLang="zh-CN" dirty="0"/>
              <a:t>灯的亮灭</a:t>
            </a:r>
            <a:endParaRPr lang="en-US" altLang="zh-CN" dirty="0"/>
          </a:p>
          <a:p>
            <a:r>
              <a:rPr lang="zh-CN" altLang="en-US" dirty="0"/>
              <a:t>实验器材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err="1"/>
              <a:t>NodeMCU</a:t>
            </a:r>
            <a:r>
              <a:rPr lang="zh-CN" altLang="zh-CN" dirty="0"/>
              <a:t>板子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USB</a:t>
            </a:r>
            <a:r>
              <a:rPr lang="zh-CN" altLang="zh-CN" dirty="0"/>
              <a:t>下载线</a:t>
            </a:r>
          </a:p>
          <a:p>
            <a:pPr marL="914400" lvl="1" indent="-457200">
              <a:buFont typeface="+mj-lt"/>
              <a:buAutoNum type="arabicPeriod"/>
            </a:pPr>
            <a:r>
              <a:rPr lang="zh-CN" altLang="zh-CN" dirty="0"/>
              <a:t>面包板</a:t>
            </a:r>
            <a:r>
              <a:rPr lang="zh-CN" altLang="en-US" dirty="0"/>
              <a:t>及跳线</a:t>
            </a:r>
            <a:endParaRPr lang="zh-CN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LED</a:t>
            </a:r>
            <a:r>
              <a:rPr lang="zh-CN" altLang="en-US" dirty="0"/>
              <a:t>及电阻各一个</a:t>
            </a:r>
            <a:endParaRPr lang="zh-CN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424AD5-0291-C68F-CF75-4090FD0B6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90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EEBDE-13C9-4FD4-B69B-794CC6BF1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50949" y="1681163"/>
            <a:ext cx="5157788" cy="823912"/>
          </a:xfrm>
        </p:spPr>
        <p:txBody>
          <a:bodyPr/>
          <a:lstStyle/>
          <a:p>
            <a:r>
              <a:rPr lang="zh-CN" altLang="en-US" dirty="0"/>
              <a:t>原理图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2B20856-4918-4598-968A-919AA69E75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408737" y="1681163"/>
            <a:ext cx="5183187" cy="823912"/>
          </a:xfrm>
        </p:spPr>
        <p:txBody>
          <a:bodyPr/>
          <a:lstStyle/>
          <a:p>
            <a:r>
              <a:rPr lang="zh-CN" altLang="en-US" dirty="0"/>
              <a:t>实物图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ECC53D4-8AC6-4897-8E2F-6A3EAE7480EA}"/>
              </a:ext>
            </a:extLst>
          </p:cNvPr>
          <p:cNvPicPr>
            <a:picLocks noGrp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687" y="2409416"/>
            <a:ext cx="4532313" cy="3649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AD56625-7440-4BE9-8182-284EEEE96C44}"/>
              </a:ext>
            </a:extLst>
          </p:cNvPr>
          <p:cNvPicPr>
            <a:picLocks noGrp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1" y="2820578"/>
            <a:ext cx="4808537" cy="2827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5BE278D-B898-AE94-B65A-42BE23E9C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7686" y="7620"/>
            <a:ext cx="3772535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1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243</Words>
  <Application>Microsoft Office PowerPoint</Application>
  <PresentationFormat>宽屏</PresentationFormat>
  <Paragraphs>28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Corbel</vt:lpstr>
      <vt:lpstr>视差</vt:lpstr>
      <vt:lpstr>2022西安交通大学小学期计算机应用能力实训（Arduino项目）</vt:lpstr>
      <vt:lpstr>服务器搭建和数据发布</vt:lpstr>
      <vt:lpstr>http协议</vt:lpstr>
      <vt:lpstr>实验29：服务器发布数据</vt:lpstr>
      <vt:lpstr>原理图</vt:lpstr>
      <vt:lpstr>实物图</vt:lpstr>
      <vt:lpstr>服务器本地传感器控制</vt:lpstr>
      <vt:lpstr>实验30：服务器传感器控制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</dc:title>
  <dc:creator>宽 郝</dc:creator>
  <cp:lastModifiedBy>郝 宽</cp:lastModifiedBy>
  <cp:revision>99</cp:revision>
  <dcterms:created xsi:type="dcterms:W3CDTF">2019-06-28T15:45:00Z</dcterms:created>
  <dcterms:modified xsi:type="dcterms:W3CDTF">2022-06-24T14:56:50Z</dcterms:modified>
</cp:coreProperties>
</file>