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9" r:id="rId2"/>
    <p:sldId id="257" r:id="rId3"/>
    <p:sldId id="311" r:id="rId4"/>
    <p:sldId id="259" r:id="rId5"/>
    <p:sldId id="258" r:id="rId6"/>
    <p:sldId id="312" r:id="rId7"/>
    <p:sldId id="313" r:id="rId8"/>
    <p:sldId id="314" r:id="rId9"/>
    <p:sldId id="315" r:id="rId10"/>
    <p:sldId id="261" r:id="rId11"/>
    <p:sldId id="262" r:id="rId12"/>
    <p:sldId id="263" r:id="rId13"/>
    <p:sldId id="266" r:id="rId14"/>
    <p:sldId id="265" r:id="rId15"/>
    <p:sldId id="264" r:id="rId16"/>
    <p:sldId id="316" r:id="rId17"/>
    <p:sldId id="310" r:id="rId18"/>
    <p:sldId id="267" r:id="rId19"/>
    <p:sldId id="268" r:id="rId20"/>
    <p:sldId id="269" r:id="rId21"/>
    <p:sldId id="272" r:id="rId22"/>
    <p:sldId id="270" r:id="rId23"/>
    <p:sldId id="27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 name="Group 24"/>
          <p:cNvGrpSpPr/>
          <p:nvPr/>
        </p:nvGrpSpPr>
        <p:grpSpPr>
          <a:xfrm>
            <a:off x="270933" y="1"/>
            <a:ext cx="5037667"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319565" y="914401"/>
            <a:ext cx="9262836" cy="3488266"/>
          </a:xfr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3898985" y="4402667"/>
            <a:ext cx="7683417"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9767698" y="6117337"/>
            <a:ext cx="1143297" cy="365125"/>
          </a:xfrm>
        </p:spPr>
        <p:txBody>
          <a:bodyPr/>
          <a:lstStyle/>
          <a:p>
            <a:fld id="{530820CF-B880-4189-942D-D702A7CBA730}" type="datetimeFigureOut">
              <a:rPr lang="zh-CN" altLang="en-US" smtClean="0"/>
              <a:t>2022/7/5</a:t>
            </a:fld>
            <a:endParaRPr lang="zh-CN" altLang="en-US"/>
          </a:p>
        </p:txBody>
      </p:sp>
      <p:sp>
        <p:nvSpPr>
          <p:cNvPr id="5" name="Footer Placeholder 4"/>
          <p:cNvSpPr>
            <a:spLocks noGrp="1"/>
          </p:cNvSpPr>
          <p:nvPr>
            <p:ph type="ftr" sz="quarter" idx="11"/>
          </p:nvPr>
        </p:nvSpPr>
        <p:spPr>
          <a:xfrm>
            <a:off x="4831644" y="6117337"/>
            <a:ext cx="4812584" cy="365125"/>
          </a:xfrm>
        </p:spPr>
        <p:txBody>
          <a:bodyPr/>
          <a:lstStyle/>
          <a:p>
            <a:endParaRPr lang="zh-CN" altLang="en-US"/>
          </a:p>
        </p:txBody>
      </p:sp>
      <p:sp>
        <p:nvSpPr>
          <p:cNvPr id="6" name="Slide Number Placeholder 5"/>
          <p:cNvSpPr>
            <a:spLocks noGrp="1"/>
          </p:cNvSpPr>
          <p:nvPr>
            <p:ph type="sldNum" sz="quarter" idx="12"/>
          </p:nvPr>
        </p:nvSpPr>
        <p:spPr>
          <a:xfrm>
            <a:off x="11033760" y="6117337"/>
            <a:ext cx="548640" cy="365125"/>
          </a:xfrm>
        </p:spPr>
        <p:txBody>
          <a:bodyPr/>
          <a:lstStyle/>
          <a:p>
            <a:fld id="{0C913308-F349-4B6D-A68A-DD1791B4A57B}" type="slidenum">
              <a:rPr lang="zh-CN" altLang="en-US" smtClean="0"/>
              <a:t>‹#›</a:t>
            </a:fld>
            <a:endParaRPr lang="zh-CN" altLang="en-US"/>
          </a:p>
        </p:txBody>
      </p:sp>
      <p:sp>
        <p:nvSpPr>
          <p:cNvPr id="23" name="Freeform 12"/>
          <p:cNvSpPr/>
          <p:nvPr/>
        </p:nvSpPr>
        <p:spPr bwMode="auto">
          <a:xfrm>
            <a:off x="270933" y="3771900"/>
            <a:ext cx="48260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p:spPr>
      </p:sp>
      <p:sp>
        <p:nvSpPr>
          <p:cNvPr id="24" name="Freeform 13"/>
          <p:cNvSpPr/>
          <p:nvPr/>
        </p:nvSpPr>
        <p:spPr bwMode="auto">
          <a:xfrm>
            <a:off x="747185" y="3867150"/>
            <a:ext cx="82551" cy="80963"/>
          </a:xfrm>
          <a:custGeom>
            <a:avLst/>
            <a:gdLst/>
            <a:ahLst/>
            <a:cxnLst/>
            <a:rect l="0" t="0" r="r" b="b"/>
            <a:pathLst>
              <a:path w="39" h="51">
                <a:moveTo>
                  <a:pt x="0" y="0"/>
                </a:moveTo>
                <a:lnTo>
                  <a:pt x="39" y="51"/>
                </a:lnTo>
                <a:lnTo>
                  <a:pt x="3" y="0"/>
                </a:lnTo>
                <a:lnTo>
                  <a:pt x="0" y="0"/>
                </a:lnTo>
                <a:close/>
              </a:path>
            </a:pathLst>
          </a:custGeom>
          <a:solidFill>
            <a:srgbClr val="29ABE2"/>
          </a:solidFill>
          <a:ln>
            <a:noFill/>
          </a:ln>
        </p:spPr>
      </p:sp>
    </p:spTree>
    <p:extLst>
      <p:ext uri="{BB962C8B-B14F-4D97-AF65-F5344CB8AC3E}">
        <p14:creationId xmlns:p14="http://schemas.microsoft.com/office/powerpoint/2010/main" val="82296429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698" y="4732865"/>
            <a:ext cx="1002132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634" y="932112"/>
            <a:ext cx="8228087"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4698" y="5299603"/>
            <a:ext cx="1002132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2022/7/5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147791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700" y="685800"/>
            <a:ext cx="1002132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343400"/>
            <a:ext cx="1002132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2022/7/5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280838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2130980" y="3428999"/>
            <a:ext cx="8841504"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1484698" y="4343400"/>
            <a:ext cx="1002132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2022/7/5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7421809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701" y="3308581"/>
            <a:ext cx="1002131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777381"/>
            <a:ext cx="1002132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2022/7/5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3647912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700" y="3886200"/>
            <a:ext cx="1002132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775200"/>
            <a:ext cx="1002132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2022/7/5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0132958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701" y="685802"/>
            <a:ext cx="10021321"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699" y="3505200"/>
            <a:ext cx="1002132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343400"/>
            <a:ext cx="1002132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2022/7/5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4565454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2022/7/5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9479058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5191" y="685800"/>
            <a:ext cx="1770831"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484699" y="685800"/>
            <a:ext cx="8021831" cy="51054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2022/7/5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9360934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457201"/>
            <a:ext cx="10272889" cy="1981200"/>
          </a:xfr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309512" y="2667000"/>
            <a:ext cx="10272889" cy="333281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9792440" y="6108174"/>
            <a:ext cx="1143297" cy="365125"/>
          </a:xfrm>
        </p:spPr>
        <p:txBody>
          <a:bodyPr/>
          <a:lstStyle/>
          <a:p>
            <a:fld id="{530820CF-B880-4189-942D-D702A7CBA730}" type="datetimeFigureOut">
              <a:rPr lang="zh-CN" altLang="en-US" smtClean="0"/>
              <a:t>2022/7/5</a:t>
            </a:fld>
            <a:endParaRPr lang="zh-CN" altLang="en-US"/>
          </a:p>
        </p:txBody>
      </p:sp>
      <p:sp>
        <p:nvSpPr>
          <p:cNvPr id="5" name="Footer Placeholder 4"/>
          <p:cNvSpPr>
            <a:spLocks noGrp="1"/>
          </p:cNvSpPr>
          <p:nvPr>
            <p:ph type="ftr" sz="quarter" idx="11"/>
          </p:nvPr>
        </p:nvSpPr>
        <p:spPr>
          <a:xfrm>
            <a:off x="2630197" y="6108174"/>
            <a:ext cx="7086023" cy="365125"/>
          </a:xfrm>
        </p:spPr>
        <p:txBody>
          <a:bodyPr/>
          <a:lstStyle/>
          <a:p>
            <a:endParaRPr lang="zh-CN" altLang="en-US"/>
          </a:p>
        </p:txBody>
      </p:sp>
      <p:sp>
        <p:nvSpPr>
          <p:cNvPr id="6" name="Slide Number Placeholder 5"/>
          <p:cNvSpPr>
            <a:spLocks noGrp="1"/>
          </p:cNvSpPr>
          <p:nvPr>
            <p:ph type="sldNum" sz="quarter" idx="12"/>
          </p:nvPr>
        </p:nvSpPr>
        <p:spPr>
          <a:xfrm>
            <a:off x="11011957" y="6108174"/>
            <a:ext cx="570444"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7232220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649328" y="2666999"/>
            <a:ext cx="8933073" cy="2360071"/>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649331" y="5027070"/>
            <a:ext cx="8933069"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2022/7/5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1031090" y="6116071"/>
            <a:ext cx="551311"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6037248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685802"/>
            <a:ext cx="10272889" cy="1752599"/>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309511" y="2667000"/>
            <a:ext cx="4986528"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595872" y="2667000"/>
            <a:ext cx="4986528"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2022/7/5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8372864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772642" y="2658533"/>
            <a:ext cx="46083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1484697"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882280" y="2667000"/>
            <a:ext cx="462374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609688"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2022/7/5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1745677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2022/7/5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3119953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2022/7/5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6969584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699" y="1600200"/>
            <a:ext cx="355004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263404" y="685801"/>
            <a:ext cx="6242616"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1484699" y="2971800"/>
            <a:ext cx="3550045"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2022/7/5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134429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3110" y="1752599"/>
            <a:ext cx="5427572"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6661" y="914400"/>
            <a:ext cx="3281828"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3110" y="3124199"/>
            <a:ext cx="5427572"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2022/7/5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7619744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1"/>
            <a:ext cx="2842684"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309512" y="457201"/>
            <a:ext cx="10272889" cy="1981200"/>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09512" y="2667001"/>
            <a:ext cx="10272888" cy="3356995"/>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811573" y="6116071"/>
            <a:ext cx="114329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0820CF-B880-4189-942D-D702A7CBA730}" type="datetimeFigureOut">
              <a:rPr lang="zh-CN" altLang="en-US" smtClean="0"/>
              <a:t>2022/7/5</a:t>
            </a:fld>
            <a:endParaRPr lang="zh-CN" altLang="en-US"/>
          </a:p>
        </p:txBody>
      </p:sp>
      <p:sp>
        <p:nvSpPr>
          <p:cNvPr id="5" name="Footer Placeholder 4"/>
          <p:cNvSpPr>
            <a:spLocks noGrp="1"/>
          </p:cNvSpPr>
          <p:nvPr>
            <p:ph type="ftr" sz="quarter" idx="3"/>
          </p:nvPr>
        </p:nvSpPr>
        <p:spPr>
          <a:xfrm>
            <a:off x="2649330" y="6116071"/>
            <a:ext cx="7086023"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1031090" y="6116071"/>
            <a:ext cx="551311"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83768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iguel5612/MQSensorsLib" TargetMode="External"/><Relationship Id="rId2" Type="http://schemas.openxmlformats.org/officeDocument/2006/relationships/hyperlink" Target="https://www.yiboard.com/thread-1246-1-1.html"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programozdazotthonod.hu/2020/05/03/a-proper-guide-to-the-mq9-sensor/" TargetMode="External"/><Relationship Id="rId4" Type="http://schemas.openxmlformats.org/officeDocument/2006/relationships/hyperlink" Target="https://github.com/aghezelbash/MQ9-arduino"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63876" y="908686"/>
            <a:ext cx="7146925" cy="2629535"/>
          </a:xfrm>
        </p:spPr>
        <p:txBody>
          <a:bodyPr/>
          <a:lstStyle/>
          <a:p>
            <a:pPr algn="ctr"/>
            <a:r>
              <a:rPr lang="en-US" altLang="zh-CN" b="1" dirty="0"/>
              <a:t>2022</a:t>
            </a:r>
            <a:r>
              <a:rPr lang="zh-CN" altLang="en-US" b="1" dirty="0"/>
              <a:t>西安交通大学小学期计算机应用能力实训</a:t>
            </a:r>
            <a:r>
              <a:rPr lang="zh-CN" altLang="en-US" sz="4800" dirty="0">
                <a:solidFill>
                  <a:srgbClr val="FF0000"/>
                </a:solidFill>
              </a:rPr>
              <a:t>（</a:t>
            </a:r>
            <a:r>
              <a:rPr lang="en-US" altLang="zh-CN" sz="4800" dirty="0">
                <a:solidFill>
                  <a:srgbClr val="FF0000"/>
                </a:solidFill>
              </a:rPr>
              <a:t>Arduino</a:t>
            </a:r>
            <a:r>
              <a:rPr lang="zh-CN" altLang="en-US" sz="4800" dirty="0">
                <a:solidFill>
                  <a:srgbClr val="FF0000"/>
                </a:solidFill>
              </a:rPr>
              <a:t>项目）</a:t>
            </a:r>
          </a:p>
        </p:txBody>
      </p:sp>
      <p:sp>
        <p:nvSpPr>
          <p:cNvPr id="3" name="副标题 2"/>
          <p:cNvSpPr>
            <a:spLocks noGrp="1"/>
          </p:cNvSpPr>
          <p:nvPr>
            <p:ph type="subTitle" idx="1"/>
          </p:nvPr>
        </p:nvSpPr>
        <p:spPr>
          <a:xfrm>
            <a:off x="4727849" y="3933057"/>
            <a:ext cx="5184577" cy="1364531"/>
          </a:xfrm>
        </p:spPr>
        <p:txBody>
          <a:bodyPr/>
          <a:lstStyle/>
          <a:p>
            <a:r>
              <a:rPr lang="zh-CN" altLang="en-US" dirty="0"/>
              <a:t>任课教师：</a:t>
            </a:r>
            <a:endParaRPr lang="en-US" altLang="zh-CN" dirty="0"/>
          </a:p>
          <a:p>
            <a:r>
              <a:rPr lang="zh-CN" altLang="en-US" dirty="0"/>
              <a:t>郝宽宽</a:t>
            </a:r>
            <a:endParaRPr lang="en-US" altLang="zh-CN" dirty="0"/>
          </a:p>
        </p:txBody>
      </p:sp>
      <p:pic>
        <p:nvPicPr>
          <p:cNvPr id="4" name="图片 3">
            <a:extLst>
              <a:ext uri="{FF2B5EF4-FFF2-40B4-BE49-F238E27FC236}">
                <a16:creationId xmlns:a16="http://schemas.microsoft.com/office/drawing/2014/main" id="{A3E8BF19-D4E0-2E7A-C854-86EF330DAE79}"/>
              </a:ext>
            </a:extLst>
          </p:cNvPr>
          <p:cNvPicPr>
            <a:picLocks noChangeAspect="1"/>
          </p:cNvPicPr>
          <p:nvPr/>
        </p:nvPicPr>
        <p:blipFill>
          <a:blip r:embed="rId2"/>
          <a:stretch>
            <a:fillRect/>
          </a:stretch>
        </p:blipFill>
        <p:spPr>
          <a:xfrm>
            <a:off x="6877686" y="7620"/>
            <a:ext cx="3772535" cy="673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48930-6064-40C1-ABDF-8E5042B4F242}"/>
              </a:ext>
            </a:extLst>
          </p:cNvPr>
          <p:cNvSpPr>
            <a:spLocks noGrp="1"/>
          </p:cNvSpPr>
          <p:nvPr>
            <p:ph type="title"/>
          </p:nvPr>
        </p:nvSpPr>
        <p:spPr/>
        <p:txBody>
          <a:bodyPr/>
          <a:lstStyle/>
          <a:p>
            <a:pPr algn="ctr"/>
            <a:r>
              <a:rPr lang="en-US" altLang="zh-CN" dirty="0"/>
              <a:t>PM2.5</a:t>
            </a:r>
            <a:r>
              <a:rPr lang="zh-CN" altLang="en-US" dirty="0"/>
              <a:t>传感器</a:t>
            </a:r>
          </a:p>
        </p:txBody>
      </p:sp>
      <p:sp>
        <p:nvSpPr>
          <p:cNvPr id="3" name="内容占位符 2">
            <a:extLst>
              <a:ext uri="{FF2B5EF4-FFF2-40B4-BE49-F238E27FC236}">
                <a16:creationId xmlns:a16="http://schemas.microsoft.com/office/drawing/2014/main" id="{5B8E2D72-230B-4DC9-835C-9BDCC38CE588}"/>
              </a:ext>
            </a:extLst>
          </p:cNvPr>
          <p:cNvSpPr>
            <a:spLocks noGrp="1"/>
          </p:cNvSpPr>
          <p:nvPr>
            <p:ph idx="1"/>
          </p:nvPr>
        </p:nvSpPr>
        <p:spPr>
          <a:xfrm>
            <a:off x="1309512" y="2667000"/>
            <a:ext cx="6834743" cy="3332816"/>
          </a:xfrm>
        </p:spPr>
        <p:txBody>
          <a:bodyPr/>
          <a:lstStyle/>
          <a:p>
            <a:pPr>
              <a:buSzPct val="100000"/>
              <a:buFont typeface="Wingdings" panose="05000000000000000000" pitchFamily="2" charset="2"/>
              <a:buChar char="Ø"/>
            </a:pPr>
            <a:r>
              <a:rPr lang="zh-CN" altLang="en-US" dirty="0"/>
              <a:t>衡量空气质量的一个重要指标是</a:t>
            </a:r>
            <a:r>
              <a:rPr lang="en-US" altLang="zh-CN" dirty="0"/>
              <a:t>PM2.5</a:t>
            </a:r>
            <a:r>
              <a:rPr lang="zh-CN" altLang="en-US" dirty="0"/>
              <a:t>。</a:t>
            </a:r>
            <a:endParaRPr lang="en-US" altLang="zh-CN" dirty="0"/>
          </a:p>
          <a:p>
            <a:pPr>
              <a:buSzPct val="100000"/>
              <a:buFont typeface="Wingdings" panose="05000000000000000000" pitchFamily="2" charset="2"/>
              <a:buChar char="Ø"/>
            </a:pPr>
            <a:r>
              <a:rPr lang="en-US" altLang="zh-CN" dirty="0"/>
              <a:t>PM2.5</a:t>
            </a:r>
            <a:r>
              <a:rPr lang="zh-CN" altLang="en-US" dirty="0"/>
              <a:t>定义是环境空气中空气动力学当量直径小于等于 </a:t>
            </a:r>
            <a:r>
              <a:rPr lang="en-US" altLang="zh-CN" dirty="0"/>
              <a:t>2.5 </a:t>
            </a:r>
            <a:r>
              <a:rPr lang="zh-CN" altLang="en-US" dirty="0"/>
              <a:t>微米的颗粒物，它能较长时间悬浮于空气中，其在空气中含量浓度越高就代表空气污染越严重，最致命的是</a:t>
            </a:r>
            <a:r>
              <a:rPr lang="en-US" altLang="zh-CN" dirty="0"/>
              <a:t>PM2.5</a:t>
            </a:r>
            <a:r>
              <a:rPr lang="zh-CN" altLang="en-US" dirty="0"/>
              <a:t>不会被呼吸道拦截，可以直接进入肺泡被人体吸收，所以</a:t>
            </a:r>
            <a:r>
              <a:rPr lang="en-US" altLang="zh-CN" dirty="0"/>
              <a:t>PM2.5</a:t>
            </a:r>
            <a:r>
              <a:rPr lang="zh-CN" altLang="en-US" dirty="0"/>
              <a:t>的浓度直接关系到了人类的生存健康。</a:t>
            </a:r>
            <a:endParaRPr lang="en-US" altLang="zh-CN" dirty="0"/>
          </a:p>
        </p:txBody>
      </p:sp>
      <p:pic>
        <p:nvPicPr>
          <p:cNvPr id="4" name="图片 3">
            <a:extLst>
              <a:ext uri="{FF2B5EF4-FFF2-40B4-BE49-F238E27FC236}">
                <a16:creationId xmlns:a16="http://schemas.microsoft.com/office/drawing/2014/main" id="{78527965-3F71-4AAC-B87A-AF036F33BE14}"/>
              </a:ext>
            </a:extLst>
          </p:cNvPr>
          <p:cNvPicPr>
            <a:picLocks noChangeAspect="1"/>
          </p:cNvPicPr>
          <p:nvPr/>
        </p:nvPicPr>
        <p:blipFill>
          <a:blip r:embed="rId2"/>
          <a:stretch>
            <a:fillRect/>
          </a:stretch>
        </p:blipFill>
        <p:spPr>
          <a:xfrm>
            <a:off x="8879166" y="3385258"/>
            <a:ext cx="2703235" cy="1896299"/>
          </a:xfrm>
          <a:prstGeom prst="rect">
            <a:avLst/>
          </a:prstGeom>
        </p:spPr>
      </p:pic>
      <p:pic>
        <p:nvPicPr>
          <p:cNvPr id="5" name="图片 4">
            <a:extLst>
              <a:ext uri="{FF2B5EF4-FFF2-40B4-BE49-F238E27FC236}">
                <a16:creationId xmlns:a16="http://schemas.microsoft.com/office/drawing/2014/main" id="{D924F5B9-9E27-1880-527F-0D1586C31CC2}"/>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239687535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49F9B-B306-49D3-9CC9-12E12F9CBD10}"/>
              </a:ext>
            </a:extLst>
          </p:cNvPr>
          <p:cNvSpPr>
            <a:spLocks noGrp="1"/>
          </p:cNvSpPr>
          <p:nvPr>
            <p:ph type="title"/>
          </p:nvPr>
        </p:nvSpPr>
        <p:spPr>
          <a:xfrm>
            <a:off x="1309688" y="347473"/>
            <a:ext cx="10272889" cy="1554479"/>
          </a:xfrm>
        </p:spPr>
        <p:txBody>
          <a:bodyPr>
            <a:normAutofit/>
          </a:bodyPr>
          <a:lstStyle/>
          <a:p>
            <a:r>
              <a:rPr lang="zh-CN" altLang="en-US" sz="2800" dirty="0"/>
              <a:t>空气质量对照表</a:t>
            </a:r>
          </a:p>
        </p:txBody>
      </p:sp>
      <p:graphicFrame>
        <p:nvGraphicFramePr>
          <p:cNvPr id="5" name="内容占位符 4">
            <a:extLst>
              <a:ext uri="{FF2B5EF4-FFF2-40B4-BE49-F238E27FC236}">
                <a16:creationId xmlns:a16="http://schemas.microsoft.com/office/drawing/2014/main" id="{053AB3A4-FF69-4FCA-914A-6A522CA1FBAB}"/>
              </a:ext>
            </a:extLst>
          </p:cNvPr>
          <p:cNvGraphicFramePr>
            <a:graphicFrameLocks noGrp="1"/>
          </p:cNvGraphicFramePr>
          <p:nvPr>
            <p:ph idx="1"/>
            <p:extLst>
              <p:ext uri="{D42A27DB-BD31-4B8C-83A1-F6EECF244321}">
                <p14:modId xmlns:p14="http://schemas.microsoft.com/office/powerpoint/2010/main" val="3030642401"/>
              </p:ext>
            </p:extLst>
          </p:nvPr>
        </p:nvGraphicFramePr>
        <p:xfrm>
          <a:off x="1309688" y="1787268"/>
          <a:ext cx="10272712" cy="4016124"/>
        </p:xfrm>
        <a:graphic>
          <a:graphicData uri="http://schemas.openxmlformats.org/drawingml/2006/table">
            <a:tbl>
              <a:tblPr firstRow="1" bandRow="1">
                <a:tableStyleId>{5C22544A-7EE6-4342-B048-85BDC9FD1C3A}</a:tableStyleId>
              </a:tblPr>
              <a:tblGrid>
                <a:gridCol w="5136356">
                  <a:extLst>
                    <a:ext uri="{9D8B030D-6E8A-4147-A177-3AD203B41FA5}">
                      <a16:colId xmlns:a16="http://schemas.microsoft.com/office/drawing/2014/main" val="3421694450"/>
                    </a:ext>
                  </a:extLst>
                </a:gridCol>
                <a:gridCol w="5136356">
                  <a:extLst>
                    <a:ext uri="{9D8B030D-6E8A-4147-A177-3AD203B41FA5}">
                      <a16:colId xmlns:a16="http://schemas.microsoft.com/office/drawing/2014/main" val="2188752813"/>
                    </a:ext>
                  </a:extLst>
                </a:gridCol>
              </a:tblGrid>
              <a:tr h="593344">
                <a:tc>
                  <a:txBody>
                    <a:bodyPr/>
                    <a:lstStyle/>
                    <a:p>
                      <a:pPr algn="l">
                        <a:lnSpc>
                          <a:spcPct val="150000"/>
                        </a:lnSpc>
                      </a:pPr>
                      <a:r>
                        <a:rPr lang="en-US" altLang="zh-CN" sz="2800" dirty="0"/>
                        <a:t>3000+</a:t>
                      </a:r>
                      <a:endParaRPr lang="zh-CN" altLang="en-US" sz="2800" dirty="0"/>
                    </a:p>
                  </a:txBody>
                  <a:tcPr/>
                </a:tc>
                <a:tc>
                  <a:txBody>
                    <a:bodyPr/>
                    <a:lstStyle/>
                    <a:p>
                      <a:pPr algn="l">
                        <a:lnSpc>
                          <a:spcPct val="150000"/>
                        </a:lnSpc>
                      </a:pPr>
                      <a:r>
                        <a:rPr lang="zh-CN" altLang="en-US" sz="2800" dirty="0"/>
                        <a:t>很差</a:t>
                      </a:r>
                    </a:p>
                  </a:txBody>
                  <a:tcPr/>
                </a:tc>
                <a:extLst>
                  <a:ext uri="{0D108BD9-81ED-4DB2-BD59-A6C34878D82A}">
                    <a16:rowId xmlns:a16="http://schemas.microsoft.com/office/drawing/2014/main" val="1838040607"/>
                  </a:ext>
                </a:extLst>
              </a:tr>
              <a:tr h="593344">
                <a:tc>
                  <a:txBody>
                    <a:bodyPr/>
                    <a:lstStyle/>
                    <a:p>
                      <a:pPr algn="l">
                        <a:lnSpc>
                          <a:spcPct val="150000"/>
                        </a:lnSpc>
                      </a:pPr>
                      <a:r>
                        <a:rPr lang="en-US" altLang="zh-CN" sz="2800" dirty="0"/>
                        <a:t>1050 - 3000</a:t>
                      </a:r>
                      <a:endParaRPr lang="zh-CN" altLang="en-US" sz="2800" dirty="0"/>
                    </a:p>
                  </a:txBody>
                  <a:tcPr/>
                </a:tc>
                <a:tc>
                  <a:txBody>
                    <a:bodyPr/>
                    <a:lstStyle/>
                    <a:p>
                      <a:pPr algn="l">
                        <a:lnSpc>
                          <a:spcPct val="150000"/>
                        </a:lnSpc>
                      </a:pPr>
                      <a:r>
                        <a:rPr lang="zh-CN" altLang="en-US" sz="2800" dirty="0"/>
                        <a:t>差</a:t>
                      </a:r>
                    </a:p>
                  </a:txBody>
                  <a:tcPr/>
                </a:tc>
                <a:extLst>
                  <a:ext uri="{0D108BD9-81ED-4DB2-BD59-A6C34878D82A}">
                    <a16:rowId xmlns:a16="http://schemas.microsoft.com/office/drawing/2014/main" val="3381434552"/>
                  </a:ext>
                </a:extLst>
              </a:tr>
              <a:tr h="593344">
                <a:tc>
                  <a:txBody>
                    <a:bodyPr/>
                    <a:lstStyle/>
                    <a:p>
                      <a:pPr algn="l">
                        <a:lnSpc>
                          <a:spcPct val="150000"/>
                        </a:lnSpc>
                      </a:pPr>
                      <a:r>
                        <a:rPr lang="en-US" altLang="zh-CN" sz="2800" dirty="0"/>
                        <a:t>300 - 1050</a:t>
                      </a:r>
                      <a:endParaRPr lang="zh-CN" altLang="en-US" sz="2800" dirty="0"/>
                    </a:p>
                  </a:txBody>
                  <a:tcPr/>
                </a:tc>
                <a:tc>
                  <a:txBody>
                    <a:bodyPr/>
                    <a:lstStyle/>
                    <a:p>
                      <a:pPr algn="l">
                        <a:lnSpc>
                          <a:spcPct val="150000"/>
                        </a:lnSpc>
                      </a:pPr>
                      <a:r>
                        <a:rPr lang="zh-CN" altLang="en-US" sz="2800" dirty="0"/>
                        <a:t>一般</a:t>
                      </a:r>
                    </a:p>
                  </a:txBody>
                  <a:tcPr/>
                </a:tc>
                <a:extLst>
                  <a:ext uri="{0D108BD9-81ED-4DB2-BD59-A6C34878D82A}">
                    <a16:rowId xmlns:a16="http://schemas.microsoft.com/office/drawing/2014/main" val="3629979556"/>
                  </a:ext>
                </a:extLst>
              </a:tr>
              <a:tr h="593344">
                <a:tc>
                  <a:txBody>
                    <a:bodyPr/>
                    <a:lstStyle/>
                    <a:p>
                      <a:pPr algn="l">
                        <a:lnSpc>
                          <a:spcPct val="150000"/>
                        </a:lnSpc>
                      </a:pPr>
                      <a:r>
                        <a:rPr lang="en-US" altLang="zh-CN" sz="2800" dirty="0"/>
                        <a:t>150 - 300</a:t>
                      </a:r>
                      <a:endParaRPr lang="zh-CN" altLang="en-US" sz="2800" dirty="0"/>
                    </a:p>
                  </a:txBody>
                  <a:tcPr/>
                </a:tc>
                <a:tc>
                  <a:txBody>
                    <a:bodyPr/>
                    <a:lstStyle/>
                    <a:p>
                      <a:pPr algn="l">
                        <a:lnSpc>
                          <a:spcPct val="150000"/>
                        </a:lnSpc>
                      </a:pPr>
                      <a:r>
                        <a:rPr lang="zh-CN" altLang="en-US" sz="2800" dirty="0"/>
                        <a:t>好</a:t>
                      </a:r>
                    </a:p>
                  </a:txBody>
                  <a:tcPr/>
                </a:tc>
                <a:extLst>
                  <a:ext uri="{0D108BD9-81ED-4DB2-BD59-A6C34878D82A}">
                    <a16:rowId xmlns:a16="http://schemas.microsoft.com/office/drawing/2014/main" val="100607105"/>
                  </a:ext>
                </a:extLst>
              </a:tr>
              <a:tr h="593344">
                <a:tc>
                  <a:txBody>
                    <a:bodyPr/>
                    <a:lstStyle/>
                    <a:p>
                      <a:pPr algn="l">
                        <a:lnSpc>
                          <a:spcPct val="150000"/>
                        </a:lnSpc>
                      </a:pPr>
                      <a:r>
                        <a:rPr lang="en-US" altLang="zh-CN" sz="2800" dirty="0"/>
                        <a:t>75 - 150</a:t>
                      </a:r>
                      <a:endParaRPr lang="zh-CN" altLang="en-US" sz="2800" dirty="0"/>
                    </a:p>
                  </a:txBody>
                  <a:tcPr/>
                </a:tc>
                <a:tc>
                  <a:txBody>
                    <a:bodyPr/>
                    <a:lstStyle/>
                    <a:p>
                      <a:pPr algn="l">
                        <a:lnSpc>
                          <a:spcPct val="150000"/>
                        </a:lnSpc>
                      </a:pPr>
                      <a:r>
                        <a:rPr lang="zh-CN" altLang="en-US" sz="2800" dirty="0"/>
                        <a:t>很好</a:t>
                      </a:r>
                    </a:p>
                  </a:txBody>
                  <a:tcPr/>
                </a:tc>
                <a:extLst>
                  <a:ext uri="{0D108BD9-81ED-4DB2-BD59-A6C34878D82A}">
                    <a16:rowId xmlns:a16="http://schemas.microsoft.com/office/drawing/2014/main" val="1311689945"/>
                  </a:ext>
                </a:extLst>
              </a:tr>
              <a:tr h="593344">
                <a:tc>
                  <a:txBody>
                    <a:bodyPr/>
                    <a:lstStyle/>
                    <a:p>
                      <a:pPr algn="l">
                        <a:lnSpc>
                          <a:spcPct val="150000"/>
                        </a:lnSpc>
                      </a:pPr>
                      <a:r>
                        <a:rPr lang="en-US" altLang="zh-CN" sz="2800" dirty="0"/>
                        <a:t>0 - 75</a:t>
                      </a:r>
                      <a:endParaRPr lang="zh-CN" altLang="en-US" sz="2800" dirty="0"/>
                    </a:p>
                  </a:txBody>
                  <a:tcPr/>
                </a:tc>
                <a:tc>
                  <a:txBody>
                    <a:bodyPr/>
                    <a:lstStyle/>
                    <a:p>
                      <a:pPr algn="l">
                        <a:lnSpc>
                          <a:spcPct val="150000"/>
                        </a:lnSpc>
                      </a:pPr>
                      <a:r>
                        <a:rPr lang="zh-CN" altLang="en-US" sz="2800" dirty="0"/>
                        <a:t>非常好</a:t>
                      </a:r>
                    </a:p>
                  </a:txBody>
                  <a:tcPr/>
                </a:tc>
                <a:extLst>
                  <a:ext uri="{0D108BD9-81ED-4DB2-BD59-A6C34878D82A}">
                    <a16:rowId xmlns:a16="http://schemas.microsoft.com/office/drawing/2014/main" val="4138256517"/>
                  </a:ext>
                </a:extLst>
              </a:tr>
            </a:tbl>
          </a:graphicData>
        </a:graphic>
      </p:graphicFrame>
      <p:pic>
        <p:nvPicPr>
          <p:cNvPr id="4" name="图片 3">
            <a:extLst>
              <a:ext uri="{FF2B5EF4-FFF2-40B4-BE49-F238E27FC236}">
                <a16:creationId xmlns:a16="http://schemas.microsoft.com/office/drawing/2014/main" id="{C7BE078D-A7F2-9834-3C05-084BE8B95605}"/>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223470030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39490-AA13-421F-A4D7-CC8F10F1E226}"/>
              </a:ext>
            </a:extLst>
          </p:cNvPr>
          <p:cNvSpPr>
            <a:spLocks noGrp="1"/>
          </p:cNvSpPr>
          <p:nvPr>
            <p:ph type="title"/>
          </p:nvPr>
        </p:nvSpPr>
        <p:spPr>
          <a:xfrm>
            <a:off x="1309512" y="457201"/>
            <a:ext cx="10272889" cy="1305611"/>
          </a:xfrm>
        </p:spPr>
        <p:txBody>
          <a:bodyPr/>
          <a:lstStyle/>
          <a:p>
            <a:r>
              <a:rPr lang="zh-CN" altLang="en-US" sz="2800" dirty="0"/>
              <a:t>引脚图</a:t>
            </a:r>
          </a:p>
        </p:txBody>
      </p:sp>
      <p:pic>
        <p:nvPicPr>
          <p:cNvPr id="4" name="内容占位符 3">
            <a:extLst>
              <a:ext uri="{FF2B5EF4-FFF2-40B4-BE49-F238E27FC236}">
                <a16:creationId xmlns:a16="http://schemas.microsoft.com/office/drawing/2014/main" id="{5B16253F-2E2A-4F6A-B3A7-352AF0BB26F9}"/>
              </a:ext>
            </a:extLst>
          </p:cNvPr>
          <p:cNvPicPr>
            <a:picLocks noGrp="1" noChangeAspect="1"/>
          </p:cNvPicPr>
          <p:nvPr>
            <p:ph idx="4294967295"/>
          </p:nvPr>
        </p:nvPicPr>
        <p:blipFill>
          <a:blip r:embed="rId2"/>
          <a:stretch>
            <a:fillRect/>
          </a:stretch>
        </p:blipFill>
        <p:spPr>
          <a:xfrm>
            <a:off x="1835856" y="2306324"/>
            <a:ext cx="9220200" cy="3362325"/>
          </a:xfrm>
          <a:prstGeom prst="rect">
            <a:avLst/>
          </a:prstGeom>
        </p:spPr>
      </p:pic>
      <p:pic>
        <p:nvPicPr>
          <p:cNvPr id="5" name="图片 4">
            <a:extLst>
              <a:ext uri="{FF2B5EF4-FFF2-40B4-BE49-F238E27FC236}">
                <a16:creationId xmlns:a16="http://schemas.microsoft.com/office/drawing/2014/main" id="{F381FBED-9B4E-F82E-E75D-8A47F61B3DFD}"/>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62050510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0CFA1-9EEA-4E43-8847-FE4236B4B863}"/>
              </a:ext>
            </a:extLst>
          </p:cNvPr>
          <p:cNvSpPr>
            <a:spLocks noGrp="1"/>
          </p:cNvSpPr>
          <p:nvPr>
            <p:ph type="title"/>
          </p:nvPr>
        </p:nvSpPr>
        <p:spPr/>
        <p:txBody>
          <a:bodyPr/>
          <a:lstStyle/>
          <a:p>
            <a:pPr algn="ctr"/>
            <a:r>
              <a:rPr lang="zh-CN" altLang="en-US" dirty="0"/>
              <a:t>实验</a:t>
            </a:r>
            <a:r>
              <a:rPr lang="en-US" altLang="zh-CN" dirty="0"/>
              <a:t>33 PM2.5</a:t>
            </a:r>
            <a:r>
              <a:rPr lang="zh-CN" altLang="en-US" dirty="0"/>
              <a:t>检测</a:t>
            </a:r>
          </a:p>
        </p:txBody>
      </p:sp>
      <p:sp>
        <p:nvSpPr>
          <p:cNvPr id="3" name="内容占位符 2">
            <a:extLst>
              <a:ext uri="{FF2B5EF4-FFF2-40B4-BE49-F238E27FC236}">
                <a16:creationId xmlns:a16="http://schemas.microsoft.com/office/drawing/2014/main" id="{29081A32-BC25-4C88-8D90-18E2599DFD73}"/>
              </a:ext>
            </a:extLst>
          </p:cNvPr>
          <p:cNvSpPr>
            <a:spLocks noGrp="1"/>
          </p:cNvSpPr>
          <p:nvPr>
            <p:ph idx="1"/>
          </p:nvPr>
        </p:nvSpPr>
        <p:spPr/>
        <p:txBody>
          <a:bodyPr>
            <a:normAutofit fontScale="92500" lnSpcReduction="10000"/>
          </a:bodyPr>
          <a:lstStyle/>
          <a:p>
            <a:pPr>
              <a:buSzPct val="100000"/>
              <a:buFont typeface="Wingdings" panose="05000000000000000000" pitchFamily="2" charset="2"/>
              <a:buChar char="p"/>
            </a:pPr>
            <a:r>
              <a:rPr lang="zh-CN" altLang="en-US" dirty="0"/>
              <a:t>实验器材</a:t>
            </a:r>
            <a:endParaRPr lang="en-US" altLang="zh-CN" dirty="0"/>
          </a:p>
          <a:p>
            <a:pPr lvl="1">
              <a:buSzPct val="100000"/>
              <a:buFont typeface="Wingdings" panose="05000000000000000000" pitchFamily="2" charset="2"/>
              <a:buChar char="ü"/>
            </a:pPr>
            <a:r>
              <a:rPr lang="en-US" altLang="zh-CN" dirty="0" err="1"/>
              <a:t>NodeMCU</a:t>
            </a:r>
            <a:r>
              <a:rPr lang="zh-CN" altLang="en-US" dirty="0"/>
              <a:t>开发板及</a:t>
            </a:r>
            <a:r>
              <a:rPr lang="en-US" altLang="zh-CN" dirty="0"/>
              <a:t>USB</a:t>
            </a:r>
            <a:r>
              <a:rPr lang="zh-CN" altLang="en-US" dirty="0"/>
              <a:t>数据线</a:t>
            </a:r>
            <a:endParaRPr lang="en-US" altLang="zh-CN" dirty="0"/>
          </a:p>
          <a:p>
            <a:pPr lvl="1">
              <a:buSzPct val="100000"/>
              <a:buFont typeface="Wingdings" panose="05000000000000000000" pitchFamily="2" charset="2"/>
              <a:buChar char="ü"/>
            </a:pPr>
            <a:r>
              <a:rPr lang="zh-CN" altLang="en-US" dirty="0"/>
              <a:t>面包板及跳线若干</a:t>
            </a:r>
            <a:endParaRPr lang="en-US" altLang="zh-CN" dirty="0"/>
          </a:p>
          <a:p>
            <a:pPr lvl="1">
              <a:buSzPct val="100000"/>
              <a:buFont typeface="Wingdings" panose="05000000000000000000" pitchFamily="2" charset="2"/>
              <a:buChar char="ü"/>
            </a:pPr>
            <a:r>
              <a:rPr lang="en-US" altLang="zh-CN" dirty="0"/>
              <a:t>PM2.5</a:t>
            </a:r>
            <a:r>
              <a:rPr lang="zh-CN" altLang="en-US" dirty="0"/>
              <a:t>传感器</a:t>
            </a:r>
            <a:r>
              <a:rPr lang="en-US" altLang="zh-CN" dirty="0"/>
              <a:t>1</a:t>
            </a:r>
            <a:r>
              <a:rPr lang="zh-CN" altLang="en-US" dirty="0"/>
              <a:t>块</a:t>
            </a:r>
            <a:endParaRPr lang="en-US" altLang="zh-CN" dirty="0"/>
          </a:p>
          <a:p>
            <a:pPr lvl="1">
              <a:buSzPct val="100000"/>
              <a:buFont typeface="Wingdings" panose="05000000000000000000" pitchFamily="2" charset="2"/>
              <a:buChar char="ü"/>
            </a:pPr>
            <a:r>
              <a:rPr lang="en-US" altLang="zh-CN" dirty="0"/>
              <a:t>150Ω</a:t>
            </a:r>
            <a:r>
              <a:rPr lang="zh-CN" altLang="en-US" dirty="0"/>
              <a:t>电阻</a:t>
            </a:r>
            <a:r>
              <a:rPr lang="en-US" altLang="zh-CN" dirty="0"/>
              <a:t>1</a:t>
            </a:r>
            <a:r>
              <a:rPr lang="zh-CN" altLang="en-US" dirty="0"/>
              <a:t>个</a:t>
            </a:r>
            <a:endParaRPr lang="en-US" altLang="zh-CN" dirty="0"/>
          </a:p>
          <a:p>
            <a:pPr lvl="1">
              <a:buSzPct val="100000"/>
              <a:buFont typeface="Wingdings" panose="05000000000000000000" pitchFamily="2" charset="2"/>
              <a:buChar char="ü"/>
            </a:pPr>
            <a:r>
              <a:rPr lang="en-US" altLang="zh-CN" dirty="0"/>
              <a:t>220μF</a:t>
            </a:r>
            <a:r>
              <a:rPr lang="zh-CN" altLang="en-US" dirty="0"/>
              <a:t>电容</a:t>
            </a:r>
            <a:r>
              <a:rPr lang="en-US" altLang="zh-CN" dirty="0"/>
              <a:t>1</a:t>
            </a:r>
            <a:r>
              <a:rPr lang="zh-CN" altLang="en-US" dirty="0"/>
              <a:t>个</a:t>
            </a:r>
            <a:endParaRPr lang="en-US" altLang="zh-CN" dirty="0"/>
          </a:p>
          <a:p>
            <a:pPr>
              <a:buSzPct val="100000"/>
              <a:buFont typeface="Wingdings" panose="05000000000000000000" pitchFamily="2" charset="2"/>
              <a:buChar char="p"/>
            </a:pPr>
            <a:r>
              <a:rPr lang="zh-CN" altLang="en-US" dirty="0"/>
              <a:t>参考网址</a:t>
            </a:r>
            <a:endParaRPr lang="en-US" altLang="zh-CN" dirty="0"/>
          </a:p>
          <a:p>
            <a:pPr lvl="1"/>
            <a:r>
              <a:rPr lang="en-US" altLang="zh-CN" dirty="0"/>
              <a:t>https://www.guokr.com/article/434130/#id7</a:t>
            </a:r>
          </a:p>
        </p:txBody>
      </p:sp>
      <p:pic>
        <p:nvPicPr>
          <p:cNvPr id="4" name="图片 3">
            <a:extLst>
              <a:ext uri="{FF2B5EF4-FFF2-40B4-BE49-F238E27FC236}">
                <a16:creationId xmlns:a16="http://schemas.microsoft.com/office/drawing/2014/main" id="{561D36ED-B88C-7621-E7B5-D583D69AD6D6}"/>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205349647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2C409-BC51-4F62-AFD4-21CC9D9212CC}"/>
              </a:ext>
            </a:extLst>
          </p:cNvPr>
          <p:cNvSpPr>
            <a:spLocks noGrp="1"/>
          </p:cNvSpPr>
          <p:nvPr>
            <p:ph type="title"/>
          </p:nvPr>
        </p:nvSpPr>
        <p:spPr/>
        <p:txBody>
          <a:bodyPr>
            <a:normAutofit/>
          </a:bodyPr>
          <a:lstStyle/>
          <a:p>
            <a:r>
              <a:rPr lang="en-US" altLang="zh-CN" sz="2800" dirty="0"/>
              <a:t>ESP8266</a:t>
            </a:r>
            <a:r>
              <a:rPr lang="zh-CN" altLang="en-US" sz="2800" dirty="0"/>
              <a:t>实物图</a:t>
            </a:r>
          </a:p>
        </p:txBody>
      </p:sp>
      <p:graphicFrame>
        <p:nvGraphicFramePr>
          <p:cNvPr id="6" name="内容占位符 5">
            <a:extLst>
              <a:ext uri="{FF2B5EF4-FFF2-40B4-BE49-F238E27FC236}">
                <a16:creationId xmlns:a16="http://schemas.microsoft.com/office/drawing/2014/main" id="{5CE46E77-C8F2-47C4-9658-42B3C79C5F58}"/>
              </a:ext>
            </a:extLst>
          </p:cNvPr>
          <p:cNvGraphicFramePr>
            <a:graphicFrameLocks noGrp="1"/>
          </p:cNvGraphicFramePr>
          <p:nvPr>
            <p:ph sz="half" idx="4294967295"/>
            <p:extLst>
              <p:ext uri="{D42A27DB-BD31-4B8C-83A1-F6EECF244321}">
                <p14:modId xmlns:p14="http://schemas.microsoft.com/office/powerpoint/2010/main" val="2453914900"/>
              </p:ext>
            </p:extLst>
          </p:nvPr>
        </p:nvGraphicFramePr>
        <p:xfrm>
          <a:off x="1371600" y="2279174"/>
          <a:ext cx="4724400" cy="3444240"/>
        </p:xfrm>
        <a:graphic>
          <a:graphicData uri="http://schemas.openxmlformats.org/drawingml/2006/table">
            <a:tbl>
              <a:tblPr/>
              <a:tblGrid>
                <a:gridCol w="1574800">
                  <a:extLst>
                    <a:ext uri="{9D8B030D-6E8A-4147-A177-3AD203B41FA5}">
                      <a16:colId xmlns:a16="http://schemas.microsoft.com/office/drawing/2014/main" val="3420167323"/>
                    </a:ext>
                  </a:extLst>
                </a:gridCol>
                <a:gridCol w="1574800">
                  <a:extLst>
                    <a:ext uri="{9D8B030D-6E8A-4147-A177-3AD203B41FA5}">
                      <a16:colId xmlns:a16="http://schemas.microsoft.com/office/drawing/2014/main" val="1449273435"/>
                    </a:ext>
                  </a:extLst>
                </a:gridCol>
                <a:gridCol w="1574800">
                  <a:extLst>
                    <a:ext uri="{9D8B030D-6E8A-4147-A177-3AD203B41FA5}">
                      <a16:colId xmlns:a16="http://schemas.microsoft.com/office/drawing/2014/main" val="1683245175"/>
                    </a:ext>
                  </a:extLst>
                </a:gridCol>
              </a:tblGrid>
              <a:tr h="0">
                <a:tc>
                  <a:txBody>
                    <a:bodyPr/>
                    <a:lstStyle/>
                    <a:p>
                      <a:pPr algn="ctr" fontAlgn="ctr"/>
                      <a:r>
                        <a:rPr lang="en-US" b="1" dirty="0">
                          <a:effectLst/>
                        </a:rPr>
                        <a:t>GP2Y10</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zh-CN" altLang="en-US" b="1">
                        <a:effectLst/>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b="1" dirty="0">
                          <a:effectLst/>
                        </a:rPr>
                        <a:t>Arduino</a:t>
                      </a:r>
                      <a:endParaRPr lang="en-US" b="1" dirty="0">
                        <a:effectLst/>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4838431"/>
                  </a:ext>
                </a:extLst>
              </a:tr>
              <a:tr h="0">
                <a:tc>
                  <a:txBody>
                    <a:bodyPr/>
                    <a:lstStyle/>
                    <a:p>
                      <a:pPr algn="ctr" fontAlgn="ctr"/>
                      <a:r>
                        <a:rPr lang="en-US" altLang="zh-CN" dirty="0">
                          <a:effectLst/>
                        </a:rPr>
                        <a:t>1</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150</a:t>
                      </a:r>
                      <a:r>
                        <a:rPr lang="zh-CN" altLang="en-US">
                          <a:effectLst/>
                        </a:rPr>
                        <a:t>欧电阻</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dirty="0">
                          <a:effectLst/>
                        </a:rPr>
                        <a:t>5V</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02526385"/>
                  </a:ext>
                </a:extLst>
              </a:tr>
              <a:tr h="479742">
                <a:tc>
                  <a:txBody>
                    <a:bodyPr/>
                    <a:lstStyle/>
                    <a:p>
                      <a:pPr algn="ctr" fontAlgn="ctr"/>
                      <a:r>
                        <a:rPr lang="en-US" altLang="zh-CN">
                          <a:effectLst/>
                        </a:rPr>
                        <a:t>1</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effectLst/>
                        </a:rPr>
                        <a:t>220uF</a:t>
                      </a:r>
                      <a:r>
                        <a:rPr lang="zh-CN" altLang="en-US">
                          <a:effectLst/>
                        </a:rPr>
                        <a:t>电解电容</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effectLst/>
                        </a:rPr>
                        <a:t>GND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62511994"/>
                  </a:ext>
                </a:extLst>
              </a:tr>
              <a:tr h="0">
                <a:tc>
                  <a:txBody>
                    <a:bodyPr/>
                    <a:lstStyle/>
                    <a:p>
                      <a:pPr algn="ctr" fontAlgn="ctr"/>
                      <a:r>
                        <a:rPr lang="en-US" altLang="zh-CN">
                          <a:effectLst/>
                        </a:rPr>
                        <a:t>2</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effectLst/>
                        </a:rPr>
                        <a:t>GND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99712865"/>
                  </a:ext>
                </a:extLst>
              </a:tr>
              <a:tr h="0">
                <a:tc>
                  <a:txBody>
                    <a:bodyPr/>
                    <a:lstStyle/>
                    <a:p>
                      <a:pPr algn="ctr" fontAlgn="ctr"/>
                      <a:r>
                        <a:rPr lang="en-US" altLang="zh-CN">
                          <a:effectLst/>
                        </a:rPr>
                        <a:t>3</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dirty="0">
                          <a:effectLst/>
                        </a:rPr>
                        <a:t>2</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70491970"/>
                  </a:ext>
                </a:extLst>
              </a:tr>
              <a:tr h="0">
                <a:tc>
                  <a:txBody>
                    <a:bodyPr/>
                    <a:lstStyle/>
                    <a:p>
                      <a:pPr algn="ctr" fontAlgn="ctr"/>
                      <a:r>
                        <a:rPr lang="en-US" altLang="zh-CN">
                          <a:effectLst/>
                        </a:rPr>
                        <a:t>4</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effectLst/>
                        </a:rPr>
                        <a:t>GND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6424188"/>
                  </a:ext>
                </a:extLst>
              </a:tr>
              <a:tr h="0">
                <a:tc>
                  <a:txBody>
                    <a:bodyPr/>
                    <a:lstStyle/>
                    <a:p>
                      <a:pPr algn="ctr" fontAlgn="ctr"/>
                      <a:r>
                        <a:rPr lang="en-US" altLang="zh-CN">
                          <a:effectLst/>
                        </a:rPr>
                        <a:t>5</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dirty="0">
                          <a:effectLst/>
                        </a:rPr>
                        <a:t>A0</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2794393"/>
                  </a:ext>
                </a:extLst>
              </a:tr>
              <a:tr h="0">
                <a:tc>
                  <a:txBody>
                    <a:bodyPr/>
                    <a:lstStyle/>
                    <a:p>
                      <a:pPr algn="ctr" fontAlgn="ctr"/>
                      <a:r>
                        <a:rPr lang="en-US" altLang="zh-CN">
                          <a:effectLst/>
                        </a:rPr>
                        <a:t>6</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dirty="0">
                          <a:effectLst/>
                        </a:rPr>
                        <a:t>5V</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88770210"/>
                  </a:ext>
                </a:extLst>
              </a:tr>
            </a:tbl>
          </a:graphicData>
        </a:graphic>
      </p:graphicFrame>
      <p:pic>
        <p:nvPicPr>
          <p:cNvPr id="5" name="内容占位符 4">
            <a:extLst>
              <a:ext uri="{FF2B5EF4-FFF2-40B4-BE49-F238E27FC236}">
                <a16:creationId xmlns:a16="http://schemas.microsoft.com/office/drawing/2014/main" id="{7F95A4D9-8547-49EF-BBCF-84878597E2E9}"/>
              </a:ext>
            </a:extLst>
          </p:cNvPr>
          <p:cNvPicPr>
            <a:picLocks noGrp="1" noChangeAspect="1"/>
          </p:cNvPicPr>
          <p:nvPr>
            <p:ph sz="half" idx="4294967295"/>
          </p:nvPr>
        </p:nvPicPr>
        <p:blipFill>
          <a:blip r:embed="rId2"/>
          <a:stretch>
            <a:fillRect/>
          </a:stretch>
        </p:blipFill>
        <p:spPr>
          <a:xfrm>
            <a:off x="6445956" y="2548176"/>
            <a:ext cx="5181600" cy="3065462"/>
          </a:xfrm>
          <a:prstGeom prst="rect">
            <a:avLst/>
          </a:prstGeom>
        </p:spPr>
      </p:pic>
      <p:pic>
        <p:nvPicPr>
          <p:cNvPr id="7" name="图片 6">
            <a:extLst>
              <a:ext uri="{FF2B5EF4-FFF2-40B4-BE49-F238E27FC236}">
                <a16:creationId xmlns:a16="http://schemas.microsoft.com/office/drawing/2014/main" id="{D28ED0D5-B7A2-3A6E-EA25-BD1BCC120C8E}"/>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124424820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77DA56-CFC4-4559-848F-9B7E9C418AA9}"/>
              </a:ext>
            </a:extLst>
          </p:cNvPr>
          <p:cNvSpPr>
            <a:spLocks noGrp="1"/>
          </p:cNvSpPr>
          <p:nvPr>
            <p:ph type="title"/>
          </p:nvPr>
        </p:nvSpPr>
        <p:spPr/>
        <p:txBody>
          <a:bodyPr>
            <a:normAutofit/>
          </a:bodyPr>
          <a:lstStyle/>
          <a:p>
            <a:r>
              <a:rPr lang="en-US" altLang="zh-CN" sz="2800" dirty="0"/>
              <a:t>Uno</a:t>
            </a:r>
            <a:r>
              <a:rPr lang="zh-CN" altLang="en-US" sz="2800" dirty="0"/>
              <a:t>实物图</a:t>
            </a:r>
          </a:p>
        </p:txBody>
      </p:sp>
      <p:pic>
        <p:nvPicPr>
          <p:cNvPr id="4" name="内容占位符 3">
            <a:extLst>
              <a:ext uri="{FF2B5EF4-FFF2-40B4-BE49-F238E27FC236}">
                <a16:creationId xmlns:a16="http://schemas.microsoft.com/office/drawing/2014/main" id="{94694A54-05FE-4299-A97E-FF6E2E0D2B45}"/>
              </a:ext>
            </a:extLst>
          </p:cNvPr>
          <p:cNvPicPr>
            <a:picLocks noGrp="1" noChangeAspect="1"/>
          </p:cNvPicPr>
          <p:nvPr>
            <p:ph idx="4294967295"/>
          </p:nvPr>
        </p:nvPicPr>
        <p:blipFill>
          <a:blip r:embed="rId2"/>
          <a:stretch>
            <a:fillRect/>
          </a:stretch>
        </p:blipFill>
        <p:spPr>
          <a:xfrm>
            <a:off x="3505906" y="2049461"/>
            <a:ext cx="5880100" cy="4351338"/>
          </a:xfrm>
          <a:prstGeom prst="rect">
            <a:avLst/>
          </a:prstGeom>
        </p:spPr>
      </p:pic>
      <p:pic>
        <p:nvPicPr>
          <p:cNvPr id="5" name="图片 4">
            <a:extLst>
              <a:ext uri="{FF2B5EF4-FFF2-40B4-BE49-F238E27FC236}">
                <a16:creationId xmlns:a16="http://schemas.microsoft.com/office/drawing/2014/main" id="{A7754A2A-0943-4417-2322-0B79D3AEDB64}"/>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189368060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A39F2E-B794-1D1D-DAD5-3C54033E6E05}"/>
              </a:ext>
            </a:extLst>
          </p:cNvPr>
          <p:cNvPicPr>
            <a:picLocks noChangeAspect="1"/>
          </p:cNvPicPr>
          <p:nvPr/>
        </p:nvPicPr>
        <p:blipFill>
          <a:blip r:embed="rId2"/>
          <a:stretch>
            <a:fillRect/>
          </a:stretch>
        </p:blipFill>
        <p:spPr>
          <a:xfrm>
            <a:off x="3178134" y="2351386"/>
            <a:ext cx="5835732" cy="4049413"/>
          </a:xfrm>
          <a:prstGeom prst="rect">
            <a:avLst/>
          </a:prstGeom>
        </p:spPr>
      </p:pic>
      <p:sp>
        <p:nvSpPr>
          <p:cNvPr id="4" name="标题 3">
            <a:extLst>
              <a:ext uri="{FF2B5EF4-FFF2-40B4-BE49-F238E27FC236}">
                <a16:creationId xmlns:a16="http://schemas.microsoft.com/office/drawing/2014/main" id="{1052FA9F-5071-4A27-E634-AE59D4A61A22}"/>
              </a:ext>
            </a:extLst>
          </p:cNvPr>
          <p:cNvSpPr>
            <a:spLocks noGrp="1"/>
          </p:cNvSpPr>
          <p:nvPr>
            <p:ph type="title"/>
          </p:nvPr>
        </p:nvSpPr>
        <p:spPr>
          <a:xfrm>
            <a:off x="1309512" y="457201"/>
            <a:ext cx="10272889" cy="1183063"/>
          </a:xfrm>
        </p:spPr>
        <p:txBody>
          <a:bodyPr/>
          <a:lstStyle/>
          <a:p>
            <a:r>
              <a:rPr lang="zh-CN" altLang="en-US" dirty="0"/>
              <a:t>检测 </a:t>
            </a:r>
            <a:r>
              <a:rPr lang="en-US" altLang="zh-CN" dirty="0"/>
              <a:t>PM2.5 </a:t>
            </a:r>
            <a:r>
              <a:rPr lang="zh-CN" altLang="en-US" dirty="0"/>
              <a:t>条件</a:t>
            </a:r>
          </a:p>
        </p:txBody>
      </p:sp>
      <p:pic>
        <p:nvPicPr>
          <p:cNvPr id="5" name="图片 4">
            <a:extLst>
              <a:ext uri="{FF2B5EF4-FFF2-40B4-BE49-F238E27FC236}">
                <a16:creationId xmlns:a16="http://schemas.microsoft.com/office/drawing/2014/main" id="{33D9B442-37CB-5EC6-B34F-BE2B2EB50D9C}"/>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247489610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D0361DD-9AAC-458D-8B97-0F4EF64B3957}"/>
              </a:ext>
            </a:extLst>
          </p:cNvPr>
          <p:cNvPicPr>
            <a:picLocks noChangeAspect="1"/>
          </p:cNvPicPr>
          <p:nvPr/>
        </p:nvPicPr>
        <p:blipFill>
          <a:blip r:embed="rId2"/>
          <a:stretch>
            <a:fillRect/>
          </a:stretch>
        </p:blipFill>
        <p:spPr>
          <a:xfrm>
            <a:off x="2157412" y="581025"/>
            <a:ext cx="7877175" cy="5695950"/>
          </a:xfrm>
          <a:prstGeom prst="rect">
            <a:avLst/>
          </a:prstGeom>
        </p:spPr>
      </p:pic>
      <p:pic>
        <p:nvPicPr>
          <p:cNvPr id="3" name="图片 2">
            <a:extLst>
              <a:ext uri="{FF2B5EF4-FFF2-40B4-BE49-F238E27FC236}">
                <a16:creationId xmlns:a16="http://schemas.microsoft.com/office/drawing/2014/main" id="{A4C9BF11-8687-07FC-A130-3B6F18E84813}"/>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391476774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A396A-1020-45DF-A8F4-1BC6D55D72DA}"/>
              </a:ext>
            </a:extLst>
          </p:cNvPr>
          <p:cNvSpPr>
            <a:spLocks noGrp="1"/>
          </p:cNvSpPr>
          <p:nvPr>
            <p:ph type="title"/>
          </p:nvPr>
        </p:nvSpPr>
        <p:spPr/>
        <p:txBody>
          <a:bodyPr/>
          <a:lstStyle/>
          <a:p>
            <a:pPr algn="ctr"/>
            <a:r>
              <a:rPr lang="en-US" altLang="zh-CN" dirty="0"/>
              <a:t>YL-69</a:t>
            </a:r>
            <a:r>
              <a:rPr lang="zh-CN" altLang="en-US" dirty="0"/>
              <a:t>土壤湿度传感器</a:t>
            </a:r>
          </a:p>
        </p:txBody>
      </p:sp>
      <p:sp>
        <p:nvSpPr>
          <p:cNvPr id="3" name="内容占位符 2">
            <a:extLst>
              <a:ext uri="{FF2B5EF4-FFF2-40B4-BE49-F238E27FC236}">
                <a16:creationId xmlns:a16="http://schemas.microsoft.com/office/drawing/2014/main" id="{2C81F5B5-E6E7-42BE-8A96-8381DC4E0960}"/>
              </a:ext>
            </a:extLst>
          </p:cNvPr>
          <p:cNvSpPr>
            <a:spLocks noGrp="1"/>
          </p:cNvSpPr>
          <p:nvPr>
            <p:ph idx="1"/>
          </p:nvPr>
        </p:nvSpPr>
        <p:spPr/>
        <p:txBody>
          <a:bodyPr>
            <a:normAutofit lnSpcReduction="10000"/>
          </a:bodyPr>
          <a:lstStyle/>
          <a:p>
            <a:pPr>
              <a:buSzPct val="100000"/>
              <a:buFont typeface="Wingdings" panose="05000000000000000000" pitchFamily="2" charset="2"/>
              <a:buChar char="Ø"/>
            </a:pPr>
            <a:r>
              <a:rPr lang="zh-CN" altLang="en-US" dirty="0"/>
              <a:t>土壤湿度传感器又名土壤水分传感器，土壤含水量传感器。</a:t>
            </a:r>
            <a:endParaRPr lang="en-US" altLang="zh-CN" dirty="0"/>
          </a:p>
          <a:p>
            <a:pPr>
              <a:buSzPct val="100000"/>
              <a:buFont typeface="Wingdings" panose="05000000000000000000" pitchFamily="2" charset="2"/>
              <a:buChar char="Ø"/>
            </a:pPr>
            <a:r>
              <a:rPr lang="zh-CN" altLang="en-US" dirty="0"/>
              <a:t>土壤水分传感器由不锈钢探针和防水探头构成，可长期埋设于土壤和堤坝内使用，对表层和深层土壤进行墒情的定点监测和在线测量。</a:t>
            </a:r>
            <a:endParaRPr lang="en-US" altLang="zh-CN" dirty="0"/>
          </a:p>
          <a:p>
            <a:pPr>
              <a:buSzPct val="100000"/>
              <a:buFont typeface="Wingdings" panose="05000000000000000000" pitchFamily="2" charset="2"/>
              <a:buChar char="Ø"/>
            </a:pPr>
            <a:r>
              <a:rPr lang="zh-CN" altLang="en-US" dirty="0"/>
              <a:t>与数据采集器配合使用，可作为水分定点监测或移动测量的工具测量土壤容积含水量，主要用于土壤墒情检测以及农业灌溉和林业防护。</a:t>
            </a:r>
            <a:endParaRPr lang="en-US" altLang="zh-CN" dirty="0"/>
          </a:p>
          <a:p>
            <a:pPr>
              <a:buSzPct val="100000"/>
              <a:buFont typeface="Wingdings" panose="05000000000000000000" pitchFamily="2" charset="2"/>
              <a:buChar char="Ø"/>
            </a:pPr>
            <a:r>
              <a:rPr lang="zh-CN" altLang="en-US" dirty="0"/>
              <a:t>当水量较多时，土壤传导更多的电流，这意味着阻值将更小。因此水分含量会更高。干土会降低电导率。因此，当水量较少时，土壤传导的电量较少，这意味着它具有更大的阻值。因此水分含量会降低。</a:t>
            </a:r>
          </a:p>
        </p:txBody>
      </p:sp>
      <p:pic>
        <p:nvPicPr>
          <p:cNvPr id="4" name="图片 3">
            <a:extLst>
              <a:ext uri="{FF2B5EF4-FFF2-40B4-BE49-F238E27FC236}">
                <a16:creationId xmlns:a16="http://schemas.microsoft.com/office/drawing/2014/main" id="{4F61C42A-65D2-0217-2FE1-5DB1AF5528CB}"/>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49956706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AADFB9-9448-46F1-865F-5C7A4ADDE545}"/>
              </a:ext>
            </a:extLst>
          </p:cNvPr>
          <p:cNvSpPr>
            <a:spLocks noGrp="1"/>
          </p:cNvSpPr>
          <p:nvPr>
            <p:ph idx="4294967295"/>
          </p:nvPr>
        </p:nvSpPr>
        <p:spPr>
          <a:xfrm>
            <a:off x="1170432" y="1253330"/>
            <a:ext cx="10183368" cy="4623213"/>
          </a:xfrm>
        </p:spPr>
        <p:txBody>
          <a:bodyPr>
            <a:normAutofit/>
          </a:bodyPr>
          <a:lstStyle/>
          <a:p>
            <a:pPr>
              <a:buSzPct val="100000"/>
              <a:buFont typeface="Wingdings" panose="05000000000000000000" pitchFamily="2" charset="2"/>
              <a:buChar char="p"/>
            </a:pPr>
            <a:r>
              <a:rPr lang="zh-CN" altLang="en-US" sz="2000" dirty="0"/>
              <a:t>电源：</a:t>
            </a:r>
            <a:r>
              <a:rPr lang="en-US" altLang="zh-CN" sz="2000" dirty="0"/>
              <a:t>3.3V~5V</a:t>
            </a:r>
          </a:p>
          <a:p>
            <a:pPr>
              <a:buSzPct val="100000"/>
              <a:buFont typeface="Wingdings" panose="05000000000000000000" pitchFamily="2" charset="2"/>
              <a:buChar char="p"/>
            </a:pPr>
            <a:r>
              <a:rPr lang="zh-CN" altLang="en-US" sz="2000" dirty="0"/>
              <a:t>获取湿度信息的方式（</a:t>
            </a:r>
            <a:r>
              <a:rPr lang="en-US" altLang="zh-CN" sz="2000" dirty="0"/>
              <a:t>2</a:t>
            </a:r>
            <a:r>
              <a:rPr lang="zh-CN" altLang="en-US" sz="2000" dirty="0"/>
              <a:t>种可同时使用）：</a:t>
            </a:r>
          </a:p>
          <a:p>
            <a:pPr lvl="1"/>
            <a:r>
              <a:rPr lang="zh-CN" altLang="en-US" sz="2000" dirty="0"/>
              <a:t>从传感器的</a:t>
            </a:r>
            <a:r>
              <a:rPr lang="en-US" altLang="zh-CN" sz="2000" dirty="0"/>
              <a:t>D0</a:t>
            </a:r>
            <a:r>
              <a:rPr lang="zh-CN" altLang="en-US" sz="2000" dirty="0"/>
              <a:t>引脚：土壤湿度大于某个阈值，则</a:t>
            </a:r>
            <a:r>
              <a:rPr lang="en-US" altLang="zh-CN" sz="2000" dirty="0"/>
              <a:t>D0</a:t>
            </a:r>
            <a:r>
              <a:rPr lang="zh-CN" altLang="en-US" sz="2000" dirty="0"/>
              <a:t>输出</a:t>
            </a:r>
            <a:r>
              <a:rPr lang="en-US" altLang="zh-CN" sz="2000" dirty="0"/>
              <a:t>0</a:t>
            </a:r>
            <a:r>
              <a:rPr lang="zh-CN" altLang="en-US" sz="2000" dirty="0"/>
              <a:t>，否则输出</a:t>
            </a:r>
            <a:r>
              <a:rPr lang="en-US" altLang="zh-CN" sz="2000" dirty="0"/>
              <a:t>1</a:t>
            </a:r>
            <a:r>
              <a:rPr lang="zh-CN" altLang="en-US" sz="2000" dirty="0"/>
              <a:t>。（多用于湿度阀值控制开关）。</a:t>
            </a:r>
          </a:p>
          <a:p>
            <a:pPr lvl="1"/>
            <a:r>
              <a:rPr lang="zh-CN" altLang="en-US" sz="2000" dirty="0"/>
              <a:t>从传感器的</a:t>
            </a:r>
            <a:r>
              <a:rPr lang="en-US" altLang="zh-CN" sz="2000" dirty="0"/>
              <a:t>A0</a:t>
            </a:r>
            <a:r>
              <a:rPr lang="zh-CN" altLang="en-US" sz="2000" dirty="0"/>
              <a:t>引脚：获取到模拟量，更加精确。土壤湿度越大，获取的模拟量值越大。（多用于显示实时湿度值）。</a:t>
            </a:r>
            <a:endParaRPr lang="en-US" altLang="zh-CN" sz="2000" dirty="0"/>
          </a:p>
          <a:p>
            <a:pPr lvl="1"/>
            <a:r>
              <a:rPr lang="zh-CN" altLang="en-US" sz="2000" dirty="0"/>
              <a:t>传感器板上的</a:t>
            </a:r>
            <a:r>
              <a:rPr lang="en-US" altLang="zh-CN" sz="2000" dirty="0"/>
              <a:t>VCC</a:t>
            </a:r>
            <a:r>
              <a:rPr lang="zh-CN" altLang="en-US" sz="2000" dirty="0"/>
              <a:t>接电源，</a:t>
            </a:r>
            <a:r>
              <a:rPr lang="en-US" altLang="zh-CN" sz="2000" dirty="0"/>
              <a:t>GND</a:t>
            </a:r>
            <a:r>
              <a:rPr lang="zh-CN" altLang="en-US" sz="2000" dirty="0"/>
              <a:t>接地，</a:t>
            </a:r>
            <a:r>
              <a:rPr lang="en-US" altLang="zh-CN" sz="2000" dirty="0"/>
              <a:t>A0</a:t>
            </a:r>
            <a:r>
              <a:rPr lang="zh-CN" altLang="en-US" sz="2000" dirty="0"/>
              <a:t>接单片机模拟输入，</a:t>
            </a:r>
            <a:r>
              <a:rPr lang="en-US" altLang="zh-CN" sz="2000" dirty="0"/>
              <a:t>D0</a:t>
            </a:r>
            <a:r>
              <a:rPr lang="zh-CN" altLang="en-US" sz="2000" dirty="0"/>
              <a:t>接数据输入。</a:t>
            </a:r>
            <a:endParaRPr lang="en-US" altLang="zh-CN" sz="2000" dirty="0"/>
          </a:p>
          <a:p>
            <a:pPr>
              <a:buSzPct val="100000"/>
              <a:buFont typeface="Wingdings" panose="05000000000000000000" pitchFamily="2" charset="2"/>
              <a:buChar char="p"/>
            </a:pPr>
            <a:r>
              <a:rPr lang="zh-CN" altLang="en-US" sz="2000" dirty="0"/>
              <a:t>可通过电位器调节土壤湿度的阀值，顺时针调节，控制的湿度会越大，逆时针越小；湿度低于设定值时，</a:t>
            </a:r>
            <a:r>
              <a:rPr lang="en-US" altLang="zh-CN" sz="2000" dirty="0"/>
              <a:t>DO</a:t>
            </a:r>
            <a:r>
              <a:rPr lang="zh-CN" altLang="en-US" sz="2000" dirty="0"/>
              <a:t>输出高电平，模块提示灯亮；湿度高于设定值时，</a:t>
            </a:r>
            <a:r>
              <a:rPr lang="en-US" altLang="zh-CN" sz="2000" dirty="0"/>
              <a:t>DO</a:t>
            </a:r>
            <a:r>
              <a:rPr lang="zh-CN" altLang="en-US" sz="2000" dirty="0"/>
              <a:t>输出低电平，模块提示灯灭。</a:t>
            </a:r>
            <a:endParaRPr lang="en-US" altLang="zh-CN" sz="2000" dirty="0"/>
          </a:p>
        </p:txBody>
      </p:sp>
      <p:pic>
        <p:nvPicPr>
          <p:cNvPr id="4" name="图片 3">
            <a:extLst>
              <a:ext uri="{FF2B5EF4-FFF2-40B4-BE49-F238E27FC236}">
                <a16:creationId xmlns:a16="http://schemas.microsoft.com/office/drawing/2014/main" id="{226BB5A3-21C0-0924-8E14-FB9AF392A41D}"/>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20503165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341776-13F7-4458-AB9D-07C2A8DEBAB4}"/>
              </a:ext>
            </a:extLst>
          </p:cNvPr>
          <p:cNvSpPr>
            <a:spLocks noGrp="1"/>
          </p:cNvSpPr>
          <p:nvPr>
            <p:ph type="title"/>
          </p:nvPr>
        </p:nvSpPr>
        <p:spPr/>
        <p:txBody>
          <a:bodyPr/>
          <a:lstStyle/>
          <a:p>
            <a:pPr algn="ctr"/>
            <a:r>
              <a:rPr lang="zh-CN" altLang="en-US" dirty="0"/>
              <a:t>可燃气体传感器</a:t>
            </a:r>
          </a:p>
        </p:txBody>
      </p:sp>
      <p:sp>
        <p:nvSpPr>
          <p:cNvPr id="3" name="内容占位符 2">
            <a:extLst>
              <a:ext uri="{FF2B5EF4-FFF2-40B4-BE49-F238E27FC236}">
                <a16:creationId xmlns:a16="http://schemas.microsoft.com/office/drawing/2014/main" id="{E58AA8D9-78E5-4D34-9DAA-5727081F806A}"/>
              </a:ext>
            </a:extLst>
          </p:cNvPr>
          <p:cNvSpPr>
            <a:spLocks noGrp="1"/>
          </p:cNvSpPr>
          <p:nvPr>
            <p:ph idx="1"/>
          </p:nvPr>
        </p:nvSpPr>
        <p:spPr>
          <a:xfrm>
            <a:off x="1309512" y="2224726"/>
            <a:ext cx="10272889" cy="3775090"/>
          </a:xfrm>
        </p:spPr>
        <p:txBody>
          <a:bodyPr>
            <a:normAutofit fontScale="70000" lnSpcReduction="20000"/>
          </a:bodyPr>
          <a:lstStyle/>
          <a:p>
            <a:pPr>
              <a:buSzPct val="100000"/>
              <a:buFont typeface="Wingdings" panose="05000000000000000000" pitchFamily="2" charset="2"/>
              <a:buChar char="Ø"/>
            </a:pPr>
            <a:r>
              <a:rPr lang="zh-CN" altLang="en-US" dirty="0"/>
              <a:t>气体传感器（</a:t>
            </a:r>
            <a:r>
              <a:rPr lang="en-US" altLang="zh-CN" dirty="0"/>
              <a:t>Gas Sensor</a:t>
            </a:r>
            <a:r>
              <a:rPr lang="zh-CN" altLang="en-US" dirty="0"/>
              <a:t>）是检测环境中一种或多种气体的存在的装置。这些传感器具有广泛的应用，例如炼油厂、工业中心甚至家庭的安全系统。这些传感器可以检测可燃气体、有毒气体、污染气体等。有几种气体检测方法，最常用的是电化学传感器。这些传感器通过在其加热电极上进行化学反应并测量所产生的电流来测量特定气体的浓度。</a:t>
            </a:r>
            <a:endParaRPr lang="en-US" altLang="zh-CN" dirty="0"/>
          </a:p>
          <a:p>
            <a:pPr>
              <a:buSzPct val="100000"/>
              <a:buFont typeface="Wingdings" panose="05000000000000000000" pitchFamily="2" charset="2"/>
              <a:buChar char="Ø"/>
            </a:pPr>
            <a:r>
              <a:rPr lang="en-US" altLang="zh-CN" dirty="0"/>
              <a:t>MQ</a:t>
            </a:r>
            <a:r>
              <a:rPr lang="zh-CN" altLang="en-US" dirty="0"/>
              <a:t>气体传感器系列是最常用的气体传感器。</a:t>
            </a:r>
            <a:r>
              <a:rPr lang="en-US" altLang="zh-CN" dirty="0"/>
              <a:t>MQ9</a:t>
            </a:r>
            <a:r>
              <a:rPr lang="zh-CN" altLang="en-US" dirty="0"/>
              <a:t>传感器对一氧化碳和易燃气体敏感。它可以检测出检测到浓度从</a:t>
            </a:r>
            <a:r>
              <a:rPr lang="en-US" altLang="zh-CN" dirty="0"/>
              <a:t>10ppm</a:t>
            </a:r>
            <a:r>
              <a:rPr lang="zh-CN" altLang="en-US" dirty="0"/>
              <a:t>到</a:t>
            </a:r>
            <a:r>
              <a:rPr lang="en-US" altLang="zh-CN" dirty="0"/>
              <a:t>1000ppm</a:t>
            </a:r>
            <a:r>
              <a:rPr lang="zh-CN" altLang="en-US" dirty="0"/>
              <a:t>的一氧化碳和密度从</a:t>
            </a:r>
            <a:r>
              <a:rPr lang="en-US" altLang="zh-CN" dirty="0"/>
              <a:t>100ppm</a:t>
            </a:r>
            <a:r>
              <a:rPr lang="zh-CN" altLang="en-US" dirty="0"/>
              <a:t>到</a:t>
            </a:r>
            <a:r>
              <a:rPr lang="en-US" altLang="zh-CN" dirty="0"/>
              <a:t>10000ppm</a:t>
            </a:r>
            <a:r>
              <a:rPr lang="zh-CN" altLang="en-US" dirty="0"/>
              <a:t>的可燃气体。 </a:t>
            </a:r>
            <a:r>
              <a:rPr lang="en-US" altLang="zh-CN" dirty="0"/>
              <a:t>MQ9</a:t>
            </a:r>
            <a:r>
              <a:rPr lang="zh-CN" altLang="en-US" dirty="0"/>
              <a:t>有一个内部加热器，如果施加</a:t>
            </a:r>
            <a:r>
              <a:rPr lang="en-US" altLang="zh-CN" dirty="0"/>
              <a:t>5V</a:t>
            </a:r>
            <a:r>
              <a:rPr lang="zh-CN" altLang="en-US" dirty="0"/>
              <a:t>电压，它会开始预热。</a:t>
            </a:r>
            <a:endParaRPr lang="en-US" altLang="zh-CN" dirty="0"/>
          </a:p>
          <a:p>
            <a:pPr>
              <a:buSzPct val="100000"/>
              <a:buFont typeface="Wingdings" panose="05000000000000000000" pitchFamily="2" charset="2"/>
              <a:buChar char="Ø"/>
            </a:pPr>
            <a:r>
              <a:rPr lang="zh-CN" altLang="en-US" dirty="0"/>
              <a:t>该传感器的内阻随着可检测气体的密度变化而变化。该值可以通过简单的电路读取。不需要任何额外的电路。</a:t>
            </a:r>
            <a:endParaRPr lang="en-US" altLang="zh-CN" dirty="0"/>
          </a:p>
          <a:p>
            <a:pPr>
              <a:buSzPct val="100000"/>
              <a:buFont typeface="Wingdings" panose="05000000000000000000" pitchFamily="2" charset="2"/>
              <a:buChar char="Ø"/>
            </a:pPr>
            <a:r>
              <a:rPr lang="zh-CN" altLang="en-US" dirty="0"/>
              <a:t>参考网址：</a:t>
            </a:r>
            <a:endParaRPr lang="en-US" altLang="zh-CN" dirty="0"/>
          </a:p>
          <a:p>
            <a:pPr lvl="1"/>
            <a:r>
              <a:rPr lang="en-US" altLang="zh-CN" dirty="0">
                <a:hlinkClick r:id="rId2"/>
              </a:rPr>
              <a:t>https://www.yiboard.com/thread-1246-1-1.html</a:t>
            </a:r>
            <a:endParaRPr lang="en-US" altLang="zh-CN" dirty="0"/>
          </a:p>
          <a:p>
            <a:pPr lvl="1"/>
            <a:r>
              <a:rPr lang="en-US" altLang="zh-CN" dirty="0">
                <a:hlinkClick r:id="rId3"/>
              </a:rPr>
              <a:t>https://github.com/miguel5612/MQSensorsLib</a:t>
            </a:r>
            <a:endParaRPr lang="en-US" altLang="zh-CN" dirty="0"/>
          </a:p>
          <a:p>
            <a:pPr lvl="1"/>
            <a:r>
              <a:rPr lang="en-US" altLang="zh-CN" dirty="0">
                <a:hlinkClick r:id="rId4"/>
              </a:rPr>
              <a:t>https://github.com/aghezelbash/MQ9-arduino</a:t>
            </a:r>
            <a:endParaRPr lang="en-US" altLang="zh-CN" dirty="0"/>
          </a:p>
          <a:p>
            <a:pPr lvl="1"/>
            <a:r>
              <a:rPr lang="en-US" altLang="zh-CN" dirty="0">
                <a:hlinkClick r:id="rId5"/>
              </a:rPr>
              <a:t>https://programozdazotthonod.hu/2020/05/03/a-proper-guide-to-the-mq9-sensor/</a:t>
            </a:r>
            <a:endParaRPr lang="en-US" altLang="zh-CN" dirty="0"/>
          </a:p>
        </p:txBody>
      </p:sp>
      <p:pic>
        <p:nvPicPr>
          <p:cNvPr id="4" name="图片 3">
            <a:extLst>
              <a:ext uri="{FF2B5EF4-FFF2-40B4-BE49-F238E27FC236}">
                <a16:creationId xmlns:a16="http://schemas.microsoft.com/office/drawing/2014/main" id="{12269B6E-1A9B-93C9-65EF-D9904B373441}"/>
              </a:ext>
            </a:extLst>
          </p:cNvPr>
          <p:cNvPicPr>
            <a:picLocks noChangeAspect="1"/>
          </p:cNvPicPr>
          <p:nvPr/>
        </p:nvPicPr>
        <p:blipFill>
          <a:blip r:embed="rId6"/>
          <a:stretch>
            <a:fillRect/>
          </a:stretch>
        </p:blipFill>
        <p:spPr>
          <a:xfrm>
            <a:off x="6877686" y="7620"/>
            <a:ext cx="3772535" cy="673100"/>
          </a:xfrm>
          <a:prstGeom prst="rect">
            <a:avLst/>
          </a:prstGeom>
        </p:spPr>
      </p:pic>
    </p:spTree>
    <p:extLst>
      <p:ext uri="{BB962C8B-B14F-4D97-AF65-F5344CB8AC3E}">
        <p14:creationId xmlns:p14="http://schemas.microsoft.com/office/powerpoint/2010/main" val="311323191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35E8CD-9A52-40FB-AD7D-4B8BFCF15495}"/>
              </a:ext>
            </a:extLst>
          </p:cNvPr>
          <p:cNvSpPr>
            <a:spLocks noGrp="1"/>
          </p:cNvSpPr>
          <p:nvPr>
            <p:ph type="title"/>
          </p:nvPr>
        </p:nvSpPr>
        <p:spPr/>
        <p:txBody>
          <a:bodyPr>
            <a:normAutofit/>
          </a:bodyPr>
          <a:lstStyle/>
          <a:p>
            <a:r>
              <a:rPr lang="zh-CN" altLang="en-US" sz="2800" dirty="0"/>
              <a:t>土壤湿度传感器</a:t>
            </a:r>
          </a:p>
        </p:txBody>
      </p:sp>
      <p:pic>
        <p:nvPicPr>
          <p:cNvPr id="7" name="内容占位符 6">
            <a:extLst>
              <a:ext uri="{FF2B5EF4-FFF2-40B4-BE49-F238E27FC236}">
                <a16:creationId xmlns:a16="http://schemas.microsoft.com/office/drawing/2014/main" id="{80BA7F0C-1C75-4D6B-B74A-0A1B9BD6208C}"/>
              </a:ext>
            </a:extLst>
          </p:cNvPr>
          <p:cNvPicPr>
            <a:picLocks noGrp="1" noChangeAspect="1"/>
          </p:cNvPicPr>
          <p:nvPr>
            <p:ph idx="1"/>
          </p:nvPr>
        </p:nvPicPr>
        <p:blipFill>
          <a:blip r:embed="rId2"/>
          <a:stretch>
            <a:fillRect/>
          </a:stretch>
        </p:blipFill>
        <p:spPr>
          <a:xfrm>
            <a:off x="1005305" y="2814923"/>
            <a:ext cx="5772150" cy="2828925"/>
          </a:xfrm>
          <a:prstGeom prst="rect">
            <a:avLst/>
          </a:prstGeom>
        </p:spPr>
      </p:pic>
      <p:pic>
        <p:nvPicPr>
          <p:cNvPr id="4" name="图片 3">
            <a:extLst>
              <a:ext uri="{FF2B5EF4-FFF2-40B4-BE49-F238E27FC236}">
                <a16:creationId xmlns:a16="http://schemas.microsoft.com/office/drawing/2014/main" id="{DE68A9BC-C660-4BFF-9EFE-B7BE05753296}"/>
              </a:ext>
            </a:extLst>
          </p:cNvPr>
          <p:cNvPicPr>
            <a:picLocks noChangeAspect="1"/>
          </p:cNvPicPr>
          <p:nvPr/>
        </p:nvPicPr>
        <p:blipFill>
          <a:blip r:embed="rId3"/>
          <a:stretch>
            <a:fillRect/>
          </a:stretch>
        </p:blipFill>
        <p:spPr>
          <a:xfrm>
            <a:off x="7255498" y="2814924"/>
            <a:ext cx="4326903" cy="2828925"/>
          </a:xfrm>
          <a:prstGeom prst="rect">
            <a:avLst/>
          </a:prstGeom>
        </p:spPr>
      </p:pic>
      <p:pic>
        <p:nvPicPr>
          <p:cNvPr id="5" name="图片 4">
            <a:extLst>
              <a:ext uri="{FF2B5EF4-FFF2-40B4-BE49-F238E27FC236}">
                <a16:creationId xmlns:a16="http://schemas.microsoft.com/office/drawing/2014/main" id="{FEDFF880-AE2D-06A6-1840-F5EBB2039614}"/>
              </a:ext>
            </a:extLst>
          </p:cNvPr>
          <p:cNvPicPr>
            <a:picLocks noChangeAspect="1"/>
          </p:cNvPicPr>
          <p:nvPr/>
        </p:nvPicPr>
        <p:blipFill>
          <a:blip r:embed="rId4"/>
          <a:stretch>
            <a:fillRect/>
          </a:stretch>
        </p:blipFill>
        <p:spPr>
          <a:xfrm>
            <a:off x="6877686" y="7620"/>
            <a:ext cx="3772535" cy="673100"/>
          </a:xfrm>
          <a:prstGeom prst="rect">
            <a:avLst/>
          </a:prstGeom>
        </p:spPr>
      </p:pic>
    </p:spTree>
    <p:extLst>
      <p:ext uri="{BB962C8B-B14F-4D97-AF65-F5344CB8AC3E}">
        <p14:creationId xmlns:p14="http://schemas.microsoft.com/office/powerpoint/2010/main" val="354044938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22A46E-82A2-4BA0-B3FD-08489A8DEA34}"/>
              </a:ext>
            </a:extLst>
          </p:cNvPr>
          <p:cNvSpPr>
            <a:spLocks noGrp="1"/>
          </p:cNvSpPr>
          <p:nvPr>
            <p:ph idx="4294967295"/>
          </p:nvPr>
        </p:nvSpPr>
        <p:spPr>
          <a:xfrm>
            <a:off x="838200" y="1801971"/>
            <a:ext cx="10515600" cy="4351338"/>
          </a:xfrm>
        </p:spPr>
        <p:txBody>
          <a:bodyPr>
            <a:normAutofit/>
          </a:bodyPr>
          <a:lstStyle/>
          <a:p>
            <a:pPr>
              <a:buSzPct val="100000"/>
              <a:buFont typeface="Wingdings" panose="05000000000000000000" pitchFamily="2" charset="2"/>
              <a:buChar char="Ø"/>
            </a:pPr>
            <a:r>
              <a:rPr lang="zh-CN" altLang="en-US" dirty="0"/>
              <a:t>土壤湿度传感器悬空时</a:t>
            </a:r>
            <a:r>
              <a:rPr lang="en-US" altLang="zh-CN" dirty="0"/>
              <a:t>A0</a:t>
            </a:r>
            <a:r>
              <a:rPr lang="zh-CN" altLang="en-US" dirty="0"/>
              <a:t>引脚输出为</a:t>
            </a:r>
            <a:r>
              <a:rPr lang="en-US" altLang="zh-CN" dirty="0"/>
              <a:t>1024</a:t>
            </a:r>
            <a:r>
              <a:rPr lang="zh-CN" altLang="en-US" dirty="0"/>
              <a:t>，当将土壤湿度传感器查到花盆的某一位置后，</a:t>
            </a:r>
            <a:r>
              <a:rPr lang="en-US" altLang="zh-CN" dirty="0"/>
              <a:t>A0</a:t>
            </a:r>
            <a:r>
              <a:rPr lang="zh-CN" altLang="en-US" dirty="0"/>
              <a:t>引脚输出值快速下降到某一稳定值，然后拔出土壤湿度传感器，再将其插到花盆的其它位置，这时</a:t>
            </a:r>
            <a:r>
              <a:rPr lang="en-US" altLang="zh-CN" dirty="0"/>
              <a:t>A0</a:t>
            </a:r>
            <a:r>
              <a:rPr lang="zh-CN" altLang="en-US" dirty="0"/>
              <a:t>引脚随着不同位置的湿度不同输出不同的模拟值。</a:t>
            </a:r>
            <a:endParaRPr lang="en-US" altLang="zh-CN" dirty="0"/>
          </a:p>
          <a:p>
            <a:pPr>
              <a:buSzPct val="100000"/>
              <a:buFont typeface="Wingdings" panose="05000000000000000000" pitchFamily="2" charset="2"/>
              <a:buChar char="Ø"/>
            </a:pPr>
            <a:r>
              <a:rPr lang="zh-CN" altLang="en-US" dirty="0"/>
              <a:t>采用土壤湿度传感器控制水泵对花盆进行浇水的思路就是设置某一阈值，当</a:t>
            </a:r>
            <a:r>
              <a:rPr lang="en-US" altLang="zh-CN" dirty="0"/>
              <a:t>A0</a:t>
            </a:r>
            <a:r>
              <a:rPr lang="zh-CN" altLang="en-US" dirty="0"/>
              <a:t>引脚的输出值高于该阈值时，控制水泵对花盆胶水，当</a:t>
            </a:r>
            <a:r>
              <a:rPr lang="en-US" altLang="zh-CN" dirty="0"/>
              <a:t>A0</a:t>
            </a:r>
            <a:r>
              <a:rPr lang="zh-CN" altLang="en-US" dirty="0"/>
              <a:t>引脚输出值低于阈值时，停止水泵。可以设置两个阈值，高阈值</a:t>
            </a:r>
            <a:r>
              <a:rPr lang="en-US" altLang="zh-CN" dirty="0"/>
              <a:t>A</a:t>
            </a:r>
            <a:r>
              <a:rPr lang="zh-CN" altLang="en-US" dirty="0"/>
              <a:t>和低阈值</a:t>
            </a:r>
            <a:r>
              <a:rPr lang="en-US" altLang="zh-CN" dirty="0"/>
              <a:t>B</a:t>
            </a:r>
            <a:r>
              <a:rPr lang="zh-CN" altLang="en-US" dirty="0"/>
              <a:t>，当土壤湿度传感器模拟引脚输出高于</a:t>
            </a:r>
            <a:r>
              <a:rPr lang="en-US" altLang="zh-CN" dirty="0"/>
              <a:t>A</a:t>
            </a:r>
            <a:r>
              <a:rPr lang="zh-CN" altLang="en-US" dirty="0"/>
              <a:t>时，启动水泵，当土壤湿度传感器模拟引脚输出值低于</a:t>
            </a:r>
            <a:r>
              <a:rPr lang="en-US" altLang="zh-CN" dirty="0"/>
              <a:t>B</a:t>
            </a:r>
            <a:r>
              <a:rPr lang="zh-CN" altLang="en-US" dirty="0"/>
              <a:t>时，停止水泵。这样可以方式频繁的浇水。</a:t>
            </a:r>
          </a:p>
        </p:txBody>
      </p:sp>
      <p:pic>
        <p:nvPicPr>
          <p:cNvPr id="4" name="图片 3">
            <a:extLst>
              <a:ext uri="{FF2B5EF4-FFF2-40B4-BE49-F238E27FC236}">
                <a16:creationId xmlns:a16="http://schemas.microsoft.com/office/drawing/2014/main" id="{97C1FAF8-0204-609F-7F28-169490903D85}"/>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387387595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09A7A-2FC3-4580-A835-75D954BB8874}"/>
              </a:ext>
            </a:extLst>
          </p:cNvPr>
          <p:cNvSpPr>
            <a:spLocks noGrp="1"/>
          </p:cNvSpPr>
          <p:nvPr>
            <p:ph type="title"/>
          </p:nvPr>
        </p:nvSpPr>
        <p:spPr>
          <a:xfrm>
            <a:off x="1309512" y="680720"/>
            <a:ext cx="10272889" cy="1393178"/>
          </a:xfrm>
        </p:spPr>
        <p:txBody>
          <a:bodyPr/>
          <a:lstStyle/>
          <a:p>
            <a:pPr algn="ctr"/>
            <a:r>
              <a:rPr lang="zh-CN" altLang="en-US" dirty="0"/>
              <a:t>实验</a:t>
            </a:r>
            <a:r>
              <a:rPr lang="en-US" altLang="zh-CN" dirty="0"/>
              <a:t>34</a:t>
            </a:r>
            <a:r>
              <a:rPr lang="zh-CN" altLang="en-US" dirty="0"/>
              <a:t>：土壤湿度检测</a:t>
            </a:r>
          </a:p>
        </p:txBody>
      </p:sp>
      <p:sp>
        <p:nvSpPr>
          <p:cNvPr id="3" name="内容占位符 2">
            <a:extLst>
              <a:ext uri="{FF2B5EF4-FFF2-40B4-BE49-F238E27FC236}">
                <a16:creationId xmlns:a16="http://schemas.microsoft.com/office/drawing/2014/main" id="{5A8FE617-F55E-469B-A6FB-B684193983EB}"/>
              </a:ext>
            </a:extLst>
          </p:cNvPr>
          <p:cNvSpPr>
            <a:spLocks noGrp="1"/>
          </p:cNvSpPr>
          <p:nvPr>
            <p:ph idx="1"/>
          </p:nvPr>
        </p:nvSpPr>
        <p:spPr/>
        <p:txBody>
          <a:bodyPr>
            <a:normAutofit fontScale="92500" lnSpcReduction="20000"/>
          </a:bodyPr>
          <a:lstStyle/>
          <a:p>
            <a:pPr>
              <a:buSzPct val="100000"/>
              <a:buFont typeface="Wingdings" panose="05000000000000000000" pitchFamily="2" charset="2"/>
              <a:buChar char="p"/>
            </a:pPr>
            <a:r>
              <a:rPr lang="zh-CN" altLang="en-US" dirty="0"/>
              <a:t>实验器材</a:t>
            </a:r>
            <a:endParaRPr lang="en-US" altLang="zh-CN" dirty="0"/>
          </a:p>
          <a:p>
            <a:pPr lvl="1">
              <a:buSzPct val="100000"/>
              <a:buFont typeface="Wingdings" panose="05000000000000000000" pitchFamily="2" charset="2"/>
              <a:buChar char="ü"/>
            </a:pPr>
            <a:r>
              <a:rPr lang="en-US" altLang="zh-CN" dirty="0" err="1"/>
              <a:t>NodeMCU</a:t>
            </a:r>
            <a:r>
              <a:rPr lang="zh-CN" altLang="en-US" dirty="0"/>
              <a:t>开发板</a:t>
            </a:r>
            <a:r>
              <a:rPr lang="en-US" altLang="zh-CN" dirty="0"/>
              <a:t>USB</a:t>
            </a:r>
            <a:r>
              <a:rPr lang="zh-CN" altLang="en-US" dirty="0"/>
              <a:t>数据线</a:t>
            </a:r>
            <a:endParaRPr lang="en-US" altLang="zh-CN" dirty="0"/>
          </a:p>
          <a:p>
            <a:pPr lvl="1">
              <a:buSzPct val="100000"/>
              <a:buFont typeface="Wingdings" panose="05000000000000000000" pitchFamily="2" charset="2"/>
              <a:buChar char="ü"/>
            </a:pPr>
            <a:r>
              <a:rPr lang="en-US" altLang="zh-CN" dirty="0"/>
              <a:t>YL-69</a:t>
            </a:r>
            <a:r>
              <a:rPr lang="zh-CN" altLang="en-US" dirty="0"/>
              <a:t>土壤湿度传感器</a:t>
            </a:r>
            <a:r>
              <a:rPr lang="en-US" altLang="zh-CN" dirty="0"/>
              <a:t>1</a:t>
            </a:r>
            <a:r>
              <a:rPr lang="zh-CN" altLang="en-US" dirty="0"/>
              <a:t>个</a:t>
            </a:r>
            <a:endParaRPr lang="en-US" altLang="zh-CN" dirty="0"/>
          </a:p>
          <a:p>
            <a:pPr>
              <a:buSzPct val="100000"/>
              <a:buFont typeface="Wingdings" panose="05000000000000000000" pitchFamily="2" charset="2"/>
              <a:buChar char="p"/>
            </a:pPr>
            <a:r>
              <a:rPr lang="zh-CN" altLang="en-US" dirty="0"/>
              <a:t>接线图</a:t>
            </a:r>
            <a:endParaRPr lang="en-US" altLang="zh-CN" dirty="0"/>
          </a:p>
          <a:p>
            <a:pPr lvl="1"/>
            <a:r>
              <a:rPr lang="en-US" altLang="zh-CN" dirty="0"/>
              <a:t>VCC</a:t>
            </a:r>
            <a:r>
              <a:rPr lang="zh-CN" altLang="en-US" dirty="0"/>
              <a:t>引脚 ：接电源正极。</a:t>
            </a:r>
          </a:p>
          <a:p>
            <a:pPr lvl="1"/>
            <a:r>
              <a:rPr lang="en-US" altLang="zh-CN" dirty="0"/>
              <a:t>GND</a:t>
            </a:r>
            <a:r>
              <a:rPr lang="zh-CN" altLang="en-US" dirty="0"/>
              <a:t>引脚：接电源负极。</a:t>
            </a:r>
          </a:p>
          <a:p>
            <a:pPr lvl="1"/>
            <a:r>
              <a:rPr lang="en-US" altLang="zh-CN" dirty="0"/>
              <a:t>A0</a:t>
            </a:r>
            <a:r>
              <a:rPr lang="zh-CN" altLang="en-US" dirty="0"/>
              <a:t>引脚   ： 输出土壤湿度传感器的模拟电压值，输出范围为</a:t>
            </a:r>
            <a:r>
              <a:rPr lang="en-US" altLang="zh-CN" dirty="0"/>
              <a:t>0-1024</a:t>
            </a:r>
            <a:r>
              <a:rPr lang="zh-CN" altLang="en-US" dirty="0"/>
              <a:t>。</a:t>
            </a:r>
            <a:endParaRPr lang="en-US" altLang="zh-CN" dirty="0"/>
          </a:p>
          <a:p>
            <a:pPr lvl="1"/>
            <a:r>
              <a:rPr lang="en-US" altLang="zh-CN" dirty="0"/>
              <a:t>D0</a:t>
            </a:r>
            <a:r>
              <a:rPr lang="zh-CN" altLang="en-US" dirty="0"/>
              <a:t>引脚   ： 输出土壤湿度传感器的开关量值，值为</a:t>
            </a:r>
            <a:r>
              <a:rPr lang="en-US" altLang="zh-CN" dirty="0"/>
              <a:t>0,</a:t>
            </a:r>
            <a:r>
              <a:rPr lang="zh-CN" altLang="en-US" dirty="0"/>
              <a:t>和</a:t>
            </a:r>
            <a:r>
              <a:rPr lang="en-US" altLang="zh-CN" dirty="0"/>
              <a:t>1</a:t>
            </a:r>
            <a:r>
              <a:rPr lang="zh-CN" altLang="en-US" dirty="0"/>
              <a:t>，开关量的变换值由蓝色顶调电位器进行控制。</a:t>
            </a:r>
          </a:p>
        </p:txBody>
      </p:sp>
      <p:pic>
        <p:nvPicPr>
          <p:cNvPr id="4" name="图片 3">
            <a:extLst>
              <a:ext uri="{FF2B5EF4-FFF2-40B4-BE49-F238E27FC236}">
                <a16:creationId xmlns:a16="http://schemas.microsoft.com/office/drawing/2014/main" id="{7D7930CA-87CD-0CCC-50F8-01642DDFAFBD}"/>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109695861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2FF3CC-23E5-43DB-B418-A89CEC9FCE14}"/>
              </a:ext>
            </a:extLst>
          </p:cNvPr>
          <p:cNvSpPr>
            <a:spLocks noGrp="1"/>
          </p:cNvSpPr>
          <p:nvPr>
            <p:ph type="title"/>
          </p:nvPr>
        </p:nvSpPr>
        <p:spPr/>
        <p:txBody>
          <a:bodyPr/>
          <a:lstStyle/>
          <a:p>
            <a:pPr algn="ctr"/>
            <a:r>
              <a:rPr lang="zh-CN" altLang="en-US" dirty="0"/>
              <a:t>项目：气象检测</a:t>
            </a:r>
          </a:p>
        </p:txBody>
      </p:sp>
      <p:sp>
        <p:nvSpPr>
          <p:cNvPr id="3" name="内容占位符 2">
            <a:extLst>
              <a:ext uri="{FF2B5EF4-FFF2-40B4-BE49-F238E27FC236}">
                <a16:creationId xmlns:a16="http://schemas.microsoft.com/office/drawing/2014/main" id="{323095FF-42D2-4E8B-BD22-1EA4B55F2068}"/>
              </a:ext>
            </a:extLst>
          </p:cNvPr>
          <p:cNvSpPr>
            <a:spLocks noGrp="1"/>
          </p:cNvSpPr>
          <p:nvPr>
            <p:ph idx="1"/>
          </p:nvPr>
        </p:nvSpPr>
        <p:spPr/>
        <p:txBody>
          <a:bodyPr>
            <a:normAutofit fontScale="77500" lnSpcReduction="20000"/>
          </a:bodyPr>
          <a:lstStyle/>
          <a:p>
            <a:pPr>
              <a:buSzPct val="100000"/>
              <a:buFont typeface="Wingdings" panose="05000000000000000000" pitchFamily="2" charset="2"/>
              <a:buChar char="l"/>
            </a:pPr>
            <a:r>
              <a:rPr lang="zh-CN" altLang="en-US" dirty="0"/>
              <a:t>传感器采集数据</a:t>
            </a:r>
            <a:endParaRPr lang="en-US" altLang="zh-CN" dirty="0"/>
          </a:p>
          <a:p>
            <a:pPr>
              <a:buSzPct val="100000"/>
              <a:buFont typeface="Wingdings" panose="05000000000000000000" pitchFamily="2" charset="2"/>
              <a:buChar char="l"/>
            </a:pPr>
            <a:r>
              <a:rPr lang="zh-CN" altLang="en-US" dirty="0"/>
              <a:t>显示、通知、预警分析结果</a:t>
            </a:r>
            <a:endParaRPr lang="en-US" altLang="zh-CN" dirty="0"/>
          </a:p>
          <a:p>
            <a:pPr marL="914400" lvl="1" indent="-457200">
              <a:buSzPct val="100000"/>
              <a:buFont typeface="+mj-lt"/>
              <a:buAutoNum type="arabicPeriod"/>
            </a:pPr>
            <a:r>
              <a:rPr lang="zh-CN" altLang="en-US" dirty="0"/>
              <a:t>串口显示</a:t>
            </a:r>
            <a:endParaRPr lang="en-US" altLang="zh-CN" dirty="0"/>
          </a:p>
          <a:p>
            <a:pPr marL="914400" lvl="1" indent="-457200">
              <a:buSzPct val="100000"/>
              <a:buFont typeface="+mj-lt"/>
              <a:buAutoNum type="arabicPeriod"/>
            </a:pPr>
            <a:r>
              <a:rPr lang="en-US" altLang="zh-CN" dirty="0"/>
              <a:t>LCD</a:t>
            </a:r>
            <a:r>
              <a:rPr lang="zh-CN" altLang="en-US" dirty="0"/>
              <a:t>显示</a:t>
            </a:r>
            <a:endParaRPr lang="en-US" altLang="zh-CN" dirty="0"/>
          </a:p>
          <a:p>
            <a:pPr marL="914400" lvl="1" indent="-457200">
              <a:buSzPct val="100000"/>
              <a:buFont typeface="+mj-lt"/>
              <a:buAutoNum type="arabicPeriod"/>
            </a:pPr>
            <a:r>
              <a:rPr lang="zh-CN" altLang="en-US" dirty="0"/>
              <a:t>数码管显示</a:t>
            </a:r>
            <a:endParaRPr lang="en-US" altLang="zh-CN" dirty="0"/>
          </a:p>
          <a:p>
            <a:pPr marL="914400" lvl="1" indent="-457200">
              <a:buSzPct val="100000"/>
              <a:buFont typeface="+mj-lt"/>
              <a:buAutoNum type="arabicPeriod"/>
            </a:pPr>
            <a:r>
              <a:rPr lang="en-US" altLang="zh-CN" dirty="0" err="1"/>
              <a:t>Adafurit</a:t>
            </a:r>
            <a:r>
              <a:rPr lang="en-US" altLang="zh-CN" dirty="0"/>
              <a:t> </a:t>
            </a:r>
            <a:r>
              <a:rPr lang="zh-CN" altLang="en-US" dirty="0"/>
              <a:t>联网显示</a:t>
            </a:r>
            <a:endParaRPr lang="en-US" altLang="zh-CN" dirty="0"/>
          </a:p>
          <a:p>
            <a:pPr marL="914400" lvl="1" indent="-457200">
              <a:buSzPct val="100000"/>
              <a:buFont typeface="+mj-lt"/>
              <a:buAutoNum type="arabicPeriod"/>
            </a:pPr>
            <a:r>
              <a:rPr lang="en-US" altLang="zh-CN" dirty="0"/>
              <a:t>LED </a:t>
            </a:r>
            <a:r>
              <a:rPr lang="zh-CN" altLang="en-US" dirty="0"/>
              <a:t>显示</a:t>
            </a:r>
            <a:endParaRPr lang="en-US" altLang="zh-CN" dirty="0"/>
          </a:p>
          <a:p>
            <a:pPr marL="914400" lvl="1" indent="-457200">
              <a:buSzPct val="100000"/>
              <a:buFont typeface="+mj-lt"/>
              <a:buAutoNum type="arabicPeriod"/>
            </a:pPr>
            <a:r>
              <a:rPr lang="zh-CN" altLang="en-US" dirty="0"/>
              <a:t>蜂鸣器预警</a:t>
            </a:r>
            <a:endParaRPr lang="en-US" altLang="zh-CN" dirty="0"/>
          </a:p>
          <a:p>
            <a:pPr>
              <a:buSzPct val="100000"/>
              <a:buFont typeface="Wingdings" panose="05000000000000000000" pitchFamily="2" charset="2"/>
              <a:buChar char="l"/>
            </a:pPr>
            <a:r>
              <a:rPr lang="zh-CN" altLang="en-US" sz="2500" dirty="0"/>
              <a:t>联网并进行设备控制</a:t>
            </a:r>
            <a:endParaRPr lang="en-US" altLang="zh-CN" sz="2500" dirty="0"/>
          </a:p>
          <a:p>
            <a:pPr marL="914400" lvl="1" indent="-457200">
              <a:buSzPct val="100000"/>
              <a:buFont typeface="+mj-lt"/>
              <a:buAutoNum type="arabicPeriod"/>
            </a:pPr>
            <a:r>
              <a:rPr lang="zh-CN" altLang="en-US" sz="2100" dirty="0"/>
              <a:t>终端通过网络控制 </a:t>
            </a:r>
            <a:r>
              <a:rPr lang="en-US" altLang="zh-CN" sz="2100" dirty="0"/>
              <a:t>Arduino/NodeMCU </a:t>
            </a:r>
            <a:r>
              <a:rPr lang="zh-CN" altLang="en-US" sz="2100" dirty="0"/>
              <a:t>外围设备</a:t>
            </a:r>
          </a:p>
        </p:txBody>
      </p:sp>
      <p:pic>
        <p:nvPicPr>
          <p:cNvPr id="4" name="图片 3">
            <a:extLst>
              <a:ext uri="{FF2B5EF4-FFF2-40B4-BE49-F238E27FC236}">
                <a16:creationId xmlns:a16="http://schemas.microsoft.com/office/drawing/2014/main" id="{92A6AA62-DA44-363C-8CA2-BE8C149E6F19}"/>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242771881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F32807-59A5-4750-9F17-F5FA03B58FEB}"/>
              </a:ext>
            </a:extLst>
          </p:cNvPr>
          <p:cNvSpPr>
            <a:spLocks noGrp="1"/>
          </p:cNvSpPr>
          <p:nvPr>
            <p:ph type="title"/>
          </p:nvPr>
        </p:nvSpPr>
        <p:spPr/>
        <p:txBody>
          <a:bodyPr/>
          <a:lstStyle/>
          <a:p>
            <a:r>
              <a:rPr lang="en-US" altLang="zh-CN" dirty="0"/>
              <a:t>MQ</a:t>
            </a:r>
            <a:r>
              <a:rPr lang="zh-CN" altLang="en-US" dirty="0"/>
              <a:t>气体传感器系列</a:t>
            </a:r>
          </a:p>
        </p:txBody>
      </p:sp>
      <p:pic>
        <p:nvPicPr>
          <p:cNvPr id="5" name="图片 4">
            <a:extLst>
              <a:ext uri="{FF2B5EF4-FFF2-40B4-BE49-F238E27FC236}">
                <a16:creationId xmlns:a16="http://schemas.microsoft.com/office/drawing/2014/main" id="{CDE61C8C-224A-4F44-958B-C3D91544A227}"/>
              </a:ext>
            </a:extLst>
          </p:cNvPr>
          <p:cNvPicPr>
            <a:picLocks noChangeAspect="1"/>
          </p:cNvPicPr>
          <p:nvPr/>
        </p:nvPicPr>
        <p:blipFill>
          <a:blip r:embed="rId2"/>
          <a:stretch>
            <a:fillRect/>
          </a:stretch>
        </p:blipFill>
        <p:spPr>
          <a:xfrm>
            <a:off x="3878968" y="2438401"/>
            <a:ext cx="5133975" cy="3562350"/>
          </a:xfrm>
          <a:prstGeom prst="rect">
            <a:avLst/>
          </a:prstGeom>
        </p:spPr>
      </p:pic>
      <p:pic>
        <p:nvPicPr>
          <p:cNvPr id="4" name="图片 3">
            <a:extLst>
              <a:ext uri="{FF2B5EF4-FFF2-40B4-BE49-F238E27FC236}">
                <a16:creationId xmlns:a16="http://schemas.microsoft.com/office/drawing/2014/main" id="{BA587B03-E264-B282-E21B-626949B27173}"/>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310994053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464EC-8958-4E91-BDAE-CD88FB61B4A1}"/>
              </a:ext>
            </a:extLst>
          </p:cNvPr>
          <p:cNvSpPr>
            <a:spLocks noGrp="1"/>
          </p:cNvSpPr>
          <p:nvPr>
            <p:ph type="title"/>
          </p:nvPr>
        </p:nvSpPr>
        <p:spPr/>
        <p:txBody>
          <a:bodyPr/>
          <a:lstStyle/>
          <a:p>
            <a:pPr algn="ctr"/>
            <a:r>
              <a:rPr lang="en-US" altLang="zh-CN" dirty="0"/>
              <a:t>mq-9</a:t>
            </a:r>
            <a:r>
              <a:rPr lang="zh-CN" altLang="en-US" dirty="0"/>
              <a:t>气体传感器</a:t>
            </a:r>
          </a:p>
        </p:txBody>
      </p:sp>
      <p:pic>
        <p:nvPicPr>
          <p:cNvPr id="5" name="内容占位符 4">
            <a:extLst>
              <a:ext uri="{FF2B5EF4-FFF2-40B4-BE49-F238E27FC236}">
                <a16:creationId xmlns:a16="http://schemas.microsoft.com/office/drawing/2014/main" id="{2C63687B-1E3D-4E5A-B8CE-9B3E0396C1BA}"/>
              </a:ext>
            </a:extLst>
          </p:cNvPr>
          <p:cNvPicPr>
            <a:picLocks noGrp="1" noChangeAspect="1"/>
          </p:cNvPicPr>
          <p:nvPr>
            <p:ph sz="half" idx="4294967295"/>
          </p:nvPr>
        </p:nvPicPr>
        <p:blipFill>
          <a:blip r:embed="rId2"/>
          <a:stretch>
            <a:fillRect/>
          </a:stretch>
        </p:blipFill>
        <p:spPr>
          <a:xfrm>
            <a:off x="4488568" y="2438401"/>
            <a:ext cx="3914775" cy="2981325"/>
          </a:xfrm>
          <a:prstGeom prst="rect">
            <a:avLst/>
          </a:prstGeom>
        </p:spPr>
      </p:pic>
      <p:pic>
        <p:nvPicPr>
          <p:cNvPr id="4" name="图片 3">
            <a:extLst>
              <a:ext uri="{FF2B5EF4-FFF2-40B4-BE49-F238E27FC236}">
                <a16:creationId xmlns:a16="http://schemas.microsoft.com/office/drawing/2014/main" id="{B4D20A25-F321-5941-C090-14D9569F3EAE}"/>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179414683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F9F62A-C4D9-4EB9-9C7C-AAC816095787}"/>
              </a:ext>
            </a:extLst>
          </p:cNvPr>
          <p:cNvSpPr>
            <a:spLocks noGrp="1"/>
          </p:cNvSpPr>
          <p:nvPr>
            <p:ph type="title"/>
          </p:nvPr>
        </p:nvSpPr>
        <p:spPr>
          <a:xfrm>
            <a:off x="1309512" y="457201"/>
            <a:ext cx="10272889" cy="1420367"/>
          </a:xfrm>
        </p:spPr>
        <p:txBody>
          <a:bodyPr/>
          <a:lstStyle/>
          <a:p>
            <a:pPr algn="ctr"/>
            <a:r>
              <a:rPr lang="zh-CN" altLang="en-US" dirty="0"/>
              <a:t>实验</a:t>
            </a:r>
            <a:r>
              <a:rPr lang="en-US" altLang="zh-CN" dirty="0"/>
              <a:t>32</a:t>
            </a:r>
            <a:r>
              <a:rPr lang="zh-CN" altLang="en-US" dirty="0"/>
              <a:t>：可燃气传感器</a:t>
            </a:r>
          </a:p>
        </p:txBody>
      </p:sp>
      <p:sp>
        <p:nvSpPr>
          <p:cNvPr id="3" name="内容占位符 2">
            <a:extLst>
              <a:ext uri="{FF2B5EF4-FFF2-40B4-BE49-F238E27FC236}">
                <a16:creationId xmlns:a16="http://schemas.microsoft.com/office/drawing/2014/main" id="{3E5BC7F6-94C2-4775-ACAD-B47091AB755F}"/>
              </a:ext>
            </a:extLst>
          </p:cNvPr>
          <p:cNvSpPr>
            <a:spLocks noGrp="1"/>
          </p:cNvSpPr>
          <p:nvPr>
            <p:ph idx="1"/>
          </p:nvPr>
        </p:nvSpPr>
        <p:spPr>
          <a:xfrm>
            <a:off x="1309512" y="1975103"/>
            <a:ext cx="10272889" cy="4024713"/>
          </a:xfrm>
        </p:spPr>
        <p:txBody>
          <a:bodyPr>
            <a:normAutofit fontScale="92500" lnSpcReduction="20000"/>
          </a:bodyPr>
          <a:lstStyle/>
          <a:p>
            <a:pPr>
              <a:buSzPct val="100000"/>
              <a:buFont typeface="Wingdings" panose="05000000000000000000" pitchFamily="2" charset="2"/>
              <a:buChar char="p"/>
            </a:pPr>
            <a:r>
              <a:rPr lang="zh-CN" altLang="en-US" dirty="0"/>
              <a:t>检测空气中可燃气浓度</a:t>
            </a:r>
            <a:endParaRPr lang="en-US" altLang="zh-CN" dirty="0"/>
          </a:p>
          <a:p>
            <a:pPr>
              <a:buSzPct val="100000"/>
              <a:buFont typeface="Wingdings" panose="05000000000000000000" pitchFamily="2" charset="2"/>
              <a:buChar char="p"/>
            </a:pPr>
            <a:r>
              <a:rPr lang="zh-CN" altLang="en-US" dirty="0"/>
              <a:t>实验器材</a:t>
            </a:r>
            <a:endParaRPr lang="en-US" altLang="zh-CN" dirty="0"/>
          </a:p>
          <a:p>
            <a:pPr lvl="1">
              <a:buSzPct val="100000"/>
              <a:buFont typeface="Wingdings" panose="05000000000000000000" pitchFamily="2" charset="2"/>
              <a:buChar char="ü"/>
            </a:pPr>
            <a:r>
              <a:rPr lang="en-US" altLang="zh-CN" dirty="0"/>
              <a:t>Arduino</a:t>
            </a:r>
            <a:r>
              <a:rPr lang="zh-CN" altLang="en-US" dirty="0"/>
              <a:t>开发板及</a:t>
            </a:r>
            <a:r>
              <a:rPr lang="en-US" altLang="zh-CN" dirty="0"/>
              <a:t>USB</a:t>
            </a:r>
            <a:r>
              <a:rPr lang="zh-CN" altLang="en-US" dirty="0"/>
              <a:t>数据线</a:t>
            </a:r>
            <a:endParaRPr lang="en-US" altLang="zh-CN" dirty="0"/>
          </a:p>
          <a:p>
            <a:pPr lvl="1">
              <a:buSzPct val="100000"/>
              <a:buFont typeface="Wingdings" panose="05000000000000000000" pitchFamily="2" charset="2"/>
              <a:buChar char="ü"/>
            </a:pPr>
            <a:r>
              <a:rPr lang="zh-CN" altLang="en-US" dirty="0"/>
              <a:t>面包板及跳线若干</a:t>
            </a:r>
            <a:endParaRPr lang="en-US" altLang="zh-CN" dirty="0"/>
          </a:p>
          <a:p>
            <a:pPr lvl="1">
              <a:buSzPct val="100000"/>
              <a:buFont typeface="Wingdings" panose="05000000000000000000" pitchFamily="2" charset="2"/>
              <a:buChar char="ü"/>
            </a:pPr>
            <a:r>
              <a:rPr lang="en-US" altLang="zh-CN" dirty="0"/>
              <a:t>MQ-9</a:t>
            </a:r>
            <a:r>
              <a:rPr lang="zh-CN" altLang="en-US" dirty="0"/>
              <a:t>可燃气传感器</a:t>
            </a:r>
            <a:r>
              <a:rPr lang="en-US" altLang="zh-CN" dirty="0"/>
              <a:t>1</a:t>
            </a:r>
            <a:r>
              <a:rPr lang="zh-CN" altLang="en-US" dirty="0"/>
              <a:t>块</a:t>
            </a:r>
            <a:endParaRPr lang="en-US" altLang="zh-CN" dirty="0"/>
          </a:p>
          <a:p>
            <a:pPr>
              <a:buSzPct val="100000"/>
              <a:buFont typeface="Wingdings" panose="05000000000000000000" pitchFamily="2" charset="2"/>
              <a:buChar char="p"/>
            </a:pPr>
            <a:r>
              <a:rPr lang="zh-CN" altLang="en-US" dirty="0"/>
              <a:t>接线</a:t>
            </a:r>
            <a:endParaRPr lang="en-US" altLang="zh-CN" dirty="0"/>
          </a:p>
          <a:p>
            <a:pPr lvl="1"/>
            <a:r>
              <a:rPr lang="en-US" altLang="zh-CN" dirty="0"/>
              <a:t>VCC  </a:t>
            </a:r>
            <a:r>
              <a:rPr lang="zh-CN" altLang="en-US" dirty="0"/>
              <a:t>接</a:t>
            </a:r>
            <a:r>
              <a:rPr lang="en-US" altLang="zh-CN" dirty="0"/>
              <a:t>+5V</a:t>
            </a:r>
          </a:p>
          <a:p>
            <a:pPr lvl="1"/>
            <a:r>
              <a:rPr lang="en-US" altLang="zh-CN" dirty="0"/>
              <a:t>GND </a:t>
            </a:r>
            <a:r>
              <a:rPr lang="zh-CN" altLang="en-US" dirty="0"/>
              <a:t>接地</a:t>
            </a:r>
            <a:endParaRPr lang="en-US" altLang="zh-CN" dirty="0"/>
          </a:p>
          <a:p>
            <a:pPr lvl="1"/>
            <a:r>
              <a:rPr lang="en-US" altLang="zh-CN" dirty="0"/>
              <a:t>DO    </a:t>
            </a:r>
            <a:r>
              <a:rPr lang="zh-CN" altLang="en-US" dirty="0"/>
              <a:t>悬空</a:t>
            </a:r>
            <a:endParaRPr lang="en-US" altLang="zh-CN" dirty="0"/>
          </a:p>
          <a:p>
            <a:pPr lvl="1"/>
            <a:r>
              <a:rPr lang="en-US" altLang="zh-CN" dirty="0"/>
              <a:t>AO    </a:t>
            </a:r>
            <a:r>
              <a:rPr lang="zh-CN" altLang="en-US" dirty="0"/>
              <a:t>接</a:t>
            </a:r>
            <a:r>
              <a:rPr lang="en-US" altLang="zh-CN" dirty="0"/>
              <a:t>A0</a:t>
            </a:r>
          </a:p>
        </p:txBody>
      </p:sp>
      <p:pic>
        <p:nvPicPr>
          <p:cNvPr id="4" name="图片 3">
            <a:extLst>
              <a:ext uri="{FF2B5EF4-FFF2-40B4-BE49-F238E27FC236}">
                <a16:creationId xmlns:a16="http://schemas.microsoft.com/office/drawing/2014/main" id="{59E00346-7CF2-9472-BD15-05A1E350FF7C}"/>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35300178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3B9FC-BC6D-406A-A7B1-494F407A4A8A}"/>
              </a:ext>
            </a:extLst>
          </p:cNvPr>
          <p:cNvSpPr>
            <a:spLocks noGrp="1"/>
          </p:cNvSpPr>
          <p:nvPr>
            <p:ph type="title"/>
          </p:nvPr>
        </p:nvSpPr>
        <p:spPr/>
        <p:txBody>
          <a:bodyPr/>
          <a:lstStyle/>
          <a:p>
            <a:r>
              <a:rPr lang="zh-CN" altLang="en-US" dirty="0"/>
              <a:t>电路连接</a:t>
            </a:r>
          </a:p>
        </p:txBody>
      </p:sp>
      <p:sp>
        <p:nvSpPr>
          <p:cNvPr id="3" name="内容占位符 2">
            <a:extLst>
              <a:ext uri="{FF2B5EF4-FFF2-40B4-BE49-F238E27FC236}">
                <a16:creationId xmlns:a16="http://schemas.microsoft.com/office/drawing/2014/main" id="{65127424-6685-4C93-8875-122D615CFCBE}"/>
              </a:ext>
            </a:extLst>
          </p:cNvPr>
          <p:cNvSpPr>
            <a:spLocks noGrp="1"/>
          </p:cNvSpPr>
          <p:nvPr>
            <p:ph idx="1"/>
          </p:nvPr>
        </p:nvSpPr>
        <p:spPr/>
        <p:txBody>
          <a:bodyPr/>
          <a:lstStyle/>
          <a:p>
            <a:pPr>
              <a:buSzPct val="100000"/>
              <a:buFont typeface="Wingdings" panose="05000000000000000000" pitchFamily="2" charset="2"/>
              <a:buChar char="Ø"/>
            </a:pPr>
            <a:r>
              <a:rPr lang="zh-CN" altLang="en-US" dirty="0"/>
              <a:t>为了获得正确和准确的数据，需要先执行以下操作：</a:t>
            </a:r>
          </a:p>
          <a:p>
            <a:pPr marL="914400" lvl="1" indent="-457200">
              <a:buSzPct val="100000"/>
              <a:buFont typeface="+mj-lt"/>
              <a:buAutoNum type="arabicPeriod"/>
            </a:pPr>
            <a:r>
              <a:rPr lang="en-US" altLang="zh-CN" dirty="0"/>
              <a:t>MQ9</a:t>
            </a:r>
            <a:r>
              <a:rPr lang="zh-CN" altLang="en-US" dirty="0"/>
              <a:t>传感器需要</a:t>
            </a:r>
            <a:r>
              <a:rPr lang="en-US" altLang="zh-CN" dirty="0"/>
              <a:t>48</a:t>
            </a:r>
            <a:r>
              <a:rPr lang="zh-CN" altLang="en-US" dirty="0"/>
              <a:t>小时的预热时间。</a:t>
            </a:r>
          </a:p>
          <a:p>
            <a:pPr marL="914400" lvl="1" indent="-457200">
              <a:buSzPct val="100000"/>
              <a:buFont typeface="+mj-lt"/>
              <a:buAutoNum type="arabicPeriod"/>
            </a:pPr>
            <a:r>
              <a:rPr lang="zh-CN" altLang="en-US" dirty="0"/>
              <a:t>需要校准传感器。</a:t>
            </a:r>
            <a:endParaRPr lang="en-US" altLang="zh-CN" dirty="0"/>
          </a:p>
          <a:p>
            <a:pPr>
              <a:buSzPct val="100000"/>
              <a:buFont typeface="Wingdings" panose="05000000000000000000" pitchFamily="2" charset="2"/>
              <a:buChar char="Ø"/>
            </a:pPr>
            <a:r>
              <a:rPr lang="zh-CN" altLang="en-US" dirty="0"/>
              <a:t>该模块有</a:t>
            </a:r>
            <a:r>
              <a:rPr lang="en-US" altLang="zh-CN" dirty="0"/>
              <a:t>4</a:t>
            </a:r>
            <a:r>
              <a:rPr lang="zh-CN" altLang="en-US" dirty="0"/>
              <a:t>个引脚。将</a:t>
            </a:r>
            <a:r>
              <a:rPr lang="en-US" altLang="zh-CN" dirty="0" err="1"/>
              <a:t>Vcc</a:t>
            </a:r>
            <a:r>
              <a:rPr lang="zh-CN" altLang="en-US" dirty="0"/>
              <a:t>连接到</a:t>
            </a:r>
            <a:r>
              <a:rPr lang="en-US" altLang="zh-CN" dirty="0"/>
              <a:t>5V</a:t>
            </a:r>
            <a:r>
              <a:rPr lang="zh-CN" altLang="en-US" dirty="0"/>
              <a:t>，</a:t>
            </a:r>
            <a:r>
              <a:rPr lang="en-US" altLang="zh-CN" dirty="0"/>
              <a:t>GND</a:t>
            </a:r>
            <a:r>
              <a:rPr lang="zh-CN" altLang="en-US" dirty="0"/>
              <a:t>连接到</a:t>
            </a:r>
            <a:r>
              <a:rPr lang="en-US" altLang="zh-CN" dirty="0"/>
              <a:t>GND</a:t>
            </a:r>
            <a:r>
              <a:rPr lang="zh-CN" altLang="en-US" dirty="0"/>
              <a:t>。 </a:t>
            </a:r>
            <a:r>
              <a:rPr lang="en-US" altLang="zh-CN" dirty="0"/>
              <a:t>AO</a:t>
            </a:r>
            <a:r>
              <a:rPr lang="zh-CN" altLang="en-US" dirty="0"/>
              <a:t>引脚根据气体浓度返回模拟值。如果气体浓度高于某个值，则</a:t>
            </a:r>
            <a:r>
              <a:rPr lang="en-US" altLang="zh-CN" dirty="0"/>
              <a:t>DO</a:t>
            </a:r>
            <a:r>
              <a:rPr lang="zh-CN" altLang="en-US" dirty="0"/>
              <a:t>引脚返回</a:t>
            </a:r>
            <a:r>
              <a:rPr lang="en-US" altLang="zh-CN" dirty="0"/>
              <a:t>HIGH</a:t>
            </a:r>
            <a:r>
              <a:rPr lang="zh-CN" altLang="en-US" dirty="0"/>
              <a:t>。该值可通过电路板上的电位器设置。</a:t>
            </a:r>
          </a:p>
        </p:txBody>
      </p:sp>
      <p:pic>
        <p:nvPicPr>
          <p:cNvPr id="4" name="图片 3">
            <a:extLst>
              <a:ext uri="{FF2B5EF4-FFF2-40B4-BE49-F238E27FC236}">
                <a16:creationId xmlns:a16="http://schemas.microsoft.com/office/drawing/2014/main" id="{14D0A632-CA11-A6A3-23FE-559D8596A893}"/>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364214879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C18A63BB-DA73-4C9D-A0B4-E2DC547918D1}"/>
              </a:ext>
            </a:extLst>
          </p:cNvPr>
          <p:cNvPicPr>
            <a:picLocks noChangeAspect="1"/>
          </p:cNvPicPr>
          <p:nvPr/>
        </p:nvPicPr>
        <p:blipFill>
          <a:blip r:embed="rId2"/>
          <a:stretch>
            <a:fillRect/>
          </a:stretch>
        </p:blipFill>
        <p:spPr>
          <a:xfrm>
            <a:off x="6306532" y="2905959"/>
            <a:ext cx="5275869" cy="2854897"/>
          </a:xfrm>
          <a:prstGeom prst="rect">
            <a:avLst/>
          </a:prstGeom>
        </p:spPr>
      </p:pic>
      <p:sp>
        <p:nvSpPr>
          <p:cNvPr id="10" name="标题 9">
            <a:extLst>
              <a:ext uri="{FF2B5EF4-FFF2-40B4-BE49-F238E27FC236}">
                <a16:creationId xmlns:a16="http://schemas.microsoft.com/office/drawing/2014/main" id="{5BEDAEAD-0DDD-412E-835C-BE37BEC10CCE}"/>
              </a:ext>
            </a:extLst>
          </p:cNvPr>
          <p:cNvSpPr>
            <a:spLocks noGrp="1"/>
          </p:cNvSpPr>
          <p:nvPr>
            <p:ph type="title"/>
          </p:nvPr>
        </p:nvSpPr>
        <p:spPr/>
        <p:txBody>
          <a:bodyPr/>
          <a:lstStyle/>
          <a:p>
            <a:r>
              <a:rPr lang="zh-CN" altLang="en-US" dirty="0"/>
              <a:t>电路连接（续）</a:t>
            </a:r>
          </a:p>
        </p:txBody>
      </p:sp>
      <p:sp>
        <p:nvSpPr>
          <p:cNvPr id="11" name="内容占位符 10">
            <a:extLst>
              <a:ext uri="{FF2B5EF4-FFF2-40B4-BE49-F238E27FC236}">
                <a16:creationId xmlns:a16="http://schemas.microsoft.com/office/drawing/2014/main" id="{EF95D26C-3F6F-4615-8B7A-E5871E9246B0}"/>
              </a:ext>
            </a:extLst>
          </p:cNvPr>
          <p:cNvSpPr>
            <a:spLocks noGrp="1"/>
          </p:cNvSpPr>
          <p:nvPr>
            <p:ph idx="1"/>
          </p:nvPr>
        </p:nvSpPr>
        <p:spPr>
          <a:xfrm>
            <a:off x="1309511" y="2667000"/>
            <a:ext cx="4786489" cy="3093856"/>
          </a:xfrm>
        </p:spPr>
        <p:txBody>
          <a:bodyPr>
            <a:normAutofit/>
          </a:bodyPr>
          <a:lstStyle/>
          <a:p>
            <a:pPr marL="457200" indent="-457200">
              <a:buFont typeface="+mj-lt"/>
              <a:buAutoNum type="arabicPeriod"/>
            </a:pPr>
            <a:r>
              <a:rPr lang="zh-CN" altLang="en-US" sz="2000" dirty="0"/>
              <a:t>请勿将此传感器暴露在水和霜中。</a:t>
            </a:r>
          </a:p>
          <a:p>
            <a:pPr marL="457200" indent="-457200">
              <a:buFont typeface="+mj-lt"/>
              <a:buAutoNum type="arabicPeriod"/>
            </a:pPr>
            <a:r>
              <a:rPr lang="zh-CN" altLang="en-US" sz="2000" dirty="0"/>
              <a:t>施加高于</a:t>
            </a:r>
            <a:r>
              <a:rPr lang="en-US" altLang="zh-CN" sz="2000" dirty="0"/>
              <a:t>5V</a:t>
            </a:r>
            <a:r>
              <a:rPr lang="zh-CN" altLang="en-US" sz="2000" dirty="0"/>
              <a:t>的电压或将电压施加到错误的引脚可能会损坏传感器。</a:t>
            </a:r>
          </a:p>
          <a:p>
            <a:pPr marL="457200" indent="-457200">
              <a:buFont typeface="+mj-lt"/>
              <a:buAutoNum type="arabicPeriod"/>
            </a:pPr>
            <a:r>
              <a:rPr lang="zh-CN" altLang="en-US" sz="2000" dirty="0"/>
              <a:t>将传感器长时间暴露在高浓度气体中可能会对其性能产生负面影响。</a:t>
            </a:r>
          </a:p>
          <a:p>
            <a:pPr marL="457200" indent="-457200">
              <a:buFont typeface="+mj-lt"/>
              <a:buAutoNum type="arabicPeriod"/>
            </a:pPr>
            <a:r>
              <a:rPr lang="zh-CN" altLang="en-US" sz="2000" dirty="0"/>
              <a:t>摇晃或振动传感器可能会降低其精度。</a:t>
            </a:r>
          </a:p>
        </p:txBody>
      </p:sp>
      <p:pic>
        <p:nvPicPr>
          <p:cNvPr id="5" name="图片 4">
            <a:extLst>
              <a:ext uri="{FF2B5EF4-FFF2-40B4-BE49-F238E27FC236}">
                <a16:creationId xmlns:a16="http://schemas.microsoft.com/office/drawing/2014/main" id="{CB355AA4-AD67-05AB-86E8-9E72A0F60557}"/>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286693147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D5EBC-18A5-41AD-AA35-E12D4E668A76}"/>
              </a:ext>
            </a:extLst>
          </p:cNvPr>
          <p:cNvSpPr>
            <a:spLocks noGrp="1"/>
          </p:cNvSpPr>
          <p:nvPr>
            <p:ph type="title"/>
          </p:nvPr>
        </p:nvSpPr>
        <p:spPr/>
        <p:txBody>
          <a:bodyPr/>
          <a:lstStyle/>
          <a:p>
            <a:r>
              <a:rPr lang="zh-CN" altLang="en-US" dirty="0"/>
              <a:t>校准</a:t>
            </a:r>
            <a:r>
              <a:rPr lang="en-US" altLang="zh-CN" dirty="0"/>
              <a:t>MQ9</a:t>
            </a:r>
            <a:r>
              <a:rPr lang="zh-CN" altLang="en-US" dirty="0"/>
              <a:t>气体传感器</a:t>
            </a:r>
          </a:p>
        </p:txBody>
      </p:sp>
      <p:sp>
        <p:nvSpPr>
          <p:cNvPr id="3" name="内容占位符 2">
            <a:extLst>
              <a:ext uri="{FF2B5EF4-FFF2-40B4-BE49-F238E27FC236}">
                <a16:creationId xmlns:a16="http://schemas.microsoft.com/office/drawing/2014/main" id="{D1A4B590-078A-410E-886A-57F4667A61AB}"/>
              </a:ext>
            </a:extLst>
          </p:cNvPr>
          <p:cNvSpPr>
            <a:spLocks noGrp="1"/>
          </p:cNvSpPr>
          <p:nvPr>
            <p:ph idx="1"/>
          </p:nvPr>
        </p:nvSpPr>
        <p:spPr/>
        <p:txBody>
          <a:bodyPr>
            <a:normAutofit fontScale="92500" lnSpcReduction="10000"/>
          </a:bodyPr>
          <a:lstStyle/>
          <a:p>
            <a:pPr>
              <a:buSzPct val="100000"/>
              <a:buFont typeface="Wingdings" panose="05000000000000000000" pitchFamily="2" charset="2"/>
              <a:buChar char="Ø"/>
            </a:pPr>
            <a:r>
              <a:rPr lang="zh-CN" altLang="en-US" dirty="0"/>
              <a:t>使用模块前，需要校准。该传感器基于电阻比 </a:t>
            </a:r>
            <a:r>
              <a:rPr lang="en-US" altLang="zh-CN" dirty="0"/>
              <a:t>(Rs/R0) </a:t>
            </a:r>
            <a:r>
              <a:rPr lang="zh-CN" altLang="en-US" dirty="0"/>
              <a:t>测量气体浓度。</a:t>
            </a:r>
            <a:r>
              <a:rPr lang="en-US" altLang="zh-CN" dirty="0"/>
              <a:t>R0</a:t>
            </a:r>
            <a:r>
              <a:rPr lang="zh-CN" altLang="en-US" dirty="0"/>
              <a:t>（</a:t>
            </a:r>
            <a:r>
              <a:rPr lang="en-US" altLang="zh-CN" dirty="0"/>
              <a:t>1000ppm</a:t>
            </a:r>
            <a:r>
              <a:rPr lang="zh-CN" altLang="en-US" dirty="0"/>
              <a:t>浓度的</a:t>
            </a:r>
            <a:r>
              <a:rPr lang="en-US" altLang="zh-CN" dirty="0"/>
              <a:t>LPG</a:t>
            </a:r>
            <a:r>
              <a:rPr lang="zh-CN" altLang="en-US" dirty="0"/>
              <a:t>中的传感器电阻）和 </a:t>
            </a:r>
            <a:r>
              <a:rPr lang="en-US" altLang="zh-CN" dirty="0"/>
              <a:t>Rs</a:t>
            </a:r>
            <a:r>
              <a:rPr lang="zh-CN" altLang="en-US" dirty="0"/>
              <a:t>（传感器的内部电阻随气体浓度而变化）。</a:t>
            </a:r>
            <a:endParaRPr lang="en-US" altLang="zh-CN" dirty="0"/>
          </a:p>
          <a:p>
            <a:pPr>
              <a:buSzPct val="100000"/>
              <a:buFont typeface="Wingdings" panose="05000000000000000000" pitchFamily="2" charset="2"/>
              <a:buChar char="Ø"/>
            </a:pPr>
            <a:r>
              <a:rPr lang="zh-CN" altLang="en-US" dirty="0"/>
              <a:t>在洁净空气中，预热后</a:t>
            </a:r>
            <a:r>
              <a:rPr lang="en-US" altLang="zh-CN" dirty="0"/>
              <a:t>(</a:t>
            </a:r>
            <a:r>
              <a:rPr lang="zh-CN" altLang="en-US" dirty="0"/>
              <a:t>实验条件不允许</a:t>
            </a:r>
            <a:r>
              <a:rPr lang="en-US" altLang="zh-CN" dirty="0"/>
              <a:t>)</a:t>
            </a:r>
            <a:r>
              <a:rPr lang="zh-CN" altLang="en-US" dirty="0"/>
              <a:t>，等待约 </a:t>
            </a:r>
            <a:r>
              <a:rPr lang="en-US" altLang="zh-CN" dirty="0"/>
              <a:t>15 </a:t>
            </a:r>
            <a:r>
              <a:rPr lang="zh-CN" altLang="en-US" dirty="0"/>
              <a:t>分钟，直到 </a:t>
            </a:r>
            <a:r>
              <a:rPr lang="en-US" altLang="zh-CN" dirty="0"/>
              <a:t>R0 </a:t>
            </a:r>
            <a:r>
              <a:rPr lang="zh-CN" altLang="en-US" dirty="0"/>
              <a:t>达到固定值。</a:t>
            </a:r>
            <a:endParaRPr lang="en-US" altLang="zh-CN" dirty="0"/>
          </a:p>
          <a:p>
            <a:pPr>
              <a:buSzPct val="100000"/>
              <a:buFont typeface="Wingdings" panose="05000000000000000000" pitchFamily="2" charset="2"/>
              <a:buChar char="Ø"/>
            </a:pPr>
            <a:r>
              <a:rPr lang="en-US" altLang="zh-CN" dirty="0"/>
              <a:t>R0 </a:t>
            </a:r>
            <a:r>
              <a:rPr lang="zh-CN" altLang="en-US" dirty="0"/>
              <a:t>计算：采样 </a:t>
            </a:r>
            <a:r>
              <a:rPr lang="en-US" altLang="zh-CN" dirty="0"/>
              <a:t>100 </a:t>
            </a:r>
            <a:r>
              <a:rPr lang="zh-CN" altLang="en-US" dirty="0"/>
              <a:t>个 </a:t>
            </a:r>
            <a:r>
              <a:rPr lang="en-US" altLang="zh-CN" dirty="0"/>
              <a:t>VRL </a:t>
            </a:r>
            <a:r>
              <a:rPr lang="zh-CN" altLang="en-US" dirty="0"/>
              <a:t>数据求均值，并根据</a:t>
            </a:r>
            <a:r>
              <a:rPr lang="en-US" altLang="zh-CN" dirty="0"/>
              <a:t>RL</a:t>
            </a:r>
            <a:r>
              <a:rPr lang="zh-CN" altLang="en-US" dirty="0"/>
              <a:t>阻值（一般来说是</a:t>
            </a:r>
            <a:r>
              <a:rPr lang="en-US" altLang="zh-CN" dirty="0"/>
              <a:t>5kΩ</a:t>
            </a:r>
            <a:r>
              <a:rPr lang="zh-CN" altLang="en-US" dirty="0"/>
              <a:t>），我们计算</a:t>
            </a:r>
            <a:r>
              <a:rPr lang="en-US" altLang="zh-CN" dirty="0"/>
              <a:t>Rs</a:t>
            </a:r>
            <a:r>
              <a:rPr lang="zh-CN" altLang="en-US" dirty="0"/>
              <a:t>。然后 根据手册中的图表，查找计算</a:t>
            </a:r>
            <a:r>
              <a:rPr lang="en-US" altLang="zh-CN" dirty="0"/>
              <a:t>R0</a:t>
            </a:r>
            <a:r>
              <a:rPr lang="zh-CN" altLang="en-US" dirty="0"/>
              <a:t>。</a:t>
            </a:r>
            <a:endParaRPr lang="en-US" altLang="zh-CN" dirty="0"/>
          </a:p>
          <a:p>
            <a:pPr>
              <a:buSzPct val="100000"/>
              <a:buFont typeface="Wingdings" panose="05000000000000000000" pitchFamily="2" charset="2"/>
              <a:buChar char="Ø"/>
            </a:pPr>
            <a:endParaRPr lang="en-US" altLang="zh-CN" dirty="0"/>
          </a:p>
          <a:p>
            <a:pPr>
              <a:buSzPct val="100000"/>
              <a:buFont typeface="Wingdings" panose="05000000000000000000" pitchFamily="2" charset="2"/>
              <a:buChar char="Ø"/>
            </a:pPr>
            <a:r>
              <a:rPr lang="zh-CN" altLang="en-US" dirty="0"/>
              <a:t>在正式测试时，将</a:t>
            </a:r>
            <a:r>
              <a:rPr lang="en-US" altLang="zh-CN" dirty="0"/>
              <a:t>R0</a:t>
            </a:r>
            <a:r>
              <a:rPr lang="zh-CN" altLang="en-US" dirty="0"/>
              <a:t>替换为校准传感器时获得的</a:t>
            </a:r>
            <a:r>
              <a:rPr lang="en-US" altLang="zh-CN" dirty="0"/>
              <a:t>R0</a:t>
            </a:r>
            <a:r>
              <a:rPr lang="zh-CN" altLang="en-US" dirty="0"/>
              <a:t>值。</a:t>
            </a:r>
          </a:p>
        </p:txBody>
      </p:sp>
      <p:pic>
        <p:nvPicPr>
          <p:cNvPr id="4" name="图片 3">
            <a:extLst>
              <a:ext uri="{FF2B5EF4-FFF2-40B4-BE49-F238E27FC236}">
                <a16:creationId xmlns:a16="http://schemas.microsoft.com/office/drawing/2014/main" id="{BEEE78D9-E32F-A54A-DD8B-C2A18180DAF5}"/>
              </a:ext>
            </a:extLst>
          </p:cNvPr>
          <p:cNvPicPr>
            <a:picLocks noChangeAspect="1"/>
          </p:cNvPicPr>
          <p:nvPr/>
        </p:nvPicPr>
        <p:blipFill>
          <a:blip r:embed="rId2"/>
          <a:stretch>
            <a:fillRect/>
          </a:stretch>
        </p:blipFill>
        <p:spPr>
          <a:xfrm>
            <a:off x="6877686" y="7620"/>
            <a:ext cx="3772535" cy="673100"/>
          </a:xfrm>
          <a:prstGeom prst="rect">
            <a:avLst/>
          </a:prstGeom>
        </p:spPr>
      </p:pic>
      <p:pic>
        <p:nvPicPr>
          <p:cNvPr id="5" name="图片 4">
            <a:extLst>
              <a:ext uri="{FF2B5EF4-FFF2-40B4-BE49-F238E27FC236}">
                <a16:creationId xmlns:a16="http://schemas.microsoft.com/office/drawing/2014/main" id="{A1021A90-7B5D-888D-62CB-1875E8AD41FC}"/>
              </a:ext>
            </a:extLst>
          </p:cNvPr>
          <p:cNvPicPr>
            <a:picLocks noChangeAspect="1"/>
          </p:cNvPicPr>
          <p:nvPr/>
        </p:nvPicPr>
        <p:blipFill>
          <a:blip r:embed="rId3"/>
          <a:stretch>
            <a:fillRect/>
          </a:stretch>
        </p:blipFill>
        <p:spPr>
          <a:xfrm>
            <a:off x="2096137" y="4946274"/>
            <a:ext cx="4781549" cy="566236"/>
          </a:xfrm>
          <a:prstGeom prst="rect">
            <a:avLst/>
          </a:prstGeom>
        </p:spPr>
      </p:pic>
    </p:spTree>
    <p:extLst>
      <p:ext uri="{BB962C8B-B14F-4D97-AF65-F5344CB8AC3E}">
        <p14:creationId xmlns:p14="http://schemas.microsoft.com/office/powerpoint/2010/main" val="406892358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01368AA7-A92D-4FAA-B800-4F8E38A4DE0F}"/>
              </a:ext>
            </a:extLst>
          </p:cNvPr>
          <p:cNvSpPr>
            <a:spLocks noGrp="1"/>
          </p:cNvSpPr>
          <p:nvPr>
            <p:ph type="title"/>
          </p:nvPr>
        </p:nvSpPr>
        <p:spPr/>
        <p:txBody>
          <a:bodyPr/>
          <a:lstStyle/>
          <a:p>
            <a:r>
              <a:rPr lang="zh-CN" altLang="en-US" dirty="0"/>
              <a:t>获取气体浓度</a:t>
            </a:r>
          </a:p>
        </p:txBody>
      </p:sp>
      <p:sp>
        <p:nvSpPr>
          <p:cNvPr id="10" name="文本框 9">
            <a:extLst>
              <a:ext uri="{FF2B5EF4-FFF2-40B4-BE49-F238E27FC236}">
                <a16:creationId xmlns:a16="http://schemas.microsoft.com/office/drawing/2014/main" id="{705A579C-2E8A-41E7-BDA7-C5759E4864F1}"/>
              </a:ext>
            </a:extLst>
          </p:cNvPr>
          <p:cNvSpPr txBox="1"/>
          <p:nvPr/>
        </p:nvSpPr>
        <p:spPr>
          <a:xfrm>
            <a:off x="1309512" y="3003828"/>
            <a:ext cx="4562573" cy="3188565"/>
          </a:xfrm>
          <a:prstGeom prst="rect">
            <a:avLst/>
          </a:prstGeom>
          <a:noFill/>
        </p:spPr>
        <p:txBody>
          <a:bodyPr wrap="square" rtlCol="0">
            <a:spAutoFit/>
          </a:bodyPr>
          <a:lstStyle/>
          <a:p>
            <a:pPr marL="342900" indent="-342900" defTabSz="457200">
              <a:spcBef>
                <a:spcPct val="20000"/>
              </a:spcBef>
              <a:spcAft>
                <a:spcPts val="600"/>
              </a:spcAft>
              <a:buClr>
                <a:schemeClr val="accent1">
                  <a:lumMod val="75000"/>
                </a:schemeClr>
              </a:buClr>
              <a:buSzPct val="100000"/>
              <a:buFont typeface="Wingdings" panose="05000000000000000000" pitchFamily="2" charset="2"/>
              <a:buChar char="Ø"/>
            </a:pPr>
            <a:r>
              <a:rPr lang="zh-CN" altLang="en-US" dirty="0"/>
              <a:t>测量浓度的原理就是计算</a:t>
            </a:r>
            <a:r>
              <a:rPr lang="en-US" altLang="zh-CN" dirty="0"/>
              <a:t>MQ-9</a:t>
            </a:r>
            <a:r>
              <a:rPr lang="zh-CN" altLang="en-US" dirty="0"/>
              <a:t>传感器的灵敏度电阻比</a:t>
            </a:r>
            <a:r>
              <a:rPr lang="en-US" altLang="zh-CN" dirty="0"/>
              <a:t>Rs/R0,</a:t>
            </a:r>
            <a:r>
              <a:rPr lang="zh-CN" altLang="en-US" dirty="0"/>
              <a:t>然后根据</a:t>
            </a:r>
            <a:r>
              <a:rPr lang="en-US" altLang="zh-CN" dirty="0"/>
              <a:t>MQ-9</a:t>
            </a:r>
            <a:r>
              <a:rPr lang="zh-CN" altLang="en-US" dirty="0"/>
              <a:t>的灵敏度曲线查找对应的</a:t>
            </a:r>
            <a:r>
              <a:rPr lang="en-US" altLang="zh-CN" dirty="0"/>
              <a:t>PPM</a:t>
            </a:r>
            <a:r>
              <a:rPr lang="zh-CN" altLang="en-US" dirty="0"/>
              <a:t>浓度值。</a:t>
            </a:r>
            <a:endParaRPr lang="en-US" altLang="zh-CN" dirty="0"/>
          </a:p>
          <a:p>
            <a:pPr marL="342900" indent="-342900" defTabSz="457200">
              <a:spcBef>
                <a:spcPct val="20000"/>
              </a:spcBef>
              <a:spcAft>
                <a:spcPts val="600"/>
              </a:spcAft>
              <a:buClr>
                <a:schemeClr val="accent1">
                  <a:lumMod val="75000"/>
                </a:schemeClr>
              </a:buClr>
              <a:buSzPct val="100000"/>
              <a:buFont typeface="Wingdings" panose="05000000000000000000" pitchFamily="2" charset="2"/>
              <a:buChar char="Ø"/>
            </a:pPr>
            <a:endParaRPr lang="en-US" altLang="zh-CN" sz="2000" dirty="0"/>
          </a:p>
          <a:p>
            <a:pPr marL="342900" indent="-342900" defTabSz="457200">
              <a:spcBef>
                <a:spcPct val="20000"/>
              </a:spcBef>
              <a:spcAft>
                <a:spcPts val="600"/>
              </a:spcAft>
              <a:buClr>
                <a:schemeClr val="accent1">
                  <a:lumMod val="75000"/>
                </a:schemeClr>
              </a:buClr>
              <a:buSzPct val="100000"/>
              <a:buFont typeface="Wingdings" panose="05000000000000000000" pitchFamily="2" charset="2"/>
              <a:buChar char="Ø"/>
            </a:pPr>
            <a:endParaRPr lang="en-US" altLang="zh-CN" sz="2000" dirty="0"/>
          </a:p>
          <a:p>
            <a:pPr marL="342900" indent="-342900" defTabSz="457200">
              <a:spcBef>
                <a:spcPct val="20000"/>
              </a:spcBef>
              <a:spcAft>
                <a:spcPts val="600"/>
              </a:spcAft>
              <a:buClr>
                <a:schemeClr val="accent1">
                  <a:lumMod val="75000"/>
                </a:schemeClr>
              </a:buClr>
              <a:buSzPct val="100000"/>
              <a:buFont typeface="Wingdings" panose="05000000000000000000" pitchFamily="2" charset="2"/>
              <a:buChar char="Ø"/>
            </a:pPr>
            <a:r>
              <a:rPr lang="en-US" altLang="zh-CN" dirty="0"/>
              <a:t>PPM</a:t>
            </a:r>
            <a:r>
              <a:rPr lang="zh-CN" altLang="en-US" dirty="0"/>
              <a:t>表示百万分之一，如</a:t>
            </a:r>
            <a:r>
              <a:rPr lang="en-US" altLang="zh-CN" dirty="0"/>
              <a:t>1L</a:t>
            </a:r>
            <a:r>
              <a:rPr lang="zh-CN" altLang="en-US" dirty="0"/>
              <a:t>空气中有</a:t>
            </a:r>
            <a:r>
              <a:rPr lang="en-US" altLang="zh-CN" dirty="0"/>
              <a:t>1μL</a:t>
            </a:r>
            <a:r>
              <a:rPr lang="zh-CN" altLang="en-US" dirty="0"/>
              <a:t>某物质，则某物质含量为</a:t>
            </a:r>
            <a:r>
              <a:rPr lang="en-US" altLang="zh-CN" dirty="0"/>
              <a:t>1ppm</a:t>
            </a:r>
          </a:p>
          <a:p>
            <a:pPr marL="342900" indent="-342900" defTabSz="457200">
              <a:spcBef>
                <a:spcPct val="20000"/>
              </a:spcBef>
              <a:spcAft>
                <a:spcPts val="600"/>
              </a:spcAft>
              <a:buClr>
                <a:schemeClr val="accent1">
                  <a:lumMod val="75000"/>
                </a:schemeClr>
              </a:buClr>
              <a:buSzPct val="100000"/>
              <a:buFont typeface="Wingdings" panose="05000000000000000000" pitchFamily="2" charset="2"/>
              <a:buChar char="Ø"/>
            </a:pPr>
            <a:r>
              <a:rPr lang="zh-CN" altLang="en-US" dirty="0"/>
              <a:t>可以根据右图将公式拟合出来，然后使用公式计算</a:t>
            </a:r>
            <a:r>
              <a:rPr lang="en-US" altLang="zh-CN" dirty="0"/>
              <a:t>ppm.</a:t>
            </a:r>
          </a:p>
        </p:txBody>
      </p:sp>
      <p:pic>
        <p:nvPicPr>
          <p:cNvPr id="6" name="图片 5">
            <a:extLst>
              <a:ext uri="{FF2B5EF4-FFF2-40B4-BE49-F238E27FC236}">
                <a16:creationId xmlns:a16="http://schemas.microsoft.com/office/drawing/2014/main" id="{ADEF5744-AE98-A65A-148F-006D6A18BB11}"/>
              </a:ext>
            </a:extLst>
          </p:cNvPr>
          <p:cNvPicPr>
            <a:picLocks noChangeAspect="1"/>
          </p:cNvPicPr>
          <p:nvPr/>
        </p:nvPicPr>
        <p:blipFill>
          <a:blip r:embed="rId2"/>
          <a:stretch>
            <a:fillRect/>
          </a:stretch>
        </p:blipFill>
        <p:spPr>
          <a:xfrm>
            <a:off x="6877686" y="7620"/>
            <a:ext cx="3772535" cy="673100"/>
          </a:xfrm>
          <a:prstGeom prst="rect">
            <a:avLst/>
          </a:prstGeom>
        </p:spPr>
      </p:pic>
      <p:pic>
        <p:nvPicPr>
          <p:cNvPr id="3" name="图片 2">
            <a:extLst>
              <a:ext uri="{FF2B5EF4-FFF2-40B4-BE49-F238E27FC236}">
                <a16:creationId xmlns:a16="http://schemas.microsoft.com/office/drawing/2014/main" id="{484ECEC9-087A-BC0E-E68E-3CEEAAD2E102}"/>
              </a:ext>
            </a:extLst>
          </p:cNvPr>
          <p:cNvPicPr>
            <a:picLocks noChangeAspect="1"/>
          </p:cNvPicPr>
          <p:nvPr/>
        </p:nvPicPr>
        <p:blipFill>
          <a:blip r:embed="rId3"/>
          <a:stretch>
            <a:fillRect/>
          </a:stretch>
        </p:blipFill>
        <p:spPr>
          <a:xfrm>
            <a:off x="6482666" y="2438401"/>
            <a:ext cx="4562573" cy="3976877"/>
          </a:xfrm>
          <a:prstGeom prst="rect">
            <a:avLst/>
          </a:prstGeom>
        </p:spPr>
      </p:pic>
      <p:pic>
        <p:nvPicPr>
          <p:cNvPr id="4" name="图片 3">
            <a:extLst>
              <a:ext uri="{FF2B5EF4-FFF2-40B4-BE49-F238E27FC236}">
                <a16:creationId xmlns:a16="http://schemas.microsoft.com/office/drawing/2014/main" id="{A4F3D88A-1652-2EE3-5007-0F04C96F4058}"/>
              </a:ext>
            </a:extLst>
          </p:cNvPr>
          <p:cNvPicPr>
            <a:picLocks noChangeAspect="1"/>
          </p:cNvPicPr>
          <p:nvPr/>
        </p:nvPicPr>
        <p:blipFill>
          <a:blip r:embed="rId4"/>
          <a:stretch>
            <a:fillRect/>
          </a:stretch>
        </p:blipFill>
        <p:spPr>
          <a:xfrm>
            <a:off x="1314451" y="4031874"/>
            <a:ext cx="4781549" cy="566236"/>
          </a:xfrm>
          <a:prstGeom prst="rect">
            <a:avLst/>
          </a:prstGeom>
        </p:spPr>
      </p:pic>
    </p:spTree>
    <p:extLst>
      <p:ext uri="{BB962C8B-B14F-4D97-AF65-F5344CB8AC3E}">
        <p14:creationId xmlns:p14="http://schemas.microsoft.com/office/powerpoint/2010/main" val="17092023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951</TotalTime>
  <Words>1388</Words>
  <Application>Microsoft Office PowerPoint</Application>
  <PresentationFormat>宽屏</PresentationFormat>
  <Paragraphs>133</Paragraphs>
  <Slides>23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Arial</vt:lpstr>
      <vt:lpstr>Corbel</vt:lpstr>
      <vt:lpstr>Wingdings</vt:lpstr>
      <vt:lpstr>视差</vt:lpstr>
      <vt:lpstr>2022西安交通大学小学期计算机应用能力实训（Arduino项目）</vt:lpstr>
      <vt:lpstr>可燃气体传感器</vt:lpstr>
      <vt:lpstr>MQ气体传感器系列</vt:lpstr>
      <vt:lpstr>mq-9气体传感器</vt:lpstr>
      <vt:lpstr>实验32：可燃气传感器</vt:lpstr>
      <vt:lpstr>电路连接</vt:lpstr>
      <vt:lpstr>电路连接（续）</vt:lpstr>
      <vt:lpstr>校准MQ9气体传感器</vt:lpstr>
      <vt:lpstr>获取气体浓度</vt:lpstr>
      <vt:lpstr>PM2.5传感器</vt:lpstr>
      <vt:lpstr>空气质量对照表</vt:lpstr>
      <vt:lpstr>引脚图</vt:lpstr>
      <vt:lpstr>实验33 PM2.5检测</vt:lpstr>
      <vt:lpstr>ESP8266实物图</vt:lpstr>
      <vt:lpstr>Uno实物图</vt:lpstr>
      <vt:lpstr>检测 PM2.5 条件</vt:lpstr>
      <vt:lpstr>PowerPoint 演示文稿</vt:lpstr>
      <vt:lpstr>YL-69土壤湿度传感器</vt:lpstr>
      <vt:lpstr>PowerPoint 演示文稿</vt:lpstr>
      <vt:lpstr>土壤湿度传感器</vt:lpstr>
      <vt:lpstr>PowerPoint 演示文稿</vt:lpstr>
      <vt:lpstr>实验34：土壤湿度检测</vt:lpstr>
      <vt:lpstr>项目：气象检测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dc:title>
  <dc:creator>宽 郝</dc:creator>
  <cp:lastModifiedBy>郝 宽</cp:lastModifiedBy>
  <cp:revision>98</cp:revision>
  <dcterms:created xsi:type="dcterms:W3CDTF">2019-07-01T09:36:55Z</dcterms:created>
  <dcterms:modified xsi:type="dcterms:W3CDTF">2022-07-05T08:27:23Z</dcterms:modified>
</cp:coreProperties>
</file>