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C3B81D2-CC1D-456E-B40B-628C60CC7165}">
          <p14:sldIdLst>
            <p14:sldId id="309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587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16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2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1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68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4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0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23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5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7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8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91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7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1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2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3876" y="908686"/>
            <a:ext cx="7146925" cy="2629535"/>
          </a:xfrm>
        </p:spPr>
        <p:txBody>
          <a:bodyPr/>
          <a:lstStyle/>
          <a:p>
            <a:pPr algn="ctr"/>
            <a:r>
              <a:rPr lang="en-US" altLang="zh-CN" b="1" dirty="0"/>
              <a:t>2022</a:t>
            </a:r>
            <a:r>
              <a:rPr lang="zh-CN" altLang="en-US" b="1" dirty="0"/>
              <a:t>西安交通大学小学期计算机应用能力实训</a:t>
            </a:r>
            <a:r>
              <a:rPr lang="zh-CN" altLang="en-US" sz="4800" dirty="0">
                <a:solidFill>
                  <a:srgbClr val="FF0000"/>
                </a:solidFill>
              </a:rPr>
              <a:t>（</a:t>
            </a:r>
            <a:r>
              <a:rPr lang="en-US" altLang="zh-CN" sz="4800" dirty="0">
                <a:solidFill>
                  <a:srgbClr val="FF0000"/>
                </a:solidFill>
              </a:rPr>
              <a:t>Arduino</a:t>
            </a:r>
            <a:r>
              <a:rPr lang="zh-CN" altLang="en-US" sz="4800" dirty="0">
                <a:solidFill>
                  <a:srgbClr val="FF0000"/>
                </a:solidFill>
              </a:rPr>
              <a:t>项目）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7849" y="3933057"/>
            <a:ext cx="5184577" cy="1364531"/>
          </a:xfrm>
        </p:spPr>
        <p:txBody>
          <a:bodyPr/>
          <a:lstStyle/>
          <a:p>
            <a:r>
              <a:rPr lang="zh-CN" altLang="en-US" dirty="0"/>
              <a:t>任课教师：</a:t>
            </a:r>
            <a:endParaRPr lang="en-US" altLang="zh-CN" dirty="0"/>
          </a:p>
          <a:p>
            <a:r>
              <a:rPr lang="zh-CN" altLang="en-US" dirty="0"/>
              <a:t>郝宽宽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5AE539-53C9-D87F-27FC-159F0B1E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28454-0A93-4329-86AA-BD4C468B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超声波测距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1499C-103B-486B-BE94-5CF31B40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原理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超声波发射器向某一方向发射超声波，在发射时刻的同时开始计时，超声波在空气中传播，途中碰到障碍物就立即返回来，超声波接收器收到反射波就立即停止计时。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en-US" altLang="zh-CN" dirty="0" err="1"/>
              <a:t>pulseIn</a:t>
            </a:r>
            <a:r>
              <a:rPr lang="en-US" altLang="zh-CN" dirty="0"/>
              <a:t>()</a:t>
            </a:r>
            <a:r>
              <a:rPr lang="zh-CN" altLang="zh-CN" dirty="0"/>
              <a:t>函数用来读取一个引脚的脉冲（</a:t>
            </a:r>
            <a:r>
              <a:rPr lang="en-US" altLang="zh-CN" dirty="0"/>
              <a:t>HIGH</a:t>
            </a:r>
            <a:r>
              <a:rPr lang="zh-CN" altLang="zh-CN" dirty="0"/>
              <a:t>或</a:t>
            </a:r>
            <a:r>
              <a:rPr lang="en-US" altLang="zh-CN" dirty="0"/>
              <a:t>LOW</a:t>
            </a:r>
            <a:r>
              <a:rPr lang="zh-CN" altLang="zh-CN" dirty="0"/>
              <a:t>）。</a:t>
            </a:r>
            <a:endParaRPr lang="zh-CN" altLang="zh-CN" sz="1600" dirty="0"/>
          </a:p>
          <a:p>
            <a:pPr lvl="1"/>
            <a:r>
              <a:rPr lang="zh-CN" altLang="zh-CN" dirty="0"/>
              <a:t>例如，如果</a:t>
            </a:r>
            <a:r>
              <a:rPr lang="en-US" altLang="zh-CN" dirty="0"/>
              <a:t>value</a:t>
            </a:r>
            <a:r>
              <a:rPr lang="zh-CN" altLang="zh-CN" dirty="0"/>
              <a:t>是</a:t>
            </a:r>
            <a:r>
              <a:rPr lang="en-US" altLang="zh-CN" dirty="0"/>
              <a:t>HIGH</a:t>
            </a:r>
            <a:r>
              <a:rPr lang="zh-CN" altLang="zh-CN" dirty="0"/>
              <a:t>，</a:t>
            </a:r>
            <a:r>
              <a:rPr lang="en-US" altLang="zh-CN" dirty="0" err="1"/>
              <a:t>pulseIn</a:t>
            </a:r>
            <a:r>
              <a:rPr lang="en-US" altLang="zh-CN" dirty="0"/>
              <a:t>()</a:t>
            </a:r>
            <a:r>
              <a:rPr lang="zh-CN" altLang="zh-CN" dirty="0"/>
              <a:t>会等待引脚变为</a:t>
            </a:r>
            <a:r>
              <a:rPr lang="en-US" altLang="zh-CN" dirty="0"/>
              <a:t>HIGH</a:t>
            </a:r>
            <a:r>
              <a:rPr lang="zh-CN" altLang="zh-CN" dirty="0"/>
              <a:t>，开始计时，再等待引脚变为</a:t>
            </a:r>
            <a:r>
              <a:rPr lang="en-US" altLang="zh-CN" dirty="0"/>
              <a:t>LOW</a:t>
            </a:r>
            <a:r>
              <a:rPr lang="zh-CN" altLang="zh-CN" dirty="0"/>
              <a:t>并停止计时。</a:t>
            </a:r>
            <a:endParaRPr lang="zh-CN" altLang="zh-CN" sz="1600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387F34-5322-FA08-9600-0B2D6878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8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384A0-7778-41E5-A696-52692187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超声波测距（续）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3612F-053F-4607-A856-08C4066F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215299"/>
            <a:ext cx="10272889" cy="3784517"/>
          </a:xfrm>
        </p:spPr>
        <p:txBody>
          <a:bodyPr>
            <a:normAutofit fontScale="62500" lnSpcReduction="20000"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zh-CN" b="1" dirty="0"/>
              <a:t>语法</a:t>
            </a:r>
            <a:endParaRPr lang="en-US" altLang="zh-CN" b="1" dirty="0"/>
          </a:p>
          <a:p>
            <a:pPr lvl="1"/>
            <a:r>
              <a:rPr lang="en-US" altLang="zh-CN" dirty="0" err="1"/>
              <a:t>pulseIn</a:t>
            </a:r>
            <a:r>
              <a:rPr lang="en-US" altLang="zh-CN" dirty="0"/>
              <a:t>(pin, value) </a:t>
            </a:r>
            <a:endParaRPr lang="zh-CN" altLang="zh-CN" dirty="0"/>
          </a:p>
          <a:p>
            <a:pPr lvl="1"/>
            <a:r>
              <a:rPr lang="en-US" altLang="zh-CN" dirty="0" err="1"/>
              <a:t>pulseIn</a:t>
            </a:r>
            <a:r>
              <a:rPr lang="en-US" altLang="zh-CN" dirty="0"/>
              <a:t>(pin, value, timeout)</a:t>
            </a:r>
            <a:endParaRPr lang="zh-CN" altLang="zh-CN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zh-CN" b="1" dirty="0"/>
              <a:t>参数</a:t>
            </a:r>
            <a:endParaRPr lang="en-US" altLang="zh-CN" b="1" dirty="0"/>
          </a:p>
          <a:p>
            <a:pPr lvl="1"/>
            <a:r>
              <a:rPr lang="en-US" altLang="zh-CN" dirty="0"/>
              <a:t>pin	:	</a:t>
            </a:r>
            <a:r>
              <a:rPr lang="zh-CN" altLang="zh-CN" dirty="0"/>
              <a:t>进行脉冲计时的引脚号（</a:t>
            </a:r>
            <a:r>
              <a:rPr lang="en-US" altLang="zh-CN" dirty="0"/>
              <a:t>int</a:t>
            </a:r>
            <a:r>
              <a:rPr lang="zh-CN" altLang="zh-CN" dirty="0"/>
              <a:t>）</a:t>
            </a:r>
          </a:p>
          <a:p>
            <a:pPr lvl="1"/>
            <a:r>
              <a:rPr lang="en-US" altLang="zh-CN" dirty="0"/>
              <a:t>value	:	</a:t>
            </a:r>
            <a:r>
              <a:rPr lang="zh-CN" altLang="zh-CN" dirty="0"/>
              <a:t>要读取的脉冲类型，</a:t>
            </a:r>
            <a:r>
              <a:rPr lang="en-US" altLang="zh-CN" dirty="0"/>
              <a:t>HIGH</a:t>
            </a:r>
            <a:r>
              <a:rPr lang="zh-CN" altLang="zh-CN" dirty="0"/>
              <a:t>或</a:t>
            </a:r>
            <a:r>
              <a:rPr lang="en-US" altLang="zh-CN" dirty="0"/>
              <a:t>LOW</a:t>
            </a:r>
            <a:r>
              <a:rPr lang="zh-CN" altLang="zh-CN" dirty="0"/>
              <a:t>（</a:t>
            </a:r>
            <a:r>
              <a:rPr lang="en-US" altLang="zh-CN" dirty="0"/>
              <a:t>int</a:t>
            </a:r>
            <a:r>
              <a:rPr lang="zh-CN" altLang="zh-CN" dirty="0"/>
              <a:t>）</a:t>
            </a:r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zh-CN" b="1" dirty="0"/>
              <a:t>返回值</a:t>
            </a:r>
            <a:endParaRPr lang="en-US" altLang="zh-CN" b="1" dirty="0"/>
          </a:p>
          <a:p>
            <a:pPr lvl="1"/>
            <a:r>
              <a:rPr lang="zh-CN" altLang="zh-CN" dirty="0"/>
              <a:t>脉冲发生变化的时间</a:t>
            </a:r>
            <a:r>
              <a:rPr lang="en-US" altLang="zh-CN" dirty="0"/>
              <a:t>us</a:t>
            </a:r>
            <a:r>
              <a:rPr lang="en-US" altLang="zh-CN" b="1" dirty="0"/>
              <a:t>​</a:t>
            </a:r>
            <a:endParaRPr lang="zh-CN" altLang="zh-CN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zh-CN" b="1" dirty="0"/>
              <a:t>距离</a:t>
            </a:r>
            <a:r>
              <a:rPr lang="en-US" altLang="zh-CN" b="1" dirty="0"/>
              <a:t>s(cm) </a:t>
            </a:r>
          </a:p>
          <a:p>
            <a:pPr lvl="1"/>
            <a:r>
              <a:rPr lang="en-US" altLang="zh-CN" dirty="0"/>
              <a:t>=</a:t>
            </a:r>
            <a:r>
              <a:rPr lang="en-US" altLang="zh-CN" b="1" dirty="0"/>
              <a:t> </a:t>
            </a:r>
            <a:r>
              <a:rPr lang="en-US" altLang="zh-CN" dirty="0" err="1"/>
              <a:t>pulseIn</a:t>
            </a:r>
            <a:r>
              <a:rPr lang="en-US" altLang="zh-CN" dirty="0"/>
              <a:t>(pin, value) *340m/s*1/2</a:t>
            </a:r>
            <a:endParaRPr lang="zh-CN" altLang="zh-CN" dirty="0"/>
          </a:p>
          <a:p>
            <a:pPr lvl="1"/>
            <a:r>
              <a:rPr lang="en-US" altLang="zh-CN" dirty="0"/>
              <a:t>= </a:t>
            </a:r>
            <a:r>
              <a:rPr lang="en-US" altLang="zh-CN" dirty="0" err="1"/>
              <a:t>pulseIn</a:t>
            </a:r>
            <a:r>
              <a:rPr lang="en-US" altLang="zh-CN" dirty="0"/>
              <a:t>(pin, value) *(34000/1000000)*(1/2)</a:t>
            </a:r>
            <a:endParaRPr lang="zh-CN" altLang="zh-CN" dirty="0"/>
          </a:p>
          <a:p>
            <a:pPr lvl="1"/>
            <a:r>
              <a:rPr lang="en-US" altLang="zh-CN" dirty="0"/>
              <a:t>= </a:t>
            </a:r>
            <a:r>
              <a:rPr lang="en-US" altLang="zh-CN" dirty="0" err="1"/>
              <a:t>pulseIn</a:t>
            </a:r>
            <a:r>
              <a:rPr lang="en-US" altLang="zh-CN" dirty="0"/>
              <a:t>(pin, value) *0.017</a:t>
            </a:r>
            <a:endParaRPr lang="zh-CN" altLang="zh-CN" dirty="0"/>
          </a:p>
          <a:p>
            <a:pPr lvl="1"/>
            <a:r>
              <a:rPr lang="en-US" altLang="zh-CN" dirty="0"/>
              <a:t>= </a:t>
            </a:r>
            <a:r>
              <a:rPr lang="en-US" altLang="zh-CN" dirty="0" err="1"/>
              <a:t>pulseIn</a:t>
            </a:r>
            <a:r>
              <a:rPr lang="en-US" altLang="zh-CN" dirty="0"/>
              <a:t>(pin, value) /58.8</a:t>
            </a: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E59CA3-E62A-9A30-A084-6F613AA9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6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B4AB7-C77A-4EC1-B56B-79280DFF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超声波测距（续）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69C5A-D614-4EFD-9C5F-F1A3E1AE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技术参数</a:t>
            </a:r>
            <a:endParaRPr lang="en-US" altLang="zh-CN" dirty="0"/>
          </a:p>
          <a:p>
            <a:pPr lvl="1"/>
            <a:r>
              <a:rPr lang="zh-CN" altLang="zh-CN" dirty="0"/>
              <a:t>使用电压：</a:t>
            </a:r>
            <a:r>
              <a:rPr lang="en-US" altLang="zh-CN" dirty="0"/>
              <a:t>DC---5V  </a:t>
            </a:r>
            <a:endParaRPr lang="zh-CN" altLang="zh-CN" sz="700" dirty="0"/>
          </a:p>
          <a:p>
            <a:pPr lvl="1"/>
            <a:r>
              <a:rPr lang="zh-CN" altLang="zh-CN" dirty="0"/>
              <a:t>静态电流：小于</a:t>
            </a:r>
            <a:r>
              <a:rPr lang="en-US" altLang="zh-CN" dirty="0"/>
              <a:t>2mA      </a:t>
            </a:r>
            <a:endParaRPr lang="zh-CN" altLang="zh-CN" sz="700" dirty="0"/>
          </a:p>
          <a:p>
            <a:pPr lvl="1"/>
            <a:r>
              <a:rPr lang="zh-CN" altLang="zh-CN" dirty="0"/>
              <a:t>电平输出：高</a:t>
            </a:r>
            <a:r>
              <a:rPr lang="en-US" altLang="zh-CN" dirty="0"/>
              <a:t>5V    </a:t>
            </a:r>
            <a:endParaRPr lang="zh-CN" altLang="zh-CN" sz="700" dirty="0"/>
          </a:p>
          <a:p>
            <a:pPr lvl="1"/>
            <a:r>
              <a:rPr lang="zh-CN" altLang="zh-CN" dirty="0"/>
              <a:t>电平输出：底</a:t>
            </a:r>
            <a:r>
              <a:rPr lang="en-US" altLang="zh-CN" dirty="0"/>
              <a:t>0V        </a:t>
            </a:r>
            <a:endParaRPr lang="zh-CN" altLang="zh-CN" sz="700" dirty="0"/>
          </a:p>
          <a:p>
            <a:pPr lvl="1"/>
            <a:r>
              <a:rPr lang="zh-CN" altLang="zh-CN" dirty="0"/>
              <a:t>感应角度：不大于</a:t>
            </a:r>
            <a:r>
              <a:rPr lang="en-US" altLang="zh-CN" dirty="0"/>
              <a:t>15</a:t>
            </a:r>
            <a:r>
              <a:rPr lang="zh-CN" altLang="zh-CN" dirty="0"/>
              <a:t>度</a:t>
            </a:r>
            <a:r>
              <a:rPr lang="en-US" altLang="zh-CN" dirty="0"/>
              <a:t>   </a:t>
            </a:r>
            <a:endParaRPr lang="zh-CN" altLang="zh-CN" sz="700" dirty="0"/>
          </a:p>
          <a:p>
            <a:pPr lvl="1"/>
            <a:r>
              <a:rPr lang="zh-CN" altLang="zh-CN" dirty="0"/>
              <a:t>探测距离：</a:t>
            </a:r>
            <a:r>
              <a:rPr lang="en-US" altLang="zh-CN" dirty="0"/>
              <a:t>2cm-450cm</a:t>
            </a:r>
            <a:endParaRPr lang="zh-CN" altLang="zh-CN" sz="700" dirty="0"/>
          </a:p>
          <a:p>
            <a:pPr lvl="1"/>
            <a:r>
              <a:rPr lang="zh-CN" altLang="zh-CN" dirty="0"/>
              <a:t>高精度 可达</a:t>
            </a:r>
            <a:r>
              <a:rPr lang="en-US" altLang="zh-CN" dirty="0"/>
              <a:t>0.2cm   </a:t>
            </a:r>
            <a:endParaRPr lang="zh-CN" altLang="zh-CN" sz="700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0A1D5F-66B7-14BE-8265-E31F24244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5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6EE8E-ED09-4686-B331-64159D88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引脚图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DD38F-774F-4111-8743-9DA4CADF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VCC   -- </a:t>
            </a:r>
            <a:r>
              <a:rPr lang="zh-CN" altLang="zh-CN" dirty="0"/>
              <a:t>供</a:t>
            </a:r>
            <a:r>
              <a:rPr lang="en-US" altLang="zh-CN" dirty="0"/>
              <a:t>5V</a:t>
            </a:r>
            <a:r>
              <a:rPr lang="zh-CN" altLang="zh-CN" dirty="0"/>
              <a:t>电源</a:t>
            </a:r>
          </a:p>
          <a:p>
            <a:r>
              <a:rPr lang="en-US" altLang="zh-CN" dirty="0"/>
              <a:t>TRIG   -- </a:t>
            </a:r>
            <a:r>
              <a:rPr lang="zh-CN" altLang="zh-CN" dirty="0"/>
              <a:t>触发控制信号输入</a:t>
            </a:r>
          </a:p>
          <a:p>
            <a:r>
              <a:rPr lang="en-US" altLang="zh-CN" dirty="0"/>
              <a:t>ECHO  -- </a:t>
            </a:r>
            <a:r>
              <a:rPr lang="zh-CN" altLang="zh-CN" dirty="0"/>
              <a:t>回响信号</a:t>
            </a:r>
          </a:p>
          <a:p>
            <a:r>
              <a:rPr lang="en-US" altLang="zh-CN" dirty="0"/>
              <a:t>GND   -- </a:t>
            </a:r>
            <a:r>
              <a:rPr lang="zh-CN" altLang="zh-CN" dirty="0"/>
              <a:t>为地线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1AD216-1C4A-47DD-9416-25A8B5B8F6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5290" y="3197075"/>
            <a:ext cx="3997325" cy="22726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D0401E-BD93-D460-FB25-67D2DC20D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7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31A1E-BE4A-4F30-B166-D096A650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实验要点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1A5E0-43B9-4522-B848-D2583370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158738"/>
            <a:ext cx="10272889" cy="3841078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初始化时将</a:t>
            </a:r>
            <a:r>
              <a:rPr lang="en-US" altLang="zh-CN" dirty="0"/>
              <a:t>trig</a:t>
            </a:r>
            <a:r>
              <a:rPr lang="zh-CN" altLang="en-US" dirty="0"/>
              <a:t>和</a:t>
            </a:r>
            <a:r>
              <a:rPr lang="en-US" altLang="zh-CN" dirty="0"/>
              <a:t>echo</a:t>
            </a:r>
            <a:r>
              <a:rPr lang="zh-CN" altLang="en-US" dirty="0"/>
              <a:t>端口都置低电平。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首先向给</a:t>
            </a:r>
            <a:r>
              <a:rPr lang="en-US" altLang="zh-CN" dirty="0"/>
              <a:t>trig </a:t>
            </a:r>
            <a:r>
              <a:rPr lang="zh-CN" altLang="en-US" dirty="0"/>
              <a:t>发送至少</a:t>
            </a:r>
            <a:r>
              <a:rPr lang="en-US" altLang="zh-CN" dirty="0"/>
              <a:t>10 us</a:t>
            </a:r>
            <a:r>
              <a:rPr lang="zh-CN" altLang="en-US" dirty="0"/>
              <a:t>的高电平脉冲（模块自动向外发送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40K</a:t>
            </a:r>
            <a:r>
              <a:rPr lang="zh-CN" altLang="en-US" dirty="0"/>
              <a:t>的方波），然后等待。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捕捉 </a:t>
            </a:r>
            <a:r>
              <a:rPr lang="en-US" altLang="zh-CN" dirty="0"/>
              <a:t>echo </a:t>
            </a:r>
            <a:r>
              <a:rPr lang="zh-CN" altLang="en-US" dirty="0"/>
              <a:t>端输出上升沿，捕捉到上升沿的同时，打开定时器开始计时，再次等待捕捉</a:t>
            </a:r>
            <a:r>
              <a:rPr lang="en-US" altLang="zh-CN" dirty="0"/>
              <a:t>echo</a:t>
            </a:r>
            <a:r>
              <a:rPr lang="zh-CN" altLang="en-US" dirty="0"/>
              <a:t>的下降沿。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当捕捉到下降沿，读出计时器的时间，这就是超声波在空气中运行的时间。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按照测试距离</a:t>
            </a:r>
            <a:r>
              <a:rPr lang="en-US" altLang="zh-CN" dirty="0"/>
              <a:t>=</a:t>
            </a:r>
            <a:r>
              <a:rPr lang="zh-CN" altLang="en-US" dirty="0"/>
              <a:t>（高电平时间*声速（</a:t>
            </a:r>
            <a:r>
              <a:rPr lang="en-US" altLang="zh-CN" dirty="0"/>
              <a:t>340M/S</a:t>
            </a:r>
            <a:r>
              <a:rPr lang="zh-CN" altLang="en-US" dirty="0"/>
              <a:t>））</a:t>
            </a:r>
            <a:r>
              <a:rPr lang="en-US" altLang="zh-CN" dirty="0"/>
              <a:t>/2</a:t>
            </a:r>
            <a:r>
              <a:rPr lang="zh-CN" altLang="en-US" dirty="0"/>
              <a:t>就可以算出超声波到障碍物的距离。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3F8382-B8AA-753A-89E4-BDF7F6A2B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E1B12-EF0C-4951-8081-EB5DAFFA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时序图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CA5D24-240A-4B73-8141-52A68AED4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006" y="2780506"/>
            <a:ext cx="6696075" cy="3105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734120-AE12-B9AE-8DB0-CEBBB6772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4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5874E-5E82-4437-8581-20577FD5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24</a:t>
            </a:r>
            <a:r>
              <a:rPr lang="zh-CN" altLang="en-US" dirty="0"/>
              <a:t>：测距并点灯提示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4F947-2A06-47CD-BFA1-338FBE9DA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366128"/>
            <a:ext cx="10272889" cy="3633688"/>
          </a:xfrm>
        </p:spPr>
        <p:txBody>
          <a:bodyPr>
            <a:normAutofit fontScale="77500" lnSpcReduction="20000"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实验器材</a:t>
            </a:r>
            <a:endParaRPr lang="en-US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Arduino </a:t>
            </a:r>
            <a:r>
              <a:rPr lang="zh-CN" altLang="zh-CN" dirty="0"/>
              <a:t>开发板</a:t>
            </a:r>
            <a:r>
              <a:rPr lang="zh-CN" altLang="en-US" dirty="0"/>
              <a:t>及</a:t>
            </a:r>
            <a:r>
              <a:rPr lang="en-US" altLang="zh-CN" dirty="0"/>
              <a:t>USB</a:t>
            </a:r>
            <a:r>
              <a:rPr lang="zh-CN" altLang="en-US" dirty="0"/>
              <a:t>数据线</a:t>
            </a:r>
            <a:endParaRPr lang="zh-CN" altLang="zh-CN" sz="16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面包板</a:t>
            </a:r>
            <a:r>
              <a:rPr lang="zh-CN" altLang="en-US" dirty="0"/>
              <a:t>及跳线若干</a:t>
            </a:r>
            <a:endParaRPr lang="zh-CN" altLang="zh-CN" sz="16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LED</a:t>
            </a:r>
            <a:r>
              <a:rPr lang="zh-CN" altLang="zh-CN" dirty="0"/>
              <a:t>灯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en-US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en-US" dirty="0"/>
              <a:t>电阻一个</a:t>
            </a:r>
            <a:endParaRPr lang="zh-CN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超声波模块</a:t>
            </a:r>
            <a:endParaRPr lang="en-US" altLang="zh-CN" sz="1600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sz="2500" dirty="0"/>
              <a:t>接线</a:t>
            </a:r>
            <a:endParaRPr lang="zh-CN" altLang="zh-CN" sz="2500" dirty="0"/>
          </a:p>
          <a:p>
            <a:pPr lvl="1"/>
            <a:r>
              <a:rPr lang="en-US" altLang="zh-CN" dirty="0"/>
              <a:t>VCC    --  5V</a:t>
            </a:r>
            <a:endParaRPr lang="zh-CN" altLang="zh-CN" sz="700" dirty="0"/>
          </a:p>
          <a:p>
            <a:pPr lvl="1"/>
            <a:r>
              <a:rPr lang="en-US" altLang="zh-CN" dirty="0"/>
              <a:t>TRIG    -- 12</a:t>
            </a:r>
            <a:endParaRPr lang="zh-CN" altLang="zh-CN" sz="700" dirty="0"/>
          </a:p>
          <a:p>
            <a:pPr lvl="1"/>
            <a:r>
              <a:rPr lang="en-US" altLang="zh-CN" dirty="0"/>
              <a:t>ECHO  -- 11</a:t>
            </a:r>
            <a:endParaRPr lang="zh-CN" altLang="zh-CN" sz="700" dirty="0"/>
          </a:p>
          <a:p>
            <a:pPr lvl="1"/>
            <a:r>
              <a:rPr lang="en-US" altLang="zh-CN" dirty="0"/>
              <a:t>GND    -- </a:t>
            </a:r>
            <a:r>
              <a:rPr lang="zh-CN" altLang="zh-CN" dirty="0"/>
              <a:t>地线</a:t>
            </a:r>
            <a:endParaRPr lang="zh-CN" altLang="zh-CN" sz="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648939-94D9-F21D-1ECC-1686A04D5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7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9E7B5-8DEF-49DD-A60F-89724EC9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红外遥控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78C54-C7F6-4C8A-BAF0-5B555FE4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红外遥控器发出的信号是一连串的二进制脉冲码。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为了使其在无线传输过程中免受其他红外信号的干扰</a:t>
            </a:r>
            <a:r>
              <a:rPr lang="zh-CN" altLang="en-US" dirty="0"/>
              <a:t>，</a:t>
            </a:r>
            <a:r>
              <a:rPr lang="zh-CN" altLang="zh-CN" dirty="0"/>
              <a:t>通常都是先将其调制在特定的载波频率上</a:t>
            </a:r>
            <a:r>
              <a:rPr lang="zh-CN" altLang="en-US" dirty="0"/>
              <a:t>，</a:t>
            </a:r>
            <a:r>
              <a:rPr lang="zh-CN" altLang="zh-CN" dirty="0"/>
              <a:t>然后再经红外发射二极管发射出去</a:t>
            </a:r>
            <a:r>
              <a:rPr lang="zh-CN" altLang="en-US" dirty="0"/>
              <a:t>，</a:t>
            </a:r>
            <a:r>
              <a:rPr lang="zh-CN" altLang="zh-CN" dirty="0"/>
              <a:t>而红外线接收装置则要滤除其他杂波</a:t>
            </a:r>
            <a:r>
              <a:rPr lang="zh-CN" altLang="en-US" dirty="0"/>
              <a:t>，</a:t>
            </a:r>
            <a:r>
              <a:rPr lang="zh-CN" altLang="zh-CN" dirty="0"/>
              <a:t>接收该特定频率的信号并将其还原成二进制脉冲码</a:t>
            </a:r>
            <a:r>
              <a:rPr lang="zh-CN" altLang="en-US" dirty="0"/>
              <a:t>，</a:t>
            </a:r>
            <a:r>
              <a:rPr lang="zh-CN" altLang="zh-CN" dirty="0"/>
              <a:t>也就是解调。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广泛应</a:t>
            </a:r>
            <a:r>
              <a:rPr lang="zh-CN" altLang="en-US" dirty="0"/>
              <a:t>用</a:t>
            </a:r>
            <a:r>
              <a:rPr lang="zh-CN" altLang="zh-CN" dirty="0"/>
              <a:t>于音响、电视、录影机、碟机、机顶盒等视听产品；冷气机、暧风机、电风扇、灯饰等家用电器。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ACA06-B396-3DD2-8E38-F743F38E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7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DDF53-7EDA-465C-89C5-EE623474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引脚图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6C1A5-47A2-45A3-B86B-64C6EC2C5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/>
              <a:t>1838</a:t>
            </a:r>
            <a:r>
              <a:rPr lang="zh-CN" altLang="zh-CN" dirty="0"/>
              <a:t>红外接收头有三个引脚</a:t>
            </a:r>
            <a:endParaRPr lang="en-US" altLang="zh-CN" dirty="0"/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VOUT</a:t>
            </a:r>
            <a:r>
              <a:rPr lang="zh-CN" altLang="en-US" dirty="0"/>
              <a:t>连接到</a:t>
            </a:r>
            <a:r>
              <a:rPr lang="en-US" altLang="zh-CN" dirty="0" err="1"/>
              <a:t>arduino</a:t>
            </a:r>
            <a:r>
              <a:rPr lang="zh-CN" altLang="en-US" dirty="0"/>
              <a:t>端</a:t>
            </a:r>
            <a:r>
              <a:rPr lang="zh-CN" altLang="zh-CN" dirty="0"/>
              <a:t>口</a:t>
            </a:r>
            <a:endParaRPr lang="en-US" altLang="zh-CN" dirty="0"/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GND</a:t>
            </a:r>
            <a:r>
              <a:rPr lang="zh-CN" altLang="en-US" dirty="0"/>
              <a:t>连接到</a:t>
            </a:r>
            <a:r>
              <a:rPr lang="en-US" altLang="zh-CN" dirty="0"/>
              <a:t>GND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VCC</a:t>
            </a:r>
            <a:r>
              <a:rPr lang="zh-CN" altLang="en-US" dirty="0"/>
              <a:t>连接到</a:t>
            </a:r>
            <a:r>
              <a:rPr lang="en-US" altLang="zh-CN" dirty="0"/>
              <a:t>+5v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参数</a:t>
            </a:r>
            <a:endParaRPr lang="en-US" altLang="zh-CN" dirty="0"/>
          </a:p>
          <a:p>
            <a:pPr lvl="1">
              <a:buSzPct val="100000"/>
            </a:pPr>
            <a:r>
              <a:rPr lang="zh-CN" altLang="zh-CN" dirty="0"/>
              <a:t>外形尺寸：</a:t>
            </a:r>
            <a:r>
              <a:rPr lang="en-US" altLang="zh-CN" dirty="0"/>
              <a:t>7.4X6.2X5.3mm</a:t>
            </a:r>
            <a:r>
              <a:rPr lang="zh-CN" altLang="zh-CN" dirty="0"/>
              <a:t>（长</a:t>
            </a:r>
            <a:r>
              <a:rPr lang="en-US" altLang="zh-CN" dirty="0"/>
              <a:t>X</a:t>
            </a:r>
            <a:r>
              <a:rPr lang="zh-CN" altLang="zh-CN" dirty="0"/>
              <a:t>宽</a:t>
            </a:r>
            <a:r>
              <a:rPr lang="en-US" altLang="zh-CN" dirty="0"/>
              <a:t>X</a:t>
            </a:r>
            <a:r>
              <a:rPr lang="zh-CN" altLang="zh-CN" dirty="0"/>
              <a:t>高）</a:t>
            </a:r>
          </a:p>
          <a:p>
            <a:pPr lvl="1">
              <a:buSzPct val="100000"/>
            </a:pPr>
            <a:r>
              <a:rPr lang="zh-CN" altLang="zh-CN" dirty="0"/>
              <a:t>工作电压：</a:t>
            </a:r>
            <a:r>
              <a:rPr lang="en-US" altLang="zh-CN" dirty="0"/>
              <a:t>2.7-5.5V</a:t>
            </a:r>
            <a:endParaRPr lang="zh-CN" altLang="zh-CN" dirty="0"/>
          </a:p>
          <a:p>
            <a:pPr lvl="1">
              <a:buSzPct val="100000"/>
            </a:pPr>
            <a:r>
              <a:rPr lang="zh-CN" altLang="zh-CN" dirty="0"/>
              <a:t>接收距离：</a:t>
            </a:r>
            <a:r>
              <a:rPr lang="en-US" altLang="zh-CN" dirty="0"/>
              <a:t>20-23M</a:t>
            </a:r>
            <a:endParaRPr lang="zh-CN" altLang="zh-CN" dirty="0"/>
          </a:p>
          <a:p>
            <a:pPr lvl="1">
              <a:buSzPct val="100000"/>
            </a:pPr>
            <a:r>
              <a:rPr lang="zh-CN" altLang="zh-CN" dirty="0"/>
              <a:t>管脚间距：</a:t>
            </a:r>
            <a:r>
              <a:rPr lang="en-US" altLang="zh-CN" dirty="0"/>
              <a:t>2.54mm</a:t>
            </a:r>
            <a:endParaRPr lang="zh-CN" altLang="zh-CN" dirty="0"/>
          </a:p>
          <a:p>
            <a:pPr lvl="1">
              <a:buSzPct val="100000"/>
            </a:pPr>
            <a:r>
              <a:rPr lang="zh-CN" altLang="zh-CN" dirty="0"/>
              <a:t>脚长：</a:t>
            </a:r>
            <a:r>
              <a:rPr lang="en-US" altLang="zh-CN" dirty="0"/>
              <a:t>23mm</a:t>
            </a:r>
            <a:endParaRPr lang="zh-CN" altLang="zh-CN" dirty="0"/>
          </a:p>
          <a:p>
            <a:pPr lvl="1">
              <a:buSzPct val="100000"/>
            </a:pPr>
            <a:r>
              <a:rPr lang="zh-CN" altLang="zh-CN" dirty="0"/>
              <a:t>采用内、外双屏蔽直插式外形结构，抗光、电磁干扰能力强，宽角度及长距离接收。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01F4AD-3C4D-482A-926E-E8CB9D48D452}"/>
              </a:ext>
            </a:extLst>
          </p:cNvPr>
          <p:cNvPicPr/>
          <p:nvPr/>
        </p:nvPicPr>
        <p:blipFill>
          <a:blip r:embed="rId2"/>
          <a:srcRect r="65147"/>
          <a:stretch>
            <a:fillRect/>
          </a:stretch>
        </p:blipFill>
        <p:spPr>
          <a:xfrm>
            <a:off x="9433622" y="2667000"/>
            <a:ext cx="1054735" cy="22536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85C05C-5A69-475F-0A61-7704F11F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0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81765-2268-41A8-AF6A-1A6401AA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实验说明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BD568-A004-4823-AEC7-7882ABA85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使用遥控器控制</a:t>
            </a:r>
            <a:r>
              <a:rPr lang="en-US" altLang="zh-CN" dirty="0" err="1"/>
              <a:t>arduino</a:t>
            </a:r>
            <a:r>
              <a:rPr lang="zh-CN" altLang="en-US" dirty="0"/>
              <a:t>，</a:t>
            </a:r>
            <a:r>
              <a:rPr lang="zh-CN" altLang="zh-CN" dirty="0"/>
              <a:t>首先得知道遥控器各按键对应的编码，不同的遥控器，不同的按键，不同的协议，对应不同的编码。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红外接收模块中的一体化红外接收头，内部集成了红外接收电路，包括红外检测二极管，放大器，限幅器，带通滤波电容，积分电路，比较器等。能够将接收到的调制波进行解调。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本次实验利用红外遥控器发出的红外载波信号，红外接收模块接收解调红外信号，来相应控制</a:t>
            </a:r>
            <a:r>
              <a:rPr lang="en-US" altLang="zh-CN" dirty="0"/>
              <a:t>LED</a:t>
            </a:r>
            <a:r>
              <a:rPr lang="zh-CN" altLang="zh-CN" dirty="0"/>
              <a:t>通断。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1F857D-6948-852B-F5CB-013546798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0733B-F327-46EC-8B3E-704C01F6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相关库文件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7B082-0CF2-4060-B29F-B974A6C64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026764"/>
            <a:ext cx="10272889" cy="3959257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头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Irremote.h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IrReceiver.begin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(pin)</a:t>
            </a:r>
          </a:p>
          <a:p>
            <a:pPr lvl="1">
              <a:buSzPct val="100000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pin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Arduino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数字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端口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IrReceiver.decode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函数，接收到红外信号并解码，返回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IrReceiver.resume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lvl="1"/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继续接收信号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IrReceiver.decodedIRData.decodedRawData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变量，按键的编码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3A56CB-4B3F-7031-7B14-27BD0FD89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6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DE724-4D07-4870-B2C1-9C90819F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22</a:t>
            </a:r>
            <a:r>
              <a:rPr lang="zh-CN" altLang="en-US" dirty="0"/>
              <a:t>：红外按键的编码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9D3AA-638A-4FB8-B627-E7E62A72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获取红外遥控器按键编码。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实验器材</a:t>
            </a:r>
            <a:endParaRPr lang="en-US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Arduino</a:t>
            </a:r>
            <a:r>
              <a:rPr lang="zh-CN" altLang="en-US" dirty="0"/>
              <a:t>开发板及</a:t>
            </a:r>
            <a:r>
              <a:rPr lang="en-US" altLang="zh-CN" dirty="0"/>
              <a:t>USB</a:t>
            </a:r>
            <a:r>
              <a:rPr lang="zh-CN" altLang="en-US" dirty="0"/>
              <a:t>数据线</a:t>
            </a:r>
            <a:endParaRPr lang="zh-CN" altLang="zh-CN" sz="7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sz="7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en-US" dirty="0"/>
              <a:t>红外接收头</a:t>
            </a: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红外遥控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zh-CN" altLang="zh-CN" sz="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257CD9-6233-C3DE-EB9D-403C8039D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5A7F7-99B8-4A44-A7EC-7EF80180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46ECB2D-BDEB-4DDD-9AC7-030904A8496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407481" y="2049461"/>
            <a:ext cx="6076950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1400F3-0818-7737-F5E5-29DF77EB5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8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5BD59-C8E8-4382-ACE2-CDD7ACEF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实验结果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0D500A-C2EF-4E80-8DF0-6C45B08C6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altLang="zh-CN" dirty="0"/>
              <a:t>1-</a:t>
            </a:r>
            <a:r>
              <a:rPr lang="zh-CN" altLang="en-US" dirty="0"/>
              <a:t>编号为 </a:t>
            </a:r>
            <a:r>
              <a:rPr lang="en-US" altLang="zh-CN" dirty="0"/>
              <a:t>0xF30CFF00</a:t>
            </a:r>
          </a:p>
          <a:p>
            <a:pPr>
              <a:buSzPct val="100000"/>
            </a:pPr>
            <a:r>
              <a:rPr lang="en-US" altLang="zh-CN" dirty="0"/>
              <a:t>2-</a:t>
            </a:r>
            <a:r>
              <a:rPr lang="zh-CN" altLang="en-US" dirty="0"/>
              <a:t>编号为 </a:t>
            </a:r>
            <a:r>
              <a:rPr lang="en-US" altLang="zh-CN" dirty="0"/>
              <a:t>0xE718FF00</a:t>
            </a:r>
          </a:p>
          <a:p>
            <a:pPr>
              <a:buSzPct val="100000"/>
            </a:pPr>
            <a:r>
              <a:rPr lang="zh-CN" altLang="en-US" dirty="0"/>
              <a:t>其它均为不正常信号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C1FCB9-BADE-0089-9F50-9A52537DA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315A91-DC57-AFF0-17BD-22875AA3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755" y="3459133"/>
            <a:ext cx="6776646" cy="174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5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469CB-72D0-461A-8526-9EDADB83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23</a:t>
            </a:r>
            <a:r>
              <a:rPr lang="zh-CN" altLang="en-US" dirty="0"/>
              <a:t>：红外遥控控制</a:t>
            </a:r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25AA8-D227-4026-AC63-C7D06D738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en-US" altLang="zh-CN" dirty="0"/>
              <a:t>Arduino</a:t>
            </a:r>
            <a:r>
              <a:rPr lang="zh-CN" altLang="en-US" dirty="0"/>
              <a:t>开发板通过</a:t>
            </a:r>
            <a:r>
              <a:rPr lang="en-US" altLang="zh-CN" dirty="0"/>
              <a:t>1838</a:t>
            </a:r>
            <a:r>
              <a:rPr lang="zh-CN" altLang="en-US" dirty="0"/>
              <a:t>红外接收器接收遥控器发出的红外遥控信号，并利用该信号控制</a:t>
            </a:r>
            <a:r>
              <a:rPr lang="en-US" altLang="zh-CN" dirty="0"/>
              <a:t>LED</a:t>
            </a:r>
            <a:r>
              <a:rPr lang="zh-CN" altLang="en-US" dirty="0"/>
              <a:t>的点亮和熄灭。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实验器材</a:t>
            </a:r>
            <a:endParaRPr lang="en-US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Arduino</a:t>
            </a:r>
            <a:r>
              <a:rPr lang="zh-CN" altLang="en-US" dirty="0"/>
              <a:t>开发板及</a:t>
            </a:r>
            <a:r>
              <a:rPr lang="en-US" altLang="zh-CN" dirty="0"/>
              <a:t>USB</a:t>
            </a:r>
            <a:r>
              <a:rPr lang="zh-CN" altLang="en-US" dirty="0"/>
              <a:t>数据线</a:t>
            </a:r>
            <a:endParaRPr lang="en-US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1838</a:t>
            </a:r>
            <a:r>
              <a:rPr lang="zh-CN" altLang="en-US" dirty="0"/>
              <a:t>红外接收器</a:t>
            </a:r>
            <a:endParaRPr lang="en-US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LED</a:t>
            </a:r>
            <a:r>
              <a:rPr lang="zh-CN" altLang="en-US" dirty="0"/>
              <a:t>红外遥控器</a:t>
            </a:r>
            <a:endParaRPr lang="en-US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LED</a:t>
            </a:r>
            <a:r>
              <a:rPr lang="zh-CN" altLang="en-US" dirty="0"/>
              <a:t>*</a:t>
            </a:r>
            <a:r>
              <a:rPr lang="en-US" altLang="zh-CN" dirty="0"/>
              <a:t>1</a:t>
            </a: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en-US" dirty="0"/>
              <a:t>电阻*</a:t>
            </a:r>
            <a:r>
              <a:rPr lang="en-US" altLang="zh-CN" dirty="0"/>
              <a:t>1</a:t>
            </a: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en-US" dirty="0"/>
              <a:t>面包板及跳线若干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9E0B46-6B68-B41A-5C1B-9E3A3929E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0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893</Words>
  <Application>Microsoft Office PowerPoint</Application>
  <PresentationFormat>宽屏</PresentationFormat>
  <Paragraphs>107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Corbel</vt:lpstr>
      <vt:lpstr>Wingdings</vt:lpstr>
      <vt:lpstr>视差</vt:lpstr>
      <vt:lpstr>2022西安交通大学小学期计算机应用能力实训（Arduino项目）</vt:lpstr>
      <vt:lpstr>红外遥控</vt:lpstr>
      <vt:lpstr>引脚图</vt:lpstr>
      <vt:lpstr>实验说明</vt:lpstr>
      <vt:lpstr>相关库文件</vt:lpstr>
      <vt:lpstr>实验22：红外按键的编码</vt:lpstr>
      <vt:lpstr>实物图</vt:lpstr>
      <vt:lpstr>实验结果</vt:lpstr>
      <vt:lpstr>实验23：红外遥控控制LED</vt:lpstr>
      <vt:lpstr>超声波测距</vt:lpstr>
      <vt:lpstr>超声波测距（续）</vt:lpstr>
      <vt:lpstr>超声波测距（续）</vt:lpstr>
      <vt:lpstr>引脚图</vt:lpstr>
      <vt:lpstr>实验要点</vt:lpstr>
      <vt:lpstr>时序图</vt:lpstr>
      <vt:lpstr>实验24：测距并点灯提示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宽 郝</dc:creator>
  <cp:lastModifiedBy>郝 宽</cp:lastModifiedBy>
  <cp:revision>117</cp:revision>
  <dcterms:created xsi:type="dcterms:W3CDTF">2019-06-27T11:11:22Z</dcterms:created>
  <dcterms:modified xsi:type="dcterms:W3CDTF">2022-07-04T07:22:39Z</dcterms:modified>
</cp:coreProperties>
</file>