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1" r:id="rId3"/>
    <p:sldId id="279" r:id="rId4"/>
    <p:sldId id="286" r:id="rId5"/>
    <p:sldId id="310" r:id="rId6"/>
    <p:sldId id="312" r:id="rId7"/>
    <p:sldId id="314" r:id="rId8"/>
    <p:sldId id="313" r:id="rId9"/>
    <p:sldId id="315" r:id="rId10"/>
    <p:sldId id="311" r:id="rId11"/>
    <p:sldId id="287" r:id="rId12"/>
    <p:sldId id="282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50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8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3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adafruit.com/adafruit-io-basics-dashboards/creating-a-dashboar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12D1B-B9D5-44E5-A11E-92C28A90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063240"/>
          </a:xfrm>
        </p:spPr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8298-10C0-476A-B93A-79D3BCA1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43960"/>
            <a:ext cx="10272889" cy="425585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MQTT</a:t>
            </a:r>
            <a:r>
              <a:rPr lang="zh-CN" altLang="zh-CN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zh-CN" dirty="0"/>
              <a:t>，消息队列遥测传输）是</a:t>
            </a:r>
            <a:r>
              <a:rPr lang="en-US" altLang="zh-CN" dirty="0"/>
              <a:t>IBM</a:t>
            </a:r>
            <a:r>
              <a:rPr lang="zh-CN" altLang="zh-CN" dirty="0"/>
              <a:t>开发的轻量级的基于发布</a:t>
            </a:r>
            <a:r>
              <a:rPr lang="en-US" altLang="zh-CN" dirty="0"/>
              <a:t> - </a:t>
            </a:r>
            <a:r>
              <a:rPr lang="zh-CN" altLang="zh-CN" dirty="0"/>
              <a:t>订阅的消息传递</a:t>
            </a:r>
            <a:r>
              <a:rPr lang="zh-CN" altLang="en-US" dirty="0"/>
              <a:t>的</a:t>
            </a:r>
            <a:r>
              <a:rPr lang="zh-CN" altLang="zh-CN" dirty="0"/>
              <a:t>协议。</a:t>
            </a:r>
            <a:r>
              <a:rPr lang="zh-CN" altLang="en-US" dirty="0"/>
              <a:t>它</a:t>
            </a:r>
            <a:r>
              <a:rPr lang="zh-CN" altLang="zh-CN" dirty="0"/>
              <a:t>支持所有平台，几乎可以把所有联网物品和外部连接起来，被用来当做传感器和制动器（比如通过</a:t>
            </a:r>
            <a:r>
              <a:rPr lang="en-US" altLang="zh-CN" dirty="0"/>
              <a:t>Twitter</a:t>
            </a:r>
            <a:r>
              <a:rPr lang="zh-CN" altLang="zh-CN" dirty="0"/>
              <a:t>让房屋联网）的通信协议。</a:t>
            </a:r>
          </a:p>
          <a:p>
            <a:pPr lvl="1"/>
            <a:r>
              <a:rPr lang="zh-CN" altLang="zh-CN" dirty="0"/>
              <a:t>它比其他基于请求响应的</a:t>
            </a:r>
            <a:r>
              <a:rPr lang="en-US" altLang="zh-CN" dirty="0"/>
              <a:t>API</a:t>
            </a:r>
            <a:r>
              <a:rPr lang="zh-CN" altLang="zh-CN" dirty="0"/>
              <a:t>（如</a:t>
            </a:r>
            <a:r>
              <a:rPr lang="en-US" altLang="zh-CN" dirty="0"/>
              <a:t>HTTP</a:t>
            </a:r>
            <a:r>
              <a:rPr lang="zh-CN" altLang="zh-CN" dirty="0"/>
              <a:t>）更快。</a:t>
            </a:r>
          </a:p>
          <a:p>
            <a:pPr lvl="1"/>
            <a:r>
              <a:rPr lang="zh-CN" altLang="zh-CN" dirty="0"/>
              <a:t>它是基于</a:t>
            </a:r>
            <a:r>
              <a:rPr lang="en-US" altLang="zh-CN" dirty="0"/>
              <a:t>TCP / IP</a:t>
            </a:r>
            <a:r>
              <a:rPr lang="zh-CN" altLang="zh-CN" dirty="0"/>
              <a:t>协议开发的。</a:t>
            </a:r>
          </a:p>
          <a:p>
            <a:pPr lvl="1"/>
            <a:r>
              <a:rPr lang="zh-CN" altLang="zh-CN" dirty="0"/>
              <a:t>它允许远程定位设备在消息代理的帮助下连接，订阅，发布等到服务器上的特定主题。</a:t>
            </a:r>
          </a:p>
          <a:p>
            <a:pPr lvl="1"/>
            <a:r>
              <a:rPr lang="en-US" altLang="zh-CN" dirty="0"/>
              <a:t>MQTT Broker / Message Broker</a:t>
            </a:r>
            <a:r>
              <a:rPr lang="zh-CN" altLang="zh-CN" dirty="0"/>
              <a:t>是发件人和收件人之间的一个模块。这是消息验证，转换和路由的一个元素。</a:t>
            </a:r>
          </a:p>
          <a:p>
            <a:pPr lvl="1"/>
            <a:r>
              <a:rPr lang="zh-CN" altLang="zh-CN" dirty="0"/>
              <a:t>经纪人负责将消息分发给感兴趣的客户（订阅客户）。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D9A26-50C7-8290-99F3-7632F04D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931F-DD44-4861-AE5C-1A8A9AF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 </a:t>
            </a:r>
            <a:r>
              <a:rPr lang="en-US" altLang="zh-CN" dirty="0"/>
              <a:t>Dashboards Block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F9AFD59-F9BF-4387-AC2A-2B1CA71B7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zh-CN" altLang="en-US" dirty="0"/>
              <a:t>点击右上角“设置”齿轮，点击“</a:t>
            </a:r>
            <a:r>
              <a:rPr lang="en-US" altLang="zh-CN" dirty="0"/>
              <a:t>Edit Layout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zh-CN" altLang="en-US" dirty="0"/>
              <a:t>选择需要修改的 </a:t>
            </a:r>
            <a:r>
              <a:rPr lang="en-US" altLang="zh-CN" dirty="0"/>
              <a:t>Block</a:t>
            </a:r>
            <a:r>
              <a:rPr lang="zh-CN" altLang="en-US" dirty="0"/>
              <a:t>，点击 </a:t>
            </a:r>
            <a:r>
              <a:rPr lang="en-US" altLang="zh-CN" dirty="0"/>
              <a:t>Block </a:t>
            </a:r>
            <a:r>
              <a:rPr lang="zh-CN" altLang="en-US" dirty="0"/>
              <a:t>右上角“设置”齿轮，点击 “</a:t>
            </a:r>
            <a:r>
              <a:rPr lang="en-US" altLang="zh-CN" dirty="0"/>
              <a:t>Edit Block</a:t>
            </a:r>
            <a:r>
              <a:rPr lang="zh-CN" altLang="en-US" dirty="0"/>
              <a:t>”。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9F9D9783-6664-EABC-0BCB-AAFBB2A6F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872" y="2667000"/>
            <a:ext cx="2252398" cy="17526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ED4D9C-09BB-2763-4B82-664BDFC6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7E76F8-4889-C1F5-895B-01B427CE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872" y="4577336"/>
            <a:ext cx="2997288" cy="14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E205E-56F8-406D-8597-18CA47A1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相关库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8B5DF-FFC1-4E62-9F52-28CF1F13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需要</a:t>
            </a:r>
            <a:r>
              <a:rPr lang="en-US" altLang="zh-CN" dirty="0"/>
              <a:t>Arduino IDE</a:t>
            </a:r>
            <a:r>
              <a:rPr lang="zh-CN" altLang="zh-CN" dirty="0"/>
              <a:t>库管理器来安装</a:t>
            </a:r>
            <a:r>
              <a:rPr lang="en-US" altLang="zh-CN" dirty="0"/>
              <a:t>3</a:t>
            </a:r>
            <a:r>
              <a:rPr lang="zh-CN" altLang="en-US" dirty="0"/>
              <a:t>个库。</a:t>
            </a:r>
            <a:endParaRPr lang="en-US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/>
              <a:t>Adafruit IO Arduino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/>
              <a:t>Adafruit MQTT Library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 err="1"/>
              <a:t>ArduinoHttpClient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ECC6B-9DB5-9A8D-45B2-DC4F73EE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DFE5-0AB7-4314-A331-2C3B1CC2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680720"/>
            <a:ext cx="10272889" cy="132719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MQTT</a:t>
            </a:r>
            <a:r>
              <a:rPr lang="zh-CN" altLang="en-US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互联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D45FD-4DE4-47C2-B8B1-B2FDE643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07910"/>
            <a:ext cx="10272889" cy="390269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dirty="0"/>
              <a:t>编写</a:t>
            </a:r>
            <a:r>
              <a:rPr lang="en-US" altLang="zh-CN" dirty="0"/>
              <a:t> Arduino </a:t>
            </a:r>
            <a:r>
              <a:rPr lang="zh-CN" altLang="zh-CN" dirty="0"/>
              <a:t>程序将</a:t>
            </a:r>
            <a:r>
              <a:rPr lang="en-US" altLang="zh-CN" dirty="0"/>
              <a:t> NodeMCU </a:t>
            </a:r>
            <a:r>
              <a:rPr lang="zh-CN" altLang="zh-CN" dirty="0"/>
              <a:t>配置为</a:t>
            </a:r>
            <a:r>
              <a:rPr lang="en-US" altLang="zh-CN" dirty="0"/>
              <a:t> MQTT </a:t>
            </a:r>
            <a:r>
              <a:rPr lang="zh-CN" altLang="zh-CN" dirty="0"/>
              <a:t>客户端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远程</a:t>
            </a:r>
            <a:r>
              <a:rPr lang="zh-CN" altLang="zh-CN" dirty="0"/>
              <a:t>控制</a:t>
            </a:r>
            <a:r>
              <a:rPr lang="en-US" altLang="zh-CN" dirty="0"/>
              <a:t> LED </a:t>
            </a:r>
            <a:r>
              <a:rPr lang="zh-CN" altLang="en-US" dirty="0"/>
              <a:t>开关</a:t>
            </a:r>
            <a:endParaRPr lang="zh-CN" altLang="zh-CN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通过</a:t>
            </a:r>
            <a:r>
              <a:rPr lang="en-US" altLang="zh-CN" dirty="0"/>
              <a:t> POT</a:t>
            </a:r>
            <a:r>
              <a:rPr lang="zh-CN" altLang="zh-CN" dirty="0"/>
              <a:t>（电位器）以数字形式发送电压到</a:t>
            </a:r>
            <a:r>
              <a:rPr lang="en-US" altLang="zh-CN" dirty="0"/>
              <a:t> Adafruit </a:t>
            </a:r>
            <a:r>
              <a:rPr lang="zh-CN" altLang="zh-CN" dirty="0"/>
              <a:t>仪表板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/>
              <a:t>这里我们使用</a:t>
            </a:r>
            <a:r>
              <a:rPr lang="en-US" altLang="zh-CN" dirty="0"/>
              <a:t>Adafruit</a:t>
            </a:r>
            <a:r>
              <a:rPr lang="zh-CN" altLang="zh-CN" dirty="0"/>
              <a:t>服务器来进行</a:t>
            </a:r>
            <a:r>
              <a:rPr lang="en-US" altLang="zh-CN" dirty="0"/>
              <a:t> MQTT </a:t>
            </a:r>
            <a:r>
              <a:rPr lang="zh-CN" altLang="zh-CN" dirty="0"/>
              <a:t>客户端演示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500" dirty="0"/>
              <a:t>实验器材</a:t>
            </a:r>
            <a:endParaRPr lang="en-US" altLang="zh-CN" sz="2500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NodeMCU </a:t>
            </a:r>
            <a:r>
              <a:rPr lang="zh-CN" altLang="en-US" dirty="0"/>
              <a:t>开发板及 </a:t>
            </a:r>
            <a:r>
              <a:rPr lang="en-US" altLang="zh-CN" dirty="0"/>
              <a:t>USB </a:t>
            </a:r>
            <a:r>
              <a:rPr lang="zh-CN" altLang="en-US" dirty="0"/>
              <a:t>数据线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LED </a:t>
            </a:r>
            <a:r>
              <a:rPr lang="zh-CN" altLang="en-US" dirty="0"/>
              <a:t>和电阻各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endParaRPr lang="zh-CN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zh-CN" dirty="0"/>
              <a:t>电位器</a:t>
            </a:r>
            <a:r>
              <a:rPr lang="en-US" altLang="zh-CN" dirty="0"/>
              <a:t> 1 </a:t>
            </a:r>
            <a:r>
              <a:rPr lang="zh-CN" altLang="zh-CN" dirty="0"/>
              <a:t>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7452-DC5F-7A66-A094-8E837EC0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104AB-3C06-495C-9D24-B764CA2E3CA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2363" y="1681163"/>
            <a:ext cx="5157788" cy="823912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FF3B5-A901-4A08-91C3-2938BB6FB9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24675" y="1665501"/>
            <a:ext cx="5183187" cy="82391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67683E-57E4-423C-8CEA-00C42CC544F7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2489413"/>
            <a:ext cx="4983637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859ACBA-52A3-408C-9019-F4BBEC0C3010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62" y="2489413"/>
            <a:ext cx="4748212" cy="36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2007C-D8CB-B483-E390-5B914AEC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2E193-3073-4683-84E5-5930F0A9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DBD7D-BE2F-4C51-99EC-85C3DD7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/>
              <a:t>MQTT</a:t>
            </a:r>
            <a:r>
              <a:rPr lang="zh-CN" altLang="zh-CN" dirty="0"/>
              <a:t>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）嵌入式应用，每个传感器都连接到服务器，并且可以通过互联网进行控制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NodeMCU</a:t>
            </a:r>
            <a:r>
              <a:rPr lang="zh-CN" altLang="zh-CN" dirty="0"/>
              <a:t>是一个开源的物联网平台。这是一个运行在</a:t>
            </a:r>
            <a:r>
              <a:rPr lang="en-US" altLang="zh-CN" dirty="0" err="1"/>
              <a:t>Espressif</a:t>
            </a:r>
            <a:r>
              <a:rPr lang="en-US" altLang="zh-CN" dirty="0"/>
              <a:t> Systems</a:t>
            </a:r>
            <a:r>
              <a:rPr lang="zh-CN" altLang="zh-CN" dirty="0"/>
              <a:t>的</a:t>
            </a:r>
            <a:r>
              <a:rPr lang="en-US" altLang="zh-CN" dirty="0"/>
              <a:t>ESP8266 Wi-Fi SoC</a:t>
            </a:r>
            <a:r>
              <a:rPr lang="zh-CN" altLang="zh-CN" dirty="0"/>
              <a:t>上的固件。它具有可用的物联网应用程序易于构建的无线网络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err="1"/>
              <a:t>NodeMCU</a:t>
            </a:r>
            <a:r>
              <a:rPr lang="zh-CN" altLang="zh-CN" dirty="0"/>
              <a:t>的</a:t>
            </a:r>
            <a:r>
              <a:rPr lang="en-US" altLang="zh-CN" dirty="0"/>
              <a:t>MQTT</a:t>
            </a:r>
            <a:r>
              <a:rPr lang="zh-CN" altLang="zh-CN" dirty="0"/>
              <a:t>客户端模块与</a:t>
            </a:r>
            <a:r>
              <a:rPr lang="en-US" altLang="zh-CN" dirty="0"/>
              <a:t>MQTT</a:t>
            </a:r>
            <a:r>
              <a:rPr lang="zh-CN" altLang="zh-CN" dirty="0"/>
              <a:t>协议版本</a:t>
            </a:r>
            <a:r>
              <a:rPr lang="en-US" altLang="zh-CN" dirty="0"/>
              <a:t>3.1.1</a:t>
            </a:r>
            <a:r>
              <a:rPr lang="zh-CN" altLang="zh-CN" dirty="0"/>
              <a:t>相同。确保您的代理支持</a:t>
            </a:r>
            <a:r>
              <a:rPr lang="en-US" altLang="zh-CN" dirty="0"/>
              <a:t>3.1.1</a:t>
            </a:r>
            <a:r>
              <a:rPr lang="zh-CN" altLang="zh-CN" dirty="0"/>
              <a:t>版，并且已正确配置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BED96-DE21-C37A-2B72-EE63DAA6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3261-AAF2-4361-B4F6-3B60A71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MQTT</a:t>
            </a:r>
            <a:r>
              <a:rPr lang="zh-CN" altLang="zh-CN" dirty="0"/>
              <a:t>与</a:t>
            </a:r>
            <a:r>
              <a:rPr lang="en-US" altLang="zh-CN" dirty="0"/>
              <a:t>IOT</a:t>
            </a:r>
            <a:r>
              <a:rPr lang="zh-CN" altLang="en-US" dirty="0"/>
              <a:t>（续）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19803E-0A19-4D07-ACE1-13AA92E7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92752"/>
            <a:ext cx="10272889" cy="1336248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如果温度传感器发布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主题的温度数据（消息），那么订购了</a:t>
            </a:r>
            <a:r>
              <a:rPr lang="en-US" altLang="zh-CN" dirty="0"/>
              <a:t>“</a:t>
            </a:r>
            <a:r>
              <a:rPr lang="zh-CN" altLang="zh-CN" dirty="0"/>
              <a:t>温度</a:t>
            </a:r>
            <a:r>
              <a:rPr lang="en-US" altLang="zh-CN" dirty="0"/>
              <a:t>”</a:t>
            </a:r>
            <a:r>
              <a:rPr lang="zh-CN" altLang="zh-CN" dirty="0"/>
              <a:t>主题的客户就可以获得公布的温度数据。</a:t>
            </a:r>
          </a:p>
        </p:txBody>
      </p:sp>
      <p:pic>
        <p:nvPicPr>
          <p:cNvPr id="8" name="图片 7" descr="MQTT Broker nw">
            <a:extLst>
              <a:ext uri="{FF2B5EF4-FFF2-40B4-BE49-F238E27FC236}">
                <a16:creationId xmlns:a16="http://schemas.microsoft.com/office/drawing/2014/main" id="{3091D98B-E922-4119-A643-E8016E760A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46" y="3429000"/>
            <a:ext cx="526542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E74574-E5B5-6D72-E99C-144B02D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834E-ED9E-4990-998E-65FCD5E5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Adafruit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875F-BB23-4917-923D-DF8A7BA4C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打开链接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https://io.adafruit.com/</a:t>
            </a:r>
            <a:r>
              <a:rPr lang="en-US" altLang="zh-CN" dirty="0"/>
              <a:t> </a:t>
            </a:r>
            <a:r>
              <a:rPr lang="zh-CN" altLang="zh-CN" dirty="0"/>
              <a:t>，注册用户并登陆。</a:t>
            </a:r>
            <a:endParaRPr lang="en-US" altLang="zh-CN" dirty="0"/>
          </a:p>
          <a:p>
            <a:r>
              <a:rPr lang="zh-CN" altLang="en-US" dirty="0"/>
              <a:t>在菜单栏选择“</a:t>
            </a:r>
            <a:r>
              <a:rPr lang="en-US" altLang="zh-CN" dirty="0"/>
              <a:t>IO</a:t>
            </a:r>
            <a:r>
              <a:rPr lang="zh-CN" altLang="en-US" dirty="0"/>
              <a:t>”，点击“钥匙”选项。取得用户名和</a:t>
            </a:r>
            <a:r>
              <a:rPr lang="en-US" altLang="zh-CN" dirty="0"/>
              <a:t>AIO</a:t>
            </a:r>
            <a:r>
              <a:rPr lang="zh-CN" altLang="zh-CN" dirty="0"/>
              <a:t>密钥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D96FF0-E18F-3A14-5777-9F739404C7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6478" y="2867164"/>
            <a:ext cx="3667125" cy="8763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CCF083-9FE6-B8CE-ABF7-AD7C6D1C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026A2-E23F-4C6E-A4C9-0CC6CC919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4" y="4172228"/>
            <a:ext cx="4704715" cy="15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649884"/>
            <a:ext cx="4518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在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标签中选择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Feeds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菜单，使用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New Feed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创建新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Name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如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“switch”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必须和代码中的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”/feeds/switch”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一致。区分大小写。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8C9CBE-547B-D7D1-F390-B2FD4728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21" y="2387149"/>
            <a:ext cx="4518264" cy="4064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6E42E1-8D11-81B2-6F59-29F19CEB2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02" y="4912003"/>
            <a:ext cx="5117684" cy="4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Feeds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3092159"/>
            <a:ext cx="451826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Name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display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用于显示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ESP8266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采集的数据。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defTabSz="45720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名字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“display”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和代码中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“/feeds/display“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一致。区分大小写。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DA0E7C-C062-5D01-007D-D28D75FD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03" y="5001312"/>
            <a:ext cx="5428298" cy="381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3E81B3-A27F-BE36-58AE-CE7AE91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439" y="2476500"/>
            <a:ext cx="5381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Dashboards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92375" y="3004710"/>
            <a:ext cx="5053581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在菜单栏选择 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 -&gt; New Dashboard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”，创建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IOT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latin typeface="+mn-ea"/>
              </a:rPr>
              <a:t>参考资料</a:t>
            </a:r>
            <a:r>
              <a:rPr lang="en-US" altLang="zh-CN" sz="2000" u="sng" dirty="0">
                <a:solidFill>
                  <a:srgbClr val="3085ED"/>
                </a:solidFill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https://learn.adafruit.com/adafruit-io-basics-dashboards/creating-a-dashboard</a:t>
            </a:r>
            <a:endParaRPr lang="en-US" altLang="zh-CN" sz="2000" u="sng" dirty="0">
              <a:solidFill>
                <a:srgbClr val="3085ED"/>
              </a:solidFill>
              <a:latin typeface="+mn-ea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打开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IOT Dashboard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，可以添加各种可用于控制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和监视</a:t>
            </a:r>
            <a:r>
              <a:rPr lang="zh-CN" altLang="zh-CN" sz="2000" dirty="0">
                <a:solidFill>
                  <a:prstClr val="black"/>
                </a:solidFill>
                <a:latin typeface="+mn-ea"/>
              </a:rPr>
              <a:t>设备的模块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4A888C-0AFE-C348-F633-E66827B2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50" y="2438401"/>
            <a:ext cx="4650451" cy="36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Dashboards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3580748"/>
            <a:ext cx="511014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选择右上角“设置”齿轮，选择创建新组件 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Create New Block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 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创建一个开关灯的按钮。选择“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Toggle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”进行配置即可。</a:t>
            </a:r>
            <a:endParaRPr lang="zh-CN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83D4C4-9B99-8913-C849-7241005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62" y="2330518"/>
            <a:ext cx="4152900" cy="1981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F14976-9AB1-36B8-7A7C-0B701E8B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62" y="4622802"/>
            <a:ext cx="4152900" cy="18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11C59F-4D69-425C-B64F-4A2E09C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 </a:t>
            </a:r>
            <a:r>
              <a:rPr lang="en-US" altLang="zh-CN" dirty="0"/>
              <a:t>Feed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E3BD73-78C9-4027-8F47-5A1D04856528}"/>
              </a:ext>
            </a:extLst>
          </p:cNvPr>
          <p:cNvSpPr txBox="1"/>
          <p:nvPr/>
        </p:nvSpPr>
        <p:spPr>
          <a:xfrm>
            <a:off x="1309512" y="2438401"/>
            <a:ext cx="51101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将“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Toggle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Block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关联到“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switch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”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Block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的数据来源于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Feed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LED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开关”用于控制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ESP8266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的外围设备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LED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灯。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当我点击“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LED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开关”，如图此时开关属于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OFF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状态，点击后切换到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ON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状态，同时会向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ESP8266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发送值“开”。只需要在代码中捕获该值，使用条件或分支语句处理。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464B-8A16-605F-96B1-99667542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3D0E29-FC08-D9D0-172A-84915BB4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2029716"/>
            <a:ext cx="1256122" cy="2798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812ABD-09ED-664E-73EF-F7E5D59F4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50" y="1962613"/>
            <a:ext cx="3216651" cy="2865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ABF914-D076-232E-F36B-4D06504A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5187196"/>
            <a:ext cx="2982997" cy="12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673</Words>
  <Application>Microsoft Office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Arial</vt:lpstr>
      <vt:lpstr>Corbel</vt:lpstr>
      <vt:lpstr>Wingdings</vt:lpstr>
      <vt:lpstr>视差</vt:lpstr>
      <vt:lpstr>MQTT与IOT</vt:lpstr>
      <vt:lpstr>MQTT与IOT（续）</vt:lpstr>
      <vt:lpstr>MQTT与IOT（续）</vt:lpstr>
      <vt:lpstr>Adafruit</vt:lpstr>
      <vt:lpstr>创建 Feeds</vt:lpstr>
      <vt:lpstr>创建 Feeds</vt:lpstr>
      <vt:lpstr>创建 Dashboards</vt:lpstr>
      <vt:lpstr>创建 Dashboards</vt:lpstr>
      <vt:lpstr>关联 Feed</vt:lpstr>
      <vt:lpstr>编辑 Dashboards Block</vt:lpstr>
      <vt:lpstr>相关库</vt:lpstr>
      <vt:lpstr>实验31：MQTT与IOT互联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MQTT与IOT</dc:title>
  <dc:creator>郝 宽</dc:creator>
  <cp:lastModifiedBy>郝 宽</cp:lastModifiedBy>
  <cp:revision>20</cp:revision>
  <dcterms:created xsi:type="dcterms:W3CDTF">2022-06-24T14:57:14Z</dcterms:created>
  <dcterms:modified xsi:type="dcterms:W3CDTF">2022-07-07T03:42:39Z</dcterms:modified>
</cp:coreProperties>
</file>