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9" r:id="rId2"/>
    <p:sldId id="257" r:id="rId3"/>
    <p:sldId id="259" r:id="rId4"/>
    <p:sldId id="258" r:id="rId5"/>
    <p:sldId id="261" r:id="rId6"/>
    <p:sldId id="262" r:id="rId7"/>
    <p:sldId id="263" r:id="rId8"/>
    <p:sldId id="266" r:id="rId9"/>
    <p:sldId id="265" r:id="rId10"/>
    <p:sldId id="264" r:id="rId11"/>
    <p:sldId id="267" r:id="rId12"/>
    <p:sldId id="268" r:id="rId13"/>
    <p:sldId id="269" r:id="rId14"/>
    <p:sldId id="272"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 name="Group 24"/>
          <p:cNvGrpSpPr/>
          <p:nvPr/>
        </p:nvGrpSpPr>
        <p:grpSpPr>
          <a:xfrm>
            <a:off x="270933" y="1"/>
            <a:ext cx="5037667"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319565" y="914401"/>
            <a:ext cx="9262836" cy="3488266"/>
          </a:xfr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898985" y="4402667"/>
            <a:ext cx="768341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9767698" y="6117337"/>
            <a:ext cx="1143297" cy="365125"/>
          </a:xfrm>
        </p:spPr>
        <p:txBody>
          <a:bodyPr/>
          <a:lstStyle/>
          <a:p>
            <a:fld id="{530820CF-B880-4189-942D-D702A7CBA730}" type="datetimeFigureOut">
              <a:rPr lang="zh-CN" altLang="en-US" smtClean="0"/>
              <a:t>2021/7/11</a:t>
            </a:fld>
            <a:endParaRPr lang="zh-CN" altLang="en-US"/>
          </a:p>
        </p:txBody>
      </p:sp>
      <p:sp>
        <p:nvSpPr>
          <p:cNvPr id="5" name="Footer Placeholder 4"/>
          <p:cNvSpPr>
            <a:spLocks noGrp="1"/>
          </p:cNvSpPr>
          <p:nvPr>
            <p:ph type="ftr" sz="quarter" idx="11"/>
          </p:nvPr>
        </p:nvSpPr>
        <p:spPr>
          <a:xfrm>
            <a:off x="4831644" y="6117337"/>
            <a:ext cx="4812584" cy="365125"/>
          </a:xfrm>
        </p:spPr>
        <p:txBody>
          <a:bodyPr/>
          <a:lstStyle/>
          <a:p>
            <a:endParaRPr lang="zh-CN" altLang="en-US"/>
          </a:p>
        </p:txBody>
      </p:sp>
      <p:sp>
        <p:nvSpPr>
          <p:cNvPr id="6" name="Slide Number Placeholder 5"/>
          <p:cNvSpPr>
            <a:spLocks noGrp="1"/>
          </p:cNvSpPr>
          <p:nvPr>
            <p:ph type="sldNum" sz="quarter" idx="12"/>
          </p:nvPr>
        </p:nvSpPr>
        <p:spPr>
          <a:xfrm>
            <a:off x="11033760" y="6117337"/>
            <a:ext cx="548640" cy="365125"/>
          </a:xfrm>
        </p:spPr>
        <p:txBody>
          <a:bodyPr/>
          <a:lstStyle/>
          <a:p>
            <a:fld id="{0C913308-F349-4B6D-A68A-DD1791B4A57B}" type="slidenum">
              <a:rPr lang="zh-CN" altLang="en-US" smtClean="0"/>
              <a:t>‹#›</a:t>
            </a:fld>
            <a:endParaRPr lang="zh-CN" altLang="en-US"/>
          </a:p>
        </p:txBody>
      </p:sp>
      <p:sp>
        <p:nvSpPr>
          <p:cNvPr id="23" name="Freeform 12"/>
          <p:cNvSpPr/>
          <p:nvPr/>
        </p:nvSpPr>
        <p:spPr bwMode="auto">
          <a:xfrm>
            <a:off x="270933" y="3771900"/>
            <a:ext cx="48260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p:spPr>
      </p:sp>
      <p:sp>
        <p:nvSpPr>
          <p:cNvPr id="24" name="Freeform 13"/>
          <p:cNvSpPr/>
          <p:nvPr/>
        </p:nvSpPr>
        <p:spPr bwMode="auto">
          <a:xfrm>
            <a:off x="747185" y="3867150"/>
            <a:ext cx="82551" cy="80963"/>
          </a:xfrm>
          <a:custGeom>
            <a:avLst/>
            <a:gdLst/>
            <a:ahLst/>
            <a:cxnLst/>
            <a:rect l="0" t="0" r="r" b="b"/>
            <a:pathLst>
              <a:path w="39" h="51">
                <a:moveTo>
                  <a:pt x="0" y="0"/>
                </a:moveTo>
                <a:lnTo>
                  <a:pt x="39" y="51"/>
                </a:lnTo>
                <a:lnTo>
                  <a:pt x="3" y="0"/>
                </a:lnTo>
                <a:lnTo>
                  <a:pt x="0" y="0"/>
                </a:lnTo>
                <a:close/>
              </a:path>
            </a:pathLst>
          </a:custGeom>
          <a:solidFill>
            <a:srgbClr val="29ABE2"/>
          </a:solidFill>
          <a:ln>
            <a:noFill/>
          </a:ln>
        </p:spPr>
      </p:sp>
    </p:spTree>
    <p:extLst>
      <p:ext uri="{BB962C8B-B14F-4D97-AF65-F5344CB8AC3E}">
        <p14:creationId xmlns:p14="http://schemas.microsoft.com/office/powerpoint/2010/main" val="82296429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698" y="4732865"/>
            <a:ext cx="1002132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634" y="932112"/>
            <a:ext cx="8228087"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4698" y="5299603"/>
            <a:ext cx="1002132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147791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700" y="685800"/>
            <a:ext cx="1002132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343400"/>
            <a:ext cx="1002132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280838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2130980" y="3428999"/>
            <a:ext cx="8841504"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1484698" y="4343400"/>
            <a:ext cx="1002132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7421809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701" y="3308581"/>
            <a:ext cx="1002131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777381"/>
            <a:ext cx="1002132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3647912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700" y="3886200"/>
            <a:ext cx="1002132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775200"/>
            <a:ext cx="1002132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0132958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701" y="685802"/>
            <a:ext cx="10021321"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699" y="3505200"/>
            <a:ext cx="1002132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343400"/>
            <a:ext cx="1002132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4565454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9479058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5191" y="685800"/>
            <a:ext cx="1770831"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484699" y="685800"/>
            <a:ext cx="8021831"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9360934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457201"/>
            <a:ext cx="10272889" cy="1981200"/>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309512" y="2667000"/>
            <a:ext cx="10272889" cy="333281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9792440" y="6108174"/>
            <a:ext cx="1143297" cy="365125"/>
          </a:xfrm>
        </p:spPr>
        <p:txBody>
          <a:bodyPr/>
          <a:lstStyle/>
          <a:p>
            <a:fld id="{530820CF-B880-4189-942D-D702A7CBA730}" type="datetimeFigureOut">
              <a:rPr lang="zh-CN" altLang="en-US" smtClean="0"/>
              <a:t>2021/7/11</a:t>
            </a:fld>
            <a:endParaRPr lang="zh-CN" altLang="en-US"/>
          </a:p>
        </p:txBody>
      </p:sp>
      <p:sp>
        <p:nvSpPr>
          <p:cNvPr id="5" name="Footer Placeholder 4"/>
          <p:cNvSpPr>
            <a:spLocks noGrp="1"/>
          </p:cNvSpPr>
          <p:nvPr>
            <p:ph type="ftr" sz="quarter" idx="11"/>
          </p:nvPr>
        </p:nvSpPr>
        <p:spPr>
          <a:xfrm>
            <a:off x="2630197" y="6108174"/>
            <a:ext cx="7086023" cy="365125"/>
          </a:xfrm>
        </p:spPr>
        <p:txBody>
          <a:bodyPr/>
          <a:lstStyle/>
          <a:p>
            <a:endParaRPr lang="zh-CN" altLang="en-US"/>
          </a:p>
        </p:txBody>
      </p:sp>
      <p:sp>
        <p:nvSpPr>
          <p:cNvPr id="6" name="Slide Number Placeholder 5"/>
          <p:cNvSpPr>
            <a:spLocks noGrp="1"/>
          </p:cNvSpPr>
          <p:nvPr>
            <p:ph type="sldNum" sz="quarter" idx="12"/>
          </p:nvPr>
        </p:nvSpPr>
        <p:spPr>
          <a:xfrm>
            <a:off x="11011957" y="6108174"/>
            <a:ext cx="570444"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7232220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649328" y="2666999"/>
            <a:ext cx="8933073" cy="2360071"/>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649331" y="5027070"/>
            <a:ext cx="893306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1031090" y="6116071"/>
            <a:ext cx="551311"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6037248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685802"/>
            <a:ext cx="10272889" cy="1752599"/>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309511" y="2667000"/>
            <a:ext cx="4986528"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95872" y="2667000"/>
            <a:ext cx="4986528"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8372864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772642" y="2658533"/>
            <a:ext cx="46083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484697"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882280" y="2667000"/>
            <a:ext cx="462374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609688"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2021/7/11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1745677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2021/7/11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3119953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2021/7/11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6969584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699" y="1600200"/>
            <a:ext cx="355004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263404" y="685801"/>
            <a:ext cx="6242616"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1484699" y="2971800"/>
            <a:ext cx="3550045"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134429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3110" y="1752599"/>
            <a:ext cx="5427572"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6661" y="914400"/>
            <a:ext cx="3281828"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3110" y="3124199"/>
            <a:ext cx="5427572"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761974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1"/>
            <a:ext cx="2842684"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09512" y="457201"/>
            <a:ext cx="10272889" cy="19812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09512" y="2667001"/>
            <a:ext cx="10272888" cy="3356995"/>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811573" y="6116071"/>
            <a:ext cx="114329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0820CF-B880-4189-942D-D702A7CBA730}" type="datetimeFigureOut">
              <a:rPr lang="zh-CN" altLang="en-US" smtClean="0"/>
              <a:t>2021/7/11</a:t>
            </a:fld>
            <a:endParaRPr lang="zh-CN" altLang="en-US"/>
          </a:p>
        </p:txBody>
      </p:sp>
      <p:sp>
        <p:nvSpPr>
          <p:cNvPr id="5" name="Footer Placeholder 4"/>
          <p:cNvSpPr>
            <a:spLocks noGrp="1"/>
          </p:cNvSpPr>
          <p:nvPr>
            <p:ph type="ftr" sz="quarter" idx="3"/>
          </p:nvPr>
        </p:nvSpPr>
        <p:spPr>
          <a:xfrm>
            <a:off x="2649330" y="6116071"/>
            <a:ext cx="708602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1031090" y="6116071"/>
            <a:ext cx="55131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83768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63876" y="908686"/>
            <a:ext cx="7146925" cy="2629535"/>
          </a:xfrm>
        </p:spPr>
        <p:txBody>
          <a:bodyPr/>
          <a:lstStyle/>
          <a:p>
            <a:pPr algn="ctr"/>
            <a:r>
              <a:rPr lang="en-US" altLang="zh-CN" b="1" dirty="0"/>
              <a:t>2021</a:t>
            </a:r>
            <a:r>
              <a:rPr lang="zh-CN" altLang="en-US" b="1" dirty="0"/>
              <a:t>西安交通大学小学期计算机应用能力实训</a:t>
            </a:r>
            <a:r>
              <a:rPr lang="zh-CN" altLang="en-US" sz="4800" dirty="0">
                <a:solidFill>
                  <a:srgbClr val="FF0000"/>
                </a:solidFill>
              </a:rPr>
              <a:t>（</a:t>
            </a:r>
            <a:r>
              <a:rPr lang="en-US" altLang="zh-CN" sz="4800" dirty="0">
                <a:solidFill>
                  <a:srgbClr val="FF0000"/>
                </a:solidFill>
              </a:rPr>
              <a:t>Arduino</a:t>
            </a:r>
            <a:r>
              <a:rPr lang="zh-CN" altLang="en-US" sz="4800" dirty="0">
                <a:solidFill>
                  <a:srgbClr val="FF0000"/>
                </a:solidFill>
              </a:rPr>
              <a:t>项目）</a:t>
            </a:r>
          </a:p>
        </p:txBody>
      </p:sp>
      <p:sp>
        <p:nvSpPr>
          <p:cNvPr id="3" name="副标题 2"/>
          <p:cNvSpPr>
            <a:spLocks noGrp="1"/>
          </p:cNvSpPr>
          <p:nvPr>
            <p:ph type="subTitle" idx="1"/>
          </p:nvPr>
        </p:nvSpPr>
        <p:spPr>
          <a:xfrm>
            <a:off x="4727849" y="3933057"/>
            <a:ext cx="5184577" cy="1364531"/>
          </a:xfrm>
        </p:spPr>
        <p:txBody>
          <a:bodyPr/>
          <a:lstStyle/>
          <a:p>
            <a:r>
              <a:rPr lang="zh-CN" altLang="en-US" dirty="0"/>
              <a:t>任课教师：</a:t>
            </a:r>
            <a:endParaRPr lang="en-US" altLang="zh-CN" dirty="0"/>
          </a:p>
          <a:p>
            <a:r>
              <a:rPr lang="zh-CN" altLang="en-US" dirty="0"/>
              <a:t>郝宽宽</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77DA56-CFC4-4559-848F-9B7E9C418AA9}"/>
              </a:ext>
            </a:extLst>
          </p:cNvPr>
          <p:cNvSpPr>
            <a:spLocks noGrp="1"/>
          </p:cNvSpPr>
          <p:nvPr>
            <p:ph type="title"/>
          </p:nvPr>
        </p:nvSpPr>
        <p:spPr/>
        <p:txBody>
          <a:bodyPr>
            <a:normAutofit/>
          </a:bodyPr>
          <a:lstStyle/>
          <a:p>
            <a:r>
              <a:rPr lang="en-US" altLang="zh-CN" sz="2800" dirty="0"/>
              <a:t>Uno</a:t>
            </a:r>
            <a:r>
              <a:rPr lang="zh-CN" altLang="en-US" sz="2800" dirty="0"/>
              <a:t>实物图</a:t>
            </a:r>
          </a:p>
        </p:txBody>
      </p:sp>
      <p:pic>
        <p:nvPicPr>
          <p:cNvPr id="4" name="内容占位符 3">
            <a:extLst>
              <a:ext uri="{FF2B5EF4-FFF2-40B4-BE49-F238E27FC236}">
                <a16:creationId xmlns:a16="http://schemas.microsoft.com/office/drawing/2014/main" id="{94694A54-05FE-4299-A97E-FF6E2E0D2B45}"/>
              </a:ext>
            </a:extLst>
          </p:cNvPr>
          <p:cNvPicPr>
            <a:picLocks noGrp="1" noChangeAspect="1"/>
          </p:cNvPicPr>
          <p:nvPr>
            <p:ph idx="4294967295"/>
          </p:nvPr>
        </p:nvPicPr>
        <p:blipFill>
          <a:blip r:embed="rId2"/>
          <a:stretch>
            <a:fillRect/>
          </a:stretch>
        </p:blipFill>
        <p:spPr>
          <a:xfrm>
            <a:off x="3505906" y="2049461"/>
            <a:ext cx="5880100" cy="4351338"/>
          </a:xfrm>
          <a:prstGeom prst="rect">
            <a:avLst/>
          </a:prstGeom>
        </p:spPr>
      </p:pic>
    </p:spTree>
    <p:extLst>
      <p:ext uri="{BB962C8B-B14F-4D97-AF65-F5344CB8AC3E}">
        <p14:creationId xmlns:p14="http://schemas.microsoft.com/office/powerpoint/2010/main" val="189368060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A396A-1020-45DF-A8F4-1BC6D55D72DA}"/>
              </a:ext>
            </a:extLst>
          </p:cNvPr>
          <p:cNvSpPr>
            <a:spLocks noGrp="1"/>
          </p:cNvSpPr>
          <p:nvPr>
            <p:ph type="title"/>
          </p:nvPr>
        </p:nvSpPr>
        <p:spPr/>
        <p:txBody>
          <a:bodyPr/>
          <a:lstStyle/>
          <a:p>
            <a:pPr algn="ctr"/>
            <a:r>
              <a:rPr lang="en-US" altLang="zh-CN" dirty="0"/>
              <a:t>YL-69</a:t>
            </a:r>
            <a:r>
              <a:rPr lang="zh-CN" altLang="en-US" dirty="0"/>
              <a:t>土壤湿度传感器</a:t>
            </a:r>
          </a:p>
        </p:txBody>
      </p:sp>
      <p:sp>
        <p:nvSpPr>
          <p:cNvPr id="3" name="内容占位符 2">
            <a:extLst>
              <a:ext uri="{FF2B5EF4-FFF2-40B4-BE49-F238E27FC236}">
                <a16:creationId xmlns:a16="http://schemas.microsoft.com/office/drawing/2014/main" id="{2C81F5B5-E6E7-42BE-8A96-8381DC4E0960}"/>
              </a:ext>
            </a:extLst>
          </p:cNvPr>
          <p:cNvSpPr>
            <a:spLocks noGrp="1"/>
          </p:cNvSpPr>
          <p:nvPr>
            <p:ph idx="1"/>
          </p:nvPr>
        </p:nvSpPr>
        <p:spPr/>
        <p:txBody>
          <a:bodyPr/>
          <a:lstStyle/>
          <a:p>
            <a:r>
              <a:rPr lang="zh-CN" altLang="en-US" dirty="0"/>
              <a:t>土壤湿度传感器又名土壤水分传感器，土壤含水量传感器。</a:t>
            </a:r>
            <a:endParaRPr lang="en-US" altLang="zh-CN" dirty="0"/>
          </a:p>
          <a:p>
            <a:r>
              <a:rPr lang="zh-CN" altLang="en-US" dirty="0"/>
              <a:t>土壤水分传感器由不锈钢探针和防水探头构成，可长期埋设于土壤和堤坝内使用，对表层和深层土壤进行墒情的定点监测和在线测量。</a:t>
            </a:r>
            <a:endParaRPr lang="en-US" altLang="zh-CN" dirty="0"/>
          </a:p>
          <a:p>
            <a:r>
              <a:rPr lang="zh-CN" altLang="en-US" dirty="0"/>
              <a:t>与数据采集器配合使用，可作为水分定点监测或移动测量的工具测量土壤容积含水量，主要用于土壤墒情检测以及农业灌溉和林业防护。</a:t>
            </a:r>
          </a:p>
        </p:txBody>
      </p:sp>
    </p:spTree>
    <p:extLst>
      <p:ext uri="{BB962C8B-B14F-4D97-AF65-F5344CB8AC3E}">
        <p14:creationId xmlns:p14="http://schemas.microsoft.com/office/powerpoint/2010/main" val="49956706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AADFB9-9448-46F1-865F-5C7A4ADDE545}"/>
              </a:ext>
            </a:extLst>
          </p:cNvPr>
          <p:cNvSpPr>
            <a:spLocks noGrp="1"/>
          </p:cNvSpPr>
          <p:nvPr>
            <p:ph idx="4294967295"/>
          </p:nvPr>
        </p:nvSpPr>
        <p:spPr>
          <a:xfrm>
            <a:off x="1170432" y="1253330"/>
            <a:ext cx="10183368" cy="4623213"/>
          </a:xfrm>
        </p:spPr>
        <p:txBody>
          <a:bodyPr>
            <a:normAutofit/>
          </a:bodyPr>
          <a:lstStyle/>
          <a:p>
            <a:r>
              <a:rPr lang="zh-CN" altLang="en-US" sz="2000" dirty="0"/>
              <a:t>电源：</a:t>
            </a:r>
            <a:r>
              <a:rPr lang="en-US" altLang="zh-CN" sz="2000" dirty="0"/>
              <a:t>3.3V~5V</a:t>
            </a:r>
          </a:p>
          <a:p>
            <a:r>
              <a:rPr lang="zh-CN" altLang="en-US" sz="2000" dirty="0"/>
              <a:t>获取湿度信息的方式（</a:t>
            </a:r>
            <a:r>
              <a:rPr lang="en-US" altLang="zh-CN" sz="2000" dirty="0"/>
              <a:t>2</a:t>
            </a:r>
            <a:r>
              <a:rPr lang="zh-CN" altLang="en-US" sz="2000" dirty="0"/>
              <a:t>种可同时使用）：</a:t>
            </a:r>
          </a:p>
          <a:p>
            <a:pPr lvl="1"/>
            <a:r>
              <a:rPr lang="zh-CN" altLang="en-US" sz="2000" dirty="0"/>
              <a:t>从传感器的</a:t>
            </a:r>
            <a:r>
              <a:rPr lang="en-US" altLang="zh-CN" sz="2000" dirty="0"/>
              <a:t>D0</a:t>
            </a:r>
            <a:r>
              <a:rPr lang="zh-CN" altLang="en-US" sz="2000" dirty="0"/>
              <a:t>引脚：土壤湿度大于某个阈值，则</a:t>
            </a:r>
            <a:r>
              <a:rPr lang="en-US" altLang="zh-CN" sz="2000" dirty="0"/>
              <a:t>D0</a:t>
            </a:r>
            <a:r>
              <a:rPr lang="zh-CN" altLang="en-US" sz="2000" dirty="0"/>
              <a:t>输出</a:t>
            </a:r>
            <a:r>
              <a:rPr lang="en-US" altLang="zh-CN" sz="2000" dirty="0"/>
              <a:t>0</a:t>
            </a:r>
            <a:r>
              <a:rPr lang="zh-CN" altLang="en-US" sz="2000" dirty="0"/>
              <a:t>，否则输出</a:t>
            </a:r>
            <a:r>
              <a:rPr lang="en-US" altLang="zh-CN" sz="2000" dirty="0"/>
              <a:t>1</a:t>
            </a:r>
            <a:r>
              <a:rPr lang="zh-CN" altLang="en-US" sz="2000" dirty="0"/>
              <a:t>。（多用于湿度阀值控制开关）。</a:t>
            </a:r>
          </a:p>
          <a:p>
            <a:pPr lvl="1"/>
            <a:r>
              <a:rPr lang="zh-CN" altLang="en-US" sz="2000" dirty="0"/>
              <a:t>从传感器的</a:t>
            </a:r>
            <a:r>
              <a:rPr lang="en-US" altLang="zh-CN" sz="2000" dirty="0"/>
              <a:t>A0</a:t>
            </a:r>
            <a:r>
              <a:rPr lang="zh-CN" altLang="en-US" sz="2000" dirty="0"/>
              <a:t>引脚：获取到模拟量，更加精确。土壤湿度越大，获取的模拟量值越大。（多用于显示实时湿度值）。</a:t>
            </a:r>
            <a:endParaRPr lang="en-US" altLang="zh-CN" sz="2000" dirty="0"/>
          </a:p>
          <a:p>
            <a:pPr lvl="1"/>
            <a:r>
              <a:rPr lang="zh-CN" altLang="en-US" sz="2000" dirty="0"/>
              <a:t>传感器板上的</a:t>
            </a:r>
            <a:r>
              <a:rPr lang="en-US" altLang="zh-CN" sz="2000" dirty="0"/>
              <a:t>VCC</a:t>
            </a:r>
            <a:r>
              <a:rPr lang="zh-CN" altLang="en-US" sz="2000" dirty="0"/>
              <a:t>接电源，</a:t>
            </a:r>
            <a:r>
              <a:rPr lang="en-US" altLang="zh-CN" sz="2000" dirty="0"/>
              <a:t>GND</a:t>
            </a:r>
            <a:r>
              <a:rPr lang="zh-CN" altLang="en-US" sz="2000" dirty="0"/>
              <a:t>接地，</a:t>
            </a:r>
            <a:r>
              <a:rPr lang="en-US" altLang="zh-CN" sz="2000" dirty="0"/>
              <a:t>A0</a:t>
            </a:r>
            <a:r>
              <a:rPr lang="zh-CN" altLang="en-US" sz="2000" dirty="0"/>
              <a:t>接单片机模拟输入，</a:t>
            </a:r>
            <a:r>
              <a:rPr lang="en-US" altLang="zh-CN" sz="2000" dirty="0"/>
              <a:t>D0</a:t>
            </a:r>
            <a:r>
              <a:rPr lang="zh-CN" altLang="en-US" sz="2000" dirty="0"/>
              <a:t>接数据输入。</a:t>
            </a:r>
            <a:endParaRPr lang="en-US" altLang="zh-CN" sz="2000" dirty="0"/>
          </a:p>
          <a:p>
            <a:r>
              <a:rPr lang="zh-CN" altLang="en-US" sz="2000" dirty="0"/>
              <a:t>可通过电位器调节土壤湿度的阀值，顺时针调节，控制的湿度会越大，逆时针越小；湿度低于设定值时，</a:t>
            </a:r>
            <a:r>
              <a:rPr lang="en-US" altLang="zh-CN" sz="2000" dirty="0"/>
              <a:t>DO</a:t>
            </a:r>
            <a:r>
              <a:rPr lang="zh-CN" altLang="en-US" sz="2000" dirty="0"/>
              <a:t>输出高电平，模块提示灯亮；湿度高于设定值时，</a:t>
            </a:r>
            <a:r>
              <a:rPr lang="en-US" altLang="zh-CN" sz="2000" dirty="0"/>
              <a:t>DO</a:t>
            </a:r>
            <a:r>
              <a:rPr lang="zh-CN" altLang="en-US" sz="2000" dirty="0"/>
              <a:t>输出低电平，模块提示灯灭。</a:t>
            </a:r>
            <a:endParaRPr lang="en-US" altLang="zh-CN" sz="2000" dirty="0"/>
          </a:p>
        </p:txBody>
      </p:sp>
    </p:spTree>
    <p:extLst>
      <p:ext uri="{BB962C8B-B14F-4D97-AF65-F5344CB8AC3E}">
        <p14:creationId xmlns:p14="http://schemas.microsoft.com/office/powerpoint/2010/main" val="20503165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5E8CD-9A52-40FB-AD7D-4B8BFCF15495}"/>
              </a:ext>
            </a:extLst>
          </p:cNvPr>
          <p:cNvSpPr>
            <a:spLocks noGrp="1"/>
          </p:cNvSpPr>
          <p:nvPr>
            <p:ph type="title"/>
          </p:nvPr>
        </p:nvSpPr>
        <p:spPr/>
        <p:txBody>
          <a:bodyPr>
            <a:normAutofit/>
          </a:bodyPr>
          <a:lstStyle/>
          <a:p>
            <a:r>
              <a:rPr lang="zh-CN" altLang="en-US" sz="2800" dirty="0"/>
              <a:t>土壤湿度传感器</a:t>
            </a:r>
          </a:p>
        </p:txBody>
      </p:sp>
      <p:pic>
        <p:nvPicPr>
          <p:cNvPr id="7" name="内容占位符 6">
            <a:extLst>
              <a:ext uri="{FF2B5EF4-FFF2-40B4-BE49-F238E27FC236}">
                <a16:creationId xmlns:a16="http://schemas.microsoft.com/office/drawing/2014/main" id="{80BA7F0C-1C75-4D6B-B74A-0A1B9BD6208C}"/>
              </a:ext>
            </a:extLst>
          </p:cNvPr>
          <p:cNvPicPr>
            <a:picLocks noGrp="1" noChangeAspect="1"/>
          </p:cNvPicPr>
          <p:nvPr>
            <p:ph idx="1"/>
          </p:nvPr>
        </p:nvPicPr>
        <p:blipFill>
          <a:blip r:embed="rId2"/>
          <a:stretch>
            <a:fillRect/>
          </a:stretch>
        </p:blipFill>
        <p:spPr>
          <a:xfrm>
            <a:off x="3559969" y="2918619"/>
            <a:ext cx="5772150" cy="2828925"/>
          </a:xfrm>
          <a:prstGeom prst="rect">
            <a:avLst/>
          </a:prstGeom>
        </p:spPr>
      </p:pic>
    </p:spTree>
    <p:extLst>
      <p:ext uri="{BB962C8B-B14F-4D97-AF65-F5344CB8AC3E}">
        <p14:creationId xmlns:p14="http://schemas.microsoft.com/office/powerpoint/2010/main" val="354044938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22A46E-82A2-4BA0-B3FD-08489A8DEA34}"/>
              </a:ext>
            </a:extLst>
          </p:cNvPr>
          <p:cNvSpPr>
            <a:spLocks noGrp="1"/>
          </p:cNvSpPr>
          <p:nvPr>
            <p:ph idx="4294967295"/>
          </p:nvPr>
        </p:nvSpPr>
        <p:spPr>
          <a:xfrm>
            <a:off x="838200" y="1801971"/>
            <a:ext cx="10515600" cy="4351338"/>
          </a:xfrm>
        </p:spPr>
        <p:txBody>
          <a:bodyPr>
            <a:normAutofit/>
          </a:bodyPr>
          <a:lstStyle/>
          <a:p>
            <a:r>
              <a:rPr lang="zh-CN" altLang="en-US" dirty="0"/>
              <a:t>土壤湿度传感器悬空时</a:t>
            </a:r>
            <a:r>
              <a:rPr lang="en-US" altLang="zh-CN" dirty="0"/>
              <a:t>A0</a:t>
            </a:r>
            <a:r>
              <a:rPr lang="zh-CN" altLang="en-US" dirty="0"/>
              <a:t>引脚输出为</a:t>
            </a:r>
            <a:r>
              <a:rPr lang="en-US" altLang="zh-CN" dirty="0"/>
              <a:t>1023</a:t>
            </a:r>
            <a:r>
              <a:rPr lang="zh-CN" altLang="en-US" dirty="0"/>
              <a:t>，当将土壤湿度传感器查到花盆的某一位置后，</a:t>
            </a:r>
            <a:r>
              <a:rPr lang="en-US" altLang="zh-CN" dirty="0"/>
              <a:t>A0</a:t>
            </a:r>
            <a:r>
              <a:rPr lang="zh-CN" altLang="en-US" dirty="0"/>
              <a:t>引脚输出值快速下降到某一稳定值，然后拔出土壤湿度传感器，再将其插到花盆的其它位置，这时</a:t>
            </a:r>
            <a:r>
              <a:rPr lang="en-US" altLang="zh-CN" dirty="0"/>
              <a:t>A0</a:t>
            </a:r>
            <a:r>
              <a:rPr lang="zh-CN" altLang="en-US" dirty="0"/>
              <a:t>引脚随着不同位置的湿度不同输出不同的模拟值。</a:t>
            </a:r>
            <a:endParaRPr lang="en-US" altLang="zh-CN" dirty="0"/>
          </a:p>
          <a:p>
            <a:r>
              <a:rPr lang="zh-CN" altLang="en-US" dirty="0"/>
              <a:t>采用土壤湿度传感器控制水泵对花盆进行浇水的思路就是设置某一阈值，当</a:t>
            </a:r>
            <a:r>
              <a:rPr lang="en-US" altLang="zh-CN" dirty="0"/>
              <a:t>A0</a:t>
            </a:r>
            <a:r>
              <a:rPr lang="zh-CN" altLang="en-US" dirty="0"/>
              <a:t>引脚的输出值高于该阈值时，控制水泵对花盆胶水，当</a:t>
            </a:r>
            <a:r>
              <a:rPr lang="en-US" altLang="zh-CN" dirty="0"/>
              <a:t>A0</a:t>
            </a:r>
            <a:r>
              <a:rPr lang="zh-CN" altLang="en-US" dirty="0"/>
              <a:t>引脚输出值低于阈值时，停止水泵。可以设置两个阈值，高阈值</a:t>
            </a:r>
            <a:r>
              <a:rPr lang="en-US" altLang="zh-CN" dirty="0"/>
              <a:t>A</a:t>
            </a:r>
            <a:r>
              <a:rPr lang="zh-CN" altLang="en-US" dirty="0"/>
              <a:t>和低阈值</a:t>
            </a:r>
            <a:r>
              <a:rPr lang="en-US" altLang="zh-CN" dirty="0"/>
              <a:t>B</a:t>
            </a:r>
            <a:r>
              <a:rPr lang="zh-CN" altLang="en-US" dirty="0"/>
              <a:t>，当土壤湿度传感器模拟引脚输出高于</a:t>
            </a:r>
            <a:r>
              <a:rPr lang="en-US" altLang="zh-CN" dirty="0"/>
              <a:t>A</a:t>
            </a:r>
            <a:r>
              <a:rPr lang="zh-CN" altLang="en-US" dirty="0"/>
              <a:t>时，启动水泵，当土壤湿度传感器模拟引脚输出值低于</a:t>
            </a:r>
            <a:r>
              <a:rPr lang="en-US" altLang="zh-CN" dirty="0"/>
              <a:t>B</a:t>
            </a:r>
            <a:r>
              <a:rPr lang="zh-CN" altLang="en-US" dirty="0"/>
              <a:t>时，停止水泵。这样可以方式频繁的浇水。</a:t>
            </a:r>
          </a:p>
        </p:txBody>
      </p:sp>
    </p:spTree>
    <p:extLst>
      <p:ext uri="{BB962C8B-B14F-4D97-AF65-F5344CB8AC3E}">
        <p14:creationId xmlns:p14="http://schemas.microsoft.com/office/powerpoint/2010/main" val="387387595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09A7A-2FC3-4580-A835-75D954BB8874}"/>
              </a:ext>
            </a:extLst>
          </p:cNvPr>
          <p:cNvSpPr>
            <a:spLocks noGrp="1"/>
          </p:cNvSpPr>
          <p:nvPr>
            <p:ph type="title"/>
          </p:nvPr>
        </p:nvSpPr>
        <p:spPr/>
        <p:txBody>
          <a:bodyPr/>
          <a:lstStyle/>
          <a:p>
            <a:pPr algn="ctr"/>
            <a:r>
              <a:rPr lang="zh-CN" altLang="en-US" dirty="0"/>
              <a:t>实验</a:t>
            </a:r>
            <a:r>
              <a:rPr lang="en-US" altLang="zh-CN" dirty="0"/>
              <a:t>34</a:t>
            </a:r>
            <a:r>
              <a:rPr lang="zh-CN" altLang="en-US" dirty="0"/>
              <a:t>：土壤湿度检测</a:t>
            </a:r>
          </a:p>
        </p:txBody>
      </p:sp>
      <p:sp>
        <p:nvSpPr>
          <p:cNvPr id="3" name="内容占位符 2">
            <a:extLst>
              <a:ext uri="{FF2B5EF4-FFF2-40B4-BE49-F238E27FC236}">
                <a16:creationId xmlns:a16="http://schemas.microsoft.com/office/drawing/2014/main" id="{5A8FE617-F55E-469B-A6FB-B684193983EB}"/>
              </a:ext>
            </a:extLst>
          </p:cNvPr>
          <p:cNvSpPr>
            <a:spLocks noGrp="1"/>
          </p:cNvSpPr>
          <p:nvPr>
            <p:ph idx="1"/>
          </p:nvPr>
        </p:nvSpPr>
        <p:spPr/>
        <p:txBody>
          <a:bodyPr>
            <a:normAutofit fontScale="85000" lnSpcReduction="20000"/>
          </a:bodyPr>
          <a:lstStyle/>
          <a:p>
            <a:r>
              <a:rPr lang="zh-CN" altLang="en-US" dirty="0"/>
              <a:t>实验器材</a:t>
            </a:r>
            <a:endParaRPr lang="en-US" altLang="zh-CN" dirty="0"/>
          </a:p>
          <a:p>
            <a:pPr marL="914400" lvl="1" indent="-457200">
              <a:buFont typeface="+mj-lt"/>
              <a:buAutoNum type="arabicPeriod"/>
            </a:pPr>
            <a:r>
              <a:rPr lang="en-US" altLang="zh-CN" dirty="0" err="1"/>
              <a:t>NodeMCU</a:t>
            </a:r>
            <a:r>
              <a:rPr lang="zh-CN" altLang="en-US" dirty="0"/>
              <a:t>开发板</a:t>
            </a:r>
            <a:endParaRPr lang="en-US" altLang="zh-CN" dirty="0"/>
          </a:p>
          <a:p>
            <a:pPr marL="914400" lvl="1" indent="-457200">
              <a:buFont typeface="+mj-lt"/>
              <a:buAutoNum type="arabicPeriod"/>
            </a:pPr>
            <a:r>
              <a:rPr lang="en-US" altLang="zh-CN" dirty="0"/>
              <a:t>USB</a:t>
            </a:r>
            <a:r>
              <a:rPr lang="zh-CN" altLang="en-US" dirty="0"/>
              <a:t>数据线</a:t>
            </a:r>
            <a:endParaRPr lang="en-US" altLang="zh-CN" dirty="0"/>
          </a:p>
          <a:p>
            <a:pPr marL="914400" lvl="1" indent="-457200">
              <a:buFont typeface="+mj-lt"/>
              <a:buAutoNum type="arabicPeriod"/>
            </a:pPr>
            <a:r>
              <a:rPr lang="en-US" altLang="zh-CN" dirty="0"/>
              <a:t>YL-69</a:t>
            </a:r>
            <a:r>
              <a:rPr lang="zh-CN" altLang="en-US" dirty="0"/>
              <a:t>土壤湿度传感器</a:t>
            </a:r>
            <a:r>
              <a:rPr lang="en-US" altLang="zh-CN" dirty="0"/>
              <a:t>1</a:t>
            </a:r>
            <a:r>
              <a:rPr lang="zh-CN" altLang="en-US" dirty="0"/>
              <a:t>个</a:t>
            </a:r>
            <a:endParaRPr lang="en-US" altLang="zh-CN" dirty="0"/>
          </a:p>
          <a:p>
            <a:r>
              <a:rPr lang="zh-CN" altLang="en-US" dirty="0"/>
              <a:t>接线图</a:t>
            </a:r>
            <a:endParaRPr lang="en-US" altLang="zh-CN" dirty="0"/>
          </a:p>
          <a:p>
            <a:pPr lvl="1"/>
            <a:r>
              <a:rPr lang="en-US" altLang="zh-CN" dirty="0"/>
              <a:t>VCC</a:t>
            </a:r>
            <a:r>
              <a:rPr lang="zh-CN" altLang="en-US" dirty="0"/>
              <a:t>引脚 ：接电源正极。</a:t>
            </a:r>
          </a:p>
          <a:p>
            <a:pPr lvl="1"/>
            <a:r>
              <a:rPr lang="en-US" altLang="zh-CN" dirty="0"/>
              <a:t>GND</a:t>
            </a:r>
            <a:r>
              <a:rPr lang="zh-CN" altLang="en-US" dirty="0"/>
              <a:t>引脚：接电源负极。</a:t>
            </a:r>
          </a:p>
          <a:p>
            <a:pPr lvl="1"/>
            <a:r>
              <a:rPr lang="en-US" altLang="zh-CN" dirty="0"/>
              <a:t>A0</a:t>
            </a:r>
            <a:r>
              <a:rPr lang="zh-CN" altLang="en-US" dirty="0"/>
              <a:t>引脚   ： 输出土壤湿度传感器的模拟电压值，输出范围为</a:t>
            </a:r>
            <a:r>
              <a:rPr lang="en-US" altLang="zh-CN" dirty="0"/>
              <a:t>0-1023</a:t>
            </a:r>
            <a:r>
              <a:rPr lang="zh-CN" altLang="en-US" dirty="0"/>
              <a:t>。</a:t>
            </a:r>
            <a:endParaRPr lang="en-US" altLang="zh-CN" dirty="0"/>
          </a:p>
          <a:p>
            <a:pPr lvl="1"/>
            <a:r>
              <a:rPr lang="en-US" altLang="zh-CN" dirty="0"/>
              <a:t>D0</a:t>
            </a:r>
            <a:r>
              <a:rPr lang="zh-CN" altLang="en-US" dirty="0"/>
              <a:t>引脚   ： 输出土壤湿度传感器的开关量值，值为</a:t>
            </a:r>
            <a:r>
              <a:rPr lang="en-US" altLang="zh-CN" dirty="0"/>
              <a:t>0,</a:t>
            </a:r>
            <a:r>
              <a:rPr lang="zh-CN" altLang="en-US" dirty="0"/>
              <a:t>和</a:t>
            </a:r>
            <a:r>
              <a:rPr lang="en-US" altLang="zh-CN" dirty="0"/>
              <a:t>1</a:t>
            </a:r>
            <a:r>
              <a:rPr lang="zh-CN" altLang="en-US" dirty="0"/>
              <a:t>，开关量的变换值由蓝色顶调电位器进行控制。</a:t>
            </a:r>
          </a:p>
        </p:txBody>
      </p:sp>
    </p:spTree>
    <p:extLst>
      <p:ext uri="{BB962C8B-B14F-4D97-AF65-F5344CB8AC3E}">
        <p14:creationId xmlns:p14="http://schemas.microsoft.com/office/powerpoint/2010/main" val="109695861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FF3CC-23E5-43DB-B418-A89CEC9FCE14}"/>
              </a:ext>
            </a:extLst>
          </p:cNvPr>
          <p:cNvSpPr>
            <a:spLocks noGrp="1"/>
          </p:cNvSpPr>
          <p:nvPr>
            <p:ph type="title"/>
          </p:nvPr>
        </p:nvSpPr>
        <p:spPr/>
        <p:txBody>
          <a:bodyPr/>
          <a:lstStyle/>
          <a:p>
            <a:pPr algn="ctr"/>
            <a:r>
              <a:rPr lang="zh-CN" altLang="en-US" dirty="0"/>
              <a:t>项目：气象检测</a:t>
            </a:r>
          </a:p>
        </p:txBody>
      </p:sp>
      <p:sp>
        <p:nvSpPr>
          <p:cNvPr id="3" name="内容占位符 2">
            <a:extLst>
              <a:ext uri="{FF2B5EF4-FFF2-40B4-BE49-F238E27FC236}">
                <a16:creationId xmlns:a16="http://schemas.microsoft.com/office/drawing/2014/main" id="{323095FF-42D2-4E8B-BD22-1EA4B55F2068}"/>
              </a:ext>
            </a:extLst>
          </p:cNvPr>
          <p:cNvSpPr>
            <a:spLocks noGrp="1"/>
          </p:cNvSpPr>
          <p:nvPr>
            <p:ph idx="1"/>
          </p:nvPr>
        </p:nvSpPr>
        <p:spPr/>
        <p:txBody>
          <a:bodyPr>
            <a:normAutofit/>
          </a:bodyPr>
          <a:lstStyle/>
          <a:p>
            <a:r>
              <a:rPr lang="zh-CN" altLang="en-US" dirty="0"/>
              <a:t>传感器</a:t>
            </a:r>
            <a:endParaRPr lang="en-US" altLang="zh-CN" dirty="0"/>
          </a:p>
          <a:p>
            <a:r>
              <a:rPr lang="zh-CN" altLang="en-US" dirty="0"/>
              <a:t>显示</a:t>
            </a:r>
            <a:endParaRPr lang="en-US" altLang="zh-CN" dirty="0"/>
          </a:p>
          <a:p>
            <a:pPr marL="914400" lvl="1" indent="-457200">
              <a:buFont typeface="+mj-lt"/>
              <a:buAutoNum type="arabicPeriod"/>
            </a:pPr>
            <a:r>
              <a:rPr lang="zh-CN" altLang="en-US" dirty="0"/>
              <a:t>串口</a:t>
            </a:r>
            <a:endParaRPr lang="en-US" altLang="zh-CN" dirty="0"/>
          </a:p>
          <a:p>
            <a:pPr marL="914400" lvl="1" indent="-457200">
              <a:buFont typeface="+mj-lt"/>
              <a:buAutoNum type="arabicPeriod"/>
            </a:pPr>
            <a:r>
              <a:rPr lang="en-US" altLang="zh-CN" dirty="0"/>
              <a:t>LCD</a:t>
            </a:r>
          </a:p>
          <a:p>
            <a:pPr marL="914400" lvl="1" indent="-457200">
              <a:buFont typeface="+mj-lt"/>
              <a:buAutoNum type="arabicPeriod"/>
            </a:pPr>
            <a:r>
              <a:rPr lang="zh-CN" altLang="en-US" dirty="0"/>
              <a:t>数码管</a:t>
            </a:r>
            <a:endParaRPr lang="en-US" altLang="zh-CN" dirty="0"/>
          </a:p>
          <a:p>
            <a:pPr marL="914400" lvl="1" indent="-457200">
              <a:buFont typeface="+mj-lt"/>
              <a:buAutoNum type="arabicPeriod"/>
            </a:pPr>
            <a:r>
              <a:rPr lang="en-US" altLang="zh-CN" dirty="0" err="1"/>
              <a:t>Adafurit</a:t>
            </a:r>
            <a:r>
              <a:rPr lang="zh-CN" altLang="en-US" dirty="0"/>
              <a:t>服务器</a:t>
            </a:r>
            <a:endParaRPr lang="en-US" altLang="zh-CN" dirty="0"/>
          </a:p>
          <a:p>
            <a:r>
              <a:rPr lang="zh-CN" altLang="en-US" dirty="0"/>
              <a:t>设备控制</a:t>
            </a:r>
          </a:p>
        </p:txBody>
      </p:sp>
    </p:spTree>
    <p:extLst>
      <p:ext uri="{BB962C8B-B14F-4D97-AF65-F5344CB8AC3E}">
        <p14:creationId xmlns:p14="http://schemas.microsoft.com/office/powerpoint/2010/main" val="242771881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341776-13F7-4458-AB9D-07C2A8DEBAB4}"/>
              </a:ext>
            </a:extLst>
          </p:cNvPr>
          <p:cNvSpPr>
            <a:spLocks noGrp="1"/>
          </p:cNvSpPr>
          <p:nvPr>
            <p:ph type="title"/>
          </p:nvPr>
        </p:nvSpPr>
        <p:spPr/>
        <p:txBody>
          <a:bodyPr/>
          <a:lstStyle/>
          <a:p>
            <a:pPr algn="ctr"/>
            <a:r>
              <a:rPr lang="zh-CN" altLang="en-US" dirty="0"/>
              <a:t>可燃气体传感器</a:t>
            </a:r>
          </a:p>
        </p:txBody>
      </p:sp>
      <p:sp>
        <p:nvSpPr>
          <p:cNvPr id="3" name="内容占位符 2">
            <a:extLst>
              <a:ext uri="{FF2B5EF4-FFF2-40B4-BE49-F238E27FC236}">
                <a16:creationId xmlns:a16="http://schemas.microsoft.com/office/drawing/2014/main" id="{E58AA8D9-78E5-4D34-9DAA-5727081F806A}"/>
              </a:ext>
            </a:extLst>
          </p:cNvPr>
          <p:cNvSpPr>
            <a:spLocks noGrp="1"/>
          </p:cNvSpPr>
          <p:nvPr>
            <p:ph idx="1"/>
          </p:nvPr>
        </p:nvSpPr>
        <p:spPr/>
        <p:txBody>
          <a:bodyPr>
            <a:normAutofit fontScale="92500"/>
          </a:bodyPr>
          <a:lstStyle/>
          <a:p>
            <a:r>
              <a:rPr lang="en-US" altLang="zh-CN" dirty="0"/>
              <a:t>mq-9</a:t>
            </a:r>
            <a:r>
              <a:rPr lang="zh-CN" altLang="en-US" dirty="0"/>
              <a:t>气体传感器所使用的气敏材料是在清洁空气中电导率较低的二氧化锡</a:t>
            </a:r>
            <a:r>
              <a:rPr lang="en-US" altLang="zh-CN" dirty="0"/>
              <a:t>(sno2)</a:t>
            </a:r>
            <a:r>
              <a:rPr lang="zh-CN" altLang="en-US" dirty="0"/>
              <a:t>。</a:t>
            </a:r>
            <a:endParaRPr lang="en-US" altLang="zh-CN" dirty="0"/>
          </a:p>
          <a:p>
            <a:r>
              <a:rPr lang="zh-CN" altLang="en-US" dirty="0"/>
              <a:t>采用高低温循环检测方式低温（</a:t>
            </a:r>
            <a:r>
              <a:rPr lang="en-US" altLang="zh-CN" dirty="0"/>
              <a:t>1.5v</a:t>
            </a:r>
            <a:r>
              <a:rPr lang="zh-CN" altLang="en-US" dirty="0"/>
              <a:t>加热）检测一氧化碳，传感器的电导率随空气中一氧化碳气体浓度增加而增大，高温（</a:t>
            </a:r>
            <a:r>
              <a:rPr lang="en-US" altLang="zh-CN" dirty="0"/>
              <a:t>5.0v</a:t>
            </a:r>
            <a:r>
              <a:rPr lang="zh-CN" altLang="en-US" dirty="0"/>
              <a:t>加热）检测可燃气体甲烷、丙烷并清洗低温时吸附的杂散气体。使用简单的电路即可将电导率的变化，转换为与该气体浓度相对应的输出信号。 </a:t>
            </a:r>
            <a:endParaRPr lang="en-US" altLang="zh-CN" dirty="0"/>
          </a:p>
          <a:p>
            <a:r>
              <a:rPr lang="en-US" altLang="zh-CN" dirty="0"/>
              <a:t>mq-9</a:t>
            </a:r>
            <a:r>
              <a:rPr lang="zh-CN" altLang="en-US" dirty="0"/>
              <a:t>气体传感器对一氧化碳、甲烷、液化气的灵敏度高，这种传感器可检测多种含一氧化碳及可燃性的气体，是一款适合多种应用的低成本传感器。</a:t>
            </a:r>
          </a:p>
        </p:txBody>
      </p:sp>
    </p:spTree>
    <p:extLst>
      <p:ext uri="{BB962C8B-B14F-4D97-AF65-F5344CB8AC3E}">
        <p14:creationId xmlns:p14="http://schemas.microsoft.com/office/powerpoint/2010/main" val="311323191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464EC-8958-4E91-BDAE-CD88FB61B4A1}"/>
              </a:ext>
            </a:extLst>
          </p:cNvPr>
          <p:cNvSpPr>
            <a:spLocks noGrp="1"/>
          </p:cNvSpPr>
          <p:nvPr>
            <p:ph type="title"/>
          </p:nvPr>
        </p:nvSpPr>
        <p:spPr/>
        <p:txBody>
          <a:bodyPr/>
          <a:lstStyle/>
          <a:p>
            <a:pPr algn="ctr"/>
            <a:r>
              <a:rPr lang="en-US" altLang="zh-CN" dirty="0"/>
              <a:t>mq-9</a:t>
            </a:r>
            <a:r>
              <a:rPr lang="zh-CN" altLang="en-US" dirty="0"/>
              <a:t>气体传感器</a:t>
            </a:r>
          </a:p>
        </p:txBody>
      </p:sp>
      <p:pic>
        <p:nvPicPr>
          <p:cNvPr id="6" name="内容占位符 5">
            <a:extLst>
              <a:ext uri="{FF2B5EF4-FFF2-40B4-BE49-F238E27FC236}">
                <a16:creationId xmlns:a16="http://schemas.microsoft.com/office/drawing/2014/main" id="{84901F5F-3CFF-4A65-9D0B-1D916AF8D48E}"/>
              </a:ext>
            </a:extLst>
          </p:cNvPr>
          <p:cNvPicPr>
            <a:picLocks noGrp="1" noChangeAspect="1"/>
          </p:cNvPicPr>
          <p:nvPr>
            <p:ph sz="half" idx="4294967295"/>
          </p:nvPr>
        </p:nvPicPr>
        <p:blipFill>
          <a:blip r:embed="rId2"/>
          <a:stretch>
            <a:fillRect/>
          </a:stretch>
        </p:blipFill>
        <p:spPr>
          <a:xfrm>
            <a:off x="1933575" y="1982469"/>
            <a:ext cx="5181600" cy="4281488"/>
          </a:xfrm>
          <a:prstGeom prst="rect">
            <a:avLst/>
          </a:prstGeom>
        </p:spPr>
      </p:pic>
      <p:pic>
        <p:nvPicPr>
          <p:cNvPr id="5" name="内容占位符 4">
            <a:extLst>
              <a:ext uri="{FF2B5EF4-FFF2-40B4-BE49-F238E27FC236}">
                <a16:creationId xmlns:a16="http://schemas.microsoft.com/office/drawing/2014/main" id="{2C63687B-1E3D-4E5A-B8CE-9B3E0396C1BA}"/>
              </a:ext>
            </a:extLst>
          </p:cNvPr>
          <p:cNvPicPr>
            <a:picLocks noGrp="1" noChangeAspect="1"/>
          </p:cNvPicPr>
          <p:nvPr>
            <p:ph sz="half" idx="4294967295"/>
          </p:nvPr>
        </p:nvPicPr>
        <p:blipFill>
          <a:blip r:embed="rId3"/>
          <a:stretch>
            <a:fillRect/>
          </a:stretch>
        </p:blipFill>
        <p:spPr>
          <a:xfrm>
            <a:off x="7667626" y="2632551"/>
            <a:ext cx="3914775" cy="2981325"/>
          </a:xfrm>
          <a:prstGeom prst="rect">
            <a:avLst/>
          </a:prstGeom>
        </p:spPr>
      </p:pic>
    </p:spTree>
    <p:extLst>
      <p:ext uri="{BB962C8B-B14F-4D97-AF65-F5344CB8AC3E}">
        <p14:creationId xmlns:p14="http://schemas.microsoft.com/office/powerpoint/2010/main" val="179414683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9F62A-C4D9-4EB9-9C7C-AAC816095787}"/>
              </a:ext>
            </a:extLst>
          </p:cNvPr>
          <p:cNvSpPr>
            <a:spLocks noGrp="1"/>
          </p:cNvSpPr>
          <p:nvPr>
            <p:ph type="title"/>
          </p:nvPr>
        </p:nvSpPr>
        <p:spPr>
          <a:xfrm>
            <a:off x="1309512" y="457201"/>
            <a:ext cx="10272889" cy="1420367"/>
          </a:xfrm>
        </p:spPr>
        <p:txBody>
          <a:bodyPr/>
          <a:lstStyle/>
          <a:p>
            <a:pPr algn="ctr"/>
            <a:r>
              <a:rPr lang="zh-CN" altLang="en-US" dirty="0"/>
              <a:t>实验</a:t>
            </a:r>
            <a:r>
              <a:rPr lang="en-US" altLang="zh-CN" dirty="0"/>
              <a:t>32</a:t>
            </a:r>
            <a:r>
              <a:rPr lang="zh-CN" altLang="en-US" dirty="0"/>
              <a:t>：可燃气传感器</a:t>
            </a:r>
          </a:p>
        </p:txBody>
      </p:sp>
      <p:sp>
        <p:nvSpPr>
          <p:cNvPr id="3" name="内容占位符 2">
            <a:extLst>
              <a:ext uri="{FF2B5EF4-FFF2-40B4-BE49-F238E27FC236}">
                <a16:creationId xmlns:a16="http://schemas.microsoft.com/office/drawing/2014/main" id="{3E5BC7F6-94C2-4775-ACAD-B47091AB755F}"/>
              </a:ext>
            </a:extLst>
          </p:cNvPr>
          <p:cNvSpPr>
            <a:spLocks noGrp="1"/>
          </p:cNvSpPr>
          <p:nvPr>
            <p:ph idx="1"/>
          </p:nvPr>
        </p:nvSpPr>
        <p:spPr>
          <a:xfrm>
            <a:off x="1309512" y="1975103"/>
            <a:ext cx="10272889" cy="4024713"/>
          </a:xfrm>
        </p:spPr>
        <p:txBody>
          <a:bodyPr>
            <a:normAutofit fontScale="85000" lnSpcReduction="20000"/>
          </a:bodyPr>
          <a:lstStyle/>
          <a:p>
            <a:r>
              <a:rPr lang="zh-CN" altLang="en-US" dirty="0"/>
              <a:t>检测空气中可燃气浓度</a:t>
            </a:r>
            <a:endParaRPr lang="en-US" altLang="zh-CN" dirty="0"/>
          </a:p>
          <a:p>
            <a:r>
              <a:rPr lang="zh-CN" altLang="en-US" dirty="0"/>
              <a:t>实验器材</a:t>
            </a:r>
            <a:endParaRPr lang="en-US" altLang="zh-CN" dirty="0"/>
          </a:p>
          <a:p>
            <a:pPr marL="914400" lvl="1" indent="-457200">
              <a:buFont typeface="+mj-lt"/>
              <a:buAutoNum type="arabicPeriod"/>
            </a:pPr>
            <a:r>
              <a:rPr lang="en-US" altLang="zh-CN" dirty="0" err="1"/>
              <a:t>NodeMCU</a:t>
            </a:r>
            <a:r>
              <a:rPr lang="zh-CN" altLang="en-US" dirty="0"/>
              <a:t>开发板</a:t>
            </a:r>
            <a:endParaRPr lang="en-US" altLang="zh-CN" dirty="0"/>
          </a:p>
          <a:p>
            <a:pPr marL="914400" lvl="1" indent="-457200">
              <a:buFont typeface="+mj-lt"/>
              <a:buAutoNum type="arabicPeriod"/>
            </a:pPr>
            <a:r>
              <a:rPr lang="en-US" altLang="zh-CN" dirty="0"/>
              <a:t>USB</a:t>
            </a:r>
            <a:r>
              <a:rPr lang="zh-CN" altLang="en-US" dirty="0"/>
              <a:t>数据线</a:t>
            </a:r>
            <a:endParaRPr lang="en-US" altLang="zh-CN" dirty="0"/>
          </a:p>
          <a:p>
            <a:pPr marL="914400" lvl="1" indent="-457200">
              <a:buFont typeface="+mj-lt"/>
              <a:buAutoNum type="arabicPeriod"/>
            </a:pPr>
            <a:r>
              <a:rPr lang="zh-CN" altLang="en-US" dirty="0"/>
              <a:t>面包板及跳线</a:t>
            </a:r>
            <a:endParaRPr lang="en-US" altLang="zh-CN" dirty="0"/>
          </a:p>
          <a:p>
            <a:pPr marL="914400" lvl="1" indent="-457200">
              <a:buFont typeface="+mj-lt"/>
              <a:buAutoNum type="arabicPeriod"/>
            </a:pPr>
            <a:r>
              <a:rPr lang="en-US" altLang="zh-CN" dirty="0"/>
              <a:t>MQ-9</a:t>
            </a:r>
            <a:r>
              <a:rPr lang="zh-CN" altLang="en-US" dirty="0"/>
              <a:t>可燃气传感器</a:t>
            </a:r>
            <a:r>
              <a:rPr lang="en-US" altLang="zh-CN" dirty="0"/>
              <a:t>1</a:t>
            </a:r>
            <a:r>
              <a:rPr lang="zh-CN" altLang="en-US" dirty="0"/>
              <a:t>块</a:t>
            </a:r>
            <a:endParaRPr lang="en-US" altLang="zh-CN" dirty="0"/>
          </a:p>
          <a:p>
            <a:r>
              <a:rPr lang="zh-CN" altLang="en-US" dirty="0"/>
              <a:t>接线</a:t>
            </a:r>
            <a:endParaRPr lang="en-US" altLang="zh-CN" dirty="0"/>
          </a:p>
          <a:p>
            <a:pPr lvl="1"/>
            <a:r>
              <a:rPr lang="en-US" altLang="zh-CN" dirty="0"/>
              <a:t>VCC  </a:t>
            </a:r>
            <a:r>
              <a:rPr lang="zh-CN" altLang="en-US" dirty="0"/>
              <a:t>接</a:t>
            </a:r>
            <a:r>
              <a:rPr lang="en-US" altLang="zh-CN" dirty="0"/>
              <a:t>3.3V</a:t>
            </a:r>
            <a:r>
              <a:rPr lang="zh-CN" altLang="en-US" dirty="0"/>
              <a:t>（实际上要求</a:t>
            </a:r>
            <a:r>
              <a:rPr lang="en-US" altLang="zh-CN" dirty="0"/>
              <a:t>+5V</a:t>
            </a:r>
            <a:r>
              <a:rPr lang="zh-CN" altLang="en-US" dirty="0"/>
              <a:t>，但为了练习</a:t>
            </a:r>
            <a:r>
              <a:rPr lang="en-US" altLang="zh-CN" dirty="0" err="1"/>
              <a:t>NodeMCU</a:t>
            </a:r>
            <a:r>
              <a:rPr lang="zh-CN" altLang="en-US" dirty="0"/>
              <a:t>选择</a:t>
            </a:r>
            <a:r>
              <a:rPr lang="en-US" altLang="zh-CN" dirty="0"/>
              <a:t>3.3V</a:t>
            </a:r>
            <a:r>
              <a:rPr lang="zh-CN" altLang="en-US" dirty="0"/>
              <a:t>）</a:t>
            </a:r>
            <a:endParaRPr lang="en-US" altLang="zh-CN" dirty="0"/>
          </a:p>
          <a:p>
            <a:pPr lvl="1"/>
            <a:r>
              <a:rPr lang="en-US" altLang="zh-CN" dirty="0"/>
              <a:t>GND </a:t>
            </a:r>
            <a:r>
              <a:rPr lang="zh-CN" altLang="en-US" dirty="0"/>
              <a:t>接地</a:t>
            </a:r>
            <a:endParaRPr lang="en-US" altLang="zh-CN" dirty="0"/>
          </a:p>
          <a:p>
            <a:pPr lvl="1"/>
            <a:r>
              <a:rPr lang="en-US" altLang="zh-CN" dirty="0"/>
              <a:t>DO    </a:t>
            </a:r>
            <a:r>
              <a:rPr lang="zh-CN" altLang="en-US" dirty="0"/>
              <a:t>悬空</a:t>
            </a:r>
            <a:endParaRPr lang="en-US" altLang="zh-CN" dirty="0"/>
          </a:p>
          <a:p>
            <a:pPr lvl="1"/>
            <a:r>
              <a:rPr lang="en-US" altLang="zh-CN" dirty="0"/>
              <a:t>AO    </a:t>
            </a:r>
            <a:r>
              <a:rPr lang="zh-CN" altLang="en-US" dirty="0"/>
              <a:t>接</a:t>
            </a:r>
            <a:r>
              <a:rPr lang="en-US" altLang="zh-CN" dirty="0"/>
              <a:t>A0</a:t>
            </a:r>
          </a:p>
        </p:txBody>
      </p:sp>
    </p:spTree>
    <p:extLst>
      <p:ext uri="{BB962C8B-B14F-4D97-AF65-F5344CB8AC3E}">
        <p14:creationId xmlns:p14="http://schemas.microsoft.com/office/powerpoint/2010/main" val="35300178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48930-6064-40C1-ABDF-8E5042B4F242}"/>
              </a:ext>
            </a:extLst>
          </p:cNvPr>
          <p:cNvSpPr>
            <a:spLocks noGrp="1"/>
          </p:cNvSpPr>
          <p:nvPr>
            <p:ph type="title"/>
          </p:nvPr>
        </p:nvSpPr>
        <p:spPr/>
        <p:txBody>
          <a:bodyPr/>
          <a:lstStyle/>
          <a:p>
            <a:pPr algn="ctr"/>
            <a:r>
              <a:rPr lang="en-US" altLang="zh-CN" dirty="0"/>
              <a:t>PM2.5</a:t>
            </a:r>
            <a:r>
              <a:rPr lang="zh-CN" altLang="en-US" dirty="0"/>
              <a:t>传感器</a:t>
            </a:r>
          </a:p>
        </p:txBody>
      </p:sp>
      <p:sp>
        <p:nvSpPr>
          <p:cNvPr id="3" name="内容占位符 2">
            <a:extLst>
              <a:ext uri="{FF2B5EF4-FFF2-40B4-BE49-F238E27FC236}">
                <a16:creationId xmlns:a16="http://schemas.microsoft.com/office/drawing/2014/main" id="{5B8E2D72-230B-4DC9-835C-9BDCC38CE588}"/>
              </a:ext>
            </a:extLst>
          </p:cNvPr>
          <p:cNvSpPr>
            <a:spLocks noGrp="1"/>
          </p:cNvSpPr>
          <p:nvPr>
            <p:ph idx="1"/>
          </p:nvPr>
        </p:nvSpPr>
        <p:spPr>
          <a:xfrm>
            <a:off x="1309512" y="2667000"/>
            <a:ext cx="6834743" cy="3332816"/>
          </a:xfrm>
        </p:spPr>
        <p:txBody>
          <a:bodyPr/>
          <a:lstStyle/>
          <a:p>
            <a:r>
              <a:rPr lang="zh-CN" altLang="en-US" dirty="0"/>
              <a:t>衡量空气质量的一个重要指标是</a:t>
            </a:r>
            <a:r>
              <a:rPr lang="en-US" altLang="zh-CN" dirty="0"/>
              <a:t>PM2.5</a:t>
            </a:r>
            <a:r>
              <a:rPr lang="zh-CN" altLang="en-US" dirty="0"/>
              <a:t>。</a:t>
            </a:r>
            <a:endParaRPr lang="en-US" altLang="zh-CN" dirty="0"/>
          </a:p>
          <a:p>
            <a:r>
              <a:rPr lang="en-US" altLang="zh-CN" dirty="0"/>
              <a:t>PM2.5</a:t>
            </a:r>
            <a:r>
              <a:rPr lang="zh-CN" altLang="en-US" dirty="0"/>
              <a:t>定义是环境空气中空气动力学当量直径小于等于 </a:t>
            </a:r>
            <a:r>
              <a:rPr lang="en-US" altLang="zh-CN" dirty="0"/>
              <a:t>2.5 </a:t>
            </a:r>
            <a:r>
              <a:rPr lang="zh-CN" altLang="en-US" dirty="0"/>
              <a:t>微米的颗粒物，它能较长时间悬浮于空气中，其在空气中含量浓度越高就代表空气污染越严重，最致命的是</a:t>
            </a:r>
            <a:r>
              <a:rPr lang="en-US" altLang="zh-CN" dirty="0"/>
              <a:t>PM2.5</a:t>
            </a:r>
            <a:r>
              <a:rPr lang="zh-CN" altLang="en-US" dirty="0"/>
              <a:t>不会被呼吸道拦截，可以直接进入肺泡被人体吸收，所以</a:t>
            </a:r>
            <a:r>
              <a:rPr lang="en-US" altLang="zh-CN" dirty="0"/>
              <a:t>PM2.5</a:t>
            </a:r>
            <a:r>
              <a:rPr lang="zh-CN" altLang="en-US" dirty="0"/>
              <a:t>的浓度直接关系到了人类的生存健康。</a:t>
            </a:r>
            <a:endParaRPr lang="en-US" altLang="zh-CN" dirty="0"/>
          </a:p>
        </p:txBody>
      </p:sp>
      <p:pic>
        <p:nvPicPr>
          <p:cNvPr id="4" name="图片 3">
            <a:extLst>
              <a:ext uri="{FF2B5EF4-FFF2-40B4-BE49-F238E27FC236}">
                <a16:creationId xmlns:a16="http://schemas.microsoft.com/office/drawing/2014/main" id="{78527965-3F71-4AAC-B87A-AF036F33BE14}"/>
              </a:ext>
            </a:extLst>
          </p:cNvPr>
          <p:cNvPicPr>
            <a:picLocks noChangeAspect="1"/>
          </p:cNvPicPr>
          <p:nvPr/>
        </p:nvPicPr>
        <p:blipFill>
          <a:blip r:embed="rId2"/>
          <a:stretch>
            <a:fillRect/>
          </a:stretch>
        </p:blipFill>
        <p:spPr>
          <a:xfrm>
            <a:off x="8879166" y="3385258"/>
            <a:ext cx="2703235" cy="1896299"/>
          </a:xfrm>
          <a:prstGeom prst="rect">
            <a:avLst/>
          </a:prstGeom>
        </p:spPr>
      </p:pic>
    </p:spTree>
    <p:extLst>
      <p:ext uri="{BB962C8B-B14F-4D97-AF65-F5344CB8AC3E}">
        <p14:creationId xmlns:p14="http://schemas.microsoft.com/office/powerpoint/2010/main" val="239687535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49F9B-B306-49D3-9CC9-12E12F9CBD10}"/>
              </a:ext>
            </a:extLst>
          </p:cNvPr>
          <p:cNvSpPr>
            <a:spLocks noGrp="1"/>
          </p:cNvSpPr>
          <p:nvPr>
            <p:ph type="title"/>
          </p:nvPr>
        </p:nvSpPr>
        <p:spPr>
          <a:xfrm>
            <a:off x="1309688" y="347473"/>
            <a:ext cx="10272889" cy="1554479"/>
          </a:xfrm>
        </p:spPr>
        <p:txBody>
          <a:bodyPr>
            <a:normAutofit/>
          </a:bodyPr>
          <a:lstStyle/>
          <a:p>
            <a:r>
              <a:rPr lang="zh-CN" altLang="en-US" sz="2800" dirty="0"/>
              <a:t>空气质量对照表</a:t>
            </a:r>
          </a:p>
        </p:txBody>
      </p:sp>
      <p:graphicFrame>
        <p:nvGraphicFramePr>
          <p:cNvPr id="5" name="内容占位符 4">
            <a:extLst>
              <a:ext uri="{FF2B5EF4-FFF2-40B4-BE49-F238E27FC236}">
                <a16:creationId xmlns:a16="http://schemas.microsoft.com/office/drawing/2014/main" id="{053AB3A4-FF69-4FCA-914A-6A522CA1FBAB}"/>
              </a:ext>
            </a:extLst>
          </p:cNvPr>
          <p:cNvGraphicFramePr>
            <a:graphicFrameLocks noGrp="1"/>
          </p:cNvGraphicFramePr>
          <p:nvPr>
            <p:ph idx="1"/>
            <p:extLst>
              <p:ext uri="{D42A27DB-BD31-4B8C-83A1-F6EECF244321}">
                <p14:modId xmlns:p14="http://schemas.microsoft.com/office/powerpoint/2010/main" val="3030642401"/>
              </p:ext>
            </p:extLst>
          </p:nvPr>
        </p:nvGraphicFramePr>
        <p:xfrm>
          <a:off x="1309688" y="1787268"/>
          <a:ext cx="10272712" cy="4016124"/>
        </p:xfrm>
        <a:graphic>
          <a:graphicData uri="http://schemas.openxmlformats.org/drawingml/2006/table">
            <a:tbl>
              <a:tblPr firstRow="1" bandRow="1">
                <a:tableStyleId>{5C22544A-7EE6-4342-B048-85BDC9FD1C3A}</a:tableStyleId>
              </a:tblPr>
              <a:tblGrid>
                <a:gridCol w="5136356">
                  <a:extLst>
                    <a:ext uri="{9D8B030D-6E8A-4147-A177-3AD203B41FA5}">
                      <a16:colId xmlns:a16="http://schemas.microsoft.com/office/drawing/2014/main" val="3421694450"/>
                    </a:ext>
                  </a:extLst>
                </a:gridCol>
                <a:gridCol w="5136356">
                  <a:extLst>
                    <a:ext uri="{9D8B030D-6E8A-4147-A177-3AD203B41FA5}">
                      <a16:colId xmlns:a16="http://schemas.microsoft.com/office/drawing/2014/main" val="2188752813"/>
                    </a:ext>
                  </a:extLst>
                </a:gridCol>
              </a:tblGrid>
              <a:tr h="593344">
                <a:tc>
                  <a:txBody>
                    <a:bodyPr/>
                    <a:lstStyle/>
                    <a:p>
                      <a:pPr algn="l">
                        <a:lnSpc>
                          <a:spcPct val="150000"/>
                        </a:lnSpc>
                      </a:pPr>
                      <a:r>
                        <a:rPr lang="en-US" altLang="zh-CN" sz="2800" dirty="0"/>
                        <a:t>3000+</a:t>
                      </a:r>
                      <a:endParaRPr lang="zh-CN" altLang="en-US" sz="2800" dirty="0"/>
                    </a:p>
                  </a:txBody>
                  <a:tcPr/>
                </a:tc>
                <a:tc>
                  <a:txBody>
                    <a:bodyPr/>
                    <a:lstStyle/>
                    <a:p>
                      <a:pPr algn="l">
                        <a:lnSpc>
                          <a:spcPct val="150000"/>
                        </a:lnSpc>
                      </a:pPr>
                      <a:r>
                        <a:rPr lang="zh-CN" altLang="en-US" sz="2800" dirty="0"/>
                        <a:t>很差</a:t>
                      </a:r>
                    </a:p>
                  </a:txBody>
                  <a:tcPr/>
                </a:tc>
                <a:extLst>
                  <a:ext uri="{0D108BD9-81ED-4DB2-BD59-A6C34878D82A}">
                    <a16:rowId xmlns:a16="http://schemas.microsoft.com/office/drawing/2014/main" val="1838040607"/>
                  </a:ext>
                </a:extLst>
              </a:tr>
              <a:tr h="593344">
                <a:tc>
                  <a:txBody>
                    <a:bodyPr/>
                    <a:lstStyle/>
                    <a:p>
                      <a:pPr algn="l">
                        <a:lnSpc>
                          <a:spcPct val="150000"/>
                        </a:lnSpc>
                      </a:pPr>
                      <a:r>
                        <a:rPr lang="en-US" altLang="zh-CN" sz="2800" dirty="0"/>
                        <a:t>1050 - 3000</a:t>
                      </a:r>
                      <a:endParaRPr lang="zh-CN" altLang="en-US" sz="2800" dirty="0"/>
                    </a:p>
                  </a:txBody>
                  <a:tcPr/>
                </a:tc>
                <a:tc>
                  <a:txBody>
                    <a:bodyPr/>
                    <a:lstStyle/>
                    <a:p>
                      <a:pPr algn="l">
                        <a:lnSpc>
                          <a:spcPct val="150000"/>
                        </a:lnSpc>
                      </a:pPr>
                      <a:r>
                        <a:rPr lang="zh-CN" altLang="en-US" sz="2800" dirty="0"/>
                        <a:t>差</a:t>
                      </a:r>
                    </a:p>
                  </a:txBody>
                  <a:tcPr/>
                </a:tc>
                <a:extLst>
                  <a:ext uri="{0D108BD9-81ED-4DB2-BD59-A6C34878D82A}">
                    <a16:rowId xmlns:a16="http://schemas.microsoft.com/office/drawing/2014/main" val="3381434552"/>
                  </a:ext>
                </a:extLst>
              </a:tr>
              <a:tr h="593344">
                <a:tc>
                  <a:txBody>
                    <a:bodyPr/>
                    <a:lstStyle/>
                    <a:p>
                      <a:pPr algn="l">
                        <a:lnSpc>
                          <a:spcPct val="150000"/>
                        </a:lnSpc>
                      </a:pPr>
                      <a:r>
                        <a:rPr lang="en-US" altLang="zh-CN" sz="2800" dirty="0"/>
                        <a:t>300 - 1050</a:t>
                      </a:r>
                      <a:endParaRPr lang="zh-CN" altLang="en-US" sz="2800" dirty="0"/>
                    </a:p>
                  </a:txBody>
                  <a:tcPr/>
                </a:tc>
                <a:tc>
                  <a:txBody>
                    <a:bodyPr/>
                    <a:lstStyle/>
                    <a:p>
                      <a:pPr algn="l">
                        <a:lnSpc>
                          <a:spcPct val="150000"/>
                        </a:lnSpc>
                      </a:pPr>
                      <a:r>
                        <a:rPr lang="zh-CN" altLang="en-US" sz="2800" dirty="0"/>
                        <a:t>一般</a:t>
                      </a:r>
                    </a:p>
                  </a:txBody>
                  <a:tcPr/>
                </a:tc>
                <a:extLst>
                  <a:ext uri="{0D108BD9-81ED-4DB2-BD59-A6C34878D82A}">
                    <a16:rowId xmlns:a16="http://schemas.microsoft.com/office/drawing/2014/main" val="3629979556"/>
                  </a:ext>
                </a:extLst>
              </a:tr>
              <a:tr h="593344">
                <a:tc>
                  <a:txBody>
                    <a:bodyPr/>
                    <a:lstStyle/>
                    <a:p>
                      <a:pPr algn="l">
                        <a:lnSpc>
                          <a:spcPct val="150000"/>
                        </a:lnSpc>
                      </a:pPr>
                      <a:r>
                        <a:rPr lang="en-US" altLang="zh-CN" sz="2800" dirty="0"/>
                        <a:t>150 - 300</a:t>
                      </a:r>
                      <a:endParaRPr lang="zh-CN" altLang="en-US" sz="2800" dirty="0"/>
                    </a:p>
                  </a:txBody>
                  <a:tcPr/>
                </a:tc>
                <a:tc>
                  <a:txBody>
                    <a:bodyPr/>
                    <a:lstStyle/>
                    <a:p>
                      <a:pPr algn="l">
                        <a:lnSpc>
                          <a:spcPct val="150000"/>
                        </a:lnSpc>
                      </a:pPr>
                      <a:r>
                        <a:rPr lang="zh-CN" altLang="en-US" sz="2800" dirty="0"/>
                        <a:t>好</a:t>
                      </a:r>
                    </a:p>
                  </a:txBody>
                  <a:tcPr/>
                </a:tc>
                <a:extLst>
                  <a:ext uri="{0D108BD9-81ED-4DB2-BD59-A6C34878D82A}">
                    <a16:rowId xmlns:a16="http://schemas.microsoft.com/office/drawing/2014/main" val="100607105"/>
                  </a:ext>
                </a:extLst>
              </a:tr>
              <a:tr h="593344">
                <a:tc>
                  <a:txBody>
                    <a:bodyPr/>
                    <a:lstStyle/>
                    <a:p>
                      <a:pPr algn="l">
                        <a:lnSpc>
                          <a:spcPct val="150000"/>
                        </a:lnSpc>
                      </a:pPr>
                      <a:r>
                        <a:rPr lang="en-US" altLang="zh-CN" sz="2800" dirty="0"/>
                        <a:t>75 - 150</a:t>
                      </a:r>
                      <a:endParaRPr lang="zh-CN" altLang="en-US" sz="2800" dirty="0"/>
                    </a:p>
                  </a:txBody>
                  <a:tcPr/>
                </a:tc>
                <a:tc>
                  <a:txBody>
                    <a:bodyPr/>
                    <a:lstStyle/>
                    <a:p>
                      <a:pPr algn="l">
                        <a:lnSpc>
                          <a:spcPct val="150000"/>
                        </a:lnSpc>
                      </a:pPr>
                      <a:r>
                        <a:rPr lang="zh-CN" altLang="en-US" sz="2800" dirty="0"/>
                        <a:t>很好</a:t>
                      </a:r>
                    </a:p>
                  </a:txBody>
                  <a:tcPr/>
                </a:tc>
                <a:extLst>
                  <a:ext uri="{0D108BD9-81ED-4DB2-BD59-A6C34878D82A}">
                    <a16:rowId xmlns:a16="http://schemas.microsoft.com/office/drawing/2014/main" val="1311689945"/>
                  </a:ext>
                </a:extLst>
              </a:tr>
              <a:tr h="593344">
                <a:tc>
                  <a:txBody>
                    <a:bodyPr/>
                    <a:lstStyle/>
                    <a:p>
                      <a:pPr algn="l">
                        <a:lnSpc>
                          <a:spcPct val="150000"/>
                        </a:lnSpc>
                      </a:pPr>
                      <a:r>
                        <a:rPr lang="en-US" altLang="zh-CN" sz="2800" dirty="0"/>
                        <a:t>0 - 75</a:t>
                      </a:r>
                      <a:endParaRPr lang="zh-CN" altLang="en-US" sz="2800" dirty="0"/>
                    </a:p>
                  </a:txBody>
                  <a:tcPr/>
                </a:tc>
                <a:tc>
                  <a:txBody>
                    <a:bodyPr/>
                    <a:lstStyle/>
                    <a:p>
                      <a:pPr algn="l">
                        <a:lnSpc>
                          <a:spcPct val="150000"/>
                        </a:lnSpc>
                      </a:pPr>
                      <a:r>
                        <a:rPr lang="zh-CN" altLang="en-US" sz="2800" dirty="0"/>
                        <a:t>非常好</a:t>
                      </a:r>
                    </a:p>
                  </a:txBody>
                  <a:tcPr/>
                </a:tc>
                <a:extLst>
                  <a:ext uri="{0D108BD9-81ED-4DB2-BD59-A6C34878D82A}">
                    <a16:rowId xmlns:a16="http://schemas.microsoft.com/office/drawing/2014/main" val="4138256517"/>
                  </a:ext>
                </a:extLst>
              </a:tr>
            </a:tbl>
          </a:graphicData>
        </a:graphic>
      </p:graphicFrame>
    </p:spTree>
    <p:extLst>
      <p:ext uri="{BB962C8B-B14F-4D97-AF65-F5344CB8AC3E}">
        <p14:creationId xmlns:p14="http://schemas.microsoft.com/office/powerpoint/2010/main" val="223470030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39490-AA13-421F-A4D7-CC8F10F1E226}"/>
              </a:ext>
            </a:extLst>
          </p:cNvPr>
          <p:cNvSpPr>
            <a:spLocks noGrp="1"/>
          </p:cNvSpPr>
          <p:nvPr>
            <p:ph type="title"/>
          </p:nvPr>
        </p:nvSpPr>
        <p:spPr>
          <a:xfrm>
            <a:off x="1309512" y="457201"/>
            <a:ext cx="10272889" cy="1305611"/>
          </a:xfrm>
        </p:spPr>
        <p:txBody>
          <a:bodyPr/>
          <a:lstStyle/>
          <a:p>
            <a:r>
              <a:rPr lang="zh-CN" altLang="en-US" sz="2800" dirty="0"/>
              <a:t>引脚图</a:t>
            </a:r>
          </a:p>
        </p:txBody>
      </p:sp>
      <p:pic>
        <p:nvPicPr>
          <p:cNvPr id="4" name="内容占位符 3">
            <a:extLst>
              <a:ext uri="{FF2B5EF4-FFF2-40B4-BE49-F238E27FC236}">
                <a16:creationId xmlns:a16="http://schemas.microsoft.com/office/drawing/2014/main" id="{5B16253F-2E2A-4F6A-B3A7-352AF0BB26F9}"/>
              </a:ext>
            </a:extLst>
          </p:cNvPr>
          <p:cNvPicPr>
            <a:picLocks noGrp="1" noChangeAspect="1"/>
          </p:cNvPicPr>
          <p:nvPr>
            <p:ph idx="4294967295"/>
          </p:nvPr>
        </p:nvPicPr>
        <p:blipFill>
          <a:blip r:embed="rId2"/>
          <a:stretch>
            <a:fillRect/>
          </a:stretch>
        </p:blipFill>
        <p:spPr>
          <a:xfrm>
            <a:off x="1835856" y="2306324"/>
            <a:ext cx="9220200" cy="3362325"/>
          </a:xfrm>
          <a:prstGeom prst="rect">
            <a:avLst/>
          </a:prstGeom>
        </p:spPr>
      </p:pic>
    </p:spTree>
    <p:extLst>
      <p:ext uri="{BB962C8B-B14F-4D97-AF65-F5344CB8AC3E}">
        <p14:creationId xmlns:p14="http://schemas.microsoft.com/office/powerpoint/2010/main" val="62050510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0CFA1-9EEA-4E43-8847-FE4236B4B863}"/>
              </a:ext>
            </a:extLst>
          </p:cNvPr>
          <p:cNvSpPr>
            <a:spLocks noGrp="1"/>
          </p:cNvSpPr>
          <p:nvPr>
            <p:ph type="title"/>
          </p:nvPr>
        </p:nvSpPr>
        <p:spPr/>
        <p:txBody>
          <a:bodyPr/>
          <a:lstStyle/>
          <a:p>
            <a:pPr algn="ctr"/>
            <a:r>
              <a:rPr lang="zh-CN" altLang="en-US" dirty="0"/>
              <a:t>实验</a:t>
            </a:r>
            <a:r>
              <a:rPr lang="en-US" altLang="zh-CN" dirty="0"/>
              <a:t>33 PM2.5</a:t>
            </a:r>
            <a:r>
              <a:rPr lang="zh-CN" altLang="en-US" dirty="0"/>
              <a:t>检测</a:t>
            </a:r>
          </a:p>
        </p:txBody>
      </p:sp>
      <p:sp>
        <p:nvSpPr>
          <p:cNvPr id="3" name="内容占位符 2">
            <a:extLst>
              <a:ext uri="{FF2B5EF4-FFF2-40B4-BE49-F238E27FC236}">
                <a16:creationId xmlns:a16="http://schemas.microsoft.com/office/drawing/2014/main" id="{29081A32-BC25-4C88-8D90-18E2599DFD73}"/>
              </a:ext>
            </a:extLst>
          </p:cNvPr>
          <p:cNvSpPr>
            <a:spLocks noGrp="1"/>
          </p:cNvSpPr>
          <p:nvPr>
            <p:ph idx="1"/>
          </p:nvPr>
        </p:nvSpPr>
        <p:spPr/>
        <p:txBody>
          <a:bodyPr>
            <a:normAutofit fontScale="85000" lnSpcReduction="10000"/>
          </a:bodyPr>
          <a:lstStyle/>
          <a:p>
            <a:r>
              <a:rPr lang="zh-CN" altLang="en-US" dirty="0"/>
              <a:t>实验器材</a:t>
            </a:r>
            <a:endParaRPr lang="en-US" altLang="zh-CN" dirty="0"/>
          </a:p>
          <a:p>
            <a:pPr marL="914400" lvl="1" indent="-457200">
              <a:buFont typeface="+mj-lt"/>
              <a:buAutoNum type="arabicPeriod"/>
            </a:pPr>
            <a:r>
              <a:rPr lang="en-US" altLang="zh-CN" dirty="0" err="1"/>
              <a:t>NodeMCU</a:t>
            </a:r>
            <a:r>
              <a:rPr lang="zh-CN" altLang="en-US" dirty="0"/>
              <a:t>开发板</a:t>
            </a:r>
            <a:endParaRPr lang="en-US" altLang="zh-CN" dirty="0"/>
          </a:p>
          <a:p>
            <a:pPr marL="914400" lvl="1" indent="-457200">
              <a:buFont typeface="+mj-lt"/>
              <a:buAutoNum type="arabicPeriod"/>
            </a:pPr>
            <a:r>
              <a:rPr lang="en-US" altLang="zh-CN" dirty="0"/>
              <a:t>USB</a:t>
            </a:r>
            <a:r>
              <a:rPr lang="zh-CN" altLang="en-US" dirty="0"/>
              <a:t>数据线</a:t>
            </a:r>
            <a:endParaRPr lang="en-US" altLang="zh-CN" dirty="0"/>
          </a:p>
          <a:p>
            <a:pPr marL="914400" lvl="1" indent="-457200">
              <a:buFont typeface="+mj-lt"/>
              <a:buAutoNum type="arabicPeriod"/>
            </a:pPr>
            <a:r>
              <a:rPr lang="zh-CN" altLang="en-US" dirty="0"/>
              <a:t>面包板及跳线</a:t>
            </a:r>
            <a:endParaRPr lang="en-US" altLang="zh-CN" dirty="0"/>
          </a:p>
          <a:p>
            <a:pPr marL="914400" lvl="1" indent="-457200">
              <a:buFont typeface="+mj-lt"/>
              <a:buAutoNum type="arabicPeriod"/>
            </a:pPr>
            <a:r>
              <a:rPr lang="en-US" altLang="zh-CN" dirty="0"/>
              <a:t>PM2.5</a:t>
            </a:r>
            <a:r>
              <a:rPr lang="zh-CN" altLang="en-US" dirty="0"/>
              <a:t>传感器</a:t>
            </a:r>
            <a:r>
              <a:rPr lang="en-US" altLang="zh-CN" dirty="0"/>
              <a:t>1</a:t>
            </a:r>
            <a:r>
              <a:rPr lang="zh-CN" altLang="en-US" dirty="0"/>
              <a:t>块</a:t>
            </a:r>
            <a:endParaRPr lang="en-US" altLang="zh-CN" dirty="0"/>
          </a:p>
          <a:p>
            <a:pPr marL="914400" lvl="1" indent="-457200">
              <a:buFont typeface="+mj-lt"/>
              <a:buAutoNum type="arabicPeriod"/>
            </a:pPr>
            <a:r>
              <a:rPr lang="en-US" altLang="zh-CN" dirty="0"/>
              <a:t>150Ω</a:t>
            </a:r>
            <a:r>
              <a:rPr lang="zh-CN" altLang="en-US" dirty="0"/>
              <a:t>电阻</a:t>
            </a:r>
            <a:r>
              <a:rPr lang="en-US" altLang="zh-CN" dirty="0"/>
              <a:t>1</a:t>
            </a:r>
            <a:r>
              <a:rPr lang="zh-CN" altLang="en-US" dirty="0"/>
              <a:t>个</a:t>
            </a:r>
            <a:endParaRPr lang="en-US" altLang="zh-CN" dirty="0"/>
          </a:p>
          <a:p>
            <a:pPr marL="914400" lvl="1" indent="-457200">
              <a:buFont typeface="+mj-lt"/>
              <a:buAutoNum type="arabicPeriod"/>
            </a:pPr>
            <a:r>
              <a:rPr lang="en-US" altLang="zh-CN" dirty="0"/>
              <a:t>220μF</a:t>
            </a:r>
            <a:r>
              <a:rPr lang="zh-CN" altLang="en-US" dirty="0"/>
              <a:t>电容</a:t>
            </a:r>
            <a:r>
              <a:rPr lang="en-US" altLang="zh-CN" dirty="0"/>
              <a:t>1</a:t>
            </a:r>
            <a:r>
              <a:rPr lang="zh-CN" altLang="en-US" dirty="0"/>
              <a:t>个</a:t>
            </a:r>
            <a:endParaRPr lang="en-US" altLang="zh-CN" dirty="0"/>
          </a:p>
          <a:p>
            <a:r>
              <a:rPr lang="zh-CN" altLang="en-US" dirty="0"/>
              <a:t>参考网址</a:t>
            </a:r>
            <a:endParaRPr lang="en-US" altLang="zh-CN" dirty="0"/>
          </a:p>
          <a:p>
            <a:pPr lvl="1"/>
            <a:r>
              <a:rPr lang="en-US" altLang="zh-CN" dirty="0"/>
              <a:t>https://www.guokr.com/article/434130/#id7</a:t>
            </a:r>
          </a:p>
        </p:txBody>
      </p:sp>
    </p:spTree>
    <p:extLst>
      <p:ext uri="{BB962C8B-B14F-4D97-AF65-F5344CB8AC3E}">
        <p14:creationId xmlns:p14="http://schemas.microsoft.com/office/powerpoint/2010/main" val="205349647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2C409-BC51-4F62-AFD4-21CC9D9212CC}"/>
              </a:ext>
            </a:extLst>
          </p:cNvPr>
          <p:cNvSpPr>
            <a:spLocks noGrp="1"/>
          </p:cNvSpPr>
          <p:nvPr>
            <p:ph type="title"/>
          </p:nvPr>
        </p:nvSpPr>
        <p:spPr/>
        <p:txBody>
          <a:bodyPr>
            <a:normAutofit/>
          </a:bodyPr>
          <a:lstStyle/>
          <a:p>
            <a:r>
              <a:rPr lang="en-US" altLang="zh-CN" sz="2800" dirty="0"/>
              <a:t>ESP8266</a:t>
            </a:r>
            <a:r>
              <a:rPr lang="zh-CN" altLang="en-US" sz="2800" dirty="0"/>
              <a:t>实物图</a:t>
            </a:r>
          </a:p>
        </p:txBody>
      </p:sp>
      <p:graphicFrame>
        <p:nvGraphicFramePr>
          <p:cNvPr id="6" name="内容占位符 5">
            <a:extLst>
              <a:ext uri="{FF2B5EF4-FFF2-40B4-BE49-F238E27FC236}">
                <a16:creationId xmlns:a16="http://schemas.microsoft.com/office/drawing/2014/main" id="{5CE46E77-C8F2-47C4-9658-42B3C79C5F58}"/>
              </a:ext>
            </a:extLst>
          </p:cNvPr>
          <p:cNvGraphicFramePr>
            <a:graphicFrameLocks noGrp="1"/>
          </p:cNvGraphicFramePr>
          <p:nvPr>
            <p:ph sz="half" idx="4294967295"/>
            <p:extLst>
              <p:ext uri="{D42A27DB-BD31-4B8C-83A1-F6EECF244321}">
                <p14:modId xmlns:p14="http://schemas.microsoft.com/office/powerpoint/2010/main" val="1676280201"/>
              </p:ext>
            </p:extLst>
          </p:nvPr>
        </p:nvGraphicFramePr>
        <p:xfrm>
          <a:off x="1371600" y="2279174"/>
          <a:ext cx="4724400" cy="3444240"/>
        </p:xfrm>
        <a:graphic>
          <a:graphicData uri="http://schemas.openxmlformats.org/drawingml/2006/table">
            <a:tbl>
              <a:tblPr/>
              <a:tblGrid>
                <a:gridCol w="1574800">
                  <a:extLst>
                    <a:ext uri="{9D8B030D-6E8A-4147-A177-3AD203B41FA5}">
                      <a16:colId xmlns:a16="http://schemas.microsoft.com/office/drawing/2014/main" val="3420167323"/>
                    </a:ext>
                  </a:extLst>
                </a:gridCol>
                <a:gridCol w="1574800">
                  <a:extLst>
                    <a:ext uri="{9D8B030D-6E8A-4147-A177-3AD203B41FA5}">
                      <a16:colId xmlns:a16="http://schemas.microsoft.com/office/drawing/2014/main" val="1449273435"/>
                    </a:ext>
                  </a:extLst>
                </a:gridCol>
                <a:gridCol w="1574800">
                  <a:extLst>
                    <a:ext uri="{9D8B030D-6E8A-4147-A177-3AD203B41FA5}">
                      <a16:colId xmlns:a16="http://schemas.microsoft.com/office/drawing/2014/main" val="1683245175"/>
                    </a:ext>
                  </a:extLst>
                </a:gridCol>
              </a:tblGrid>
              <a:tr h="0">
                <a:tc>
                  <a:txBody>
                    <a:bodyPr/>
                    <a:lstStyle/>
                    <a:p>
                      <a:pPr algn="ctr" fontAlgn="ctr"/>
                      <a:r>
                        <a:rPr lang="en-US" b="1" dirty="0">
                          <a:effectLst/>
                        </a:rPr>
                        <a:t>GP2Y10</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zh-CN" altLang="en-US" b="1">
                        <a:effectLs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b="1" dirty="0">
                          <a:effectLst/>
                        </a:rPr>
                        <a:t>ESP8266</a:t>
                      </a:r>
                      <a:endParaRPr lang="en-US" b="1" dirty="0">
                        <a:effectLs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4838431"/>
                  </a:ext>
                </a:extLst>
              </a:tr>
              <a:tr h="0">
                <a:tc>
                  <a:txBody>
                    <a:bodyPr/>
                    <a:lstStyle/>
                    <a:p>
                      <a:pPr algn="ctr" fontAlgn="ctr"/>
                      <a:r>
                        <a:rPr lang="en-US" altLang="zh-CN">
                          <a:effectLst/>
                        </a:rPr>
                        <a:t>1</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150</a:t>
                      </a:r>
                      <a:r>
                        <a:rPr lang="zh-CN" altLang="en-US">
                          <a:effectLst/>
                        </a:rPr>
                        <a:t>欧电阻</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dirty="0">
                          <a:effectLst/>
                        </a:rPr>
                        <a:t>3.3V</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02526385"/>
                  </a:ext>
                </a:extLst>
              </a:tr>
              <a:tr h="479742">
                <a:tc>
                  <a:txBody>
                    <a:bodyPr/>
                    <a:lstStyle/>
                    <a:p>
                      <a:pPr algn="ctr" fontAlgn="ctr"/>
                      <a:r>
                        <a:rPr lang="en-US" altLang="zh-CN">
                          <a:effectLst/>
                        </a:rPr>
                        <a:t>1</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220uF</a:t>
                      </a:r>
                      <a:r>
                        <a:rPr lang="zh-CN" altLang="en-US">
                          <a:effectLst/>
                        </a:rPr>
                        <a:t>电解电容</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GND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62511994"/>
                  </a:ext>
                </a:extLst>
              </a:tr>
              <a:tr h="0">
                <a:tc>
                  <a:txBody>
                    <a:bodyPr/>
                    <a:lstStyle/>
                    <a:p>
                      <a:pPr algn="ctr" fontAlgn="ctr"/>
                      <a:r>
                        <a:rPr lang="en-US" altLang="zh-CN">
                          <a:effectLst/>
                        </a:rPr>
                        <a:t>2</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GND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99712865"/>
                  </a:ext>
                </a:extLst>
              </a:tr>
              <a:tr h="0">
                <a:tc>
                  <a:txBody>
                    <a:bodyPr/>
                    <a:lstStyle/>
                    <a:p>
                      <a:pPr algn="ctr" fontAlgn="ctr"/>
                      <a:r>
                        <a:rPr lang="en-US" altLang="zh-CN">
                          <a:effectLst/>
                        </a:rPr>
                        <a:t>3</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dirty="0">
                          <a:effectLst/>
                        </a:rPr>
                        <a:t>D4</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70491970"/>
                  </a:ext>
                </a:extLst>
              </a:tr>
              <a:tr h="0">
                <a:tc>
                  <a:txBody>
                    <a:bodyPr/>
                    <a:lstStyle/>
                    <a:p>
                      <a:pPr algn="ctr" fontAlgn="ctr"/>
                      <a:r>
                        <a:rPr lang="en-US" altLang="zh-CN">
                          <a:effectLst/>
                        </a:rPr>
                        <a:t>4</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GND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6424188"/>
                  </a:ext>
                </a:extLst>
              </a:tr>
              <a:tr h="0">
                <a:tc>
                  <a:txBody>
                    <a:bodyPr/>
                    <a:lstStyle/>
                    <a:p>
                      <a:pPr algn="ctr" fontAlgn="ctr"/>
                      <a:r>
                        <a:rPr lang="en-US" altLang="zh-CN">
                          <a:effectLst/>
                        </a:rPr>
                        <a:t>5</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dirty="0">
                          <a:effectLst/>
                        </a:rPr>
                        <a:t>A0</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2794393"/>
                  </a:ext>
                </a:extLst>
              </a:tr>
              <a:tr h="0">
                <a:tc>
                  <a:txBody>
                    <a:bodyPr/>
                    <a:lstStyle/>
                    <a:p>
                      <a:pPr algn="ctr" fontAlgn="ctr"/>
                      <a:r>
                        <a:rPr lang="en-US" altLang="zh-CN">
                          <a:effectLst/>
                        </a:rPr>
                        <a:t>6</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dirty="0">
                          <a:effectLst/>
                        </a:rPr>
                        <a:t>3.3V</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88770210"/>
                  </a:ext>
                </a:extLst>
              </a:tr>
            </a:tbl>
          </a:graphicData>
        </a:graphic>
      </p:graphicFrame>
      <p:pic>
        <p:nvPicPr>
          <p:cNvPr id="5" name="内容占位符 4">
            <a:extLst>
              <a:ext uri="{FF2B5EF4-FFF2-40B4-BE49-F238E27FC236}">
                <a16:creationId xmlns:a16="http://schemas.microsoft.com/office/drawing/2014/main" id="{7F95A4D9-8547-49EF-BBCF-84878597E2E9}"/>
              </a:ext>
            </a:extLst>
          </p:cNvPr>
          <p:cNvPicPr>
            <a:picLocks noGrp="1" noChangeAspect="1"/>
          </p:cNvPicPr>
          <p:nvPr>
            <p:ph sz="half" idx="4294967295"/>
          </p:nvPr>
        </p:nvPicPr>
        <p:blipFill>
          <a:blip r:embed="rId2"/>
          <a:stretch>
            <a:fillRect/>
          </a:stretch>
        </p:blipFill>
        <p:spPr>
          <a:xfrm>
            <a:off x="6445956" y="2548176"/>
            <a:ext cx="5181600" cy="3065462"/>
          </a:xfrm>
          <a:prstGeom prst="rect">
            <a:avLst/>
          </a:prstGeom>
        </p:spPr>
      </p:pic>
    </p:spTree>
    <p:extLst>
      <p:ext uri="{BB962C8B-B14F-4D97-AF65-F5344CB8AC3E}">
        <p14:creationId xmlns:p14="http://schemas.microsoft.com/office/powerpoint/2010/main" val="124424820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880</Words>
  <Application>Microsoft Office PowerPoint</Application>
  <PresentationFormat>宽屏</PresentationFormat>
  <Paragraphs>103</Paragraphs>
  <Slides>16</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16</vt:i4>
      </vt:variant>
    </vt:vector>
  </HeadingPairs>
  <TitlesOfParts>
    <vt:vector size="19" baseType="lpstr">
      <vt:lpstr>Arial</vt:lpstr>
      <vt:lpstr>Corbel</vt:lpstr>
      <vt:lpstr>视差</vt:lpstr>
      <vt:lpstr>2021西安交通大学小学期计算机应用能力实训（Arduino项目）</vt:lpstr>
      <vt:lpstr>可燃气体传感器</vt:lpstr>
      <vt:lpstr>mq-9气体传感器</vt:lpstr>
      <vt:lpstr>实验32：可燃气传感器</vt:lpstr>
      <vt:lpstr>PM2.5传感器</vt:lpstr>
      <vt:lpstr>空气质量对照表</vt:lpstr>
      <vt:lpstr>引脚图</vt:lpstr>
      <vt:lpstr>实验33 PM2.5检测</vt:lpstr>
      <vt:lpstr>ESP8266实物图</vt:lpstr>
      <vt:lpstr>Uno实物图</vt:lpstr>
      <vt:lpstr>YL-69土壤湿度传感器</vt:lpstr>
      <vt:lpstr>PowerPoint 演示文稿</vt:lpstr>
      <vt:lpstr>土壤湿度传感器</vt:lpstr>
      <vt:lpstr>PowerPoint 演示文稿</vt:lpstr>
      <vt:lpstr>实验34：土壤湿度检测</vt:lpstr>
      <vt:lpstr>项目：气象检测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宽 郝</dc:creator>
  <cp:lastModifiedBy>郝 宽</cp:lastModifiedBy>
  <cp:revision>47</cp:revision>
  <dcterms:created xsi:type="dcterms:W3CDTF">2019-07-01T09:36:55Z</dcterms:created>
  <dcterms:modified xsi:type="dcterms:W3CDTF">2021-07-11T08:15:53Z</dcterms:modified>
</cp:coreProperties>
</file>