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6" r:id="rId3"/>
    <p:sldId id="317" r:id="rId4"/>
    <p:sldId id="311" r:id="rId5"/>
    <p:sldId id="312" r:id="rId6"/>
    <p:sldId id="313" r:id="rId7"/>
    <p:sldId id="314" r:id="rId8"/>
    <p:sldId id="315" r:id="rId9"/>
    <p:sldId id="258" r:id="rId10"/>
    <p:sldId id="269" r:id="rId11"/>
    <p:sldId id="261" r:id="rId12"/>
    <p:sldId id="262" r:id="rId13"/>
    <p:sldId id="264" r:id="rId14"/>
    <p:sldId id="263" r:id="rId15"/>
    <p:sldId id="266" r:id="rId16"/>
    <p:sldId id="318" r:id="rId17"/>
    <p:sldId id="319" r:id="rId18"/>
    <p:sldId id="320" r:id="rId19"/>
    <p:sldId id="291" r:id="rId20"/>
    <p:sldId id="274" r:id="rId21"/>
    <p:sldId id="321" r:id="rId22"/>
    <p:sldId id="292" r:id="rId23"/>
    <p:sldId id="293" r:id="rId24"/>
    <p:sldId id="294" r:id="rId25"/>
    <p:sldId id="295" r:id="rId26"/>
    <p:sldId id="296" r:id="rId27"/>
    <p:sldId id="297" r:id="rId28"/>
    <p:sldId id="308" r:id="rId29"/>
    <p:sldId id="322" r:id="rId30"/>
    <p:sldId id="298" r:id="rId31"/>
    <p:sldId id="307" r:id="rId32"/>
    <p:sldId id="301" r:id="rId33"/>
    <p:sldId id="302" r:id="rId34"/>
    <p:sldId id="303" r:id="rId35"/>
    <p:sldId id="304" r:id="rId36"/>
    <p:sldId id="305" r:id="rId37"/>
    <p:sldId id="30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3569335"/>
          </a:xfrm>
        </p:spPr>
        <p:txBody>
          <a:bodyPr>
            <a:normAutofit/>
          </a:bodyPr>
          <a:lstStyle/>
          <a:p>
            <a:pPr algn="ctr"/>
            <a:br>
              <a:rPr lang="en-US" altLang="zh-CN" b="1" dirty="0"/>
            </a:br>
            <a:r>
              <a:rPr lang="en-US" altLang="zh-CN" b="1" dirty="0"/>
              <a:t>2022</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 Arduino</a:t>
            </a:r>
            <a:r>
              <a:rPr lang="zh-CN" altLang="en-US" sz="4800" dirty="0">
                <a:solidFill>
                  <a:srgbClr val="FF0000"/>
                </a:solidFill>
              </a:rPr>
              <a:t>项目）</a:t>
            </a:r>
          </a:p>
        </p:txBody>
      </p:sp>
      <p:sp>
        <p:nvSpPr>
          <p:cNvPr id="3" name="副标题 2"/>
          <p:cNvSpPr>
            <a:spLocks noGrp="1"/>
          </p:cNvSpPr>
          <p:nvPr>
            <p:ph type="subTitle" idx="1"/>
          </p:nvPr>
        </p:nvSpPr>
        <p:spPr>
          <a:xfrm>
            <a:off x="4727576" y="4570730"/>
            <a:ext cx="5184775" cy="1163320"/>
          </a:xfrm>
        </p:spPr>
        <p:txBody>
          <a:bodyPr>
            <a:normAutofit lnSpcReduction="10000"/>
          </a:bodyPr>
          <a:lstStyle/>
          <a:p>
            <a:endParaRPr lang="zh-CN" altLang="en-US" dirty="0">
              <a:solidFill>
                <a:srgbClr val="FF0000"/>
              </a:solidFill>
            </a:endParaRPr>
          </a:p>
          <a:p>
            <a:r>
              <a:rPr lang="zh-CN" altLang="en-US" dirty="0">
                <a:solidFill>
                  <a:srgbClr val="FF0000"/>
                </a:solidFill>
              </a:rPr>
              <a:t>任课教师：</a:t>
            </a:r>
            <a:endParaRPr lang="en-US" altLang="zh-CN" dirty="0">
              <a:solidFill>
                <a:srgbClr val="FF0000"/>
              </a:solidFill>
            </a:endParaRPr>
          </a:p>
          <a:p>
            <a:r>
              <a:rPr lang="zh-CN" altLang="en-US" dirty="0"/>
              <a:t>郝宽宽</a:t>
            </a:r>
            <a:endParaRPr lang="en-US" altLang="zh-CN" dirty="0"/>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pPr>
              <a:buSzPct val="100000"/>
              <a:buFont typeface="Wingdings" panose="05000000000000000000" pitchFamily="2" charset="2"/>
              <a:buChar char="Ø"/>
            </a:pPr>
            <a:r>
              <a:rPr lang="zh-CN" altLang="zh-CN" dirty="0"/>
              <a:t>实训</a:t>
            </a:r>
            <a:r>
              <a:rPr lang="zh-CN" altLang="en-US" dirty="0"/>
              <a:t>项目是搭建</a:t>
            </a:r>
            <a:r>
              <a:rPr lang="zh-CN" altLang="zh-CN" dirty="0"/>
              <a:t>一个基础的气象监测系统。</a:t>
            </a:r>
            <a:endParaRPr lang="en-US" altLang="zh-CN" dirty="0"/>
          </a:p>
          <a:p>
            <a:pPr>
              <a:buSzPct val="100000"/>
              <a:buFont typeface="Wingdings" panose="05000000000000000000" pitchFamily="2" charset="2"/>
              <a:buChar char="Ø"/>
            </a:pPr>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pPr>
              <a:buSzPct val="100000"/>
              <a:buFont typeface="Wingdings" panose="05000000000000000000" pitchFamily="2" charset="2"/>
              <a:buChar char="Ø"/>
            </a:pPr>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 </a:t>
            </a:r>
            <a:r>
              <a:rPr lang="en-US" altLang="zh-CN" dirty="0"/>
              <a:t>NodeMCU </a:t>
            </a:r>
            <a:r>
              <a:rPr lang="zh-CN" altLang="zh-CN" dirty="0"/>
              <a:t>开发</a:t>
            </a:r>
            <a:r>
              <a:rPr lang="zh-CN" altLang="en-US" dirty="0"/>
              <a:t>板及它们的开发环境；</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pic>
        <p:nvPicPr>
          <p:cNvPr id="4" name="图片 3">
            <a:extLst>
              <a:ext uri="{FF2B5EF4-FFF2-40B4-BE49-F238E27FC236}">
                <a16:creationId xmlns:a16="http://schemas.microsoft.com/office/drawing/2014/main" id="{146A7864-0D5A-F690-B423-27756DBDE661}"/>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pPr>
              <a:buSzPct val="100000"/>
              <a:buFont typeface="Wingdings" panose="05000000000000000000" pitchFamily="2" charset="2"/>
              <a:buChar char="Ø"/>
            </a:pPr>
            <a:r>
              <a:rPr lang="zh-CN" altLang="en-US" dirty="0"/>
              <a:t>一款开源电子原型平台。</a:t>
            </a:r>
            <a:endParaRPr lang="en-US" altLang="zh-CN" dirty="0"/>
          </a:p>
          <a:p>
            <a:pPr>
              <a:buSzPct val="100000"/>
              <a:buFont typeface="Wingdings" panose="05000000000000000000" pitchFamily="2" charset="2"/>
              <a:buChar char="Ø"/>
            </a:pPr>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pPr>
              <a:buSzPct val="100000"/>
              <a:buFont typeface="Wingdings" panose="05000000000000000000" pitchFamily="2" charset="2"/>
              <a:buChar char="Ø"/>
            </a:pPr>
            <a:r>
              <a:rPr lang="en-US" altLang="zh-CN" dirty="0"/>
              <a:t>Arduino</a:t>
            </a:r>
            <a:r>
              <a:rPr lang="zh-CN" altLang="en-US" dirty="0"/>
              <a:t>能通过各种各样的传感器来感知环境，通过控制灯光、马达和其他的装置来反馈、影响环境。</a:t>
            </a:r>
            <a:endParaRPr lang="en-US" altLang="zh-CN" dirty="0"/>
          </a:p>
          <a:p>
            <a:pPr>
              <a:buSzPct val="100000"/>
              <a:buFont typeface="Wingdings" panose="05000000000000000000" pitchFamily="2" charset="2"/>
              <a:buChar char="Ø"/>
            </a:pPr>
            <a:r>
              <a:rPr lang="zh-CN" altLang="en-US" dirty="0"/>
              <a:t>板子上的微控制器可以通过</a:t>
            </a:r>
            <a:r>
              <a:rPr lang="en-US" altLang="zh-CN" dirty="0"/>
              <a:t>Arduino</a:t>
            </a:r>
            <a:r>
              <a:rPr lang="zh-CN" altLang="en-US" dirty="0"/>
              <a:t>的编程语言来编写程序，编译成二进制文件，烧录进微控制器。</a:t>
            </a:r>
          </a:p>
        </p:txBody>
      </p:sp>
      <p:pic>
        <p:nvPicPr>
          <p:cNvPr id="4" name="图片 3">
            <a:extLst>
              <a:ext uri="{FF2B5EF4-FFF2-40B4-BE49-F238E27FC236}">
                <a16:creationId xmlns:a16="http://schemas.microsoft.com/office/drawing/2014/main" id="{4A833D75-2C68-D3F2-A18F-71D87734412E}"/>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sz="half" idx="1"/>
          </p:nvPr>
        </p:nvSpPr>
        <p:spPr/>
        <p:txBody>
          <a:bodyPr anchor="t">
            <a:normAutofit/>
          </a:bodyPr>
          <a:lstStyle/>
          <a:p>
            <a:pPr>
              <a:buSzPct val="100000"/>
              <a:buFont typeface="Wingdings" panose="05000000000000000000" pitchFamily="2" charset="2"/>
              <a:buChar char="Ø"/>
            </a:pPr>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a:t>
            </a:r>
            <a:endParaRPr lang="en-US" altLang="zh-CN" dirty="0"/>
          </a:p>
          <a:p>
            <a:pPr>
              <a:buSzPct val="100000"/>
              <a:buFont typeface="Wingdings" panose="05000000000000000000" pitchFamily="2" charset="2"/>
              <a:buChar char="Ø"/>
            </a:pPr>
            <a:r>
              <a:rPr lang="zh-CN" altLang="en-US" dirty="0"/>
              <a:t>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a:t>
            </a:r>
            <a:endParaRPr lang="en-US" altLang="zh-CN" dirty="0"/>
          </a:p>
          <a:p>
            <a:pPr>
              <a:buSzPct val="100000"/>
              <a:buFont typeface="Wingdings" panose="05000000000000000000" pitchFamily="2" charset="2"/>
              <a:buChar char="Ø"/>
            </a:pPr>
            <a:r>
              <a:rPr lang="zh-CN" altLang="en-US" dirty="0"/>
              <a:t>它包含了微控制器所需的一切，你只需简单地把它连接到计算机的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p:txBody>
      </p:sp>
      <p:sp>
        <p:nvSpPr>
          <p:cNvPr id="5" name="内容占位符 4">
            <a:extLst>
              <a:ext uri="{FF2B5EF4-FFF2-40B4-BE49-F238E27FC236}">
                <a16:creationId xmlns:a16="http://schemas.microsoft.com/office/drawing/2014/main" id="{3B123F6A-EFA5-D3DC-DCA1-96EC59EE7259}"/>
              </a:ext>
            </a:extLst>
          </p:cNvPr>
          <p:cNvSpPr>
            <a:spLocks noGrp="1"/>
          </p:cNvSpPr>
          <p:nvPr>
            <p:ph sz="half" idx="2"/>
          </p:nvPr>
        </p:nvSpPr>
        <p:spPr/>
        <p:txBody>
          <a:bodyPr anchor="t">
            <a:normAutofit/>
          </a:bodyPr>
          <a:lstStyle/>
          <a:p>
            <a:pPr>
              <a:buSzPct val="100000"/>
              <a:buFont typeface="Wingdings" panose="05000000000000000000" pitchFamily="2" charset="2"/>
              <a:buChar char="Ø"/>
            </a:pPr>
            <a:r>
              <a:rPr lang="en-US" altLang="zh-CN" dirty="0"/>
              <a:t>Uno</a:t>
            </a:r>
            <a:r>
              <a:rPr lang="zh-CN" altLang="en-US" dirty="0"/>
              <a:t>在意大利语中意思是“一”。</a:t>
            </a:r>
            <a:endParaRPr lang="en-US" altLang="zh-CN" dirty="0"/>
          </a:p>
          <a:p>
            <a:pPr>
              <a:buSzPct val="100000"/>
              <a:buFont typeface="Wingdings" panose="05000000000000000000" pitchFamily="2" charset="2"/>
              <a:buChar char="Ø"/>
            </a:pP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a:p>
            <a:endParaRPr lang="zh-CN" altLang="en-US" dirty="0"/>
          </a:p>
        </p:txBody>
      </p:sp>
      <p:pic>
        <p:nvPicPr>
          <p:cNvPr id="4" name="图片 3">
            <a:extLst>
              <a:ext uri="{FF2B5EF4-FFF2-40B4-BE49-F238E27FC236}">
                <a16:creationId xmlns:a16="http://schemas.microsoft.com/office/drawing/2014/main" id="{2C4EE04F-C315-0631-267E-EAD23A5DF86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pic>
        <p:nvPicPr>
          <p:cNvPr id="5" name="图片 4">
            <a:extLst>
              <a:ext uri="{FF2B5EF4-FFF2-40B4-BE49-F238E27FC236}">
                <a16:creationId xmlns:a16="http://schemas.microsoft.com/office/drawing/2014/main" id="{C3550888-076D-32B2-5332-B6733031C3A1}"/>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pPr>
              <a:buSzPct val="100000"/>
              <a:buFont typeface="Wingdings" panose="05000000000000000000" pitchFamily="2" charset="2"/>
              <a:buChar char="Ø"/>
            </a:pPr>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pPr>
              <a:buSzPct val="100000"/>
              <a:buFont typeface="Wingdings" panose="05000000000000000000" pitchFamily="2" charset="2"/>
              <a:buChar char="Ø"/>
            </a:pPr>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pPr>
              <a:buSzPct val="100000"/>
              <a:buFont typeface="Wingdings" panose="05000000000000000000" pitchFamily="2" charset="2"/>
              <a:buChar char="Ø"/>
            </a:pPr>
            <a:r>
              <a:rPr lang="en-US" altLang="zh-CN" dirty="0"/>
              <a:t>Arduino IDE</a:t>
            </a:r>
            <a:r>
              <a:rPr lang="zh-CN" altLang="en-US" dirty="0"/>
              <a:t>可配置</a:t>
            </a:r>
            <a:r>
              <a:rPr lang="en-US" altLang="zh-CN" dirty="0"/>
              <a:t>esp8266</a:t>
            </a:r>
            <a:r>
              <a:rPr lang="zh-CN" altLang="en-US" dirty="0"/>
              <a:t>开发环境。</a:t>
            </a:r>
            <a:endParaRPr lang="en-US" altLang="zh-CN" dirty="0"/>
          </a:p>
        </p:txBody>
      </p:sp>
      <p:pic>
        <p:nvPicPr>
          <p:cNvPr id="4" name="图片 3">
            <a:extLst>
              <a:ext uri="{FF2B5EF4-FFF2-40B4-BE49-F238E27FC236}">
                <a16:creationId xmlns:a16="http://schemas.microsoft.com/office/drawing/2014/main" id="{D3406553-6E60-C358-5A47-D0056D63109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和</a:t>
            </a:r>
            <a:r>
              <a:rPr lang="en-US" altLang="zh-CN" dirty="0" err="1"/>
              <a:t>NodeMCU</a:t>
            </a:r>
            <a:endParaRPr lang="zh-CN" altLang="en-US" dirty="0"/>
          </a:p>
        </p:txBody>
      </p:sp>
      <p:pic>
        <p:nvPicPr>
          <p:cNvPr id="3" name="图片 2">
            <a:extLst>
              <a:ext uri="{FF2B5EF4-FFF2-40B4-BE49-F238E27FC236}">
                <a16:creationId xmlns:a16="http://schemas.microsoft.com/office/drawing/2014/main" id="{322125F4-0110-4A78-AAFF-26CD2DC659F4}"/>
              </a:ext>
            </a:extLst>
          </p:cNvPr>
          <p:cNvPicPr>
            <a:picLocks noChangeAspect="1"/>
          </p:cNvPicPr>
          <p:nvPr/>
        </p:nvPicPr>
        <p:blipFill>
          <a:blip r:embed="rId2"/>
          <a:stretch>
            <a:fillRect/>
          </a:stretch>
        </p:blipFill>
        <p:spPr>
          <a:xfrm>
            <a:off x="7761056" y="2895136"/>
            <a:ext cx="3645724" cy="2670279"/>
          </a:xfrm>
          <a:prstGeom prst="rect">
            <a:avLst/>
          </a:prstGeom>
        </p:spPr>
      </p:pic>
      <p:pic>
        <p:nvPicPr>
          <p:cNvPr id="5" name="图片 4">
            <a:extLst>
              <a:ext uri="{FF2B5EF4-FFF2-40B4-BE49-F238E27FC236}">
                <a16:creationId xmlns:a16="http://schemas.microsoft.com/office/drawing/2014/main" id="{944C0AA3-87FF-48B4-A24F-6E49B8899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9512" y="2687544"/>
            <a:ext cx="5516880" cy="3085465"/>
          </a:xfrm>
          <a:prstGeom prst="rect">
            <a:avLst/>
          </a:prstGeom>
          <a:noFill/>
          <a:ln>
            <a:noFill/>
          </a:ln>
        </p:spPr>
      </p:pic>
      <p:sp>
        <p:nvSpPr>
          <p:cNvPr id="6" name="文本框 5">
            <a:extLst>
              <a:ext uri="{FF2B5EF4-FFF2-40B4-BE49-F238E27FC236}">
                <a16:creationId xmlns:a16="http://schemas.microsoft.com/office/drawing/2014/main" id="{0EAA7F0C-49D2-4E65-AFE7-2EEF4CE59E2D}"/>
              </a:ext>
            </a:extLst>
          </p:cNvPr>
          <p:cNvSpPr txBox="1"/>
          <p:nvPr/>
        </p:nvSpPr>
        <p:spPr>
          <a:xfrm>
            <a:off x="3545629" y="6031467"/>
            <a:ext cx="1044645" cy="369332"/>
          </a:xfrm>
          <a:prstGeom prst="rect">
            <a:avLst/>
          </a:prstGeom>
          <a:noFill/>
        </p:spPr>
        <p:txBody>
          <a:bodyPr wrap="none" rtlCol="0">
            <a:spAutoFit/>
          </a:bodyPr>
          <a:lstStyle/>
          <a:p>
            <a:r>
              <a:rPr lang="en-US" altLang="zh-CN" dirty="0"/>
              <a:t>ESP8266</a:t>
            </a:r>
            <a:endParaRPr lang="zh-CN" altLang="en-US" dirty="0"/>
          </a:p>
        </p:txBody>
      </p:sp>
      <p:sp>
        <p:nvSpPr>
          <p:cNvPr id="7" name="文本框 6">
            <a:extLst>
              <a:ext uri="{FF2B5EF4-FFF2-40B4-BE49-F238E27FC236}">
                <a16:creationId xmlns:a16="http://schemas.microsoft.com/office/drawing/2014/main" id="{97696603-C24B-4AC3-95A9-147250455517}"/>
              </a:ext>
            </a:extLst>
          </p:cNvPr>
          <p:cNvSpPr txBox="1"/>
          <p:nvPr/>
        </p:nvSpPr>
        <p:spPr>
          <a:xfrm>
            <a:off x="8561041" y="6022150"/>
            <a:ext cx="2045753" cy="369332"/>
          </a:xfrm>
          <a:prstGeom prst="rect">
            <a:avLst/>
          </a:prstGeom>
          <a:noFill/>
        </p:spPr>
        <p:txBody>
          <a:bodyPr wrap="none" rtlCol="0">
            <a:spAutoFit/>
          </a:bodyPr>
          <a:lstStyle/>
          <a:p>
            <a:r>
              <a:rPr lang="en-US" altLang="zh-CN" dirty="0" err="1"/>
              <a:t>NodeMCU</a:t>
            </a:r>
            <a:r>
              <a:rPr lang="en-US" altLang="zh-CN" dirty="0"/>
              <a:t> ESP-12E</a:t>
            </a:r>
            <a:endParaRPr lang="zh-CN" altLang="en-US" dirty="0"/>
          </a:p>
        </p:txBody>
      </p:sp>
      <p:pic>
        <p:nvPicPr>
          <p:cNvPr id="8" name="图片 7">
            <a:extLst>
              <a:ext uri="{FF2B5EF4-FFF2-40B4-BE49-F238E27FC236}">
                <a16:creationId xmlns:a16="http://schemas.microsoft.com/office/drawing/2014/main" id="{679128D2-6F4C-A028-4E16-FB1EA35CB878}"/>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en-US" altLang="zh-CN" sz="4800" b="1" dirty="0"/>
              <a:t>Arduino IDE</a:t>
            </a:r>
            <a:endParaRPr lang="zh-CN" altLang="en-US" sz="4800" b="1" dirty="0"/>
          </a:p>
        </p:txBody>
      </p:sp>
      <p:sp>
        <p:nvSpPr>
          <p:cNvPr id="3" name="内容占位符 2"/>
          <p:cNvSpPr>
            <a:spLocks noGrp="1"/>
          </p:cNvSpPr>
          <p:nvPr>
            <p:ph idx="1"/>
          </p:nvPr>
        </p:nvSpPr>
        <p:spPr>
          <a:xfrm>
            <a:off x="2720877" y="2492100"/>
            <a:ext cx="7200900" cy="3446787"/>
          </a:xfrm>
        </p:spPr>
        <p:txBody>
          <a:bodyPr>
            <a:normAutofit/>
          </a:bodyPr>
          <a:lstStyle/>
          <a:p>
            <a:pPr marL="514350" indent="-514350" algn="just">
              <a:buSzPct val="100000"/>
              <a:buFont typeface="+mj-lt"/>
              <a:buAutoNum type="arabicPeriod"/>
            </a:pPr>
            <a:r>
              <a:rPr lang="en-US" altLang="zh-CN" sz="2800" dirty="0">
                <a:latin typeface="+mn-ea"/>
              </a:rPr>
              <a:t>Arduino </a:t>
            </a:r>
            <a:r>
              <a:rPr lang="zh-CN" altLang="en-US" sz="2800" dirty="0">
                <a:latin typeface="+mn-ea"/>
              </a:rPr>
              <a:t>集成开发环境。</a:t>
            </a:r>
            <a:endParaRPr lang="en-US" altLang="zh-CN" sz="2800" dirty="0">
              <a:latin typeface="+mn-ea"/>
            </a:endParaRPr>
          </a:p>
          <a:p>
            <a:pPr marL="514350" indent="-514350" algn="just">
              <a:buSzPct val="100000"/>
              <a:buFont typeface="+mj-lt"/>
              <a:buAutoNum type="arabicPeriod"/>
            </a:pPr>
            <a:r>
              <a:rPr lang="zh-CN" altLang="en-US" sz="2800" dirty="0">
                <a:latin typeface="+mn-ea"/>
              </a:rPr>
              <a:t>有两种版本：</a:t>
            </a:r>
            <a:endParaRPr lang="en-US" altLang="zh-CN" sz="2800" dirty="0">
              <a:latin typeface="+mn-ea"/>
            </a:endParaRPr>
          </a:p>
          <a:p>
            <a:pPr lvl="1" algn="just">
              <a:buSzPct val="100000"/>
              <a:buFont typeface="Wingdings" panose="05000000000000000000" pitchFamily="2" charset="2"/>
              <a:buChar char="ü"/>
            </a:pPr>
            <a:r>
              <a:rPr lang="en-US" altLang="zh-CN" sz="2400" dirty="0">
                <a:latin typeface="+mn-ea"/>
              </a:rPr>
              <a:t>	Arduino IDE 1.X</a:t>
            </a:r>
          </a:p>
          <a:p>
            <a:pPr lvl="1" algn="just">
              <a:buSzPct val="100000"/>
              <a:buFont typeface="Wingdings" panose="05000000000000000000" pitchFamily="2" charset="2"/>
              <a:buChar char="ü"/>
            </a:pPr>
            <a:r>
              <a:rPr lang="en-US" altLang="zh-CN" sz="2400" dirty="0">
                <a:solidFill>
                  <a:srgbClr val="FF0000"/>
                </a:solidFill>
                <a:latin typeface="+mn-ea"/>
              </a:rPr>
              <a:t>	Arduino IDE 2.X</a:t>
            </a:r>
            <a:endParaRPr lang="en-US" altLang="zh-CN" sz="2800" dirty="0">
              <a:solidFill>
                <a:srgbClr val="FF0000"/>
              </a:solidFill>
              <a:latin typeface="+mn-ea"/>
            </a:endParaRPr>
          </a:p>
          <a:p>
            <a:pPr marL="514350" indent="-514350" algn="just">
              <a:buSzPct val="100000"/>
              <a:buFont typeface="+mj-lt"/>
              <a:buAutoNum type="arabicPeriod"/>
            </a:pPr>
            <a:r>
              <a:rPr lang="zh-CN" altLang="en-US" sz="2800" dirty="0">
                <a:latin typeface="+mn-ea"/>
              </a:rPr>
              <a:t>下载地址：</a:t>
            </a:r>
            <a:endParaRPr lang="en-US" altLang="zh-CN" sz="2800" dirty="0">
              <a:latin typeface="+mn-ea"/>
            </a:endParaRPr>
          </a:p>
          <a:p>
            <a:pPr lvl="1" algn="just">
              <a:buSzPct val="100000"/>
              <a:buFont typeface="Wingdings" panose="05000000000000000000" pitchFamily="2" charset="2"/>
              <a:buChar char="ü"/>
            </a:pPr>
            <a:r>
              <a:rPr lang="en-US" altLang="zh-CN" sz="2400" dirty="0">
                <a:latin typeface="+mn-ea"/>
                <a:hlinkClick r:id="rId2">
                  <a:extLst>
                    <a:ext uri="{A12FA001-AC4F-418D-AE19-62706E023703}">
                      <ahyp:hlinkClr xmlns:ahyp="http://schemas.microsoft.com/office/drawing/2018/hyperlinkcolor" val="tx"/>
                    </a:ext>
                  </a:extLst>
                </a:hlinkClick>
              </a:rPr>
              <a:t>https://www.arduino.cc/en/software</a:t>
            </a:r>
            <a:endParaRPr lang="en-US" altLang="zh-CN" sz="2400" dirty="0">
              <a:latin typeface="+mn-ea"/>
            </a:endParaRPr>
          </a:p>
        </p:txBody>
      </p:sp>
      <p:pic>
        <p:nvPicPr>
          <p:cNvPr id="4" name="图片 3"/>
          <p:cNvPicPr>
            <a:picLocks noChangeAspect="1"/>
          </p:cNvPicPr>
          <p:nvPr/>
        </p:nvPicPr>
        <p:blipFill>
          <a:blip r:embed="rId3"/>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Arduino IDE</a:t>
            </a:r>
            <a:endParaRPr lang="zh-CN" altLang="en-US" sz="4800" b="1" dirty="0"/>
          </a:p>
        </p:txBody>
      </p:sp>
      <p:pic>
        <p:nvPicPr>
          <p:cNvPr id="6" name="内容占位符 5">
            <a:extLst>
              <a:ext uri="{FF2B5EF4-FFF2-40B4-BE49-F238E27FC236}">
                <a16:creationId xmlns:a16="http://schemas.microsoft.com/office/drawing/2014/main" id="{79FF8122-6DA2-4B93-134A-4CB7B6167F3A}"/>
              </a:ext>
            </a:extLst>
          </p:cNvPr>
          <p:cNvPicPr>
            <a:picLocks noGrp="1" noChangeAspect="1"/>
          </p:cNvPicPr>
          <p:nvPr>
            <p:ph sz="half" idx="1"/>
          </p:nvPr>
        </p:nvPicPr>
        <p:blipFill>
          <a:blip r:embed="rId2"/>
          <a:stretch>
            <a:fillRect/>
          </a:stretch>
        </p:blipFill>
        <p:spPr>
          <a:xfrm>
            <a:off x="6877686" y="2601798"/>
            <a:ext cx="4986337" cy="3384224"/>
          </a:xfrm>
        </p:spPr>
      </p:pic>
      <p:sp>
        <p:nvSpPr>
          <p:cNvPr id="7" name="内容占位符 6">
            <a:extLst>
              <a:ext uri="{FF2B5EF4-FFF2-40B4-BE49-F238E27FC236}">
                <a16:creationId xmlns:a16="http://schemas.microsoft.com/office/drawing/2014/main" id="{7C6E3833-AD40-A262-85FE-78DF13ECEA44}"/>
              </a:ext>
            </a:extLst>
          </p:cNvPr>
          <p:cNvSpPr>
            <a:spLocks noGrp="1"/>
          </p:cNvSpPr>
          <p:nvPr>
            <p:ph sz="half" idx="2"/>
          </p:nvPr>
        </p:nvSpPr>
        <p:spPr>
          <a:xfrm>
            <a:off x="1459428" y="2601797"/>
            <a:ext cx="4986528" cy="3384224"/>
          </a:xfrm>
        </p:spPr>
        <p:txBody>
          <a:bodyPr/>
          <a:lstStyle/>
          <a:p>
            <a:pPr marL="342900" indent="-342900">
              <a:buSzPct val="100000"/>
              <a:buFont typeface="+mj-lt"/>
              <a:buAutoNum type="arabicPeriod"/>
            </a:pPr>
            <a:r>
              <a:rPr lang="zh-CN" altLang="en-US" dirty="0"/>
              <a:t>选择版本 </a:t>
            </a:r>
            <a:r>
              <a:rPr lang="en-US" altLang="zh-CN" dirty="0">
                <a:solidFill>
                  <a:srgbClr val="C00000"/>
                </a:solidFill>
              </a:rPr>
              <a:t>Arduino IDE 2.0 RC</a:t>
            </a:r>
          </a:p>
          <a:p>
            <a:pPr marL="342900" indent="-342900">
              <a:buSzPct val="100000"/>
              <a:buFont typeface="+mj-lt"/>
              <a:buAutoNum type="arabicPeriod"/>
            </a:pPr>
            <a:r>
              <a:rPr lang="zh-CN" altLang="en-US" dirty="0"/>
              <a:t>下载</a:t>
            </a:r>
            <a:r>
              <a:rPr lang="en-US" altLang="zh-CN" dirty="0"/>
              <a:t> </a:t>
            </a:r>
            <a:r>
              <a:rPr lang="en-US" altLang="zh-CN" dirty="0">
                <a:solidFill>
                  <a:srgbClr val="C00000"/>
                </a:solidFill>
              </a:rPr>
              <a:t>Windows ZIP file</a:t>
            </a:r>
          </a:p>
          <a:p>
            <a:pPr marL="342900" indent="-342900">
              <a:buSzPct val="100000"/>
              <a:buFont typeface="+mj-lt"/>
              <a:buAutoNum type="arabicPeriod"/>
            </a:pPr>
            <a:r>
              <a:rPr lang="zh-CN" altLang="en-US" dirty="0"/>
              <a:t>解压</a:t>
            </a:r>
            <a:r>
              <a:rPr lang="zh-CN" altLang="en-US" dirty="0">
                <a:solidFill>
                  <a:srgbClr val="C00000"/>
                </a:solidFill>
              </a:rPr>
              <a:t> </a:t>
            </a:r>
            <a:r>
              <a:rPr lang="en-US" altLang="zh-CN" dirty="0">
                <a:solidFill>
                  <a:srgbClr val="C00000"/>
                </a:solidFill>
              </a:rPr>
              <a:t>ZIP </a:t>
            </a:r>
            <a:r>
              <a:rPr lang="zh-CN" altLang="en-US" dirty="0"/>
              <a:t>文件到合适位置（路径中不要有中文）</a:t>
            </a:r>
            <a:endParaRPr lang="en-US" altLang="zh-CN" dirty="0"/>
          </a:p>
          <a:p>
            <a:pPr marL="342900" indent="-342900">
              <a:buSzPct val="100000"/>
              <a:buFont typeface="+mj-lt"/>
              <a:buAutoNum type="arabicPeriod"/>
            </a:pPr>
            <a:r>
              <a:rPr lang="zh-CN" altLang="en-US" dirty="0"/>
              <a:t>创建 </a:t>
            </a:r>
            <a:r>
              <a:rPr lang="en-US" altLang="zh-CN" dirty="0">
                <a:solidFill>
                  <a:srgbClr val="C00000"/>
                </a:solidFill>
              </a:rPr>
              <a:t>Arduino IDE.exe </a:t>
            </a:r>
            <a:r>
              <a:rPr lang="zh-CN" altLang="en-US" dirty="0"/>
              <a:t>桌面快捷键</a:t>
            </a:r>
          </a:p>
        </p:txBody>
      </p:sp>
      <p:pic>
        <p:nvPicPr>
          <p:cNvPr id="4" name="图片 3"/>
          <p:cNvPicPr>
            <a:picLocks noChangeAspect="1"/>
          </p:cNvPicPr>
          <p:nvPr/>
        </p:nvPicPr>
        <p:blipFill>
          <a:blip r:embed="rId3"/>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Arduino IDE </a:t>
            </a:r>
            <a:r>
              <a:rPr lang="zh-CN" altLang="en-US" sz="4800" b="1" dirty="0"/>
              <a:t>中文配置</a:t>
            </a: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
        <p:nvSpPr>
          <p:cNvPr id="5" name="内容占位符 4">
            <a:extLst>
              <a:ext uri="{FF2B5EF4-FFF2-40B4-BE49-F238E27FC236}">
                <a16:creationId xmlns:a16="http://schemas.microsoft.com/office/drawing/2014/main" id="{EF6EFB12-D23E-0AC9-3BBF-0E289A23874C}"/>
              </a:ext>
            </a:extLst>
          </p:cNvPr>
          <p:cNvSpPr>
            <a:spLocks noGrp="1"/>
          </p:cNvSpPr>
          <p:nvPr>
            <p:ph idx="1"/>
          </p:nvPr>
        </p:nvSpPr>
        <p:spPr>
          <a:xfrm>
            <a:off x="1309512" y="3337560"/>
            <a:ext cx="10272889" cy="762000"/>
          </a:xfrm>
        </p:spPr>
        <p:txBody>
          <a:bodyPr>
            <a:normAutofit/>
          </a:bodyPr>
          <a:lstStyle/>
          <a:p>
            <a:pPr>
              <a:buSzPct val="100000"/>
              <a:buFont typeface="Wingdings" panose="05000000000000000000" pitchFamily="2" charset="2"/>
              <a:buChar char="p"/>
            </a:pPr>
            <a:r>
              <a:rPr lang="en-US" altLang="zh-CN" sz="3600" dirty="0"/>
              <a:t>File -&gt; Preferences -&gt; Language -&gt; </a:t>
            </a:r>
            <a:r>
              <a:rPr lang="zh-CN" altLang="en-US" sz="3600" dirty="0"/>
              <a:t>中文（简体）</a:t>
            </a:r>
          </a:p>
        </p:txBody>
      </p:sp>
    </p:spTree>
    <p:extLst>
      <p:ext uri="{BB962C8B-B14F-4D97-AF65-F5344CB8AC3E}">
        <p14:creationId xmlns:p14="http://schemas.microsoft.com/office/powerpoint/2010/main" val="19182954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pPr>
              <a:buSzPct val="100000"/>
              <a:buFont typeface="Wingdings" panose="05000000000000000000" pitchFamily="2" charset="2"/>
              <a:buChar char="Ø"/>
            </a:pPr>
            <a:r>
              <a:rPr lang="zh-CN" altLang="en-US" dirty="0"/>
              <a:t>编码</a:t>
            </a:r>
            <a:endParaRPr lang="en-US" altLang="zh-CN" dirty="0"/>
          </a:p>
          <a:p>
            <a:pPr marL="457200" lvl="1" indent="0">
              <a:buNone/>
            </a:pPr>
            <a:r>
              <a:rPr lang="zh-CN" altLang="en-US" dirty="0"/>
              <a:t>编辑 </a:t>
            </a:r>
            <a:r>
              <a:rPr lang="en-US" altLang="zh-CN" dirty="0"/>
              <a:t>-&gt; </a:t>
            </a:r>
            <a:r>
              <a:rPr lang="zh-CN" altLang="en-US" dirty="0"/>
              <a:t>编译 </a:t>
            </a:r>
            <a:r>
              <a:rPr lang="en-US" altLang="zh-CN" dirty="0"/>
              <a:t>-&gt; </a:t>
            </a:r>
            <a:r>
              <a:rPr lang="zh-CN" altLang="en-US" dirty="0"/>
              <a:t>二进制文件。</a:t>
            </a:r>
            <a:endParaRPr lang="en-US" altLang="zh-CN" dirty="0"/>
          </a:p>
          <a:p>
            <a:pPr>
              <a:buSzPct val="100000"/>
              <a:buFont typeface="Wingdings" panose="05000000000000000000" pitchFamily="2" charset="2"/>
              <a:buChar char="Ø"/>
            </a:pPr>
            <a:r>
              <a:rPr lang="zh-CN" altLang="en-US" dirty="0"/>
              <a:t>烧录（也称“上传”或“下载”）</a:t>
            </a:r>
            <a:endParaRPr lang="en-US" altLang="zh-CN" dirty="0"/>
          </a:p>
          <a:p>
            <a:pPr marL="457200" lvl="1" indent="0">
              <a:buNone/>
            </a:pPr>
            <a:r>
              <a:rPr lang="en-US" altLang="zh-CN" dirty="0"/>
              <a:t>Arduino IDE </a:t>
            </a:r>
            <a:r>
              <a:rPr lang="zh-CN" altLang="en-US" dirty="0"/>
              <a:t>通过 </a:t>
            </a:r>
            <a:r>
              <a:rPr lang="en-US" altLang="zh-CN" dirty="0"/>
              <a:t>USB </a:t>
            </a:r>
            <a:r>
              <a:rPr lang="zh-CN" altLang="en-US" dirty="0"/>
              <a:t>数据线下载目标文件到开发板中。</a:t>
            </a:r>
            <a:endParaRPr lang="en-US" altLang="zh-CN" dirty="0"/>
          </a:p>
          <a:p>
            <a:pPr>
              <a:buSzPct val="100000"/>
              <a:buFont typeface="Wingdings" panose="05000000000000000000" pitchFamily="2" charset="2"/>
              <a:buChar char="Ø"/>
            </a:pPr>
            <a:r>
              <a:rPr lang="zh-CN" altLang="en-US" dirty="0"/>
              <a:t>电路</a:t>
            </a:r>
            <a:endParaRPr lang="en-US" altLang="zh-CN" dirty="0"/>
          </a:p>
          <a:p>
            <a:pPr marL="457200" lvl="1" indent="0">
              <a:buNone/>
            </a:pPr>
            <a:r>
              <a:rPr lang="zh-CN" altLang="en-US" dirty="0"/>
              <a:t>必须搭建正确的电路，代码才可以在设备上正常运行。</a:t>
            </a:r>
            <a:endParaRPr lang="en-US" altLang="zh-CN" dirty="0"/>
          </a:p>
        </p:txBody>
      </p:sp>
      <p:pic>
        <p:nvPicPr>
          <p:cNvPr id="4" name="图片 3">
            <a:extLst>
              <a:ext uri="{FF2B5EF4-FFF2-40B4-BE49-F238E27FC236}">
                <a16:creationId xmlns:a16="http://schemas.microsoft.com/office/drawing/2014/main" id="{C6B19E0F-F5C0-16BE-4B95-7FD40F4E6CB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t>任课教师介绍</a:t>
            </a:r>
          </a:p>
        </p:txBody>
      </p:sp>
      <p:sp>
        <p:nvSpPr>
          <p:cNvPr id="3" name="内容占位符 2"/>
          <p:cNvSpPr>
            <a:spLocks noGrp="1"/>
          </p:cNvSpPr>
          <p:nvPr>
            <p:ph idx="1"/>
          </p:nvPr>
        </p:nvSpPr>
        <p:spPr>
          <a:xfrm>
            <a:off x="1309512" y="2638719"/>
            <a:ext cx="10272889" cy="3332816"/>
          </a:xfrm>
        </p:spPr>
        <p:txBody>
          <a:bodyPr>
            <a:normAutofit/>
          </a:bodyPr>
          <a:lstStyle/>
          <a:p>
            <a:pPr marL="0" indent="0">
              <a:buNone/>
            </a:pPr>
            <a:r>
              <a:rPr lang="zh-CN" altLang="en-US" sz="2800" dirty="0">
                <a:latin typeface="+mn-ea"/>
              </a:rPr>
              <a:t>各位同学好，我是此次小学期实训项目讲师：郝宽宽。</a:t>
            </a:r>
            <a:endParaRPr lang="en-US" altLang="zh-CN" sz="2800" dirty="0">
              <a:latin typeface="+mn-ea"/>
            </a:endParaRPr>
          </a:p>
          <a:p>
            <a:pPr marL="0" indent="0">
              <a:buNone/>
            </a:pPr>
            <a:r>
              <a:rPr lang="zh-CN" altLang="en-US" sz="2800" dirty="0">
                <a:latin typeface="+mn-ea"/>
              </a:rPr>
              <a:t>此次由我带领大家完成 </a:t>
            </a:r>
            <a:r>
              <a:rPr lang="en-US" altLang="zh-CN" sz="2800" dirty="0">
                <a:solidFill>
                  <a:srgbClr val="FF0000"/>
                </a:solidFill>
                <a:latin typeface="+mn-ea"/>
              </a:rPr>
              <a:t>Arduino </a:t>
            </a:r>
            <a:r>
              <a:rPr lang="zh-CN" altLang="en-US" sz="2800" dirty="0">
                <a:latin typeface="+mn-ea"/>
              </a:rPr>
              <a:t>课程。</a:t>
            </a:r>
            <a:endParaRPr lang="en-US" altLang="zh-CN" sz="2800" dirty="0">
              <a:latin typeface="+mn-ea"/>
            </a:endParaRPr>
          </a:p>
          <a:p>
            <a:pPr marL="0" indent="0">
              <a:buNone/>
            </a:pPr>
            <a:r>
              <a:rPr lang="zh-CN" altLang="en-US" sz="2800" dirty="0">
                <a:latin typeface="+mn-ea"/>
              </a:rPr>
              <a:t>下面简单介绍一下此次小学期实训安排。</a:t>
            </a:r>
            <a:endParaRPr lang="en-US" altLang="zh-CN" sz="2800" dirty="0">
              <a:latin typeface="+mn-ea"/>
            </a:endParaRP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pPr>
              <a:buSzPct val="100000"/>
              <a:buFont typeface="Wingdings" panose="05000000000000000000" pitchFamily="2" charset="2"/>
              <a:buChar char="Ø"/>
            </a:pPr>
            <a:r>
              <a:rPr lang="en-US" altLang="zh-CN" dirty="0"/>
              <a:t>Arduino </a:t>
            </a:r>
            <a:r>
              <a:rPr lang="zh-CN" altLang="en-US" dirty="0"/>
              <a:t>的编程</a:t>
            </a:r>
            <a:r>
              <a:rPr lang="zh-CN" altLang="zh-CN" dirty="0"/>
              <a:t>语言建立在</a:t>
            </a:r>
            <a:r>
              <a:rPr lang="en-US" altLang="zh-CN" dirty="0"/>
              <a:t> C/C++ </a:t>
            </a:r>
            <a:r>
              <a:rPr lang="zh-CN" altLang="zh-CN" dirty="0"/>
              <a:t>基础上的，</a:t>
            </a:r>
            <a:r>
              <a:rPr lang="zh-CN" altLang="en-US" dirty="0"/>
              <a:t>基础</a:t>
            </a:r>
            <a:r>
              <a:rPr lang="zh-CN" altLang="zh-CN" dirty="0"/>
              <a:t>是</a:t>
            </a:r>
            <a:r>
              <a:rPr lang="en-US" altLang="zh-CN" dirty="0"/>
              <a:t> C </a:t>
            </a:r>
            <a:r>
              <a:rPr lang="zh-CN" altLang="zh-CN" dirty="0"/>
              <a:t>语言</a:t>
            </a:r>
            <a:r>
              <a:rPr lang="zh-CN" altLang="en-US" dirty="0"/>
              <a:t>。</a:t>
            </a:r>
            <a:endParaRPr lang="en-US" altLang="zh-CN" dirty="0"/>
          </a:p>
          <a:p>
            <a:pPr>
              <a:buSzPct val="100000"/>
              <a:buFont typeface="Wingdings" panose="05000000000000000000" pitchFamily="2" charset="2"/>
              <a:buChar char="Ø"/>
            </a:pPr>
            <a:r>
              <a:rPr lang="en-US" altLang="zh-CN" dirty="0"/>
              <a:t>Arduino </a:t>
            </a:r>
            <a:r>
              <a:rPr lang="zh-CN" altLang="en-US" dirty="0"/>
              <a:t>编程语言把 </a:t>
            </a:r>
            <a:r>
              <a:rPr lang="en-US" altLang="zh-CN" dirty="0"/>
              <a:t>AVR </a:t>
            </a:r>
            <a:r>
              <a:rPr lang="zh-CN" altLang="zh-CN" dirty="0"/>
              <a:t>单片机（微控制器</a:t>
            </a:r>
            <a:r>
              <a:rPr lang="en-US" altLang="zh-CN" dirty="0"/>
              <a:t>/MCU</a:t>
            </a:r>
            <a:r>
              <a:rPr lang="zh-CN" altLang="zh-CN" dirty="0"/>
              <a:t>）相关的一些参数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r>
              <a:rPr lang="zh-CN" altLang="en-US" dirty="0"/>
              <a:t>。</a:t>
            </a:r>
          </a:p>
        </p:txBody>
      </p:sp>
      <p:pic>
        <p:nvPicPr>
          <p:cNvPr id="4" name="图片 3">
            <a:extLst>
              <a:ext uri="{FF2B5EF4-FFF2-40B4-BE49-F238E27FC236}">
                <a16:creationId xmlns:a16="http://schemas.microsoft.com/office/drawing/2014/main" id="{58F1DA63-49B6-1A31-49E0-0BCCC6AE428E}"/>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1791572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编程相关</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pPr>
              <a:buSzPct val="100000"/>
              <a:buFont typeface="Wingdings" panose="05000000000000000000" pitchFamily="2" charset="2"/>
              <a:buChar char="Ø"/>
            </a:pPr>
            <a:r>
              <a:rPr lang="en-US" altLang="zh-CN" dirty="0"/>
              <a:t>C</a:t>
            </a:r>
            <a:r>
              <a:rPr lang="zh-CN" altLang="en-US" dirty="0"/>
              <a:t> 和 </a:t>
            </a:r>
            <a:r>
              <a:rPr lang="en-US" altLang="zh-CN" dirty="0"/>
              <a:t>C++ </a:t>
            </a:r>
            <a:r>
              <a:rPr lang="zh-CN" altLang="en-US" dirty="0"/>
              <a:t>对比</a:t>
            </a:r>
            <a:endParaRPr lang="en-US" altLang="zh-CN" dirty="0"/>
          </a:p>
          <a:p>
            <a:pPr>
              <a:buSzPct val="100000"/>
              <a:buFont typeface="Wingdings" panose="05000000000000000000" pitchFamily="2" charset="2"/>
              <a:buChar char="Ø"/>
            </a:pPr>
            <a:r>
              <a:rPr lang="zh-CN" altLang="en-US" dirty="0"/>
              <a:t>面向对象 </a:t>
            </a:r>
            <a:r>
              <a:rPr lang="en-US" altLang="zh-CN" dirty="0"/>
              <a:t>OOP </a:t>
            </a:r>
            <a:r>
              <a:rPr lang="zh-CN" altLang="en-US" dirty="0"/>
              <a:t>简单概念</a:t>
            </a:r>
            <a:endParaRPr lang="en-US" altLang="zh-CN" dirty="0"/>
          </a:p>
          <a:p>
            <a:pPr>
              <a:buSzPct val="100000"/>
              <a:buFont typeface="Wingdings" panose="05000000000000000000" pitchFamily="2" charset="2"/>
              <a:buChar char="Ø"/>
            </a:pPr>
            <a:r>
              <a:rPr lang="zh-CN" altLang="en-US" dirty="0"/>
              <a:t>代码中注意中英文不要</a:t>
            </a:r>
            <a:endParaRPr lang="en-US" altLang="zh-CN" dirty="0"/>
          </a:p>
          <a:p>
            <a:endParaRPr lang="zh-CN" altLang="en-US" dirty="0"/>
          </a:p>
        </p:txBody>
      </p:sp>
      <p:pic>
        <p:nvPicPr>
          <p:cNvPr id="4" name="图片 3">
            <a:extLst>
              <a:ext uri="{FF2B5EF4-FFF2-40B4-BE49-F238E27FC236}">
                <a16:creationId xmlns:a16="http://schemas.microsoft.com/office/drawing/2014/main" id="{5AFDBAE2-0CB5-06EF-09E0-E411EC049DC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655668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p:nvPr>
        </p:nvSpPr>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sz="half" idx="1"/>
          </p:nvPr>
        </p:nvSpPr>
        <p:spPr/>
        <p:txBody>
          <a:bodyPr anchor="ctr">
            <a:normAutofit/>
          </a:bodyPr>
          <a:lstStyle/>
          <a:p>
            <a:pPr>
              <a:buSzPct val="100000"/>
              <a:buFont typeface="Wingdings" panose="05000000000000000000" pitchFamily="2" charset="2"/>
              <a:buChar char="Ø"/>
            </a:pPr>
            <a:r>
              <a:rPr lang="zh-CN" altLang="en-US" sz="2000" dirty="0"/>
              <a:t>串口是串行接口的简称，一般指</a:t>
            </a:r>
            <a:r>
              <a:rPr lang="en-US" altLang="zh-CN" sz="2000" dirty="0"/>
              <a:t>COM</a:t>
            </a:r>
            <a:r>
              <a:rPr lang="zh-CN" altLang="en-US" sz="2000" dirty="0"/>
              <a:t>接口。</a:t>
            </a:r>
            <a:endParaRPr lang="en-US" altLang="zh-CN" sz="2000" dirty="0"/>
          </a:p>
          <a:p>
            <a:pPr>
              <a:buSzPct val="100000"/>
              <a:buFont typeface="Wingdings" panose="05000000000000000000" pitchFamily="2" charset="2"/>
              <a:buChar char="Ø"/>
            </a:pPr>
            <a:r>
              <a:rPr lang="zh-CN" altLang="en-US" sz="2000" dirty="0"/>
              <a:t>串行接口是指数据一位一位的顺序传送。</a:t>
            </a:r>
            <a:endParaRPr lang="en-US" altLang="zh-CN" sz="2000" dirty="0"/>
          </a:p>
          <a:p>
            <a:pPr>
              <a:buSzPct val="100000"/>
              <a:buFont typeface="Wingdings" panose="05000000000000000000" pitchFamily="2" charset="2"/>
              <a:buChar char="Ø"/>
            </a:pPr>
            <a:r>
              <a:rPr lang="zh-CN" altLang="en-US" sz="2000" dirty="0"/>
              <a:t>通信线路简单，只要一对传输线就可以实现双向通信（可以利用电话线作为传输线）。</a:t>
            </a:r>
            <a:endParaRPr lang="en-US" altLang="zh-CN" sz="2000" dirty="0"/>
          </a:p>
          <a:p>
            <a:pPr>
              <a:buSzPct val="100000"/>
              <a:buFont typeface="Wingdings" panose="05000000000000000000" pitchFamily="2" charset="2"/>
              <a:buChar char="Ø"/>
            </a:pPr>
            <a:r>
              <a:rPr lang="zh-CN" altLang="en-US" sz="2000" dirty="0"/>
              <a:t>适合远距离通信，但传送速度慢。</a:t>
            </a:r>
          </a:p>
        </p:txBody>
      </p:sp>
      <p:sp>
        <p:nvSpPr>
          <p:cNvPr id="7" name="内容占位符 6">
            <a:extLst>
              <a:ext uri="{FF2B5EF4-FFF2-40B4-BE49-F238E27FC236}">
                <a16:creationId xmlns:a16="http://schemas.microsoft.com/office/drawing/2014/main" id="{1AC57DB4-D894-2FC7-F8C4-B4CBBE42E194}"/>
              </a:ext>
            </a:extLst>
          </p:cNvPr>
          <p:cNvSpPr>
            <a:spLocks noGrp="1"/>
          </p:cNvSpPr>
          <p:nvPr>
            <p:ph sz="half" idx="2"/>
          </p:nvPr>
        </p:nvSpPr>
        <p:spPr/>
        <p:txBody>
          <a:bodyPr anchor="t"/>
          <a:lstStyle/>
          <a:p>
            <a:pPr>
              <a:buSzPct val="100000"/>
              <a:buFont typeface="Wingdings" panose="05000000000000000000" pitchFamily="2" charset="2"/>
              <a:buChar char="Ø"/>
            </a:pPr>
            <a:r>
              <a:rPr lang="zh-CN" altLang="en-US" sz="2000" dirty="0"/>
              <a:t>串口打印</a:t>
            </a:r>
            <a:r>
              <a:rPr lang="zh-CN" altLang="zh-CN" sz="2000" dirty="0"/>
              <a:t>“</a:t>
            </a:r>
            <a:r>
              <a:rPr lang="en-US" altLang="zh-CN" sz="2000" dirty="0"/>
              <a:t>Hello World</a:t>
            </a:r>
            <a:r>
              <a:rPr lang="zh-CN" altLang="zh-CN" sz="2000" dirty="0"/>
              <a:t>”，</a:t>
            </a:r>
            <a:r>
              <a:rPr lang="zh-CN" altLang="en-US" sz="2000" dirty="0"/>
              <a:t>实现 </a:t>
            </a:r>
            <a:r>
              <a:rPr lang="en-US" altLang="zh-CN" sz="2000" dirty="0"/>
              <a:t>Arduino </a:t>
            </a:r>
            <a:r>
              <a:rPr lang="zh-CN" altLang="en-US" sz="2000" dirty="0"/>
              <a:t>和 </a:t>
            </a:r>
            <a:r>
              <a:rPr lang="en-US" altLang="zh-CN" sz="2000" dirty="0"/>
              <a:t>PC </a:t>
            </a:r>
            <a:r>
              <a:rPr lang="zh-CN" altLang="en-US" sz="2000" dirty="0"/>
              <a:t>之间的通信。</a:t>
            </a:r>
          </a:p>
          <a:p>
            <a:pPr>
              <a:buSzPct val="100000"/>
              <a:buFont typeface="Wingdings" panose="05000000000000000000" pitchFamily="2" charset="2"/>
              <a:buChar char="Ø"/>
            </a:pPr>
            <a:r>
              <a:rPr lang="zh-CN" altLang="en-US" sz="2000" dirty="0"/>
              <a:t>只需</a:t>
            </a:r>
            <a:r>
              <a:rPr lang="zh-CN" altLang="zh-CN" sz="2000" dirty="0"/>
              <a:t>一块</a:t>
            </a:r>
            <a:r>
              <a:rPr lang="en-US" altLang="zh-CN" sz="2000" dirty="0"/>
              <a:t> Arduino Uno </a:t>
            </a:r>
            <a:r>
              <a:rPr lang="zh-CN" altLang="en-US" sz="2000" dirty="0"/>
              <a:t>开发板</a:t>
            </a:r>
            <a:r>
              <a:rPr lang="zh-CN" altLang="zh-CN" sz="2000" dirty="0"/>
              <a:t>和一根</a:t>
            </a:r>
            <a:r>
              <a:rPr lang="en-US" altLang="zh-CN" sz="2000" dirty="0"/>
              <a:t> USB </a:t>
            </a:r>
            <a:r>
              <a:rPr lang="zh-CN" altLang="en-US" sz="2000" dirty="0"/>
              <a:t>数据线。</a:t>
            </a:r>
            <a:endParaRPr lang="en-US" altLang="zh-CN" sz="2000" dirty="0"/>
          </a:p>
          <a:p>
            <a:endParaRPr lang="zh-CN" altLang="en-US" dirty="0"/>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9296202" y="3831267"/>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595872" y="4465306"/>
            <a:ext cx="1926503" cy="1548518"/>
          </a:xfrm>
          <a:prstGeom prst="rect">
            <a:avLst/>
          </a:prstGeom>
        </p:spPr>
      </p:pic>
      <p:pic>
        <p:nvPicPr>
          <p:cNvPr id="6" name="图片 5">
            <a:extLst>
              <a:ext uri="{FF2B5EF4-FFF2-40B4-BE49-F238E27FC236}">
                <a16:creationId xmlns:a16="http://schemas.microsoft.com/office/drawing/2014/main" id="{006A2C4C-E2C5-BD9A-E478-C712DC1B4AE2}"/>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2A64E5-5193-E008-2CF7-3593F3A49555}"/>
              </a:ext>
            </a:extLst>
          </p:cNvPr>
          <p:cNvPicPr>
            <a:picLocks noChangeAspect="1"/>
          </p:cNvPicPr>
          <p:nvPr/>
        </p:nvPicPr>
        <p:blipFill>
          <a:blip r:embed="rId2"/>
          <a:stretch>
            <a:fillRect/>
          </a:stretch>
        </p:blipFill>
        <p:spPr>
          <a:xfrm>
            <a:off x="6877686" y="7620"/>
            <a:ext cx="3772535" cy="673100"/>
          </a:xfrm>
          <a:prstGeom prst="rect">
            <a:avLst/>
          </a:prstGeom>
        </p:spPr>
      </p:pic>
      <p:pic>
        <p:nvPicPr>
          <p:cNvPr id="5" name="图片 4">
            <a:extLst>
              <a:ext uri="{FF2B5EF4-FFF2-40B4-BE49-F238E27FC236}">
                <a16:creationId xmlns:a16="http://schemas.microsoft.com/office/drawing/2014/main" id="{A5ACB938-80C4-2748-F6E0-AD8024A78F0B}"/>
              </a:ext>
            </a:extLst>
          </p:cNvPr>
          <p:cNvPicPr>
            <a:picLocks noChangeAspect="1"/>
          </p:cNvPicPr>
          <p:nvPr/>
        </p:nvPicPr>
        <p:blipFill>
          <a:blip r:embed="rId3"/>
          <a:stretch>
            <a:fillRect/>
          </a:stretch>
        </p:blipFill>
        <p:spPr>
          <a:xfrm>
            <a:off x="2462212" y="1271587"/>
            <a:ext cx="7267575" cy="431482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endParaRPr lang="zh-CN" altLang="en-US" dirty="0"/>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a:xfrm>
            <a:off x="1309512" y="2438401"/>
            <a:ext cx="10272889" cy="3332816"/>
          </a:xfrm>
        </p:spPr>
        <p:txBody>
          <a:bodyPr>
            <a:normAutofit fontScale="92500" lnSpcReduction="10000"/>
          </a:bodyPr>
          <a:lstStyle/>
          <a:p>
            <a:pPr marL="0" indent="0">
              <a:buNone/>
            </a:pPr>
            <a:r>
              <a:rPr lang="en-US" altLang="zh-CN" b="1" dirty="0">
                <a:latin typeface="+mj-ea"/>
                <a:ea typeface="+mj-ea"/>
              </a:rPr>
              <a:t>LED </a:t>
            </a:r>
            <a:r>
              <a:rPr lang="zh-CN" altLang="en-US" b="1" dirty="0">
                <a:latin typeface="+mj-ea"/>
                <a:ea typeface="+mj-ea"/>
              </a:rPr>
              <a:t>即发光二极管。</a:t>
            </a:r>
            <a:endParaRPr lang="en-US" altLang="zh-CN" b="1" dirty="0">
              <a:latin typeface="+mj-ea"/>
              <a:ea typeface="+mj-ea"/>
            </a:endParaRPr>
          </a:p>
          <a:p>
            <a:pPr marL="0" indent="0">
              <a:buNone/>
            </a:pPr>
            <a:endParaRPr lang="en-US" altLang="zh-CN" b="1" dirty="0">
              <a:latin typeface="+mj-ea"/>
              <a:ea typeface="+mj-ea"/>
            </a:endParaRPr>
          </a:p>
          <a:p>
            <a:pPr>
              <a:buSzPct val="100000"/>
              <a:buFont typeface="Wingdings" panose="05000000000000000000" pitchFamily="2" charset="2"/>
              <a:buChar char="Ø"/>
            </a:pPr>
            <a:r>
              <a:rPr lang="zh-CN" altLang="zh-CN" dirty="0"/>
              <a:t>利用</a:t>
            </a:r>
            <a:r>
              <a:rPr lang="zh-CN" altLang="en-US" dirty="0"/>
              <a:t>数字端口控制</a:t>
            </a:r>
            <a:r>
              <a:rPr lang="zh-CN" altLang="zh-CN" dirty="0"/>
              <a:t>外接</a:t>
            </a:r>
            <a:r>
              <a:rPr lang="en-US" altLang="zh-CN" dirty="0"/>
              <a:t>LED</a:t>
            </a:r>
            <a:r>
              <a:rPr lang="zh-CN" altLang="en-US" dirty="0"/>
              <a:t>。</a:t>
            </a:r>
            <a:endParaRPr lang="en-US" altLang="zh-CN" dirty="0"/>
          </a:p>
          <a:p>
            <a:pPr>
              <a:buSzPct val="100000"/>
              <a:buFont typeface="Wingdings" panose="05000000000000000000" pitchFamily="2" charset="2"/>
              <a:buChar char="Ø"/>
            </a:pPr>
            <a:r>
              <a:rPr lang="zh-CN" altLang="en-US" dirty="0"/>
              <a:t>实验器材</a:t>
            </a:r>
            <a:endParaRPr lang="en-US" altLang="zh-CN" dirty="0"/>
          </a:p>
          <a:p>
            <a:pPr lvl="1">
              <a:buSzPct val="100000"/>
              <a:buFont typeface="Wingdings" panose="05000000000000000000" pitchFamily="2" charset="2"/>
              <a:buChar char="ü"/>
            </a:pPr>
            <a:r>
              <a:rPr lang="en-US" altLang="zh-CN" sz="1900" dirty="0"/>
              <a:t>Arduino Uno</a:t>
            </a:r>
            <a:r>
              <a:rPr lang="zh-CN" altLang="en-US" sz="1900" dirty="0"/>
              <a:t>开发板及</a:t>
            </a:r>
            <a:r>
              <a:rPr lang="en-US" altLang="zh-CN" sz="1900" dirty="0"/>
              <a:t>USB</a:t>
            </a:r>
            <a:r>
              <a:rPr lang="zh-CN" altLang="en-US" sz="1900" dirty="0"/>
              <a:t>数据线</a:t>
            </a:r>
            <a:endParaRPr lang="en-US" altLang="zh-CN" sz="1900" dirty="0"/>
          </a:p>
          <a:p>
            <a:pPr lvl="1">
              <a:buSzPct val="100000"/>
              <a:buFont typeface="Wingdings" panose="05000000000000000000" pitchFamily="2" charset="2"/>
              <a:buChar char="ü"/>
            </a:pPr>
            <a:r>
              <a:rPr lang="en-US" altLang="zh-CN" sz="1900" dirty="0"/>
              <a:t>LED</a:t>
            </a:r>
            <a:r>
              <a:rPr lang="zh-CN" altLang="en-US" sz="1900" dirty="0"/>
              <a:t>灯</a:t>
            </a:r>
            <a:r>
              <a:rPr lang="en-US" altLang="zh-CN" sz="1900" dirty="0"/>
              <a:t>1</a:t>
            </a:r>
            <a:r>
              <a:rPr lang="zh-CN" altLang="en-US" sz="1900" dirty="0"/>
              <a:t>个</a:t>
            </a:r>
            <a:endParaRPr lang="en-US" altLang="zh-CN" sz="1900" dirty="0"/>
          </a:p>
          <a:p>
            <a:pPr lvl="1">
              <a:buSzPct val="100000"/>
              <a:buFont typeface="Wingdings" panose="05000000000000000000" pitchFamily="2" charset="2"/>
              <a:buChar char="ü"/>
            </a:pPr>
            <a:r>
              <a:rPr lang="zh-CN" altLang="en-US" sz="1900" dirty="0"/>
              <a:t>电阻</a:t>
            </a:r>
            <a:r>
              <a:rPr lang="en-US" altLang="zh-CN" sz="1900" dirty="0"/>
              <a:t>1</a:t>
            </a:r>
            <a:r>
              <a:rPr lang="zh-CN" altLang="en-US" sz="1900" dirty="0"/>
              <a:t>个</a:t>
            </a:r>
            <a:endParaRPr lang="en-US" altLang="zh-CN" sz="1900" dirty="0"/>
          </a:p>
          <a:p>
            <a:pPr lvl="1">
              <a:buSzPct val="100000"/>
              <a:buFont typeface="Wingdings" panose="05000000000000000000" pitchFamily="2" charset="2"/>
              <a:buChar char="ü"/>
            </a:pPr>
            <a:r>
              <a:rPr lang="zh-CN" altLang="en-US" sz="1900" dirty="0"/>
              <a:t>面包板跳线若干</a:t>
            </a:r>
          </a:p>
        </p:txBody>
      </p:sp>
      <p:pic>
        <p:nvPicPr>
          <p:cNvPr id="4" name="图片 3">
            <a:extLst>
              <a:ext uri="{FF2B5EF4-FFF2-40B4-BE49-F238E27FC236}">
                <a16:creationId xmlns:a16="http://schemas.microsoft.com/office/drawing/2014/main" id="{7E566A88-E74B-68F2-DB7F-BD835328D18A}"/>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3207" y="2915864"/>
            <a:ext cx="4718296" cy="2323289"/>
          </a:xfrm>
        </p:spPr>
        <p:txBody>
          <a:bodyPr/>
          <a:lstStyle/>
          <a:p>
            <a:pPr>
              <a:buSzPct val="100000"/>
              <a:buFont typeface="Wingdings" panose="05000000000000000000" pitchFamily="2" charset="2"/>
              <a:buChar char="Ø"/>
            </a:pPr>
            <a:r>
              <a:rPr lang="en-US" altLang="zh-CN" sz="2400" dirty="0"/>
              <a:t>LED </a:t>
            </a:r>
            <a:r>
              <a:rPr lang="zh-CN" altLang="zh-CN" sz="2400" dirty="0"/>
              <a:t>要接限流电阻，</a:t>
            </a:r>
            <a:r>
              <a:rPr lang="zh-CN" altLang="en-US" sz="2400" dirty="0"/>
              <a:t>防止</a:t>
            </a:r>
            <a:r>
              <a:rPr lang="zh-CN" altLang="zh-CN" sz="2400" dirty="0"/>
              <a:t>电流过大烧毁</a:t>
            </a:r>
            <a:r>
              <a:rPr lang="en-US" altLang="zh-CN" sz="2400" dirty="0"/>
              <a:t>LED</a:t>
            </a:r>
            <a:r>
              <a:rPr lang="zh-CN" altLang="en-US" sz="2400" dirty="0"/>
              <a:t>。</a:t>
            </a:r>
            <a:endParaRPr lang="en-US" altLang="zh-CN" sz="2400" dirty="0"/>
          </a:p>
          <a:p>
            <a:pPr>
              <a:buSzPct val="100000"/>
              <a:buFont typeface="Wingdings" panose="05000000000000000000" pitchFamily="2" charset="2"/>
              <a:buChar char="Ø"/>
            </a:pPr>
            <a:r>
              <a:rPr lang="zh-CN" altLang="en-US" dirty="0"/>
              <a:t>限流电阻阻值为</a:t>
            </a:r>
            <a:r>
              <a:rPr lang="en-US" altLang="zh-CN" dirty="0"/>
              <a:t>220Ω</a:t>
            </a:r>
            <a:r>
              <a:rPr lang="zh-CN" altLang="en-US" dirty="0"/>
              <a:t>。</a:t>
            </a:r>
            <a:endParaRPr lang="zh-CN" altLang="zh-CN" sz="2400"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258639" y="1969273"/>
            <a:ext cx="3156626" cy="4216473"/>
          </a:xfrm>
          <a:prstGeom prst="rect">
            <a:avLst/>
          </a:prstGeom>
        </p:spPr>
      </p:pic>
      <p:pic>
        <p:nvPicPr>
          <p:cNvPr id="5" name="图片 4">
            <a:extLst>
              <a:ext uri="{FF2B5EF4-FFF2-40B4-BE49-F238E27FC236}">
                <a16:creationId xmlns:a16="http://schemas.microsoft.com/office/drawing/2014/main" id="{4BBE40D5-99CD-617C-83FE-921BFA3E9FB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pic>
        <p:nvPicPr>
          <p:cNvPr id="4" name="图片 3">
            <a:extLst>
              <a:ext uri="{FF2B5EF4-FFF2-40B4-BE49-F238E27FC236}">
                <a16:creationId xmlns:a16="http://schemas.microsoft.com/office/drawing/2014/main" id="{A35F32B8-F961-FD17-5C8A-27B41E7638E7}"/>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pPr>
              <a:buSzPct val="100000"/>
              <a:buFont typeface="Wingdings" panose="05000000000000000000" pitchFamily="2" charset="2"/>
              <a:buChar char="Ø"/>
            </a:pPr>
            <a:r>
              <a:rPr lang="zh-CN" altLang="en-US" b="0" dirty="0"/>
              <a:t>点灯实验</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pPr>
              <a:buSzPct val="100000"/>
              <a:buFont typeface="Wingdings" panose="05000000000000000000" pitchFamily="2" charset="2"/>
              <a:buChar char="Ø"/>
            </a:pPr>
            <a:r>
              <a:rPr lang="en-US" altLang="zh-CN" dirty="0"/>
              <a:t>LED</a:t>
            </a:r>
            <a:r>
              <a:rPr lang="zh-CN" altLang="en-US" dirty="0"/>
              <a:t>闪烁实验</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pic>
        <p:nvPicPr>
          <p:cNvPr id="6" name="图片 5">
            <a:extLst>
              <a:ext uri="{FF2B5EF4-FFF2-40B4-BE49-F238E27FC236}">
                <a16:creationId xmlns:a16="http://schemas.microsoft.com/office/drawing/2014/main" id="{DB549A18-D133-34DD-441D-4889E1130FB7}"/>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p:nvPr>
        </p:nvSpPr>
        <p:spPr/>
        <p:txBody>
          <a:bodyPr/>
          <a:lstStyle/>
          <a:p>
            <a:r>
              <a:rPr lang="zh-CN" altLang="en-US" dirty="0"/>
              <a:t>跑马灯实验</a:t>
            </a:r>
          </a:p>
        </p:txBody>
      </p:sp>
      <p:sp>
        <p:nvSpPr>
          <p:cNvPr id="4" name="内容占位符 3">
            <a:extLst>
              <a:ext uri="{FF2B5EF4-FFF2-40B4-BE49-F238E27FC236}">
                <a16:creationId xmlns:a16="http://schemas.microsoft.com/office/drawing/2014/main" id="{5B6E8803-24C6-75D3-3AED-DE76F17899F5}"/>
              </a:ext>
            </a:extLst>
          </p:cNvPr>
          <p:cNvSpPr>
            <a:spLocks noGrp="1"/>
          </p:cNvSpPr>
          <p:nvPr>
            <p:ph idx="1"/>
          </p:nvPr>
        </p:nvSpPr>
        <p:spPr/>
        <p:txBody>
          <a:bodyPr/>
          <a:lstStyle/>
          <a:p>
            <a:pPr>
              <a:buSzPct val="100000"/>
              <a:buFont typeface="Wingdings" panose="05000000000000000000" pitchFamily="2" charset="2"/>
              <a:buChar char="Ø"/>
            </a:pPr>
            <a:r>
              <a:rPr lang="zh-CN" altLang="en-US" dirty="0"/>
              <a:t>注意电路和代码保持一致</a:t>
            </a:r>
          </a:p>
        </p:txBody>
      </p:sp>
      <p:pic>
        <p:nvPicPr>
          <p:cNvPr id="3" name="图片 2">
            <a:extLst>
              <a:ext uri="{FF2B5EF4-FFF2-40B4-BE49-F238E27FC236}">
                <a16:creationId xmlns:a16="http://schemas.microsoft.com/office/drawing/2014/main" id="{78DFEEC5-4606-0315-40DA-F1D9345C064C}"/>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p:nvPr>
        </p:nvSpPr>
        <p:spPr/>
        <p:txBody>
          <a:bodyPr/>
          <a:lstStyle/>
          <a:p>
            <a:r>
              <a:rPr lang="zh-CN" altLang="en-US" dirty="0"/>
              <a:t>电位计</a:t>
            </a:r>
          </a:p>
        </p:txBody>
      </p:sp>
      <p:sp>
        <p:nvSpPr>
          <p:cNvPr id="4" name="内容占位符 3">
            <a:extLst>
              <a:ext uri="{FF2B5EF4-FFF2-40B4-BE49-F238E27FC236}">
                <a16:creationId xmlns:a16="http://schemas.microsoft.com/office/drawing/2014/main" id="{D7421C6D-24CA-FA2B-A7E6-66881059BBAD}"/>
              </a:ext>
            </a:extLst>
          </p:cNvPr>
          <p:cNvSpPr>
            <a:spLocks noGrp="1"/>
          </p:cNvSpPr>
          <p:nvPr>
            <p:ph sz="half" idx="1"/>
          </p:nvPr>
        </p:nvSpPr>
        <p:spPr/>
        <p:txBody>
          <a:bodyPr>
            <a:normAutofit/>
          </a:bodyPr>
          <a:lstStyle/>
          <a:p>
            <a:pPr>
              <a:buSzPct val="100000"/>
              <a:buFont typeface="Wingdings" panose="05000000000000000000" pitchFamily="2" charset="2"/>
              <a:buChar char="Ø"/>
            </a:pPr>
            <a:r>
              <a:rPr lang="zh-CN" altLang="en-US" sz="2400" dirty="0"/>
              <a:t>电位计（或称电位器）是一种三端机械操作的旋转模拟设备。</a:t>
            </a:r>
          </a:p>
        </p:txBody>
      </p:sp>
      <p:pic>
        <p:nvPicPr>
          <p:cNvPr id="7" name="内容占位符 6">
            <a:extLst>
              <a:ext uri="{FF2B5EF4-FFF2-40B4-BE49-F238E27FC236}">
                <a16:creationId xmlns:a16="http://schemas.microsoft.com/office/drawing/2014/main" id="{F1DA2CBD-DE7F-CC8A-2268-921D07965941}"/>
              </a:ext>
            </a:extLst>
          </p:cNvPr>
          <p:cNvPicPr>
            <a:picLocks noGrp="1" noChangeAspect="1"/>
          </p:cNvPicPr>
          <p:nvPr>
            <p:ph sz="half" idx="2"/>
          </p:nvPr>
        </p:nvPicPr>
        <p:blipFill>
          <a:blip r:embed="rId2"/>
          <a:stretch>
            <a:fillRect/>
          </a:stretch>
        </p:blipFill>
        <p:spPr>
          <a:xfrm>
            <a:off x="6945026" y="2438401"/>
            <a:ext cx="3637854" cy="3346450"/>
          </a:xfrm>
        </p:spPr>
      </p:pic>
      <p:pic>
        <p:nvPicPr>
          <p:cNvPr id="3" name="图片 2">
            <a:extLst>
              <a:ext uri="{FF2B5EF4-FFF2-40B4-BE49-F238E27FC236}">
                <a16:creationId xmlns:a16="http://schemas.microsoft.com/office/drawing/2014/main" id="{78DFEEC5-4606-0315-40DA-F1D9345C064C}"/>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090039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a:bodyPr>
          <a:lstStyle/>
          <a:p>
            <a:pPr>
              <a:buSzPct val="100000"/>
              <a:buFont typeface="Wingdings" panose="05000000000000000000" pitchFamily="2" charset="2"/>
              <a:buChar char="Ø"/>
            </a:pPr>
            <a:r>
              <a:rPr lang="en-US" altLang="zh-CN" dirty="0"/>
              <a:t>Arduino </a:t>
            </a:r>
            <a:r>
              <a:rPr lang="zh-CN" altLang="en-US" dirty="0"/>
              <a:t>共有 </a:t>
            </a:r>
            <a:r>
              <a:rPr lang="en-US" altLang="zh-CN" dirty="0"/>
              <a:t>6 </a:t>
            </a:r>
            <a:r>
              <a:rPr lang="zh-CN" altLang="en-US" dirty="0"/>
              <a:t>个模拟端口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a:t>
            </a:r>
            <a:r>
              <a:rPr lang="zh-CN" altLang="en-US" dirty="0"/>
              <a:t>和</a:t>
            </a:r>
            <a:r>
              <a:rPr lang="en-US" altLang="zh-CN" dirty="0"/>
              <a:t> A5</a:t>
            </a:r>
            <a:r>
              <a:rPr lang="zh-CN" altLang="en-US" dirty="0"/>
              <a:t>。这 </a:t>
            </a:r>
            <a:r>
              <a:rPr lang="en-US" altLang="zh-CN" dirty="0"/>
              <a:t>6 </a:t>
            </a:r>
            <a:r>
              <a:rPr lang="zh-CN" altLang="en-US" dirty="0"/>
              <a:t>个端口可功能复用，作为数字端口使用时端口编号为</a:t>
            </a:r>
            <a:r>
              <a:rPr lang="en-US" altLang="zh-CN" dirty="0"/>
              <a:t>14-19</a:t>
            </a:r>
            <a:r>
              <a:rPr lang="zh-CN" altLang="en-US" dirty="0"/>
              <a:t>。</a:t>
            </a:r>
            <a:endParaRPr lang="en-US" altLang="zh-CN" dirty="0"/>
          </a:p>
          <a:p>
            <a:pPr>
              <a:buSzPct val="100000"/>
              <a:buFont typeface="Wingdings" panose="05000000000000000000" pitchFamily="2" charset="2"/>
              <a:buChar char="Ø"/>
            </a:pPr>
            <a:r>
              <a:rPr lang="zh-CN" altLang="zh-CN" dirty="0"/>
              <a:t>本实验</a:t>
            </a:r>
            <a:r>
              <a:rPr lang="zh-CN" altLang="en-US" dirty="0"/>
              <a:t>读取</a:t>
            </a:r>
            <a:r>
              <a:rPr lang="zh-CN" altLang="zh-CN" dirty="0"/>
              <a:t>电位</a:t>
            </a:r>
            <a:r>
              <a:rPr lang="zh-CN" altLang="en-US" dirty="0"/>
              <a:t>计的</a:t>
            </a:r>
            <a:r>
              <a:rPr lang="zh-CN" altLang="zh-CN" dirty="0"/>
              <a:t>模拟值，然后</a:t>
            </a:r>
            <a:r>
              <a:rPr lang="zh-CN" altLang="en-US" dirty="0"/>
              <a:t>输出到串口监视器。</a:t>
            </a:r>
            <a:endParaRPr lang="en-US" altLang="zh-CN" dirty="0"/>
          </a:p>
          <a:p>
            <a:pPr>
              <a:buSzPct val="100000"/>
              <a:buFont typeface="Wingdings" panose="05000000000000000000" pitchFamily="2" charset="2"/>
              <a:buChar char="Ø"/>
            </a:pPr>
            <a:r>
              <a:rPr lang="zh-CN" altLang="en-US" dirty="0"/>
              <a:t>实验器材</a:t>
            </a:r>
            <a:endParaRPr lang="en-US" altLang="zh-CN" dirty="0"/>
          </a:p>
          <a:p>
            <a:pPr lvl="1">
              <a:buSzPct val="100000"/>
              <a:buFont typeface="Wingdings" panose="05000000000000000000" pitchFamily="2" charset="2"/>
              <a:buChar char="ü"/>
            </a:pPr>
            <a:r>
              <a:rPr lang="en-US" altLang="zh-CN" sz="1800" dirty="0"/>
              <a:t>Arduino UNO</a:t>
            </a:r>
            <a:r>
              <a:rPr lang="zh-CN" altLang="en-US" sz="1800" dirty="0"/>
              <a:t>开发板及</a:t>
            </a:r>
            <a:r>
              <a:rPr lang="en-US" altLang="zh-CN" sz="1800" dirty="0"/>
              <a:t>USB</a:t>
            </a:r>
            <a:r>
              <a:rPr lang="zh-CN" altLang="en-US" sz="1800" dirty="0"/>
              <a:t>数据线</a:t>
            </a:r>
            <a:endParaRPr lang="en-US" altLang="zh-CN" sz="1800" dirty="0"/>
          </a:p>
          <a:p>
            <a:pPr lvl="1">
              <a:buSzPct val="100000"/>
              <a:buFont typeface="Wingdings" panose="05000000000000000000" pitchFamily="2" charset="2"/>
              <a:buChar char="ü"/>
            </a:pPr>
            <a:r>
              <a:rPr lang="zh-CN" altLang="en-US" sz="1800" dirty="0"/>
              <a:t>电位器 </a:t>
            </a:r>
            <a:r>
              <a:rPr lang="en-US" altLang="zh-CN" sz="1800" dirty="0"/>
              <a:t>1 </a:t>
            </a:r>
            <a:r>
              <a:rPr lang="zh-CN" altLang="en-US" sz="1800" dirty="0"/>
              <a:t>个</a:t>
            </a:r>
            <a:endParaRPr lang="en-US" altLang="zh-CN" sz="1800" dirty="0"/>
          </a:p>
          <a:p>
            <a:pPr lvl="1">
              <a:buSzPct val="100000"/>
              <a:buFont typeface="Wingdings" panose="05000000000000000000" pitchFamily="2" charset="2"/>
              <a:buChar char="ü"/>
            </a:pPr>
            <a:r>
              <a:rPr lang="zh-CN" altLang="en-US" sz="1800" dirty="0"/>
              <a:t>面包板及跳线若干</a:t>
            </a:r>
            <a:endParaRPr lang="en-US" altLang="zh-CN" sz="1800" dirty="0"/>
          </a:p>
        </p:txBody>
      </p:sp>
      <p:pic>
        <p:nvPicPr>
          <p:cNvPr id="4" name="图片 3">
            <a:extLst>
              <a:ext uri="{FF2B5EF4-FFF2-40B4-BE49-F238E27FC236}">
                <a16:creationId xmlns:a16="http://schemas.microsoft.com/office/drawing/2014/main" id="{51A33E26-C964-12B4-9B2E-731507E7E54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pPr>
              <a:buSzPct val="100000"/>
              <a:buFont typeface="Wingdings" panose="05000000000000000000" pitchFamily="2" charset="2"/>
              <a:buChar char="Ø"/>
            </a:pPr>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4239457" cy="693839"/>
          </a:xfrm>
        </p:spPr>
        <p:txBody>
          <a:bodyPr>
            <a:normAutofit/>
          </a:bodyPr>
          <a:lstStyle/>
          <a:p>
            <a:pPr>
              <a:buSzPct val="100000"/>
              <a:buFont typeface="Wingdings" panose="05000000000000000000" pitchFamily="2" charset="2"/>
              <a:buChar char="Ø"/>
            </a:pPr>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1857541"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7952543" y="2721240"/>
            <a:ext cx="3297314" cy="3234594"/>
          </a:xfrm>
          <a:prstGeom prst="rect">
            <a:avLst/>
          </a:prstGeom>
        </p:spPr>
      </p:pic>
      <p:pic>
        <p:nvPicPr>
          <p:cNvPr id="7" name="图片 6">
            <a:extLst>
              <a:ext uri="{FF2B5EF4-FFF2-40B4-BE49-F238E27FC236}">
                <a16:creationId xmlns:a16="http://schemas.microsoft.com/office/drawing/2014/main" id="{FABA63FD-61EE-2145-CD71-6BF299A61245}"/>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pic>
        <p:nvPicPr>
          <p:cNvPr id="4" name="图片 3">
            <a:extLst>
              <a:ext uri="{FF2B5EF4-FFF2-40B4-BE49-F238E27FC236}">
                <a16:creationId xmlns:a16="http://schemas.microsoft.com/office/drawing/2014/main" id="{8954629B-613E-27BE-988D-10D9A73DB4B6}"/>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en-US" altLang="zh-CN"/>
              <a:t>PWM</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a:bodyPr>
          <a:lstStyle/>
          <a:p>
            <a:pPr>
              <a:buSzPct val="100000"/>
              <a:buFont typeface="Wingdings" panose="05000000000000000000" pitchFamily="2" charset="2"/>
              <a:buChar char="Ø"/>
            </a:pPr>
            <a:r>
              <a:rPr lang="en-US" altLang="zh-CN" dirty="0"/>
              <a:t>PWM</a:t>
            </a:r>
            <a:r>
              <a:rPr lang="zh-CN" altLang="zh-CN" dirty="0"/>
              <a:t>脉冲宽度调制，简称脉宽调制</a:t>
            </a:r>
            <a:r>
              <a:rPr lang="zh-CN" altLang="en-US" dirty="0"/>
              <a:t>。</a:t>
            </a:r>
            <a:r>
              <a:rPr lang="zh-CN" altLang="zh-CN" dirty="0"/>
              <a:t>一种对模拟信号电平进行数字编码的方法</a:t>
            </a:r>
            <a:r>
              <a:rPr lang="zh-CN" altLang="en-US" dirty="0"/>
              <a:t>。</a:t>
            </a:r>
            <a:endParaRPr lang="en-US" altLang="zh-CN" dirty="0"/>
          </a:p>
          <a:p>
            <a:pPr>
              <a:buSzPct val="100000"/>
              <a:buFont typeface="Wingdings" panose="05000000000000000000" pitchFamily="2" charset="2"/>
              <a:buChar char="Ø"/>
            </a:pPr>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pPr>
              <a:buSzPct val="100000"/>
              <a:buFont typeface="Wingdings" panose="05000000000000000000" pitchFamily="2" charset="2"/>
              <a:buChar char="Ø"/>
            </a:pPr>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pPr>
              <a:buSzPct val="100000"/>
              <a:buFont typeface="Wingdings" panose="05000000000000000000" pitchFamily="2" charset="2"/>
              <a:buChar char="Ø"/>
            </a:pPr>
            <a:r>
              <a:rPr lang="zh-CN" altLang="zh-CN" b="1" dirty="0">
                <a:solidFill>
                  <a:srgbClr val="FF0000"/>
                </a:solidFill>
              </a:rPr>
              <a:t>输出电压</a:t>
            </a:r>
            <a:r>
              <a:rPr lang="en-US" altLang="zh-CN" b="1" dirty="0">
                <a:solidFill>
                  <a:srgbClr val="FF0000"/>
                </a:solidFill>
              </a:rPr>
              <a:t> = (</a:t>
            </a:r>
            <a:r>
              <a:rPr lang="zh-CN" altLang="zh-CN" b="1" dirty="0">
                <a:solidFill>
                  <a:srgbClr val="FF0000"/>
                </a:solidFill>
              </a:rPr>
              <a:t>接通时间</a:t>
            </a:r>
            <a:r>
              <a:rPr lang="en-US" altLang="zh-CN" b="1" dirty="0">
                <a:solidFill>
                  <a:srgbClr val="FF0000"/>
                </a:solidFill>
              </a:rPr>
              <a:t>/</a:t>
            </a:r>
            <a:r>
              <a:rPr lang="zh-CN" altLang="zh-CN" b="1" dirty="0">
                <a:solidFill>
                  <a:srgbClr val="FF0000"/>
                </a:solidFill>
              </a:rPr>
              <a:t>脉冲时间</a:t>
            </a:r>
            <a:r>
              <a:rPr lang="en-US" altLang="zh-CN" b="1" dirty="0">
                <a:solidFill>
                  <a:srgbClr val="FF0000"/>
                </a:solidFill>
              </a:rPr>
              <a:t>) * </a:t>
            </a:r>
            <a:r>
              <a:rPr lang="zh-CN" altLang="zh-CN" b="1" dirty="0">
                <a:solidFill>
                  <a:srgbClr val="FF0000"/>
                </a:solidFill>
              </a:rPr>
              <a:t>最大电压值</a:t>
            </a:r>
            <a:endParaRPr lang="zh-CN" altLang="en-US" b="1" dirty="0">
              <a:solidFill>
                <a:srgbClr val="FF0000"/>
              </a:solidFill>
            </a:endParaRPr>
          </a:p>
        </p:txBody>
      </p:sp>
      <p:pic>
        <p:nvPicPr>
          <p:cNvPr id="4" name="图片 3">
            <a:extLst>
              <a:ext uri="{FF2B5EF4-FFF2-40B4-BE49-F238E27FC236}">
                <a16:creationId xmlns:a16="http://schemas.microsoft.com/office/drawing/2014/main" id="{1724B01A-AC71-CC1E-7053-82406A4F671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pic>
        <p:nvPicPr>
          <p:cNvPr id="3" name="图片 2">
            <a:extLst>
              <a:ext uri="{FF2B5EF4-FFF2-40B4-BE49-F238E27FC236}">
                <a16:creationId xmlns:a16="http://schemas.microsoft.com/office/drawing/2014/main" id="{52206A88-F216-7FD4-2A52-3AE3D780230F}"/>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A1E97-5857-43A2-B7AB-A669A51B7589}"/>
              </a:ext>
            </a:extLst>
          </p:cNvPr>
          <p:cNvSpPr>
            <a:spLocks noGrp="1"/>
          </p:cNvSpPr>
          <p:nvPr>
            <p:ph type="title"/>
          </p:nvPr>
        </p:nvSpPr>
        <p:spPr/>
        <p:txBody>
          <a:bodyPr/>
          <a:lstStyle/>
          <a:p>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676400" y="2438401"/>
            <a:ext cx="10515600" cy="3533774"/>
          </a:xfrm>
        </p:spPr>
        <p:txBody>
          <a:bodyPr>
            <a:normAutofit lnSpcReduction="10000"/>
          </a:bodyPr>
          <a:lstStyle/>
          <a:p>
            <a:pPr>
              <a:buSzPct val="100000"/>
              <a:buFont typeface="Wingdings" panose="05000000000000000000" pitchFamily="2" charset="2"/>
              <a:buChar char="Ø"/>
            </a:pPr>
            <a:r>
              <a:rPr lang="en-US" altLang="zh-CN" dirty="0"/>
              <a:t>Arduino UNO </a:t>
            </a:r>
            <a:r>
              <a:rPr lang="zh-CN" altLang="zh-CN" dirty="0"/>
              <a:t>有</a:t>
            </a:r>
            <a:r>
              <a:rPr lang="en-US" altLang="zh-CN" dirty="0"/>
              <a:t> 6 </a:t>
            </a:r>
            <a:r>
              <a:rPr lang="zh-CN" altLang="zh-CN" dirty="0"/>
              <a:t>个</a:t>
            </a:r>
            <a:r>
              <a:rPr lang="en-US" altLang="zh-CN" dirty="0"/>
              <a:t> PWM </a:t>
            </a:r>
            <a:r>
              <a:rPr lang="zh-CN" altLang="en-US" dirty="0"/>
              <a:t>端</a:t>
            </a:r>
            <a:r>
              <a:rPr lang="zh-CN" altLang="zh-CN" dirty="0"/>
              <a:t>口</a:t>
            </a:r>
            <a:r>
              <a:rPr lang="zh-CN" altLang="en-US" dirty="0"/>
              <a:t>（端口号前有波浪号</a:t>
            </a:r>
            <a:r>
              <a:rPr lang="en-US" altLang="zh-CN" dirty="0"/>
              <a:t>~</a:t>
            </a:r>
            <a:r>
              <a:rPr lang="zh-CN" altLang="en-US" dirty="0"/>
              <a:t>）</a:t>
            </a:r>
            <a:r>
              <a:rPr lang="zh-CN" altLang="zh-CN" dirty="0"/>
              <a:t>分别是数字</a:t>
            </a:r>
            <a:r>
              <a:rPr lang="zh-CN" altLang="en-US" dirty="0"/>
              <a:t>端口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r>
              <a:rPr lang="zh-CN" altLang="en-US" dirty="0"/>
              <a:t>。</a:t>
            </a:r>
            <a:r>
              <a:rPr lang="en-US" altLang="zh-CN" dirty="0"/>
              <a:t>PWM </a:t>
            </a:r>
            <a:r>
              <a:rPr lang="zh-CN" altLang="en-US" dirty="0"/>
              <a:t>端口取值范围为 </a:t>
            </a:r>
            <a:r>
              <a:rPr lang="en-US" altLang="zh-CN" dirty="0"/>
              <a:t>0~255</a:t>
            </a:r>
            <a:r>
              <a:rPr lang="zh-CN" altLang="en-US" dirty="0"/>
              <a:t>。</a:t>
            </a:r>
            <a:endParaRPr lang="en-US" altLang="zh-CN" dirty="0"/>
          </a:p>
          <a:p>
            <a:pPr>
              <a:buSzPct val="100000"/>
              <a:buFont typeface="Wingdings" panose="05000000000000000000" pitchFamily="2" charset="2"/>
              <a:buChar char="Ø"/>
            </a:pPr>
            <a:r>
              <a:rPr lang="zh-CN" altLang="en-US" dirty="0"/>
              <a:t>实验器材</a:t>
            </a:r>
            <a:endParaRPr lang="en-US" altLang="zh-CN" dirty="0"/>
          </a:p>
          <a:p>
            <a:pPr lvl="1">
              <a:buSzPct val="100000"/>
              <a:buFont typeface="Wingdings" panose="05000000000000000000" pitchFamily="2" charset="2"/>
              <a:buChar char="ü"/>
            </a:pPr>
            <a:r>
              <a:rPr lang="en-US" altLang="zh-CN" dirty="0"/>
              <a:t>Arduino UNO</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zh-CN" dirty="0"/>
              <a:t>电位计模块</a:t>
            </a:r>
            <a:r>
              <a:rPr lang="en-US" altLang="zh-CN" dirty="0"/>
              <a:t>1 </a:t>
            </a:r>
            <a:endParaRPr lang="zh-CN" altLang="zh-CN" sz="1600" dirty="0"/>
          </a:p>
          <a:p>
            <a:pPr lvl="1">
              <a:buSzPct val="100000"/>
              <a:buFont typeface="Wingdings" panose="05000000000000000000" pitchFamily="2" charset="2"/>
              <a:buChar char="ü"/>
            </a:pPr>
            <a:r>
              <a:rPr lang="zh-CN" altLang="zh-CN" dirty="0"/>
              <a:t>红色</a:t>
            </a:r>
            <a:r>
              <a:rPr lang="en-US" altLang="zh-CN" dirty="0"/>
              <a:t>LED1</a:t>
            </a:r>
            <a:endParaRPr lang="zh-CN" altLang="zh-CN" sz="1600" dirty="0"/>
          </a:p>
          <a:p>
            <a:pPr lvl="1">
              <a:buSzPct val="100000"/>
              <a:buFont typeface="Wingdings" panose="05000000000000000000" pitchFamily="2" charset="2"/>
              <a:buChar char="ü"/>
            </a:pPr>
            <a:r>
              <a:rPr lang="en-US" altLang="zh-CN" dirty="0"/>
              <a:t>220</a:t>
            </a:r>
            <a:r>
              <a:rPr lang="zh-CN" altLang="zh-CN" dirty="0"/>
              <a:t>Ω直插电阻</a:t>
            </a:r>
            <a:endParaRPr lang="zh-CN" altLang="zh-CN" sz="1600" dirty="0"/>
          </a:p>
          <a:p>
            <a:pPr lvl="1">
              <a:buSzPct val="100000"/>
              <a:buFont typeface="Wingdings" panose="05000000000000000000" pitchFamily="2" charset="2"/>
              <a:buChar char="ü"/>
            </a:pPr>
            <a:r>
              <a:rPr lang="zh-CN" altLang="zh-CN" dirty="0"/>
              <a:t>面包板</a:t>
            </a:r>
            <a:r>
              <a:rPr lang="zh-CN" altLang="en-US" dirty="0"/>
              <a:t>及跳线</a:t>
            </a:r>
            <a:endParaRPr lang="zh-CN" altLang="zh-CN" sz="1600" dirty="0"/>
          </a:p>
        </p:txBody>
      </p:sp>
      <p:pic>
        <p:nvPicPr>
          <p:cNvPr id="4" name="图片 3">
            <a:extLst>
              <a:ext uri="{FF2B5EF4-FFF2-40B4-BE49-F238E27FC236}">
                <a16:creationId xmlns:a16="http://schemas.microsoft.com/office/drawing/2014/main" id="{15988C34-F35E-99A4-79A7-0B515F996F8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normAutofit/>
          </a:bodyPr>
          <a:lstStyle/>
          <a:p>
            <a:pPr>
              <a:buSzPct val="100000"/>
              <a:buFont typeface="Wingdings" panose="05000000000000000000" pitchFamily="2" charset="2"/>
              <a:buChar char="Ø"/>
            </a:pPr>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normAutofit/>
          </a:bodyPr>
          <a:lstStyle/>
          <a:p>
            <a:pPr>
              <a:buSzPct val="100000"/>
              <a:buFont typeface="Wingdings" panose="05000000000000000000" pitchFamily="2" charset="2"/>
              <a:buChar char="Ø"/>
            </a:pPr>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641766"/>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614331"/>
            <a:ext cx="2670279" cy="2993395"/>
          </a:xfrm>
          <a:prstGeom prst="rect">
            <a:avLst/>
          </a:prstGeom>
        </p:spPr>
      </p:pic>
      <p:pic>
        <p:nvPicPr>
          <p:cNvPr id="7" name="图片 6">
            <a:extLst>
              <a:ext uri="{FF2B5EF4-FFF2-40B4-BE49-F238E27FC236}">
                <a16:creationId xmlns:a16="http://schemas.microsoft.com/office/drawing/2014/main" id="{EADC67E6-7452-7D62-6624-51C61A2CD3D8}"/>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pic>
        <p:nvPicPr>
          <p:cNvPr id="4" name="图片 3">
            <a:extLst>
              <a:ext uri="{FF2B5EF4-FFF2-40B4-BE49-F238E27FC236}">
                <a16:creationId xmlns:a16="http://schemas.microsoft.com/office/drawing/2014/main" id="{A9F77A8D-9D49-CA6F-3672-981D3E2EA23C}"/>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15</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个半天</a:t>
            </a:r>
            <a:r>
              <a:rPr lang="zh-CN" altLang="en-US" sz="2800" dirty="0"/>
              <a:t>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15</a:t>
            </a:r>
            <a:r>
              <a:rPr lang="zh-CN" altLang="en-US" sz="2800" dirty="0">
                <a:solidFill>
                  <a:srgbClr val="FF0000"/>
                </a:solidFill>
              </a:rPr>
              <a:t>个半天。</a:t>
            </a:r>
          </a:p>
        </p:txBody>
      </p:sp>
      <p:pic>
        <p:nvPicPr>
          <p:cNvPr id="4" name="图片 3">
            <a:extLst>
              <a:ext uri="{FF2B5EF4-FFF2-40B4-BE49-F238E27FC236}">
                <a16:creationId xmlns:a16="http://schemas.microsoft.com/office/drawing/2014/main" id="{D35CD332-2F92-62AE-C78E-DDF828087696}"/>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829292"/>
            <a:ext cx="7344816" cy="4119987"/>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457200" lvl="1" indent="0">
              <a:buNone/>
            </a:pPr>
            <a:r>
              <a:rPr lang="zh-CN" altLang="zh-CN" sz="2400" dirty="0">
                <a:sym typeface="+mn-ea"/>
              </a:rPr>
              <a:t>实现</a:t>
            </a:r>
            <a:r>
              <a:rPr lang="zh-CN" altLang="zh-CN" sz="2400" b="1" dirty="0">
                <a:solidFill>
                  <a:srgbClr val="FF0000"/>
                </a:solidFill>
                <a:sym typeface="+mn-ea"/>
              </a:rPr>
              <a:t>气象检测</a:t>
            </a:r>
            <a:r>
              <a:rPr lang="zh-CN" altLang="zh-CN" sz="2400" dirty="0">
                <a:sym typeface="+mn-ea"/>
              </a:rPr>
              <a:t>的部分功能</a:t>
            </a:r>
            <a:r>
              <a:rPr lang="zh-CN" altLang="en-US" sz="2400" dirty="0">
                <a:sym typeface="+mn-ea"/>
              </a:rPr>
              <a:t>。</a:t>
            </a:r>
            <a:endParaRPr lang="en-US" altLang="zh-CN" sz="2400" dirty="0">
              <a:sym typeface="+mn-ea"/>
            </a:endParaRPr>
          </a:p>
          <a:p>
            <a:pPr marL="457200" lvl="1" indent="0">
              <a:buNone/>
            </a:pPr>
            <a:r>
              <a:rPr lang="zh-CN" altLang="zh-CN" sz="2400" dirty="0">
                <a:sym typeface="+mn-ea"/>
              </a:rPr>
              <a:t>项目</a:t>
            </a:r>
            <a:r>
              <a:rPr lang="zh-CN" altLang="en-US" sz="2400" b="1" dirty="0">
                <a:solidFill>
                  <a:srgbClr val="C00000"/>
                </a:solidFill>
                <a:sym typeface="+mn-ea"/>
              </a:rPr>
              <a:t>硬件</a:t>
            </a:r>
            <a:r>
              <a:rPr lang="zh-CN" altLang="zh-CN" sz="2400" dirty="0">
                <a:sym typeface="+mn-ea"/>
              </a:rPr>
              <a:t>基于</a:t>
            </a:r>
            <a:r>
              <a:rPr lang="en-US" altLang="zh-CN" sz="2400" dirty="0">
                <a:sym typeface="+mn-ea"/>
              </a:rPr>
              <a:t> Arduino UNO</a:t>
            </a:r>
            <a:r>
              <a:rPr lang="zh-CN" altLang="en-US" sz="2400" dirty="0">
                <a:sym typeface="+mn-ea"/>
              </a:rPr>
              <a:t>开发</a:t>
            </a:r>
            <a:r>
              <a:rPr lang="zh-CN" altLang="zh-CN" sz="2400" dirty="0">
                <a:sym typeface="+mn-ea"/>
              </a:rPr>
              <a:t>板，</a:t>
            </a:r>
            <a:r>
              <a:rPr lang="en-US" altLang="zh-CN" sz="2400" dirty="0">
                <a:sym typeface="+mn-ea"/>
              </a:rPr>
              <a:t>ESP8266-12E</a:t>
            </a:r>
            <a:r>
              <a:rPr lang="zh-CN" altLang="zh-CN" sz="2400" dirty="0">
                <a:sym typeface="+mn-ea"/>
              </a:rPr>
              <a:t>开发板</a:t>
            </a:r>
            <a:r>
              <a:rPr lang="zh-CN" altLang="en-US" sz="2400" dirty="0">
                <a:sym typeface="+mn-ea"/>
              </a:rPr>
              <a:t>及 </a:t>
            </a:r>
            <a:r>
              <a:rPr lang="en-US" altLang="zh-CN" sz="2400" dirty="0" err="1">
                <a:sym typeface="+mn-ea"/>
              </a:rPr>
              <a:t>NodeMCU</a:t>
            </a:r>
            <a:r>
              <a:rPr lang="en-US" altLang="zh-CN" sz="2400" dirty="0">
                <a:sym typeface="+mn-ea"/>
              </a:rPr>
              <a:t> </a:t>
            </a:r>
            <a:r>
              <a:rPr lang="zh-CN" altLang="zh-CN" sz="2400" dirty="0">
                <a:sym typeface="+mn-ea"/>
              </a:rPr>
              <a:t>开发</a:t>
            </a:r>
            <a:r>
              <a:rPr lang="zh-CN" altLang="en-US" sz="2400" dirty="0">
                <a:sym typeface="+mn-ea"/>
              </a:rPr>
              <a:t>板。开发环境基于</a:t>
            </a:r>
            <a:r>
              <a:rPr lang="zh-CN" altLang="en-US" sz="2400" b="1" dirty="0">
                <a:solidFill>
                  <a:srgbClr val="C00000"/>
                </a:solidFill>
                <a:sym typeface="+mn-ea"/>
              </a:rPr>
              <a:t>软件</a:t>
            </a:r>
            <a:r>
              <a:rPr lang="en-US" altLang="zh-CN" sz="2400" dirty="0">
                <a:sym typeface="+mn-ea"/>
              </a:rPr>
              <a:t>Arduino IDE.</a:t>
            </a:r>
          </a:p>
          <a:p>
            <a:pPr marL="457200" lvl="1" indent="0">
              <a:buNone/>
            </a:pPr>
            <a:r>
              <a:rPr lang="zh-CN" altLang="zh-CN" sz="2400" dirty="0">
                <a:sym typeface="+mn-ea"/>
              </a:rPr>
              <a:t>使用环境检测</a:t>
            </a:r>
            <a:r>
              <a:rPr lang="zh-CN" altLang="en-US" sz="2400" dirty="0">
                <a:sym typeface="+mn-ea"/>
              </a:rPr>
              <a:t>相关</a:t>
            </a:r>
            <a:r>
              <a:rPr lang="zh-CN" altLang="zh-CN" sz="2400" dirty="0">
                <a:sym typeface="+mn-ea"/>
              </a:rPr>
              <a:t>的</a:t>
            </a:r>
            <a:r>
              <a:rPr lang="zh-CN" altLang="zh-CN" sz="2400" b="1" dirty="0">
                <a:solidFill>
                  <a:srgbClr val="FF0000"/>
                </a:solidFill>
                <a:sym typeface="+mn-ea"/>
              </a:rPr>
              <a:t>传感器</a:t>
            </a:r>
            <a:r>
              <a:rPr lang="zh-CN" altLang="zh-CN" sz="2400" dirty="0">
                <a:sym typeface="+mn-ea"/>
              </a:rPr>
              <a:t>采集检测</a:t>
            </a:r>
            <a:r>
              <a:rPr lang="zh-CN" altLang="en-US" sz="2400" dirty="0">
                <a:sym typeface="+mn-ea"/>
              </a:rPr>
              <a:t>环境数据</a:t>
            </a:r>
            <a:r>
              <a:rPr lang="zh-CN" altLang="zh-CN" sz="2400" dirty="0">
                <a:sym typeface="+mn-ea"/>
              </a:rPr>
              <a:t>，然后通过</a:t>
            </a:r>
            <a:r>
              <a:rPr lang="en-US" altLang="zh-CN" sz="2400" b="1" dirty="0">
                <a:sym typeface="+mn-ea"/>
              </a:rPr>
              <a:t>WIFI</a:t>
            </a:r>
            <a:r>
              <a:rPr lang="zh-CN" altLang="en-US" sz="2400" b="1" dirty="0">
                <a:solidFill>
                  <a:srgbClr val="FF0000"/>
                </a:solidFill>
                <a:sym typeface="+mn-ea"/>
              </a:rPr>
              <a:t>网络</a:t>
            </a:r>
            <a:r>
              <a:rPr lang="zh-CN" altLang="zh-CN" sz="2400" dirty="0">
                <a:sym typeface="+mn-ea"/>
              </a:rPr>
              <a:t>发布实时的气象检测数据。</a:t>
            </a:r>
            <a:endParaRPr lang="zh-CN" altLang="en-US" sz="2400" dirty="0"/>
          </a:p>
        </p:txBody>
      </p:sp>
      <p:pic>
        <p:nvPicPr>
          <p:cNvPr id="4" name="图片 3">
            <a:extLst>
              <a:ext uri="{FF2B5EF4-FFF2-40B4-BE49-F238E27FC236}">
                <a16:creationId xmlns:a16="http://schemas.microsoft.com/office/drawing/2014/main" id="{3C3239ED-0A6C-E20A-43FE-934C4BB9DFAC}"/>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、实训安排</a:t>
            </a:r>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15</a:t>
            </a:r>
            <a:r>
              <a:rPr lang="zh-CN" altLang="en-US" sz="2800" dirty="0">
                <a:solidFill>
                  <a:srgbClr val="FF0000"/>
                </a:solidFill>
              </a:rPr>
              <a:t>个半天，</a:t>
            </a:r>
            <a:r>
              <a:rPr lang="zh-CN" altLang="en-US" sz="2800" dirty="0"/>
              <a:t>周一至周五，共</a:t>
            </a:r>
            <a:r>
              <a:rPr lang="en-US" altLang="zh-CN" sz="2800" dirty="0"/>
              <a:t>3</a:t>
            </a:r>
            <a:r>
              <a:rPr lang="zh-CN" altLang="en-US" sz="2800" dirty="0"/>
              <a:t>周，每天</a:t>
            </a:r>
            <a:r>
              <a:rPr lang="en-US" altLang="zh-CN" sz="2800" dirty="0"/>
              <a:t>3</a:t>
            </a:r>
            <a:r>
              <a:rPr lang="zh-CN" altLang="en-US" sz="2800" dirty="0"/>
              <a:t>个小时；</a:t>
            </a:r>
            <a:endParaRPr lang="en-US" altLang="zh-CN" sz="2800" dirty="0"/>
          </a:p>
          <a:p>
            <a:r>
              <a:rPr lang="zh-CN" altLang="en-US" sz="2800" dirty="0"/>
              <a:t>具体的详细安排请参阅手中的实训大纲。</a:t>
            </a:r>
          </a:p>
        </p:txBody>
      </p:sp>
      <p:pic>
        <p:nvPicPr>
          <p:cNvPr id="4" name="图片 3">
            <a:extLst>
              <a:ext uri="{FF2B5EF4-FFF2-40B4-BE49-F238E27FC236}">
                <a16:creationId xmlns:a16="http://schemas.microsoft.com/office/drawing/2014/main" id="{1D77A18C-0AAE-8DB6-9BF9-3F56C2360CBF}"/>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pic>
        <p:nvPicPr>
          <p:cNvPr id="4" name="图片 3">
            <a:extLst>
              <a:ext uri="{FF2B5EF4-FFF2-40B4-BE49-F238E27FC236}">
                <a16:creationId xmlns:a16="http://schemas.microsoft.com/office/drawing/2014/main" id="{CE8114B0-1BE9-1DE1-2A37-8CD7E6188DA5}"/>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pic>
        <p:nvPicPr>
          <p:cNvPr id="4" name="图片 3">
            <a:extLst>
              <a:ext uri="{FF2B5EF4-FFF2-40B4-BE49-F238E27FC236}">
                <a16:creationId xmlns:a16="http://schemas.microsoft.com/office/drawing/2014/main" id="{1234F035-81B0-F2AD-4FF8-D0DC44F748A9}"/>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pPr>
              <a:buSzPct val="100000"/>
              <a:buFont typeface="Wingdings" panose="05000000000000000000" pitchFamily="2" charset="2"/>
              <a:buChar char="Ø"/>
            </a:pPr>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pPr>
              <a:buSzPct val="100000"/>
              <a:buFont typeface="Wingdings" panose="05000000000000000000" pitchFamily="2" charset="2"/>
              <a:buChar char="Ø"/>
            </a:pPr>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5AFDBAE2-0CB5-06EF-09E0-E411EC049DC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1607</Words>
  <Application>Microsoft Office PowerPoint</Application>
  <PresentationFormat>宽屏</PresentationFormat>
  <Paragraphs>138</Paragraphs>
  <Slides>37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华文楷体</vt:lpstr>
      <vt:lpstr>Arial</vt:lpstr>
      <vt:lpstr>Calibri</vt:lpstr>
      <vt:lpstr>Corbel</vt:lpstr>
      <vt:lpstr>Wingdings</vt:lpstr>
      <vt:lpstr>视差</vt:lpstr>
      <vt:lpstr> 2022西安交通大学小学期计算机应用能力实训（ Arduino项目）</vt:lpstr>
      <vt:lpstr>任课教师介绍</vt:lpstr>
      <vt:lpstr>目 录</vt:lpstr>
      <vt:lpstr>1、小学期实训目标</vt:lpstr>
      <vt:lpstr>2、项目名称实训内容介绍</vt:lpstr>
      <vt:lpstr>3、实训安排</vt:lpstr>
      <vt:lpstr>4、学生需要提交的成果</vt:lpstr>
      <vt:lpstr> 5、考评办法 </vt:lpstr>
      <vt:lpstr>实验介绍（单片机）</vt:lpstr>
      <vt:lpstr>实验介绍（项目）</vt:lpstr>
      <vt:lpstr>Arduino简介</vt:lpstr>
      <vt:lpstr>Arduino Uno</vt:lpstr>
      <vt:lpstr>Arduino UNO（续）</vt:lpstr>
      <vt:lpstr>ESP8266</vt:lpstr>
      <vt:lpstr>ESP8266和NodeMCU</vt:lpstr>
      <vt:lpstr>Arduino IDE</vt:lpstr>
      <vt:lpstr>Arduino IDE</vt:lpstr>
      <vt:lpstr>Arduino IDE 中文配置</vt:lpstr>
      <vt:lpstr>开发流程概述</vt:lpstr>
      <vt:lpstr>Arduino编程语言</vt:lpstr>
      <vt:lpstr>编程相关</vt:lpstr>
      <vt:lpstr>实验1：串口显示</vt:lpstr>
      <vt:lpstr>PowerPoint 演示文稿</vt:lpstr>
      <vt:lpstr>实验2：LED</vt:lpstr>
      <vt:lpstr>电路图</vt:lpstr>
      <vt:lpstr>实物图</vt:lpstr>
      <vt:lpstr>PowerPoint 演示文稿</vt:lpstr>
      <vt:lpstr>跑马灯实验</vt:lpstr>
      <vt:lpstr>电位计</vt:lpstr>
      <vt:lpstr>实验3：模拟值</vt:lpstr>
      <vt:lpstr>PowerPoint 演示文稿</vt:lpstr>
      <vt:lpstr>PowerPoint 演示文稿</vt:lpstr>
      <vt:lpstr>PWM</vt:lpstr>
      <vt:lpstr>PowerPoint 演示文稿</vt:lpstr>
      <vt:lpstr>实验4：PWM 调控灯光亮度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133</cp:revision>
  <dcterms:created xsi:type="dcterms:W3CDTF">2019-06-22T12:59:17Z</dcterms:created>
  <dcterms:modified xsi:type="dcterms:W3CDTF">2022-07-02T17:57:47Z</dcterms:modified>
</cp:coreProperties>
</file>