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09" r:id="rId2"/>
    <p:sldId id="267" r:id="rId3"/>
    <p:sldId id="257" r:id="rId4"/>
    <p:sldId id="258" r:id="rId5"/>
    <p:sldId id="259" r:id="rId6"/>
    <p:sldId id="260" r:id="rId7"/>
    <p:sldId id="31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D953F-0AF4-4051-A0AA-D7952A89709F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7DCF9-039A-4A97-8F51-72630C4E7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333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7DCF9-039A-4A97-8F51-72630C4E7F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6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4835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18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12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6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9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0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6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7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9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55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0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9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25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6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46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8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0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44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63876" y="908686"/>
            <a:ext cx="7146925" cy="2629535"/>
          </a:xfrm>
        </p:spPr>
        <p:txBody>
          <a:bodyPr/>
          <a:lstStyle/>
          <a:p>
            <a:pPr algn="ctr"/>
            <a:r>
              <a:rPr lang="en-US" altLang="zh-CN" b="1" dirty="0"/>
              <a:t>2022</a:t>
            </a:r>
            <a:r>
              <a:rPr lang="zh-CN" altLang="en-US" b="1" dirty="0"/>
              <a:t>西安交通大学小学期计算机应用能力实训</a:t>
            </a:r>
            <a:r>
              <a:rPr lang="zh-CN" altLang="en-US" sz="4800" dirty="0">
                <a:solidFill>
                  <a:srgbClr val="FF0000"/>
                </a:solidFill>
              </a:rPr>
              <a:t>（</a:t>
            </a:r>
            <a:r>
              <a:rPr lang="en-US" altLang="zh-CN" sz="4800" dirty="0">
                <a:solidFill>
                  <a:srgbClr val="FF0000"/>
                </a:solidFill>
              </a:rPr>
              <a:t>Arduino</a:t>
            </a:r>
            <a:r>
              <a:rPr lang="zh-CN" altLang="en-US" sz="4800" dirty="0">
                <a:solidFill>
                  <a:srgbClr val="FF0000"/>
                </a:solidFill>
              </a:rPr>
              <a:t>项目）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7849" y="3933057"/>
            <a:ext cx="5184577" cy="1364531"/>
          </a:xfrm>
        </p:spPr>
        <p:txBody>
          <a:bodyPr/>
          <a:lstStyle/>
          <a:p>
            <a:r>
              <a:rPr lang="zh-CN" altLang="en-US" dirty="0"/>
              <a:t>任课教师：</a:t>
            </a:r>
            <a:endParaRPr lang="en-US" altLang="zh-CN" dirty="0"/>
          </a:p>
          <a:p>
            <a:r>
              <a:rPr lang="zh-CN" altLang="en-US" dirty="0"/>
              <a:t>郝宽宽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4FDDAA-E2B5-84BF-75B3-F8FABE597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D1AF956-48B7-4157-A821-CD0A041A0FC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235450" y="1253331"/>
            <a:ext cx="3721100" cy="43513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0507100-3172-37BE-6FFF-22148DF2A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3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02F04-BE4D-40E6-95F2-7CB1F4DB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7</a:t>
            </a:r>
            <a:r>
              <a:rPr lang="zh-CN" altLang="en-US"/>
              <a:t>：计数实验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37961-F7B8-4E20-A98B-A3C76F744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9512" y="2925998"/>
            <a:ext cx="4986528" cy="2828827"/>
          </a:xfrm>
        </p:spPr>
        <p:txBody>
          <a:bodyPr>
            <a:normAutofit fontScale="92500"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sz="2400" dirty="0"/>
              <a:t>电路不变。</a:t>
            </a:r>
            <a:endParaRPr lang="en-US" altLang="zh-CN" sz="2400" dirty="0"/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sz="2400" dirty="0"/>
              <a:t>显示数字 </a:t>
            </a:r>
            <a:r>
              <a:rPr lang="en-US" altLang="zh-CN" sz="2400" dirty="0"/>
              <a:t>0-9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zh-CN" sz="2400" dirty="0"/>
              <a:t>指定时间间隔</a:t>
            </a:r>
            <a:r>
              <a:rPr lang="zh-CN" altLang="en-US" sz="2400" dirty="0"/>
              <a:t>（如</a:t>
            </a:r>
            <a:r>
              <a:rPr lang="en-US" altLang="zh-CN" sz="2400" dirty="0"/>
              <a:t>1</a:t>
            </a:r>
            <a:r>
              <a:rPr lang="zh-CN" altLang="en-US" sz="2400" dirty="0"/>
              <a:t>秒）</a:t>
            </a:r>
            <a:r>
              <a:rPr lang="zh-CN" altLang="zh-CN" sz="2400" dirty="0"/>
              <a:t>，</a:t>
            </a:r>
            <a:r>
              <a:rPr lang="zh-CN" altLang="en-US" sz="2400" dirty="0"/>
              <a:t>设置数码管</a:t>
            </a:r>
            <a:r>
              <a:rPr lang="en-US" altLang="zh-CN" sz="2400" dirty="0"/>
              <a:t>8</a:t>
            </a:r>
            <a:r>
              <a:rPr lang="zh-CN" altLang="en-US" sz="2400" dirty="0"/>
              <a:t>个引脚的输入电平，使数码管显示</a:t>
            </a:r>
            <a:r>
              <a:rPr lang="en-US" altLang="zh-CN" sz="2400" dirty="0"/>
              <a:t>0-9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B830FEB-E5C0-73A5-E6FC-D2AEB55A94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假设数码管是共阳极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华文楷体" panose="02010600040101010101" pitchFamily="2" charset="-122"/>
              <a:cs typeface="+mn-cs"/>
            </a:endParaRPr>
          </a:p>
          <a:p>
            <a:pPr>
              <a:buClr>
                <a:srgbClr val="30ACEC">
                  <a:lumMod val="75000"/>
                </a:srgbClr>
              </a:buClr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0xc0 = 1100 0000----&gt;0 (hg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为高电平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)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华文楷体" panose="02010600040101010101" pitchFamily="2" charset="-122"/>
              <a:cs typeface="+mn-cs"/>
            </a:endParaRPr>
          </a:p>
          <a:p>
            <a:pPr>
              <a:buClr>
                <a:srgbClr val="30ACEC">
                  <a:lumMod val="75000"/>
                </a:srgbClr>
              </a:buClr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0xf9 = 1111 1001----&gt;1  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bc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为低电平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)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华文楷体" panose="02010600040101010101" pitchFamily="2" charset="-122"/>
              <a:cs typeface="+mn-cs"/>
            </a:endParaRPr>
          </a:p>
          <a:p>
            <a:pPr>
              <a:buClr>
                <a:srgbClr val="30ACEC">
                  <a:lumMod val="75000"/>
                </a:srgbClr>
              </a:buClr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0xa4 = 1010 0100----&gt;2  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abged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为低电平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)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华文楷体" panose="02010600040101010101" pitchFamily="2" charset="-122"/>
              <a:cs typeface="+mn-cs"/>
            </a:endParaRPr>
          </a:p>
          <a:p>
            <a:pPr>
              <a:buClr>
                <a:srgbClr val="30ACEC">
                  <a:lumMod val="75000"/>
                </a:srgbClr>
              </a:buClr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0xb0 = 1011 0000----&gt;3 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abgcd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为低电平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)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华文楷体" panose="02010600040101010101" pitchFamily="2" charset="-122"/>
              <a:cs typeface="+mn-cs"/>
            </a:endParaRPr>
          </a:p>
          <a:p>
            <a:pPr>
              <a:buClr>
                <a:srgbClr val="30ACEC">
                  <a:lumMod val="75000"/>
                </a:srgbClr>
              </a:buClr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0x99 = 1001 1001----&gt;4 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fgbc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为低电平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)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华文楷体" panose="02010600040101010101" pitchFamily="2" charset="-122"/>
              <a:cs typeface="+mn-cs"/>
            </a:endParaRPr>
          </a:p>
          <a:p>
            <a:pPr>
              <a:buClr>
                <a:srgbClr val="30ACEC">
                  <a:lumMod val="75000"/>
                </a:srgbClr>
              </a:buClr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0x92 = 1001 0010----&gt;5 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afgcd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为低电平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)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华文楷体" panose="02010600040101010101" pitchFamily="2" charset="-122"/>
              <a:cs typeface="+mn-cs"/>
            </a:endParaRPr>
          </a:p>
          <a:p>
            <a:pPr>
              <a:buClr>
                <a:srgbClr val="30ACEC">
                  <a:lumMod val="75000"/>
                </a:srgbClr>
              </a:buClr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0x82 = 1000 0010----&gt;6 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afedcg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为低电平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)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华文楷体" panose="02010600040101010101" pitchFamily="2" charset="-122"/>
              <a:cs typeface="+mn-cs"/>
            </a:endParaRPr>
          </a:p>
          <a:p>
            <a:pPr>
              <a:buClr>
                <a:srgbClr val="30ACEC">
                  <a:lumMod val="75000"/>
                </a:srgbClr>
              </a:buClr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0xf8 = 1111 1000----&gt;7 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abc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为低电平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)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华文楷体" panose="02010600040101010101" pitchFamily="2" charset="-122"/>
              <a:cs typeface="+mn-cs"/>
            </a:endParaRPr>
          </a:p>
          <a:p>
            <a:pPr>
              <a:buClr>
                <a:srgbClr val="30ACEC">
                  <a:lumMod val="75000"/>
                </a:srgbClr>
              </a:buClr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0x80 = 1000 0000----&gt;8 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abcdefg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为低电平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)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华文楷体" panose="02010600040101010101" pitchFamily="2" charset="-122"/>
              <a:cs typeface="+mn-cs"/>
            </a:endParaRPr>
          </a:p>
          <a:p>
            <a:pPr>
              <a:buClr>
                <a:srgbClr val="30ACEC">
                  <a:lumMod val="75000"/>
                </a:srgbClr>
              </a:buClr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0x90 = 1001 0000----&gt;9 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afgbcd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为低电平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华文楷体" panose="02010600040101010101" pitchFamily="2" charset="-122"/>
                <a:cs typeface="+mn-cs"/>
              </a:rPr>
              <a:t>)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E39226-4278-E3D0-C23F-336693590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5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E01BF8B-4BA6-44AA-8043-C19A0C6E08F6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914400" y="3190875"/>
            <a:ext cx="5181600" cy="1620838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83BB47B-1EA9-4BC9-96D3-3FBBB6F4697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6539060" y="2336800"/>
            <a:ext cx="5181600" cy="33289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3CF989D-6B4D-01CF-F958-6BF9E9412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1A1C1-C8D2-4F2F-8D19-F98393F0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5</a:t>
            </a:r>
            <a:r>
              <a:rPr lang="zh-CN" altLang="en-US" dirty="0"/>
              <a:t>：交通信号灯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61F75-D57A-4646-A743-F73AC554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667000"/>
            <a:ext cx="10272889" cy="31776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+mn-ea"/>
              </a:rPr>
              <a:t>使用发光二极管</a:t>
            </a:r>
            <a:r>
              <a:rPr lang="en-US" altLang="zh-CN" b="1" dirty="0">
                <a:latin typeface="+mn-ea"/>
              </a:rPr>
              <a:t>LED</a:t>
            </a:r>
            <a:r>
              <a:rPr lang="zh-CN" altLang="en-US" b="1" dirty="0">
                <a:latin typeface="+mn-ea"/>
              </a:rPr>
              <a:t>模拟</a:t>
            </a:r>
            <a:r>
              <a:rPr lang="zh-CN" altLang="zh-CN" b="1" dirty="0">
                <a:latin typeface="+mn-ea"/>
              </a:rPr>
              <a:t>交通</a:t>
            </a:r>
            <a:r>
              <a:rPr lang="zh-CN" altLang="en-US" b="1" dirty="0">
                <a:latin typeface="+mn-ea"/>
              </a:rPr>
              <a:t>信号</a:t>
            </a:r>
            <a:r>
              <a:rPr lang="zh-CN" altLang="zh-CN" b="1" dirty="0">
                <a:latin typeface="+mn-ea"/>
              </a:rPr>
              <a:t>灯</a:t>
            </a:r>
            <a:r>
              <a:rPr lang="zh-CN" altLang="en-US" b="1" dirty="0">
                <a:latin typeface="+mn-ea"/>
              </a:rPr>
              <a:t>。</a:t>
            </a:r>
            <a:endParaRPr lang="en-US" altLang="zh-CN" b="1" dirty="0">
              <a:latin typeface="+mn-ea"/>
            </a:endParaRPr>
          </a:p>
          <a:p>
            <a:pPr marL="0" indent="0">
              <a:buNone/>
            </a:pP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选取</a:t>
            </a:r>
            <a:r>
              <a:rPr lang="zh-CN" altLang="zh-CN" dirty="0"/>
              <a:t>红色、绿色和黄色</a:t>
            </a:r>
            <a:r>
              <a:rPr lang="zh-CN" altLang="en-US" dirty="0"/>
              <a:t>三个不同颜色的</a:t>
            </a:r>
            <a:r>
              <a:rPr lang="en-US" altLang="zh-CN" dirty="0"/>
              <a:t>LED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模拟交通信号灯，假设</a:t>
            </a:r>
            <a:r>
              <a:rPr lang="zh-CN" altLang="zh-CN" dirty="0"/>
              <a:t>红灯</a:t>
            </a:r>
            <a:r>
              <a:rPr lang="en-US" altLang="zh-CN" dirty="0"/>
              <a:t>5</a:t>
            </a:r>
            <a:r>
              <a:rPr lang="zh-CN" altLang="zh-CN" dirty="0"/>
              <a:t>秒</a:t>
            </a:r>
            <a:r>
              <a:rPr lang="zh-CN" altLang="en-US" dirty="0"/>
              <a:t>、</a:t>
            </a:r>
            <a:r>
              <a:rPr lang="zh-CN" altLang="zh-CN" dirty="0"/>
              <a:t>黄灯</a:t>
            </a:r>
            <a:r>
              <a:rPr lang="en-US" altLang="zh-CN" dirty="0"/>
              <a:t>3</a:t>
            </a:r>
            <a:r>
              <a:rPr lang="zh-CN" altLang="en-US" dirty="0"/>
              <a:t>秒、</a:t>
            </a:r>
            <a:r>
              <a:rPr lang="zh-CN" altLang="zh-CN" dirty="0"/>
              <a:t>绿灯</a:t>
            </a:r>
            <a:r>
              <a:rPr lang="en-US" altLang="zh-CN" dirty="0"/>
              <a:t>5</a:t>
            </a:r>
            <a:r>
              <a:rPr lang="zh-CN" altLang="zh-CN" dirty="0"/>
              <a:t>秒，亮灯顺序为</a:t>
            </a:r>
            <a:r>
              <a:rPr lang="zh-CN" altLang="zh-CN" b="1" dirty="0">
                <a:solidFill>
                  <a:srgbClr val="FF0000"/>
                </a:solidFill>
              </a:rPr>
              <a:t>红黄绿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A37512-9C46-FFAD-8DEB-22098892F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EF880-A212-45D6-8290-C9A1D0DC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数码管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7E58F-90D1-4BE2-A937-5F1BC29C0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667000"/>
            <a:ext cx="10272889" cy="3139911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数码管是一种半导体发光器件，其基本单元是发光二极管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数码管按段数分为七段数码管和八段数码管，八段数码管比七段数码管多一个发光二极管单元（小数点）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按发光二极管单元连接方式分为共阳极数码管和共阴极数码管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BC4502-B3DC-0C52-4EBF-354B48057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E69CB-DA43-4D42-B8B7-A698ED49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共阳极数码管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660F8-8EDC-4E1E-BBFA-D3B3E4A5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共阳数码管是指将所有发光二极管的阳极接到一起形成公共阳极</a:t>
            </a:r>
            <a:r>
              <a:rPr lang="en-US" altLang="zh-CN" dirty="0"/>
              <a:t>(COM)</a:t>
            </a:r>
            <a:r>
              <a:rPr lang="zh-CN" altLang="zh-CN" dirty="0"/>
              <a:t>的数码管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共阳数码管在应用时应将公共极</a:t>
            </a:r>
            <a:r>
              <a:rPr lang="en-US" altLang="zh-CN" dirty="0"/>
              <a:t>COM </a:t>
            </a:r>
            <a:r>
              <a:rPr lang="zh-CN" altLang="en-US" dirty="0"/>
              <a:t>接到</a:t>
            </a:r>
            <a:r>
              <a:rPr lang="en-US" altLang="zh-CN" dirty="0"/>
              <a:t>+5V</a:t>
            </a:r>
            <a:r>
              <a:rPr lang="zh-CN" altLang="en-US" dirty="0"/>
              <a:t>，当某一字段发光二极管的阴极为低电平时，相应字段就点亮。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当某一字段的阴极为高电平时，相应字段就不亮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C5BF68-E260-5011-24D8-9D20F2CB9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9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F418C-CE7E-47CE-9BDD-580131F1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共阴极数码管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F8738-21F5-4737-B5F1-AED9F166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共阴数码管是指将所有发光二极管的阴极接到一起形成公共阴极</a:t>
            </a:r>
            <a:r>
              <a:rPr lang="en-US" altLang="zh-CN" dirty="0"/>
              <a:t>(COM)</a:t>
            </a:r>
            <a:r>
              <a:rPr lang="zh-CN" altLang="en-US" dirty="0"/>
              <a:t>的数码管。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/>
              <a:t>共阴数码管在应用时应将公共极</a:t>
            </a:r>
            <a:r>
              <a:rPr lang="en-US" altLang="zh-CN" dirty="0"/>
              <a:t>COM </a:t>
            </a:r>
            <a:r>
              <a:rPr lang="zh-CN" altLang="en-US" dirty="0"/>
              <a:t>接到地线</a:t>
            </a:r>
            <a:r>
              <a:rPr lang="en-US" altLang="zh-CN" dirty="0"/>
              <a:t>GND </a:t>
            </a:r>
            <a:r>
              <a:rPr lang="zh-CN" altLang="en-US" dirty="0"/>
              <a:t>上，当某一字段发光二极管的阳极为高电平时，相应字段就点亮。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zh-CN" dirty="0"/>
              <a:t>当某一字段的阳极为低电平时，相应字段就不亮。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7C00CB-54A8-88D9-A749-C3E6369F1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8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31136-FFFF-4ED8-893F-E8CED55C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数码管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959F6-E8DC-4F18-B87A-8ACA980F4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9511" y="2667000"/>
            <a:ext cx="4986528" cy="519260"/>
          </a:xfrm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原理图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3CC827-EBF6-4223-B2C9-B76C879DC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5872" y="2667000"/>
            <a:ext cx="4986528" cy="519260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引脚图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3A7BC3-65D0-4F8B-9FBF-710264A7D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789" y="3186260"/>
            <a:ext cx="3395972" cy="27884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63EFE1-E098-CD1B-CC1A-1087ED78D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60EC2E-0B57-B131-DBDB-448915752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005" y="3186260"/>
            <a:ext cx="1756261" cy="278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3CC827-EBF6-4223-B2C9-B76C879DCA0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438305" y="1084082"/>
            <a:ext cx="4651295" cy="4590854"/>
          </a:xfr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zh-CN" altLang="en-US" sz="4000" dirty="0">
                <a:ln w="3175" cmpd="sng">
                  <a:noFill/>
                </a:ln>
                <a:latin typeface="+mj-ea"/>
                <a:ea typeface="+mj-ea"/>
                <a:cs typeface="+mj-cs"/>
              </a:rPr>
              <a:t>共阳极测试</a:t>
            </a:r>
            <a:endParaRPr lang="en-US" altLang="zh-CN" sz="4000" dirty="0">
              <a:ln w="3175" cmpd="sng">
                <a:noFill/>
              </a:ln>
              <a:latin typeface="+mj-ea"/>
              <a:ea typeface="+mj-ea"/>
              <a:cs typeface="+mj-cs"/>
            </a:endParaRPr>
          </a:p>
          <a:p>
            <a:pPr marL="0" indent="0" algn="ctr">
              <a:buNone/>
            </a:pPr>
            <a:endParaRPr lang="en-US" altLang="zh-CN" sz="4000" dirty="0">
              <a:ln w="3175" cmpd="sng">
                <a:noFill/>
              </a:ln>
              <a:latin typeface="+mj-ea"/>
              <a:ea typeface="+mj-ea"/>
              <a:cs typeface="+mj-cs"/>
            </a:endParaRP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altLang="zh-CN" dirty="0"/>
              <a:t>com </a:t>
            </a:r>
            <a:r>
              <a:rPr lang="zh-CN" altLang="en-US" dirty="0"/>
              <a:t>引脚接 </a:t>
            </a:r>
            <a:r>
              <a:rPr lang="en-US" altLang="zh-CN" dirty="0"/>
              <a:t>3.3v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altLang="zh-CN" dirty="0"/>
              <a:t>a </a:t>
            </a:r>
            <a:r>
              <a:rPr lang="zh-CN" altLang="en-US" dirty="0"/>
              <a:t>段数码管接地</a:t>
            </a:r>
            <a:endParaRPr lang="en-US" altLang="zh-CN" dirty="0"/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altLang="zh-CN" dirty="0"/>
              <a:t>a </a:t>
            </a:r>
            <a:r>
              <a:rPr lang="zh-CN" altLang="en-US" dirty="0"/>
              <a:t>段数码管亮</a:t>
            </a:r>
          </a:p>
          <a:p>
            <a:pPr marL="0" indent="0" algn="ctr">
              <a:buNone/>
            </a:pPr>
            <a:endParaRPr lang="zh-CN" alt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863EFE1-E098-CD1B-CC1A-1087ED78D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  <p:sp>
        <p:nvSpPr>
          <p:cNvPr id="7" name="内容占位符 3">
            <a:extLst>
              <a:ext uri="{FF2B5EF4-FFF2-40B4-BE49-F238E27FC236}">
                <a16:creationId xmlns:a16="http://schemas.microsoft.com/office/drawing/2014/main" id="{F259E588-CDE8-A8AA-1E9A-1442C45AF0B3}"/>
              </a:ext>
            </a:extLst>
          </p:cNvPr>
          <p:cNvSpPr txBox="1">
            <a:spLocks/>
          </p:cNvSpPr>
          <p:nvPr/>
        </p:nvSpPr>
        <p:spPr>
          <a:xfrm>
            <a:off x="1263192" y="1084082"/>
            <a:ext cx="4832808" cy="4590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2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20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/>
              <a:buNone/>
            </a:pPr>
            <a:r>
              <a:rPr lang="zh-CN" altLang="en-US" sz="4000" dirty="0">
                <a:ln w="3175" cmpd="sng">
                  <a:noFill/>
                </a:ln>
                <a:latin typeface="+mj-ea"/>
                <a:ea typeface="+mj-ea"/>
                <a:cs typeface="+mj-cs"/>
              </a:rPr>
              <a:t>共阴极测试</a:t>
            </a:r>
            <a:endParaRPr lang="en-US" altLang="zh-CN" sz="4000" dirty="0">
              <a:ln w="3175" cmpd="sng">
                <a:noFill/>
              </a:ln>
              <a:latin typeface="+mj-ea"/>
              <a:ea typeface="+mj-ea"/>
              <a:cs typeface="+mj-cs"/>
            </a:endParaRPr>
          </a:p>
          <a:p>
            <a:pPr marL="0" indent="0" algn="ctr">
              <a:buFont typeface="Arial" panose="020B0604020202020204"/>
              <a:buNone/>
            </a:pPr>
            <a:endParaRPr lang="en-US" altLang="zh-CN" sz="4000" dirty="0">
              <a:ln w="3175" cmpd="sng">
                <a:noFill/>
              </a:ln>
              <a:latin typeface="+mj-ea"/>
              <a:ea typeface="+mj-ea"/>
              <a:cs typeface="+mj-cs"/>
            </a:endParaRP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altLang="zh-CN" dirty="0"/>
              <a:t>com </a:t>
            </a:r>
            <a:r>
              <a:rPr lang="zh-CN" altLang="en-US" dirty="0"/>
              <a:t>引脚接 </a:t>
            </a:r>
            <a:r>
              <a:rPr lang="en-US" altLang="zh-CN" dirty="0"/>
              <a:t>GND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altLang="zh-CN" dirty="0"/>
              <a:t>a </a:t>
            </a:r>
            <a:r>
              <a:rPr lang="zh-CN" altLang="en-US" dirty="0"/>
              <a:t>段数码管接 </a:t>
            </a:r>
            <a:r>
              <a:rPr lang="en-US" altLang="zh-CN" dirty="0"/>
              <a:t>3.3v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altLang="zh-CN" dirty="0"/>
              <a:t>a </a:t>
            </a:r>
            <a:r>
              <a:rPr lang="zh-CN" altLang="en-US" dirty="0"/>
              <a:t>段数码管亮</a:t>
            </a:r>
          </a:p>
          <a:p>
            <a:pPr marL="0" indent="0" algn="ctr">
              <a:buFont typeface="Arial" panose="020B0604020202020204"/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8387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85832-B7B6-4324-A0B3-85797D96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6</a:t>
            </a:r>
            <a:r>
              <a:rPr lang="zh-CN" altLang="en-US" dirty="0"/>
              <a:t>：数字显示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F3CD0-61F6-493E-8D73-7FA109E67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en-US" altLang="zh-CN" dirty="0"/>
              <a:t>a ~ g </a:t>
            </a:r>
            <a:r>
              <a:rPr lang="zh-CN" altLang="en-US" dirty="0"/>
              <a:t>引脚加限流电阻。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判断数码管是共阴极还是共阳极。</a:t>
            </a:r>
            <a:endParaRPr lang="en-US" altLang="zh-CN" dirty="0"/>
          </a:p>
          <a:p>
            <a:pP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/>
              <a:t>实验器材</a:t>
            </a:r>
            <a:endParaRPr lang="en-US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/>
              <a:t>Arduino </a:t>
            </a:r>
            <a:r>
              <a:rPr lang="zh-CN" altLang="en-US" dirty="0"/>
              <a:t>开发板及</a:t>
            </a:r>
            <a:r>
              <a:rPr lang="en-US" altLang="zh-CN" dirty="0"/>
              <a:t>USB</a:t>
            </a:r>
            <a:r>
              <a:rPr lang="zh-CN" altLang="en-US" dirty="0"/>
              <a:t>数据线</a:t>
            </a:r>
            <a:endParaRPr lang="en-US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en-US" dirty="0"/>
              <a:t>面包板及跳线若干</a:t>
            </a:r>
            <a:endParaRPr lang="en-US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/>
              <a:t>1 </a:t>
            </a:r>
            <a:r>
              <a:rPr lang="zh-CN" altLang="en-US" dirty="0"/>
              <a:t>位数码管</a:t>
            </a:r>
            <a:endParaRPr lang="en-US" altLang="zh-CN" dirty="0"/>
          </a:p>
          <a:p>
            <a:pPr lvl="1">
              <a:buSzPct val="100000"/>
              <a:buFont typeface="Wingdings" panose="05000000000000000000" pitchFamily="2" charset="2"/>
              <a:buChar char="ü"/>
            </a:pPr>
            <a:r>
              <a:rPr lang="zh-CN" altLang="en-US" dirty="0"/>
              <a:t>电阻 </a:t>
            </a:r>
            <a:r>
              <a:rPr lang="en-US" altLang="zh-CN" dirty="0"/>
              <a:t>8 </a:t>
            </a:r>
            <a:r>
              <a:rPr lang="zh-CN" altLang="en-US" dirty="0"/>
              <a:t>个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139C56-7C5A-42C6-5069-3190B40F6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2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EC3972E-371D-4A3D-A1C8-872FCFF69F6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755106" y="666750"/>
            <a:ext cx="6681788" cy="55245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5129540-7EAD-3263-83FC-643D94C90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2F64FDC-4776-A541-E784-928432E54AD2}"/>
              </a:ext>
            </a:extLst>
          </p:cNvPr>
          <p:cNvSpPr txBox="1"/>
          <p:nvPr/>
        </p:nvSpPr>
        <p:spPr>
          <a:xfrm>
            <a:off x="9812725" y="2490534"/>
            <a:ext cx="461665" cy="18909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共阴极数码管</a:t>
            </a:r>
          </a:p>
        </p:txBody>
      </p:sp>
    </p:spTree>
    <p:extLst>
      <p:ext uri="{BB962C8B-B14F-4D97-AF65-F5344CB8AC3E}">
        <p14:creationId xmlns:p14="http://schemas.microsoft.com/office/powerpoint/2010/main" val="30345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536</Words>
  <Application>Microsoft Office PowerPoint</Application>
  <PresentationFormat>宽屏</PresentationFormat>
  <Paragraphs>60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华文楷体</vt:lpstr>
      <vt:lpstr>Arial</vt:lpstr>
      <vt:lpstr>Corbel</vt:lpstr>
      <vt:lpstr>Wingdings</vt:lpstr>
      <vt:lpstr>视差</vt:lpstr>
      <vt:lpstr>2022西安交通大学小学期计算机应用能力实训（Arduino项目）</vt:lpstr>
      <vt:lpstr>实验5：交通信号灯</vt:lpstr>
      <vt:lpstr>数码管</vt:lpstr>
      <vt:lpstr>共阳极数码管</vt:lpstr>
      <vt:lpstr>共阴极数码管</vt:lpstr>
      <vt:lpstr>数码管</vt:lpstr>
      <vt:lpstr>PowerPoint 演示文稿</vt:lpstr>
      <vt:lpstr>实验6：数字显示</vt:lpstr>
      <vt:lpstr>PowerPoint 演示文稿</vt:lpstr>
      <vt:lpstr>PowerPoint 演示文稿</vt:lpstr>
      <vt:lpstr>实验7：计数实验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宽 郝</dc:creator>
  <cp:lastModifiedBy>郝 宽</cp:lastModifiedBy>
  <cp:revision>79</cp:revision>
  <dcterms:created xsi:type="dcterms:W3CDTF">2019-06-24T11:55:46Z</dcterms:created>
  <dcterms:modified xsi:type="dcterms:W3CDTF">2022-07-02T18:16:45Z</dcterms:modified>
</cp:coreProperties>
</file>