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63" r:id="rId3"/>
    <p:sldId id="312" r:id="rId4"/>
    <p:sldId id="313" r:id="rId5"/>
    <p:sldId id="314" r:id="rId6"/>
    <p:sldId id="269" r:id="rId7"/>
    <p:sldId id="264" r:id="rId8"/>
    <p:sldId id="315" r:id="rId9"/>
    <p:sldId id="316" r:id="rId10"/>
    <p:sldId id="317" r:id="rId11"/>
    <p:sldId id="318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2469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9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9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4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7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7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0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s://www.python.org/downloads/release/python-2716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2021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C657F-1982-4825-8FF8-E3AA7E03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ESP8266 Arduino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F539B-0D73-460A-AB9A-D998E164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打开</a:t>
            </a:r>
            <a:r>
              <a:rPr lang="en-US" altLang="zh-CN" dirty="0"/>
              <a:t>Arduino IDE</a:t>
            </a:r>
            <a:r>
              <a:rPr lang="zh-CN" altLang="en-US" dirty="0"/>
              <a:t>，找到“文件</a:t>
            </a:r>
            <a:r>
              <a:rPr lang="en-US" altLang="zh-CN" dirty="0"/>
              <a:t>-&gt;</a:t>
            </a:r>
            <a:r>
              <a:rPr lang="zh-CN" altLang="en-US" dirty="0"/>
              <a:t>首选项</a:t>
            </a:r>
            <a:r>
              <a:rPr lang="en-US" altLang="zh-CN" dirty="0"/>
              <a:t>-&gt;</a:t>
            </a:r>
            <a:r>
              <a:rPr lang="zh-CN" altLang="en-US" dirty="0"/>
              <a:t>附加开发板管理器网址”。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增加</a:t>
            </a:r>
            <a:r>
              <a:rPr lang="en-US" altLang="zh-CN" dirty="0"/>
              <a:t>ESP8266</a:t>
            </a:r>
            <a:r>
              <a:rPr lang="zh-CN" altLang="en-US" dirty="0"/>
              <a:t>的网址：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https://arduino.esp8266.com/stable/package_esp8266com_index.json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找到“工具</a:t>
            </a:r>
            <a:r>
              <a:rPr lang="en-US" altLang="zh-CN" dirty="0"/>
              <a:t>-&gt;</a:t>
            </a:r>
            <a:r>
              <a:rPr lang="zh-CN" altLang="en-US" dirty="0"/>
              <a:t>开发板</a:t>
            </a:r>
            <a:r>
              <a:rPr lang="en-US" altLang="zh-CN" dirty="0"/>
              <a:t>-&gt;</a:t>
            </a:r>
            <a:r>
              <a:rPr lang="zh-CN" altLang="en-US" dirty="0"/>
              <a:t>开发板管理器”，搜索</a:t>
            </a:r>
            <a:r>
              <a:rPr lang="en-US" altLang="zh-CN" dirty="0"/>
              <a:t>esp8266</a:t>
            </a:r>
            <a:r>
              <a:rPr lang="zh-CN" altLang="en-US" dirty="0"/>
              <a:t>并安装。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在“工具</a:t>
            </a:r>
            <a:r>
              <a:rPr lang="en-US" altLang="zh-CN" dirty="0"/>
              <a:t>-&gt;</a:t>
            </a:r>
            <a:r>
              <a:rPr lang="zh-CN" altLang="en-US" dirty="0"/>
              <a:t>开发板”，我们可以看到刚刚安装的“</a:t>
            </a:r>
            <a:r>
              <a:rPr lang="en-US" altLang="zh-CN" dirty="0"/>
              <a:t>esp8266 boards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开发</a:t>
            </a:r>
            <a:r>
              <a:rPr lang="en-US" altLang="zh-CN" dirty="0"/>
              <a:t>ESP8266</a:t>
            </a:r>
            <a:r>
              <a:rPr lang="zh-CN" altLang="en-US" dirty="0"/>
              <a:t>，选择“</a:t>
            </a:r>
            <a:r>
              <a:rPr lang="en-US" altLang="zh-CN" dirty="0"/>
              <a:t>Generic ESP8266 Module</a:t>
            </a:r>
            <a:r>
              <a:rPr lang="zh-CN" altLang="en-US" dirty="0"/>
              <a:t>”。开发</a:t>
            </a:r>
            <a:r>
              <a:rPr lang="en-US" altLang="zh-CN" dirty="0" err="1"/>
              <a:t>NodeMCU</a:t>
            </a:r>
            <a:r>
              <a:rPr lang="zh-CN" altLang="en-US" dirty="0"/>
              <a:t>，选择“</a:t>
            </a:r>
            <a:r>
              <a:rPr lang="en-US" altLang="zh-CN" dirty="0" err="1"/>
              <a:t>NodeMCU</a:t>
            </a:r>
            <a:r>
              <a:rPr lang="en-US" altLang="zh-CN" dirty="0"/>
              <a:t> 1.0 (ESP-12E Module)</a:t>
            </a:r>
            <a:r>
              <a:rPr lang="zh-CN" altLang="en-US" dirty="0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27669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21F1C-9000-41A0-B727-BCD2FBF8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Arduino</a:t>
            </a:r>
            <a:r>
              <a:rPr lang="zh-CN" altLang="en-US" dirty="0"/>
              <a:t>配置效果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C59700-6F32-4B34-A695-B300D2EA5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391" y="2337442"/>
            <a:ext cx="7433129" cy="4063357"/>
          </a:xfrm>
        </p:spPr>
      </p:pic>
    </p:spTree>
    <p:extLst>
      <p:ext uri="{BB962C8B-B14F-4D97-AF65-F5344CB8AC3E}">
        <p14:creationId xmlns:p14="http://schemas.microsoft.com/office/powerpoint/2010/main" val="61037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F3A32-F3B6-483B-B8CE-D63D01E3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ESP8266 Arduino</a:t>
            </a:r>
            <a:r>
              <a:rPr lang="zh-CN" altLang="en-US" dirty="0"/>
              <a:t>环境配置其它方法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8BB3B-64A1-47DD-9301-4CEFA990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需要准备软件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Python 2.7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https://www.python.org/downloads/release/python-2716/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工具（</a:t>
            </a:r>
            <a:r>
              <a:rPr lang="en-US" altLang="zh-CN" dirty="0">
                <a:hlinkClick r:id="rId3"/>
              </a:rPr>
              <a:t>https://gitforwindows.org/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环境搭建（过程需要联网）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打开</a:t>
            </a:r>
            <a:r>
              <a:rPr lang="en-US" altLang="zh-CN" dirty="0" err="1"/>
              <a:t>arduino</a:t>
            </a:r>
            <a:r>
              <a:rPr lang="zh-CN" altLang="en-US" dirty="0"/>
              <a:t>（这个是</a:t>
            </a:r>
            <a:r>
              <a:rPr lang="en-US" altLang="zh-CN" dirty="0"/>
              <a:t>nightly</a:t>
            </a:r>
            <a:r>
              <a:rPr lang="zh-CN" altLang="en-US" dirty="0"/>
              <a:t>版本）安装位置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鼠标右键 </a:t>
            </a:r>
            <a:r>
              <a:rPr lang="en-US" altLang="zh-CN" dirty="0"/>
              <a:t>“Git Bash Here”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86F455-8A33-4B77-8E00-463C31D3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742" y="3610465"/>
            <a:ext cx="4763678" cy="296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B5E36-6902-48C3-A91D-84849E58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环境搭建（续）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8FC5A-704B-4296-9761-D9BF20CD0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在</a:t>
            </a:r>
            <a:r>
              <a:rPr lang="en-US" altLang="zh-CN" dirty="0"/>
              <a:t>hardware</a:t>
            </a:r>
            <a:r>
              <a:rPr lang="zh-CN" altLang="en-US" dirty="0"/>
              <a:t>文件夹下面创建</a:t>
            </a:r>
            <a:r>
              <a:rPr lang="en-US" altLang="zh-CN" dirty="0"/>
              <a:t>esp8266com</a:t>
            </a:r>
            <a:r>
              <a:rPr lang="zh-CN" altLang="en-US" dirty="0"/>
              <a:t>文件夹</a:t>
            </a: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进入</a:t>
            </a:r>
            <a:r>
              <a:rPr lang="en-US" altLang="zh-CN" dirty="0"/>
              <a:t>esp8266com</a:t>
            </a:r>
            <a:r>
              <a:rPr lang="zh-CN" altLang="en-US" dirty="0"/>
              <a:t>目录执行</a:t>
            </a:r>
            <a:r>
              <a:rPr lang="en-US" altLang="zh-CN" dirty="0"/>
              <a:t>git</a:t>
            </a:r>
            <a:r>
              <a:rPr lang="zh-CN" altLang="en-US" dirty="0"/>
              <a:t>指令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63143B-A3AA-45F7-9DB2-99E37315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2995236"/>
            <a:ext cx="5343525" cy="1628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B3F4BC-7381-4365-8BCC-FFACADEAB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899" y="5028266"/>
            <a:ext cx="6172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40A2F-F117-468E-9EC8-991249A9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环境搭建（续）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D2627-2BA4-46F1-B1D0-A3BA1A0F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进入</a:t>
            </a:r>
            <a:r>
              <a:rPr lang="en-US" altLang="zh-CN" dirty="0"/>
              <a:t>esp8266</a:t>
            </a:r>
            <a:r>
              <a:rPr lang="zh-CN" altLang="en-US" dirty="0"/>
              <a:t>文件夹，使用</a:t>
            </a:r>
            <a:r>
              <a:rPr lang="en-US" altLang="zh-CN" dirty="0"/>
              <a:t>git</a:t>
            </a:r>
            <a:r>
              <a:rPr lang="zh-CN" altLang="en-US" dirty="0"/>
              <a:t>指令更新子模块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 startAt="6"/>
            </a:pPr>
            <a:r>
              <a:rPr lang="zh-CN" altLang="en-US" dirty="0"/>
              <a:t>进入</a:t>
            </a:r>
            <a:r>
              <a:rPr lang="en-US" altLang="zh-CN" dirty="0"/>
              <a:t>esp8266</a:t>
            </a:r>
            <a:r>
              <a:rPr lang="zh-CN" altLang="en-US" dirty="0"/>
              <a:t>文件夹下的</a:t>
            </a:r>
            <a:r>
              <a:rPr lang="en-US" altLang="zh-CN" dirty="0"/>
              <a:t>tools</a:t>
            </a:r>
            <a:r>
              <a:rPr lang="zh-CN" altLang="en-US" dirty="0"/>
              <a:t>文件夹，下载二进制工具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58C152-DCCC-4538-916A-D750F5ED1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4" y="3557589"/>
            <a:ext cx="6572250" cy="1123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69EA8A-1D8E-4D9E-B0E5-E5731ACE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1" y="5133974"/>
            <a:ext cx="69246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7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444D3-A5EB-4E4B-991C-B3342B79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环境搭建（续）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9717D-0E17-417D-BAB1-66C0B5097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zh-CN" altLang="en-US" dirty="0"/>
              <a:t>重启</a:t>
            </a:r>
            <a:r>
              <a:rPr lang="en-US" altLang="zh-CN" dirty="0"/>
              <a:t>Arduino IDE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 startAt="7"/>
            </a:pPr>
            <a:r>
              <a:rPr lang="zh-CN" altLang="en-US"/>
              <a:t>选择</a:t>
            </a:r>
            <a:r>
              <a:rPr lang="zh-CN" altLang="en-US" dirty="0"/>
              <a:t>“工具</a:t>
            </a:r>
            <a:r>
              <a:rPr lang="en-US" altLang="zh-CN" dirty="0"/>
              <a:t>-&gt;</a:t>
            </a:r>
            <a:r>
              <a:rPr lang="zh-CN" altLang="en-US" dirty="0"/>
              <a:t>开发板</a:t>
            </a:r>
            <a:r>
              <a:rPr lang="en-US" altLang="zh-CN" dirty="0"/>
              <a:t>-&gt;Generic ESP8266 Module”</a:t>
            </a:r>
          </a:p>
        </p:txBody>
      </p:sp>
    </p:spTree>
    <p:extLst>
      <p:ext uri="{BB962C8B-B14F-4D97-AF65-F5344CB8AC3E}">
        <p14:creationId xmlns:p14="http://schemas.microsoft.com/office/powerpoint/2010/main" val="73170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A27C4-373A-408B-83E9-E916FFFA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ESP8266/</a:t>
            </a:r>
            <a:r>
              <a:rPr lang="en-US" altLang="zh-CN" dirty="0" err="1"/>
              <a:t>NodeMCU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1F81E-06DF-43DF-86CA-1DEDB2F7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ESP8266</a:t>
            </a:r>
            <a:r>
              <a:rPr lang="zh-CN" altLang="en-US" dirty="0"/>
              <a:t>俗称</a:t>
            </a:r>
            <a:r>
              <a:rPr lang="en-US" altLang="zh-CN" dirty="0" err="1"/>
              <a:t>NodeMCU</a:t>
            </a:r>
            <a:r>
              <a:rPr lang="zh-CN" altLang="en-US" dirty="0"/>
              <a:t>。它集成了一块</a:t>
            </a:r>
            <a:r>
              <a:rPr lang="en-US" altLang="zh-CN" dirty="0" err="1"/>
              <a:t>wifi</a:t>
            </a:r>
            <a:r>
              <a:rPr lang="zh-CN" altLang="en-US" dirty="0"/>
              <a:t>芯片和一个</a:t>
            </a:r>
            <a:r>
              <a:rPr lang="en-US" altLang="zh-CN" dirty="0" err="1"/>
              <a:t>mcu</a:t>
            </a:r>
            <a:r>
              <a:rPr lang="zh-CN" altLang="en-US" dirty="0"/>
              <a:t>，以及基于这个</a:t>
            </a:r>
            <a:r>
              <a:rPr lang="en-US" altLang="zh-CN" dirty="0" err="1"/>
              <a:t>mcu</a:t>
            </a:r>
            <a:r>
              <a:rPr lang="zh-CN" altLang="en-US" dirty="0"/>
              <a:t>扩展了一系列控制接口。</a:t>
            </a:r>
            <a:endParaRPr lang="en-US" altLang="zh-CN" dirty="0"/>
          </a:p>
          <a:p>
            <a:r>
              <a:rPr lang="en-US" altLang="zh-CN" dirty="0"/>
              <a:t>ESP8266</a:t>
            </a:r>
            <a:r>
              <a:rPr lang="zh-CN" altLang="en-US" dirty="0"/>
              <a:t>硬件接口丰富，可支持</a:t>
            </a:r>
            <a:r>
              <a:rPr lang="en-US" altLang="zh-CN" dirty="0"/>
              <a:t>UART</a:t>
            </a:r>
            <a:r>
              <a:rPr lang="zh-CN" altLang="en-US" dirty="0"/>
              <a:t>，</a:t>
            </a:r>
            <a:r>
              <a:rPr lang="en-US" altLang="zh-CN" dirty="0"/>
              <a:t>IIC</a:t>
            </a:r>
            <a:r>
              <a:rPr lang="zh-CN" altLang="en-US" dirty="0"/>
              <a:t>，</a:t>
            </a:r>
            <a:r>
              <a:rPr lang="en-US" altLang="zh-CN" dirty="0"/>
              <a:t>PWM</a:t>
            </a:r>
            <a:r>
              <a:rPr lang="zh-CN" altLang="en-US" dirty="0"/>
              <a:t>，</a:t>
            </a:r>
            <a:r>
              <a:rPr lang="en-US" altLang="zh-CN" dirty="0"/>
              <a:t>GPIO</a:t>
            </a:r>
            <a:r>
              <a:rPr lang="zh-CN" altLang="en-US" dirty="0"/>
              <a:t>，</a:t>
            </a:r>
            <a:r>
              <a:rPr lang="en-US" altLang="zh-CN" dirty="0"/>
              <a:t>ADC</a:t>
            </a:r>
            <a:r>
              <a:rPr lang="zh-CN" altLang="en-US" dirty="0"/>
              <a:t>等，适用于各种物联网应用场合。</a:t>
            </a:r>
            <a:endParaRPr lang="en-US" altLang="zh-CN" dirty="0"/>
          </a:p>
          <a:p>
            <a:r>
              <a:rPr lang="en-US" altLang="zh-CN" dirty="0"/>
              <a:t>Arduino IDE</a:t>
            </a:r>
            <a:r>
              <a:rPr lang="zh-CN" altLang="en-US" dirty="0"/>
              <a:t>可配置</a:t>
            </a:r>
            <a:r>
              <a:rPr lang="en-US" altLang="zh-CN" dirty="0"/>
              <a:t>esp8266</a:t>
            </a:r>
            <a:r>
              <a:rPr lang="zh-CN" altLang="en-US" dirty="0"/>
              <a:t>开发环境。</a:t>
            </a:r>
            <a:endParaRPr lang="en-US" altLang="zh-CN" dirty="0"/>
          </a:p>
          <a:p>
            <a:r>
              <a:rPr lang="zh-CN" altLang="en-US" dirty="0"/>
              <a:t>实验使用两款</a:t>
            </a:r>
            <a:r>
              <a:rPr lang="en-US" altLang="zh-CN" dirty="0" err="1"/>
              <a:t>NodeMCU</a:t>
            </a:r>
            <a:r>
              <a:rPr lang="zh-CN" altLang="en-US" dirty="0"/>
              <a:t>（</a:t>
            </a:r>
            <a:r>
              <a:rPr lang="en-US" altLang="zh-CN" dirty="0"/>
              <a:t>ESP8266</a:t>
            </a:r>
            <a:r>
              <a:rPr lang="zh-CN" altLang="en-US" dirty="0"/>
              <a:t>），一个型号是</a:t>
            </a:r>
            <a:r>
              <a:rPr lang="en-US" altLang="zh-CN" dirty="0"/>
              <a:t>ESP8266MOD</a:t>
            </a:r>
            <a:r>
              <a:rPr lang="zh-CN" altLang="en-US" dirty="0"/>
              <a:t>，一个是</a:t>
            </a:r>
            <a:r>
              <a:rPr lang="en-US" altLang="zh-CN" dirty="0"/>
              <a:t>ESP-12E</a:t>
            </a:r>
            <a:r>
              <a:rPr lang="zh-CN" altLang="en-US" dirty="0"/>
              <a:t>。后面简称前者为</a:t>
            </a:r>
            <a:r>
              <a:rPr lang="en-US" altLang="zh-CN" dirty="0"/>
              <a:t>ESP8266</a:t>
            </a:r>
            <a:r>
              <a:rPr lang="zh-CN" altLang="en-US" dirty="0"/>
              <a:t>，后者为</a:t>
            </a:r>
            <a:r>
              <a:rPr lang="en-US" altLang="zh-CN" dirty="0" err="1"/>
              <a:t>NodeMCU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41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AB8B-062E-4033-B022-CB72F120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ESP-12E</a:t>
            </a:r>
            <a:r>
              <a:rPr lang="zh-CN" altLang="zh-CN" dirty="0"/>
              <a:t>模块引脚与复用功能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82A595-C179-4FCC-B2A0-764E384D0C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926" y="2667000"/>
            <a:ext cx="5792236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2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FB73D-053B-4509-BBD7-4377242B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NodeMCU</a:t>
            </a:r>
            <a:r>
              <a:rPr lang="zh-CN" altLang="zh-CN" dirty="0"/>
              <a:t>与</a:t>
            </a:r>
            <a:r>
              <a:rPr lang="en-US" altLang="zh-CN" dirty="0"/>
              <a:t>ESP8266</a:t>
            </a:r>
            <a:r>
              <a:rPr lang="zh-CN" altLang="zh-CN" dirty="0"/>
              <a:t>端口对应关系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D28D9B-0255-46DA-90DE-ACA22280F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362" y="2054258"/>
            <a:ext cx="5090772" cy="45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593BE-F688-40D1-847D-D3A418C7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GPIO</a:t>
            </a:r>
            <a:r>
              <a:rPr lang="zh-CN" altLang="zh-CN" dirty="0"/>
              <a:t>序号与</a:t>
            </a:r>
            <a:r>
              <a:rPr lang="en-US" altLang="zh-CN" dirty="0"/>
              <a:t>ESP8266</a:t>
            </a:r>
            <a:r>
              <a:rPr lang="zh-CN" altLang="zh-CN" dirty="0"/>
              <a:t>引脚对应关系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D10B50B-3A1A-4B5D-AA14-B1433EFD8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642140"/>
            <a:ext cx="5276088" cy="31744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B7B29E-61FB-47B2-8B34-112F05BF7B0B}"/>
              </a:ext>
            </a:extLst>
          </p:cNvPr>
          <p:cNvSpPr txBox="1"/>
          <p:nvPr/>
        </p:nvSpPr>
        <p:spPr>
          <a:xfrm>
            <a:off x="1008666" y="2705892"/>
            <a:ext cx="4873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结合前面的端口，可得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NodeMCU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ESP8266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引脚对应的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IO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序号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IO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序号如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，它对应硬件的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D1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管脚。在程序中如要使用它，则直接使用宏定义将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D1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定义为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，程序通过访问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GPIO5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实现访问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D1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管脚。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39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5F1DD-77F3-4DC7-9FD4-9FDD5397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Uno</a:t>
            </a:r>
            <a:r>
              <a:rPr lang="zh-CN" altLang="en-US" dirty="0"/>
              <a:t>和</a:t>
            </a:r>
            <a:r>
              <a:rPr lang="en-US" altLang="zh-CN" dirty="0" err="1"/>
              <a:t>NodeMCU</a:t>
            </a:r>
            <a:r>
              <a:rPr lang="zh-CN" altLang="en-US" dirty="0"/>
              <a:t>开发说明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C37B3E-4F81-41E1-A55F-B12F2496504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92943" y="2155597"/>
            <a:ext cx="101060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1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D2740-0EA6-4715-A40C-A031B889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ESP8266/</a:t>
            </a:r>
            <a:r>
              <a:rPr lang="en-US" altLang="zh-CN" sz="2800" dirty="0" err="1"/>
              <a:t>NodeMCU</a:t>
            </a:r>
            <a:r>
              <a:rPr lang="zh-CN" altLang="en-US" sz="2800" dirty="0"/>
              <a:t>开发方式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6BCB7-6D2F-40F3-A73B-781997BB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73897"/>
            <a:ext cx="10272889" cy="406295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AT</a:t>
            </a:r>
            <a:r>
              <a:rPr lang="zh-CN" altLang="zh-CN" b="1" dirty="0"/>
              <a:t>指令</a:t>
            </a:r>
            <a:r>
              <a:rPr lang="zh-CN" altLang="en-US" b="1" dirty="0"/>
              <a:t>：</a:t>
            </a:r>
            <a:r>
              <a:rPr lang="zh-CN" altLang="zh-CN" dirty="0"/>
              <a:t>烧录</a:t>
            </a:r>
            <a:r>
              <a:rPr lang="en-US" altLang="zh-CN" dirty="0"/>
              <a:t>AT</a:t>
            </a:r>
            <a:r>
              <a:rPr lang="zh-CN" altLang="zh-CN" dirty="0"/>
              <a:t>固件包，使用</a:t>
            </a:r>
            <a:r>
              <a:rPr lang="en-US" altLang="zh-CN" dirty="0"/>
              <a:t>AT</a:t>
            </a:r>
            <a:r>
              <a:rPr lang="zh-CN" altLang="zh-CN" dirty="0"/>
              <a:t>指令与</a:t>
            </a:r>
            <a:r>
              <a:rPr lang="en-US" altLang="zh-CN" dirty="0"/>
              <a:t>ESP8266</a:t>
            </a:r>
            <a:r>
              <a:rPr lang="zh-CN" altLang="zh-CN" dirty="0"/>
              <a:t>交互，执行相应指令，需与单片机相连</a:t>
            </a:r>
            <a:endParaRPr lang="en-US" altLang="zh-CN" dirty="0"/>
          </a:p>
          <a:p>
            <a:pPr lvl="1"/>
            <a:r>
              <a:rPr lang="zh-CN" altLang="zh-CN" b="1" dirty="0"/>
              <a:t>优点：</a:t>
            </a:r>
            <a:r>
              <a:rPr lang="zh-CN" altLang="zh-CN" dirty="0"/>
              <a:t>开发简单，资料较多。只需知道</a:t>
            </a:r>
            <a:r>
              <a:rPr lang="en-US" altLang="zh-CN" dirty="0"/>
              <a:t>AT</a:t>
            </a:r>
            <a:r>
              <a:rPr lang="zh-CN" altLang="zh-CN" dirty="0"/>
              <a:t>指令集，以及它的通信方式即可。 </a:t>
            </a:r>
          </a:p>
          <a:p>
            <a:pPr lvl="1"/>
            <a:r>
              <a:rPr lang="zh-CN" altLang="zh-CN" b="1" dirty="0"/>
              <a:t>缺点：</a:t>
            </a:r>
            <a:r>
              <a:rPr lang="zh-CN" altLang="zh-CN" dirty="0"/>
              <a:t>浪费资源，需要</a:t>
            </a:r>
            <a:r>
              <a:rPr lang="en-US" altLang="zh-CN" dirty="0"/>
              <a:t>MCU</a:t>
            </a:r>
            <a:r>
              <a:rPr lang="zh-CN" altLang="zh-CN" dirty="0"/>
              <a:t>与其通信，不能独立完成某项功能。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 err="1"/>
              <a:t>NodeMCU</a:t>
            </a:r>
            <a:r>
              <a:rPr lang="zh-CN" altLang="zh-CN" b="1" dirty="0"/>
              <a:t>的</a:t>
            </a:r>
            <a:r>
              <a:rPr lang="en-US" altLang="zh-CN" b="1" dirty="0" err="1"/>
              <a:t>lua</a:t>
            </a:r>
            <a:r>
              <a:rPr lang="zh-CN" altLang="en-US" b="1" dirty="0"/>
              <a:t>：</a:t>
            </a:r>
            <a:r>
              <a:rPr lang="zh-CN" altLang="zh-CN" dirty="0"/>
              <a:t> 烧录</a:t>
            </a:r>
            <a:r>
              <a:rPr lang="en-US" altLang="zh-CN" dirty="0" err="1"/>
              <a:t>NodeMCU</a:t>
            </a:r>
            <a:r>
              <a:rPr lang="zh-CN" altLang="zh-CN" dirty="0"/>
              <a:t>的固件包，使用</a:t>
            </a:r>
            <a:r>
              <a:rPr lang="en-US" altLang="zh-CN" dirty="0"/>
              <a:t>Lua</a:t>
            </a:r>
            <a:r>
              <a:rPr lang="zh-CN" altLang="zh-CN" dirty="0"/>
              <a:t>语言开发，使用</a:t>
            </a:r>
            <a:r>
              <a:rPr lang="en-US" altLang="zh-CN" dirty="0"/>
              <a:t>ESP</a:t>
            </a:r>
            <a:r>
              <a:rPr lang="zh-CN" altLang="zh-CN" dirty="0"/>
              <a:t>内部资源</a:t>
            </a:r>
            <a:endParaRPr lang="en-US" altLang="zh-CN" dirty="0"/>
          </a:p>
          <a:p>
            <a:pPr lvl="1"/>
            <a:r>
              <a:rPr lang="en-US" altLang="zh-CN" dirty="0" err="1"/>
              <a:t>NodeMCU</a:t>
            </a:r>
            <a:r>
              <a:rPr lang="zh-CN" altLang="zh-CN" dirty="0"/>
              <a:t>本质也是</a:t>
            </a:r>
            <a:r>
              <a:rPr lang="en-US" altLang="zh-CN" dirty="0"/>
              <a:t>ESP8266</a:t>
            </a:r>
            <a:r>
              <a:rPr lang="zh-CN" altLang="zh-CN" dirty="0"/>
              <a:t>，只是它的固件是与</a:t>
            </a:r>
            <a:r>
              <a:rPr lang="en-US" altLang="zh-CN" dirty="0" err="1"/>
              <a:t>lua</a:t>
            </a:r>
            <a:r>
              <a:rPr lang="zh-CN" altLang="zh-CN" dirty="0"/>
              <a:t>脚本语言交互。</a:t>
            </a:r>
          </a:p>
          <a:p>
            <a:pPr lvl="1"/>
            <a:r>
              <a:rPr lang="zh-CN" altLang="zh-CN" b="1" dirty="0"/>
              <a:t>优点：</a:t>
            </a:r>
            <a:r>
              <a:rPr lang="zh-CN" altLang="zh-CN" dirty="0"/>
              <a:t>节省资源，开发简单，代码量少。 </a:t>
            </a:r>
          </a:p>
          <a:p>
            <a:pPr lvl="1"/>
            <a:r>
              <a:rPr lang="zh-CN" altLang="zh-CN" b="1" dirty="0"/>
              <a:t>缺点： </a:t>
            </a:r>
            <a:endParaRPr lang="zh-CN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err="1"/>
              <a:t>lua</a:t>
            </a:r>
            <a:r>
              <a:rPr lang="zh-CN" altLang="zh-CN" dirty="0"/>
              <a:t>解释器执行效率较低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zh-CN" dirty="0"/>
              <a:t>前期准备比较麻烦。需要准备相应功能的固件，烧录进去，然后使用</a:t>
            </a:r>
            <a:r>
              <a:rPr lang="en-US" altLang="zh-CN" dirty="0" err="1"/>
              <a:t>lua</a:t>
            </a:r>
            <a:r>
              <a:rPr lang="zh-CN" altLang="zh-CN" dirty="0"/>
              <a:t>语言和工具与之调试。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FF0000"/>
                </a:solidFill>
              </a:rPr>
              <a:t>Arduino IDE</a:t>
            </a:r>
            <a:r>
              <a:rPr lang="zh-CN" altLang="en-US" b="1" dirty="0"/>
              <a:t>：</a:t>
            </a:r>
            <a:r>
              <a:rPr lang="zh-CN" altLang="zh-CN" dirty="0"/>
              <a:t>相当于直接编写固件，编译之后，烧录进</a:t>
            </a:r>
            <a:r>
              <a:rPr lang="en-US" altLang="zh-CN" dirty="0"/>
              <a:t>ESP</a:t>
            </a:r>
            <a:r>
              <a:rPr lang="zh-CN" altLang="zh-CN" dirty="0"/>
              <a:t>，使用</a:t>
            </a:r>
            <a:r>
              <a:rPr lang="en-US" altLang="zh-CN" dirty="0"/>
              <a:t>ESP</a:t>
            </a:r>
            <a:r>
              <a:rPr lang="zh-CN" altLang="zh-CN" dirty="0"/>
              <a:t>内部资源</a:t>
            </a:r>
            <a:endParaRPr lang="en-US" altLang="zh-CN" dirty="0"/>
          </a:p>
          <a:p>
            <a:pPr lvl="1"/>
            <a:r>
              <a:rPr lang="zh-CN" altLang="zh-CN" b="1" dirty="0"/>
              <a:t>优点：</a:t>
            </a:r>
            <a:r>
              <a:rPr lang="zh-CN" altLang="zh-CN" dirty="0"/>
              <a:t>集编程和烧录一体，使用很方便。语言执行效率高，节省资源，开发简单，该有的库也都有。</a:t>
            </a:r>
          </a:p>
          <a:p>
            <a:pPr lvl="1"/>
            <a:r>
              <a:rPr lang="zh-CN" altLang="zh-CN" b="1" dirty="0"/>
              <a:t>缺点：</a:t>
            </a:r>
            <a:r>
              <a:rPr lang="en-US" altLang="zh-CN" dirty="0"/>
              <a:t>Arduino IDE</a:t>
            </a:r>
            <a:r>
              <a:rPr lang="zh-CN" altLang="en-US" dirty="0"/>
              <a:t>简陋，不方便调试和阅读代码</a:t>
            </a:r>
          </a:p>
        </p:txBody>
      </p:sp>
    </p:spTree>
    <p:extLst>
      <p:ext uri="{BB962C8B-B14F-4D97-AF65-F5344CB8AC3E}">
        <p14:creationId xmlns:p14="http://schemas.microsoft.com/office/powerpoint/2010/main" val="162898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DEEB1-6973-4079-B52D-CB1A9DF5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ESP8266</a:t>
            </a:r>
            <a:r>
              <a:rPr lang="zh-CN" altLang="en-US" dirty="0"/>
              <a:t>和</a:t>
            </a:r>
            <a:r>
              <a:rPr lang="en-US" altLang="zh-CN" dirty="0" err="1"/>
              <a:t>NodeMCU</a:t>
            </a:r>
            <a:r>
              <a:rPr lang="zh-CN" altLang="en-US" dirty="0"/>
              <a:t>驱动安装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D5B7D-78F2-4C7B-82BE-CDA39913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USB</a:t>
            </a:r>
            <a:r>
              <a:rPr lang="zh-CN" altLang="en-US" dirty="0"/>
              <a:t>将</a:t>
            </a:r>
            <a:r>
              <a:rPr lang="en-US" altLang="zh-CN" dirty="0"/>
              <a:t>MCU</a:t>
            </a:r>
            <a:r>
              <a:rPr lang="zh-CN" altLang="en-US" dirty="0"/>
              <a:t>连接电脑。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右击</a:t>
            </a:r>
            <a:r>
              <a:rPr lang="zh-CN" altLang="en-US" dirty="0"/>
              <a:t>“</a:t>
            </a:r>
            <a:r>
              <a:rPr lang="zh-CN" altLang="zh-CN" dirty="0"/>
              <a:t>此电脑</a:t>
            </a:r>
            <a:r>
              <a:rPr lang="en-US" altLang="zh-CN" dirty="0"/>
              <a:t>-&gt;</a:t>
            </a:r>
            <a:r>
              <a:rPr lang="zh-CN" altLang="en-US" dirty="0"/>
              <a:t>管理</a:t>
            </a:r>
            <a:r>
              <a:rPr lang="en-US" altLang="zh-CN" dirty="0"/>
              <a:t>-&gt; </a:t>
            </a:r>
            <a:r>
              <a:rPr lang="zh-CN" altLang="zh-CN" dirty="0"/>
              <a:t>设备管理器</a:t>
            </a:r>
            <a:r>
              <a:rPr lang="zh-CN" altLang="en-US" dirty="0"/>
              <a:t>”，打开设备管理器，找到异常的端口，右键“更新驱动</a:t>
            </a:r>
            <a:r>
              <a:rPr lang="en-US" altLang="zh-CN" dirty="0"/>
              <a:t>-&gt;</a:t>
            </a:r>
            <a:r>
              <a:rPr lang="zh-CN" altLang="en-US" dirty="0"/>
              <a:t>浏览我的电脑以查找驱动程序” 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若是</a:t>
            </a:r>
            <a:r>
              <a:rPr lang="en-US" altLang="zh-CN" dirty="0"/>
              <a:t>ESP2866</a:t>
            </a:r>
            <a:r>
              <a:rPr lang="zh-CN" altLang="en-US" dirty="0"/>
              <a:t>，则选择“</a:t>
            </a:r>
            <a:r>
              <a:rPr lang="en-US" altLang="zh-CN" dirty="0"/>
              <a:t>CP210x_Windows_Drivers</a:t>
            </a:r>
            <a:r>
              <a:rPr lang="zh-CN" altLang="en-US" dirty="0"/>
              <a:t>”目录安装即可。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若是</a:t>
            </a:r>
            <a:r>
              <a:rPr lang="en-US" altLang="zh-CN" dirty="0" err="1"/>
              <a:t>NodeMCU</a:t>
            </a:r>
            <a:r>
              <a:rPr lang="zh-CN" altLang="en-US" dirty="0"/>
              <a:t>则不需要步骤</a:t>
            </a:r>
            <a:r>
              <a:rPr lang="en-US" altLang="zh-CN" dirty="0"/>
              <a:t>2</a:t>
            </a:r>
            <a:r>
              <a:rPr lang="zh-CN" altLang="en-US" dirty="0"/>
              <a:t>，可以直接运行“</a:t>
            </a:r>
            <a:r>
              <a:rPr lang="en-US" altLang="zh-CN" dirty="0"/>
              <a:t>CH341SER.EXE</a:t>
            </a:r>
            <a:r>
              <a:rPr lang="zh-CN" altLang="en-US" dirty="0"/>
              <a:t>”即可。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若安装成功，我们在设备管理器里面就不会看到异常。点击“端口”选项，可以查看设备端口号，比如“</a:t>
            </a:r>
            <a:r>
              <a:rPr lang="en-US" altLang="zh-CN" dirty="0"/>
              <a:t>COM6</a:t>
            </a:r>
            <a:r>
              <a:rPr lang="zh-CN" altLang="en-US" dirty="0"/>
              <a:t>”。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401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81A16-C70D-4ADF-93DC-0E703D5F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驱动安装成功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9C4FBF-0C72-48F1-B834-2F2F0270A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2849095"/>
            <a:ext cx="4810125" cy="18478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A3AE28-5D5B-49CD-B85F-FD5232FBF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0" y="2939582"/>
            <a:ext cx="43529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746</Words>
  <Application>Microsoft Office PowerPoint</Application>
  <PresentationFormat>宽屏</PresentationFormat>
  <Paragraphs>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Corbel</vt:lpstr>
      <vt:lpstr>视差</vt:lpstr>
      <vt:lpstr>2021西安交通大学小学期计算机应用能力实训（Arduino项目）</vt:lpstr>
      <vt:lpstr>ESP8266/NodeMCU</vt:lpstr>
      <vt:lpstr>ESP-12E模块引脚与复用功能</vt:lpstr>
      <vt:lpstr>NodeMCU与ESP8266端口对应关系</vt:lpstr>
      <vt:lpstr>GPIO序号与ESP8266引脚对应关系</vt:lpstr>
      <vt:lpstr>Uno和NodeMCU开发说明</vt:lpstr>
      <vt:lpstr>ESP8266/NodeMCU开发方式</vt:lpstr>
      <vt:lpstr>ESP8266和NodeMCU驱动安装</vt:lpstr>
      <vt:lpstr>驱动安装成功</vt:lpstr>
      <vt:lpstr>ESP8266 Arduino环境配置</vt:lpstr>
      <vt:lpstr>Arduino配置效果</vt:lpstr>
      <vt:lpstr>ESP8266 Arduino环境配置其它方法</vt:lpstr>
      <vt:lpstr>环境搭建（续）</vt:lpstr>
      <vt:lpstr>环境搭建（续）</vt:lpstr>
      <vt:lpstr>环境搭建（续）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2021西安交通大学小学期计算机应用能力实训（Arduino项目）</dc:title>
  <dc:creator>郝 宽</dc:creator>
  <cp:lastModifiedBy>郝 宽</cp:lastModifiedBy>
  <cp:revision>35</cp:revision>
  <dcterms:created xsi:type="dcterms:W3CDTF">2021-07-08T15:59:24Z</dcterms:created>
  <dcterms:modified xsi:type="dcterms:W3CDTF">2021-07-11T02:49:29Z</dcterms:modified>
</cp:coreProperties>
</file>