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9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310" r:id="rId16"/>
    <p:sldId id="266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67698" y="6117337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1644" y="6117337"/>
            <a:ext cx="481258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3760" y="6117337"/>
            <a:ext cx="54864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4835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8" y="4732865"/>
            <a:ext cx="1002132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634" y="932112"/>
            <a:ext cx="8228087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8" y="5299603"/>
            <a:ext cx="1002132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18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0" y="685800"/>
            <a:ext cx="1002132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12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30980" y="3428999"/>
            <a:ext cx="8841504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8" y="4343400"/>
            <a:ext cx="1002132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6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3308581"/>
            <a:ext cx="1002131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7381"/>
            <a:ext cx="1002132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95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700" y="3886200"/>
            <a:ext cx="1002132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5200"/>
            <a:ext cx="1002132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0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685802"/>
            <a:ext cx="1002132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699" y="3505200"/>
            <a:ext cx="1002132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46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07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5191" y="685800"/>
            <a:ext cx="1770831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699" y="685800"/>
            <a:ext cx="8021831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9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09512" y="2667000"/>
            <a:ext cx="10272889" cy="333281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2440" y="6108174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0197" y="6108174"/>
            <a:ext cx="708602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1957" y="6108174"/>
            <a:ext cx="570444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55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1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00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97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72642" y="2658533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84697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82280" y="2667000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09688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25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6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46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9" y="1600200"/>
            <a:ext cx="355004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63404" y="685801"/>
            <a:ext cx="6242616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9" y="2971800"/>
            <a:ext cx="35500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8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6661" y="914400"/>
            <a:ext cx="3281828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3110" y="3124199"/>
            <a:ext cx="5427572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90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512" y="2667001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11573" y="6116071"/>
            <a:ext cx="1143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9330" y="6116071"/>
            <a:ext cx="7086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44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63876" y="908686"/>
            <a:ext cx="7146925" cy="2629535"/>
          </a:xfrm>
        </p:spPr>
        <p:txBody>
          <a:bodyPr/>
          <a:lstStyle/>
          <a:p>
            <a:pPr algn="ctr"/>
            <a:r>
              <a:rPr lang="en-US" altLang="zh-CN" b="1" dirty="0"/>
              <a:t>2021</a:t>
            </a:r>
            <a:r>
              <a:rPr lang="zh-CN" altLang="en-US" b="1" dirty="0"/>
              <a:t>西安交通大学小学期计算机应用能力实训</a:t>
            </a:r>
            <a:r>
              <a:rPr lang="zh-CN" altLang="en-US" sz="4800" dirty="0">
                <a:solidFill>
                  <a:srgbClr val="FF0000"/>
                </a:solidFill>
              </a:rPr>
              <a:t>（</a:t>
            </a:r>
            <a:r>
              <a:rPr lang="en-US" altLang="zh-CN" sz="4800" dirty="0">
                <a:solidFill>
                  <a:srgbClr val="FF0000"/>
                </a:solidFill>
              </a:rPr>
              <a:t>Arduino</a:t>
            </a:r>
            <a:r>
              <a:rPr lang="zh-CN" altLang="en-US" sz="4800" dirty="0">
                <a:solidFill>
                  <a:srgbClr val="FF0000"/>
                </a:solidFill>
              </a:rPr>
              <a:t>项目）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27849" y="3933057"/>
            <a:ext cx="5184577" cy="1364531"/>
          </a:xfrm>
        </p:spPr>
        <p:txBody>
          <a:bodyPr/>
          <a:lstStyle/>
          <a:p>
            <a:r>
              <a:rPr lang="zh-CN" altLang="en-US" dirty="0"/>
              <a:t>任课教师：</a:t>
            </a:r>
            <a:endParaRPr lang="en-US" altLang="zh-CN" dirty="0"/>
          </a:p>
          <a:p>
            <a:r>
              <a:rPr lang="zh-CN" altLang="en-US" dirty="0"/>
              <a:t>郝宽宽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02F04-BE4D-40E6-95F2-7CB1F4DB5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7</a:t>
            </a:r>
            <a:r>
              <a:rPr lang="zh-CN" altLang="en-US" dirty="0"/>
              <a:t>：秒表显示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37961-F7B8-4E20-A98B-A3C76F744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196445"/>
            <a:ext cx="10272889" cy="3803371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仍采用上个实验电路。</a:t>
            </a:r>
            <a:endParaRPr lang="en-US" altLang="zh-CN" dirty="0"/>
          </a:p>
          <a:p>
            <a:r>
              <a:rPr lang="zh-CN" altLang="zh-CN" dirty="0"/>
              <a:t>指定时间间隔，给数码管中的</a:t>
            </a:r>
            <a:r>
              <a:rPr lang="en-US" altLang="zh-CN" dirty="0"/>
              <a:t>7</a:t>
            </a:r>
            <a:r>
              <a:rPr lang="zh-CN" altLang="zh-CN" dirty="0"/>
              <a:t>个不同的晶体管，设置（高电平或低电平）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假设数码管是共阳极，则</a:t>
            </a:r>
            <a:endParaRPr lang="en-US" altLang="zh-CN" dirty="0"/>
          </a:p>
          <a:p>
            <a:pPr lvl="1"/>
            <a:r>
              <a:rPr lang="en-US" altLang="zh-CN" dirty="0"/>
              <a:t>0xc0 = 1100 0000----&gt;0(hg</a:t>
            </a:r>
            <a:r>
              <a:rPr lang="zh-CN" altLang="zh-CN" dirty="0"/>
              <a:t>为高电平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en-US" altLang="zh-CN" dirty="0"/>
              <a:t>0xf9 = 1111 1001----&gt;1 (</a:t>
            </a:r>
            <a:r>
              <a:rPr lang="en-US" altLang="zh-CN" dirty="0" err="1"/>
              <a:t>bc</a:t>
            </a:r>
            <a:r>
              <a:rPr lang="zh-CN" altLang="zh-CN" dirty="0"/>
              <a:t>为低电平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en-US" altLang="zh-CN" dirty="0"/>
              <a:t>0xa4 = 1010 0100----&gt;2 (</a:t>
            </a:r>
            <a:r>
              <a:rPr lang="en-US" altLang="zh-CN" dirty="0" err="1"/>
              <a:t>abged</a:t>
            </a:r>
            <a:r>
              <a:rPr lang="zh-CN" altLang="zh-CN" dirty="0"/>
              <a:t>为低电平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en-US" altLang="zh-CN" dirty="0"/>
              <a:t>0xb0 = 1011 0000----&gt;3(</a:t>
            </a:r>
            <a:r>
              <a:rPr lang="en-US" altLang="zh-CN" dirty="0" err="1"/>
              <a:t>abgcd</a:t>
            </a:r>
            <a:r>
              <a:rPr lang="zh-CN" altLang="zh-CN" dirty="0"/>
              <a:t>为低电平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en-US" altLang="zh-CN" dirty="0"/>
              <a:t>0x99 = 1001 1001----&gt;4(</a:t>
            </a:r>
            <a:r>
              <a:rPr lang="en-US" altLang="zh-CN" dirty="0" err="1"/>
              <a:t>fgbc</a:t>
            </a:r>
            <a:r>
              <a:rPr lang="zh-CN" altLang="zh-CN" dirty="0"/>
              <a:t>为低电平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en-US" altLang="zh-CN" dirty="0"/>
              <a:t>0x92 = 1001 0010----&gt;5(</a:t>
            </a:r>
            <a:r>
              <a:rPr lang="en-US" altLang="zh-CN" dirty="0" err="1"/>
              <a:t>afgcd</a:t>
            </a:r>
            <a:r>
              <a:rPr lang="zh-CN" altLang="zh-CN" dirty="0"/>
              <a:t>为低电平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en-US" altLang="zh-CN" dirty="0"/>
              <a:t>0x82 = 1000 0010----&gt;6(</a:t>
            </a:r>
            <a:r>
              <a:rPr lang="en-US" altLang="zh-CN" dirty="0" err="1"/>
              <a:t>afedcg</a:t>
            </a:r>
            <a:r>
              <a:rPr lang="zh-CN" altLang="zh-CN" dirty="0"/>
              <a:t>为低电平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en-US" altLang="zh-CN" dirty="0"/>
              <a:t>0xf8 = 1111 1000----&gt;7(</a:t>
            </a:r>
            <a:r>
              <a:rPr lang="en-US" altLang="zh-CN" dirty="0" err="1"/>
              <a:t>abc</a:t>
            </a:r>
            <a:r>
              <a:rPr lang="zh-CN" altLang="zh-CN" dirty="0"/>
              <a:t>为低电平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en-US" altLang="zh-CN" dirty="0"/>
              <a:t>0x80 = 1000 0000----&gt;8(</a:t>
            </a:r>
            <a:r>
              <a:rPr lang="en-US" altLang="zh-CN" dirty="0" err="1"/>
              <a:t>abcdefg</a:t>
            </a:r>
            <a:r>
              <a:rPr lang="zh-CN" altLang="zh-CN" dirty="0"/>
              <a:t>为低电平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en-US" altLang="zh-CN" dirty="0"/>
              <a:t>0x90 = 1001 0000----&gt;9(</a:t>
            </a:r>
            <a:r>
              <a:rPr lang="en-US" altLang="zh-CN" dirty="0" err="1"/>
              <a:t>afgbcd</a:t>
            </a:r>
            <a:r>
              <a:rPr lang="zh-CN" altLang="zh-CN" dirty="0"/>
              <a:t>为低电平</a:t>
            </a:r>
            <a:r>
              <a:rPr lang="en-US" altLang="zh-CN" dirty="0"/>
              <a:t>)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525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E01BF8B-4BA6-44AA-8043-C19A0C6E08F6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914400" y="3190875"/>
            <a:ext cx="5181600" cy="1620838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83BB47B-1EA9-4BC9-96D3-3FBBB6F4697D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6539060" y="2336800"/>
            <a:ext cx="5181600" cy="332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4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AD36D-20B1-478A-9E3E-9A7FD883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四位数码管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ED582-CB07-4DA8-9E9A-751919DC8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zh-CN" dirty="0"/>
              <a:t>位数码管，需要</a:t>
            </a:r>
            <a:r>
              <a:rPr lang="en-US" altLang="zh-CN" dirty="0"/>
              <a:t> 8 </a:t>
            </a:r>
            <a:r>
              <a:rPr lang="zh-CN" altLang="zh-CN" dirty="0"/>
              <a:t>根线与单片机连接，如果</a:t>
            </a:r>
            <a:r>
              <a:rPr lang="en-US" altLang="zh-CN" dirty="0"/>
              <a:t> 4</a:t>
            </a:r>
            <a:r>
              <a:rPr lang="zh-CN" altLang="en-US" dirty="0"/>
              <a:t>个</a:t>
            </a:r>
            <a:r>
              <a:rPr lang="en-US" altLang="zh-CN" dirty="0"/>
              <a:t> </a:t>
            </a:r>
            <a:r>
              <a:rPr lang="zh-CN" altLang="zh-CN" dirty="0"/>
              <a:t>数码管也用同样的方式连接，则需要</a:t>
            </a:r>
            <a:r>
              <a:rPr lang="en-US" altLang="zh-CN" dirty="0"/>
              <a:t> 32 </a:t>
            </a:r>
            <a:r>
              <a:rPr lang="zh-CN" altLang="zh-CN" dirty="0"/>
              <a:t>个引脚</a:t>
            </a:r>
            <a:r>
              <a:rPr lang="zh-CN" altLang="en-US" dirty="0"/>
              <a:t>。</a:t>
            </a:r>
            <a:r>
              <a:rPr lang="zh-CN" altLang="zh-CN" dirty="0"/>
              <a:t>很显然</a:t>
            </a:r>
            <a:r>
              <a:rPr lang="en-US" altLang="zh-CN" dirty="0"/>
              <a:t> UNO </a:t>
            </a:r>
            <a:r>
              <a:rPr lang="zh-CN" altLang="zh-CN" dirty="0"/>
              <a:t>主板没有这么多引脚，那么最终</a:t>
            </a:r>
            <a:r>
              <a:rPr lang="zh-CN" altLang="zh-CN" b="1" dirty="0">
                <a:solidFill>
                  <a:srgbClr val="FF0000"/>
                </a:solidFill>
              </a:rPr>
              <a:t>有什么方法节省引脚呢</a:t>
            </a:r>
            <a:r>
              <a:rPr lang="en-US" altLang="zh-CN" dirty="0"/>
              <a:t>?</a:t>
            </a:r>
          </a:p>
          <a:p>
            <a:r>
              <a:rPr lang="zh-CN" altLang="zh-CN" dirty="0"/>
              <a:t>接通不同引脚（</a:t>
            </a:r>
            <a:r>
              <a:rPr lang="zh-CN" altLang="en-US" dirty="0"/>
              <a:t>如：</a:t>
            </a:r>
            <a:r>
              <a:rPr lang="zh-CN" altLang="zh-CN" dirty="0"/>
              <a:t>给高电平），点亮对应的</a:t>
            </a:r>
            <a:r>
              <a:rPr lang="en-US" altLang="zh-CN" dirty="0"/>
              <a:t>LED</a:t>
            </a:r>
            <a:r>
              <a:rPr lang="zh-CN" altLang="zh-CN" dirty="0"/>
              <a:t>组，实现单个字符控制，再通过短时间的刷新，例如</a:t>
            </a:r>
            <a:r>
              <a:rPr lang="en-US" altLang="zh-CN" dirty="0"/>
              <a:t>3</a:t>
            </a:r>
            <a:r>
              <a:rPr lang="zh-CN" altLang="zh-CN" dirty="0"/>
              <a:t>微秒，如此快闪，人类的肉眼已经看不出是一个一个轮着点亮的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9695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9B572-D571-4789-9E97-8F2A22D4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原理图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B036873-9C69-4D18-9BDA-DD242427F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9182" y="2438401"/>
            <a:ext cx="6413548" cy="23471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5DF907F-770A-4E84-A3FF-7C766D26B489}"/>
              </a:ext>
            </a:extLst>
          </p:cNvPr>
          <p:cNvSpPr txBox="1"/>
          <p:nvPr/>
        </p:nvSpPr>
        <p:spPr>
          <a:xfrm>
            <a:off x="3679012" y="5184842"/>
            <a:ext cx="5533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注意：编号</a:t>
            </a:r>
            <a:r>
              <a:rPr lang="en-US" altLang="zh-CN" dirty="0" err="1"/>
              <a:t>A~Do</a:t>
            </a:r>
            <a:r>
              <a:rPr lang="zh-CN" altLang="en-US" dirty="0"/>
              <a:t>和前面介绍的数码管位置保持一致。</a:t>
            </a:r>
          </a:p>
        </p:txBody>
      </p:sp>
    </p:spTree>
    <p:extLst>
      <p:ext uri="{BB962C8B-B14F-4D97-AF65-F5344CB8AC3E}">
        <p14:creationId xmlns:p14="http://schemas.microsoft.com/office/powerpoint/2010/main" val="373234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1447E-80FD-4A0C-AB19-ED85DA2A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引脚序号图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5CD80F8-F4A0-47FB-B677-EBF167745A6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2393" y="2438401"/>
            <a:ext cx="3667125" cy="21717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3D7F0A3-AF38-48A0-8DE8-3141C231D8CA}"/>
              </a:ext>
            </a:extLst>
          </p:cNvPr>
          <p:cNvSpPr txBox="1"/>
          <p:nvPr/>
        </p:nvSpPr>
        <p:spPr>
          <a:xfrm>
            <a:off x="4160714" y="506120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dirty="0"/>
              <a:t>注意：引脚序号和前面的原理图一一对应。</a:t>
            </a:r>
          </a:p>
        </p:txBody>
      </p:sp>
    </p:spTree>
    <p:extLst>
      <p:ext uri="{BB962C8B-B14F-4D97-AF65-F5344CB8AC3E}">
        <p14:creationId xmlns:p14="http://schemas.microsoft.com/office/powerpoint/2010/main" val="144369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11B2F-51B4-4E59-93D0-705BFCAE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引脚接口关系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96953B28-05A6-470C-BA7D-52206189EA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236138"/>
              </p:ext>
            </p:extLst>
          </p:nvPr>
        </p:nvGraphicFramePr>
        <p:xfrm>
          <a:off x="1480008" y="2667000"/>
          <a:ext cx="101023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361">
                  <a:extLst>
                    <a:ext uri="{9D8B030D-6E8A-4147-A177-3AD203B41FA5}">
                      <a16:colId xmlns:a16="http://schemas.microsoft.com/office/drawing/2014/main" val="1997413519"/>
                    </a:ext>
                  </a:extLst>
                </a:gridCol>
                <a:gridCol w="879379">
                  <a:extLst>
                    <a:ext uri="{9D8B030D-6E8A-4147-A177-3AD203B41FA5}">
                      <a16:colId xmlns:a16="http://schemas.microsoft.com/office/drawing/2014/main" val="517450544"/>
                    </a:ext>
                  </a:extLst>
                </a:gridCol>
                <a:gridCol w="1467530">
                  <a:extLst>
                    <a:ext uri="{9D8B030D-6E8A-4147-A177-3AD203B41FA5}">
                      <a16:colId xmlns:a16="http://schemas.microsoft.com/office/drawing/2014/main" val="3499507556"/>
                    </a:ext>
                  </a:extLst>
                </a:gridCol>
                <a:gridCol w="1467530">
                  <a:extLst>
                    <a:ext uri="{9D8B030D-6E8A-4147-A177-3AD203B41FA5}">
                      <a16:colId xmlns:a16="http://schemas.microsoft.com/office/drawing/2014/main" val="1275244838"/>
                    </a:ext>
                  </a:extLst>
                </a:gridCol>
                <a:gridCol w="861256">
                  <a:extLst>
                    <a:ext uri="{9D8B030D-6E8A-4147-A177-3AD203B41FA5}">
                      <a16:colId xmlns:a16="http://schemas.microsoft.com/office/drawing/2014/main" val="756553097"/>
                    </a:ext>
                  </a:extLst>
                </a:gridCol>
                <a:gridCol w="1197204">
                  <a:extLst>
                    <a:ext uri="{9D8B030D-6E8A-4147-A177-3AD203B41FA5}">
                      <a16:colId xmlns:a16="http://schemas.microsoft.com/office/drawing/2014/main" val="2706363070"/>
                    </a:ext>
                  </a:extLst>
                </a:gridCol>
                <a:gridCol w="2344130">
                  <a:extLst>
                    <a:ext uri="{9D8B030D-6E8A-4147-A177-3AD203B41FA5}">
                      <a16:colId xmlns:a16="http://schemas.microsoft.com/office/drawing/2014/main" val="340000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引脚编号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3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数码管段编号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Dp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第四个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35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Arduino</a:t>
                      </a:r>
                      <a:r>
                        <a:rPr lang="zh-CN" altLang="en-US" dirty="0"/>
                        <a:t>接口编号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8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引脚编号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1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数码管段编号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第三个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第二个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第一个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40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Arduino</a:t>
                      </a:r>
                      <a:r>
                        <a:rPr lang="zh-CN" altLang="en-US" dirty="0"/>
                        <a:t>接口编号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109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01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9E7EF-D3EC-448A-8AD0-E1DBD1ED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8</a:t>
            </a:r>
            <a:r>
              <a:rPr lang="zh-CN" altLang="en-US" dirty="0"/>
              <a:t>：实现</a:t>
            </a:r>
            <a:r>
              <a:rPr lang="en-US" altLang="zh-CN" dirty="0"/>
              <a:t>0-9999</a:t>
            </a:r>
            <a:r>
              <a:rPr lang="zh-CN" altLang="en-US" dirty="0"/>
              <a:t>计数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D17B5-7221-4864-B916-5360BB58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利用四位数码管实现</a:t>
            </a:r>
            <a:r>
              <a:rPr lang="en-US" altLang="zh-CN" dirty="0"/>
              <a:t>0-9999</a:t>
            </a:r>
            <a:r>
              <a:rPr lang="zh-CN" altLang="en-US" dirty="0"/>
              <a:t>计数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217689-B0F2-47F5-832D-48B1292E8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902" y="2440799"/>
            <a:ext cx="2690765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1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721DE-FBA1-4D22-A46A-EB802170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LCD1602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7D701-B11E-40AF-B0BF-7455B4C37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Arduino</a:t>
            </a:r>
            <a:r>
              <a:rPr lang="zh-CN" altLang="en-US" dirty="0"/>
              <a:t>直接驱动</a:t>
            </a:r>
            <a:r>
              <a:rPr lang="en-US" altLang="zh-CN" dirty="0"/>
              <a:t>LCD1602</a:t>
            </a:r>
            <a:r>
              <a:rPr lang="zh-CN" altLang="en-US" dirty="0"/>
              <a:t>液晶显示文字。</a:t>
            </a:r>
            <a:r>
              <a:rPr lang="en-US" altLang="zh-CN" dirty="0"/>
              <a:t>LCD1602</a:t>
            </a:r>
            <a:r>
              <a:rPr lang="zh-CN" altLang="en-US" dirty="0"/>
              <a:t>液晶在应用中非常广泛，最初的</a:t>
            </a:r>
            <a:r>
              <a:rPr lang="en-US" altLang="zh-CN" dirty="0"/>
              <a:t>1602</a:t>
            </a:r>
            <a:r>
              <a:rPr lang="zh-CN" altLang="en-US" dirty="0"/>
              <a:t>液晶使用的是</a:t>
            </a:r>
            <a:r>
              <a:rPr lang="en-US" altLang="zh-CN" dirty="0"/>
              <a:t>HD44780</a:t>
            </a:r>
            <a:r>
              <a:rPr lang="zh-CN" altLang="en-US" dirty="0"/>
              <a:t>控制器，现在各个厂家的</a:t>
            </a:r>
            <a:r>
              <a:rPr lang="en-US" altLang="zh-CN" dirty="0"/>
              <a:t>1602</a:t>
            </a:r>
            <a:r>
              <a:rPr lang="zh-CN" altLang="en-US" dirty="0"/>
              <a:t>模块基本上都是采用了与之兼容的</a:t>
            </a:r>
            <a:r>
              <a:rPr lang="en-US" altLang="zh-CN" dirty="0"/>
              <a:t>IC</a:t>
            </a:r>
            <a:r>
              <a:rPr lang="zh-CN" altLang="en-US" dirty="0"/>
              <a:t>，所以特性上基本都是一致的。</a:t>
            </a:r>
            <a:endParaRPr lang="en-US" altLang="zh-CN" dirty="0"/>
          </a:p>
          <a:p>
            <a:r>
              <a:rPr lang="en-US" altLang="zh-CN" b="1" dirty="0"/>
              <a:t>1602LCD</a:t>
            </a:r>
            <a:r>
              <a:rPr lang="zh-CN" altLang="zh-CN" b="1" dirty="0"/>
              <a:t>主要技术参数</a:t>
            </a:r>
            <a:r>
              <a:rPr lang="en-US" altLang="zh-CN" b="1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显示容量为</a:t>
            </a:r>
            <a:r>
              <a:rPr lang="en-US" altLang="zh-CN" dirty="0"/>
              <a:t>16</a:t>
            </a:r>
            <a:r>
              <a:rPr lang="zh-CN" altLang="zh-CN" dirty="0"/>
              <a:t>×</a:t>
            </a:r>
            <a:r>
              <a:rPr lang="en-US" altLang="zh-CN" dirty="0"/>
              <a:t>2</a:t>
            </a:r>
            <a:r>
              <a:rPr lang="zh-CN" altLang="zh-CN" dirty="0"/>
              <a:t>个字符；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芯片工作电压为</a:t>
            </a:r>
            <a:r>
              <a:rPr lang="en-US" altLang="zh-CN" dirty="0"/>
              <a:t>4.5</a:t>
            </a:r>
            <a:r>
              <a:rPr lang="zh-CN" altLang="zh-CN" dirty="0"/>
              <a:t>～</a:t>
            </a:r>
            <a:r>
              <a:rPr lang="en-US" altLang="zh-CN" dirty="0"/>
              <a:t>5.5V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工作电流为</a:t>
            </a:r>
            <a:r>
              <a:rPr lang="en-US" altLang="zh-CN" dirty="0"/>
              <a:t>2.0mA</a:t>
            </a:r>
            <a:r>
              <a:rPr lang="zh-CN" altLang="zh-CN" dirty="0"/>
              <a:t>（</a:t>
            </a:r>
            <a:r>
              <a:rPr lang="en-US" altLang="zh-CN" dirty="0"/>
              <a:t>5.0V</a:t>
            </a:r>
            <a:r>
              <a:rPr lang="zh-CN" altLang="en-US" dirty="0"/>
              <a:t>）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模块最佳工作电压为</a:t>
            </a:r>
            <a:r>
              <a:rPr lang="en-US" altLang="zh-CN" dirty="0"/>
              <a:t>5.0V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字符尺寸为</a:t>
            </a:r>
            <a:r>
              <a:rPr lang="en-US" altLang="zh-CN" dirty="0"/>
              <a:t>2.95×4.35</a:t>
            </a:r>
            <a:r>
              <a:rPr lang="zh-CN" altLang="zh-CN" dirty="0"/>
              <a:t>（</a:t>
            </a:r>
            <a:r>
              <a:rPr lang="en-US" altLang="zh-CN" dirty="0"/>
              <a:t>W×H</a:t>
            </a:r>
            <a:r>
              <a:rPr lang="zh-CN" altLang="zh-CN" dirty="0"/>
              <a:t>）</a:t>
            </a:r>
            <a:r>
              <a:rPr lang="en-US" altLang="zh-CN" dirty="0"/>
              <a:t>mm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31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A2B55-6E3B-4FC5-86DF-0775969C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LCD1602</a:t>
            </a:r>
            <a:r>
              <a:rPr lang="zh-CN" altLang="en-US" dirty="0"/>
              <a:t>引脚定义</a:t>
            </a:r>
          </a:p>
        </p:txBody>
      </p:sp>
      <p:pic>
        <p:nvPicPr>
          <p:cNvPr id="4" name="内容占位符 3" descr="202127j99s15xj193lfe0l">
            <a:extLst>
              <a:ext uri="{FF2B5EF4-FFF2-40B4-BE49-F238E27FC236}">
                <a16:creationId xmlns:a16="http://schemas.microsoft.com/office/drawing/2014/main" id="{E6B3CC60-68F6-45E9-9F3A-9EC660EB21F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477" y="2667000"/>
            <a:ext cx="7377134" cy="333216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13961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A3BB1-1213-46C2-923A-881ABCD98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LiquidCrystal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33A66-656C-49CA-B5A1-006F8EA4D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构造函数，创建一个</a:t>
            </a:r>
            <a:r>
              <a:rPr lang="en-US" altLang="zh-CN" dirty="0" err="1"/>
              <a:t>LiquidCrystal</a:t>
            </a:r>
            <a:r>
              <a:rPr lang="zh-CN" altLang="en-US" dirty="0"/>
              <a:t>的实例（</a:t>
            </a:r>
            <a:r>
              <a:rPr lang="en-US" altLang="zh-CN" dirty="0" err="1"/>
              <a:t>LiquidCrystal</a:t>
            </a:r>
            <a:r>
              <a:rPr lang="zh-CN" altLang="en-US" dirty="0"/>
              <a:t>是一个类）。可使用</a:t>
            </a:r>
            <a:r>
              <a:rPr lang="en-US" altLang="zh-CN" dirty="0"/>
              <a:t>4</a:t>
            </a:r>
            <a:r>
              <a:rPr lang="zh-CN" altLang="en-US" dirty="0"/>
              <a:t>线或</a:t>
            </a:r>
            <a:r>
              <a:rPr lang="en-US" altLang="zh-CN" dirty="0"/>
              <a:t>8</a:t>
            </a:r>
            <a:r>
              <a:rPr lang="zh-CN" altLang="en-US" dirty="0"/>
              <a:t>线方式作为数据线</a:t>
            </a:r>
            <a:r>
              <a:rPr lang="en-US" altLang="zh-CN" dirty="0"/>
              <a:t>(</a:t>
            </a:r>
            <a:r>
              <a:rPr lang="zh-CN" altLang="en-US" dirty="0"/>
              <a:t>请注意</a:t>
            </a:r>
            <a:r>
              <a:rPr lang="en-US" altLang="zh-CN" dirty="0"/>
              <a:t>,</a:t>
            </a:r>
            <a:r>
              <a:rPr lang="zh-CN" altLang="en-US" dirty="0"/>
              <a:t>还需要指令线</a:t>
            </a:r>
            <a:r>
              <a:rPr lang="en-US" altLang="zh-CN" dirty="0"/>
              <a:t>)</a:t>
            </a:r>
            <a:r>
              <a:rPr lang="zh-CN" altLang="en-US" dirty="0"/>
              <a:t>。若采用四线方式</a:t>
            </a:r>
            <a:r>
              <a:rPr lang="en-US" altLang="zh-CN" dirty="0"/>
              <a:t>,</a:t>
            </a:r>
            <a:r>
              <a:rPr lang="zh-CN" altLang="en-US" dirty="0"/>
              <a:t>将</a:t>
            </a:r>
            <a:r>
              <a:rPr lang="en-US" altLang="zh-CN" dirty="0"/>
              <a:t>d0-d3</a:t>
            </a:r>
            <a:r>
              <a:rPr lang="zh-CN" altLang="en-US" dirty="0"/>
              <a:t>悬空不连接。</a:t>
            </a:r>
            <a:r>
              <a:rPr lang="en-US" altLang="zh-CN" dirty="0"/>
              <a:t>RW</a:t>
            </a:r>
            <a:r>
              <a:rPr lang="zh-CN" altLang="en-US" dirty="0"/>
              <a:t>引脚可接地而不用接在</a:t>
            </a:r>
            <a:r>
              <a:rPr lang="en-US" altLang="zh-CN" dirty="0"/>
              <a:t>Arduino</a:t>
            </a:r>
            <a:r>
              <a:rPr lang="zh-CN" altLang="en-US" dirty="0"/>
              <a:t>的某个引脚上</a:t>
            </a:r>
            <a:r>
              <a:rPr lang="en-US" altLang="zh-CN" dirty="0"/>
              <a:t>;</a:t>
            </a:r>
            <a:r>
              <a:rPr lang="zh-CN" altLang="en-US" dirty="0"/>
              <a:t>如果这样接</a:t>
            </a:r>
            <a:r>
              <a:rPr lang="en-US" altLang="zh-CN" dirty="0"/>
              <a:t>,</a:t>
            </a:r>
            <a:r>
              <a:rPr lang="zh-CN" altLang="en-US" dirty="0"/>
              <a:t>省略在函数中的</a:t>
            </a:r>
            <a:r>
              <a:rPr lang="en-US" altLang="zh-CN" dirty="0" err="1"/>
              <a:t>rw</a:t>
            </a:r>
            <a:r>
              <a:rPr lang="zh-CN" altLang="en-US" dirty="0"/>
              <a:t>参数。</a:t>
            </a:r>
            <a:endParaRPr lang="en-US" altLang="zh-CN" dirty="0"/>
          </a:p>
          <a:p>
            <a:r>
              <a:rPr lang="zh-CN" altLang="zh-CN" b="1" dirty="0"/>
              <a:t>语法：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LiquidCrystal</a:t>
            </a:r>
            <a:r>
              <a:rPr lang="en-US" altLang="zh-CN" dirty="0"/>
              <a:t>  </a:t>
            </a:r>
            <a:r>
              <a:rPr lang="en-US" altLang="zh-CN" dirty="0" err="1"/>
              <a:t>lcd</a:t>
            </a:r>
            <a:r>
              <a:rPr lang="en-US" altLang="zh-CN" dirty="0"/>
              <a:t>(</a:t>
            </a:r>
            <a:r>
              <a:rPr lang="en-US" altLang="zh-CN" dirty="0" err="1"/>
              <a:t>rs</a:t>
            </a:r>
            <a:r>
              <a:rPr lang="en-US" altLang="zh-CN" dirty="0"/>
              <a:t>, enable, d4, d5, d6, d7) 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LiquidCrystal</a:t>
            </a:r>
            <a:r>
              <a:rPr lang="en-US" altLang="zh-CN" dirty="0"/>
              <a:t>  </a:t>
            </a:r>
            <a:r>
              <a:rPr lang="en-US" altLang="zh-CN" dirty="0" err="1"/>
              <a:t>lcd</a:t>
            </a:r>
            <a:r>
              <a:rPr lang="en-US" altLang="zh-CN" dirty="0"/>
              <a:t>(</a:t>
            </a:r>
            <a:r>
              <a:rPr lang="en-US" altLang="zh-CN" dirty="0" err="1"/>
              <a:t>rs</a:t>
            </a:r>
            <a:r>
              <a:rPr lang="en-US" altLang="zh-CN" dirty="0"/>
              <a:t>, </a:t>
            </a:r>
            <a:r>
              <a:rPr lang="en-US" altLang="zh-CN" dirty="0" err="1"/>
              <a:t>rw</a:t>
            </a:r>
            <a:r>
              <a:rPr lang="en-US" altLang="zh-CN" dirty="0"/>
              <a:t>, enable, d4, d5, d6, d7) 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LiquidCrystal</a:t>
            </a:r>
            <a:r>
              <a:rPr lang="en-US" altLang="zh-CN" dirty="0"/>
              <a:t>  </a:t>
            </a:r>
            <a:r>
              <a:rPr lang="en-US" altLang="zh-CN" dirty="0" err="1"/>
              <a:t>lcd</a:t>
            </a:r>
            <a:r>
              <a:rPr lang="en-US" altLang="zh-CN" dirty="0"/>
              <a:t>(</a:t>
            </a:r>
            <a:r>
              <a:rPr lang="en-US" altLang="zh-CN" dirty="0" err="1"/>
              <a:t>rs</a:t>
            </a:r>
            <a:r>
              <a:rPr lang="en-US" altLang="zh-CN" dirty="0"/>
              <a:t>, enable, d0, d1, d2, d3, d4, d5, d6, d7) 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LiquidCrystal</a:t>
            </a:r>
            <a:r>
              <a:rPr lang="en-US" altLang="zh-CN" dirty="0"/>
              <a:t>  lcd(</a:t>
            </a:r>
            <a:r>
              <a:rPr lang="en-US" altLang="zh-CN" dirty="0" err="1"/>
              <a:t>rs</a:t>
            </a:r>
            <a:r>
              <a:rPr lang="en-US" altLang="zh-CN" dirty="0"/>
              <a:t>, </a:t>
            </a:r>
            <a:r>
              <a:rPr lang="en-US" altLang="zh-CN" dirty="0" err="1"/>
              <a:t>rw</a:t>
            </a:r>
            <a:r>
              <a:rPr lang="en-US" altLang="zh-CN" dirty="0"/>
              <a:t>, enable, d0, d1, d2, d3, d4, d5, d6, d7)</a:t>
            </a:r>
            <a:endParaRPr lang="zh-CN" altLang="zh-CN" dirty="0"/>
          </a:p>
          <a:p>
            <a:r>
              <a:rPr lang="zh-CN" altLang="zh-CN" b="1" dirty="0"/>
              <a:t>参数设置：</a:t>
            </a:r>
          </a:p>
          <a:p>
            <a:pPr lvl="1"/>
            <a:r>
              <a:rPr lang="en-US" altLang="zh-CN" dirty="0" err="1"/>
              <a:t>rs</a:t>
            </a:r>
            <a:r>
              <a:rPr lang="en-US" altLang="zh-CN" dirty="0"/>
              <a:t>:   </a:t>
            </a:r>
            <a:r>
              <a:rPr lang="en-US" altLang="zh-CN" dirty="0" err="1"/>
              <a:t>rs</a:t>
            </a:r>
            <a:r>
              <a:rPr lang="zh-CN" altLang="zh-CN" dirty="0"/>
              <a:t>连接的</a:t>
            </a:r>
            <a:r>
              <a:rPr lang="en-US" altLang="zh-CN" dirty="0"/>
              <a:t>Arduino</a:t>
            </a:r>
            <a:r>
              <a:rPr lang="zh-CN" altLang="zh-CN" dirty="0"/>
              <a:t>的引脚编号</a:t>
            </a:r>
            <a:r>
              <a:rPr lang="en-US" altLang="zh-CN" dirty="0"/>
              <a:t> </a:t>
            </a:r>
          </a:p>
          <a:p>
            <a:pPr lvl="1"/>
            <a:r>
              <a:rPr lang="en-US" altLang="zh-CN" dirty="0" err="1"/>
              <a:t>rw</a:t>
            </a:r>
            <a:r>
              <a:rPr lang="en-US" altLang="zh-CN" dirty="0"/>
              <a:t>:  </a:t>
            </a:r>
            <a:r>
              <a:rPr lang="en-US" altLang="zh-CN" dirty="0" err="1"/>
              <a:t>rw</a:t>
            </a:r>
            <a:r>
              <a:rPr lang="zh-CN" altLang="zh-CN" dirty="0"/>
              <a:t>连接的</a:t>
            </a:r>
            <a:r>
              <a:rPr lang="en-US" altLang="zh-CN" dirty="0"/>
              <a:t>Arduino</a:t>
            </a:r>
            <a:r>
              <a:rPr lang="zh-CN" altLang="zh-CN" dirty="0"/>
              <a:t>的引脚编号</a:t>
            </a:r>
            <a:r>
              <a:rPr lang="en-US" altLang="zh-CN" dirty="0"/>
              <a:t> </a:t>
            </a:r>
          </a:p>
          <a:p>
            <a:pPr lvl="1"/>
            <a:r>
              <a:rPr lang="en-US" altLang="zh-CN" dirty="0"/>
              <a:t>enable: enable</a:t>
            </a:r>
            <a:r>
              <a:rPr lang="zh-CN" altLang="zh-CN" dirty="0"/>
              <a:t>连接的</a:t>
            </a:r>
            <a:r>
              <a:rPr lang="en-US" altLang="zh-CN" dirty="0"/>
              <a:t>Arduino</a:t>
            </a:r>
            <a:r>
              <a:rPr lang="zh-CN" altLang="zh-CN" dirty="0"/>
              <a:t>的引脚编号</a:t>
            </a:r>
            <a:r>
              <a:rPr lang="en-US" altLang="zh-CN" dirty="0"/>
              <a:t> </a:t>
            </a:r>
          </a:p>
          <a:p>
            <a:pPr lvl="1"/>
            <a:r>
              <a:rPr lang="en-US" altLang="zh-CN" dirty="0"/>
              <a:t>d0, d1, d2, d3, d4, d5, d6, d7:  </a:t>
            </a:r>
            <a:r>
              <a:rPr lang="zh-CN" altLang="zh-CN" dirty="0"/>
              <a:t>连接的</a:t>
            </a:r>
            <a:r>
              <a:rPr lang="en-US" altLang="zh-CN" dirty="0"/>
              <a:t>Arduino</a:t>
            </a:r>
            <a:r>
              <a:rPr lang="zh-CN" altLang="zh-CN" dirty="0"/>
              <a:t>的引脚编号</a:t>
            </a:r>
          </a:p>
        </p:txBody>
      </p:sp>
    </p:spTree>
    <p:extLst>
      <p:ext uri="{BB962C8B-B14F-4D97-AF65-F5344CB8AC3E}">
        <p14:creationId xmlns:p14="http://schemas.microsoft.com/office/powerpoint/2010/main" val="76762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1A1C1-C8D2-4F2F-8D19-F98393F02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5</a:t>
            </a:r>
            <a:r>
              <a:rPr lang="zh-CN" altLang="en-US" dirty="0"/>
              <a:t>：红绿灯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661F75-D57A-4646-A743-F73AC5547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用红色、绿色和黄色的</a:t>
            </a:r>
            <a:r>
              <a:rPr lang="en-US" altLang="zh-CN" dirty="0"/>
              <a:t>LED</a:t>
            </a:r>
            <a:r>
              <a:rPr lang="zh-CN" altLang="en-US" dirty="0"/>
              <a:t>发光二极管模拟</a:t>
            </a:r>
            <a:r>
              <a:rPr lang="zh-CN" altLang="zh-CN" dirty="0"/>
              <a:t>交通灯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红灯</a:t>
            </a:r>
            <a:r>
              <a:rPr lang="en-US" altLang="zh-CN" dirty="0"/>
              <a:t>5</a:t>
            </a:r>
            <a:r>
              <a:rPr lang="zh-CN" altLang="zh-CN" dirty="0"/>
              <a:t>秒，黄灯</a:t>
            </a:r>
            <a:r>
              <a:rPr lang="en-US" altLang="zh-CN" dirty="0"/>
              <a:t>3</a:t>
            </a:r>
            <a:r>
              <a:rPr lang="zh-CN" altLang="zh-CN" dirty="0"/>
              <a:t>，绿灯</a:t>
            </a:r>
            <a:r>
              <a:rPr lang="en-US" altLang="zh-CN" dirty="0"/>
              <a:t>5</a:t>
            </a:r>
            <a:r>
              <a:rPr lang="zh-CN" altLang="zh-CN" dirty="0"/>
              <a:t>秒，亮灯的顺序为红</a:t>
            </a:r>
            <a:r>
              <a:rPr lang="en-US" altLang="zh-CN" dirty="0"/>
              <a:t>-&gt;</a:t>
            </a:r>
            <a:r>
              <a:rPr lang="zh-CN" altLang="zh-CN" dirty="0"/>
              <a:t>黄</a:t>
            </a:r>
            <a:r>
              <a:rPr lang="en-US" altLang="zh-CN" dirty="0"/>
              <a:t>-&gt;</a:t>
            </a:r>
            <a:r>
              <a:rPr lang="zh-CN" altLang="zh-CN" dirty="0"/>
              <a:t>绿。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7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5C7E4-4260-4334-8DBD-9DBA10FC8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LiquidCrystal</a:t>
            </a:r>
            <a:r>
              <a:rPr lang="zh-CN" altLang="en-US" dirty="0"/>
              <a:t>库（续）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BE9CA-7A52-4252-B131-01A1A38D9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lcd.begin</a:t>
            </a:r>
            <a:r>
              <a:rPr lang="en-US" altLang="zh-CN" dirty="0"/>
              <a:t>(cols, rows)   </a:t>
            </a:r>
          </a:p>
          <a:p>
            <a:pPr lvl="1"/>
            <a:r>
              <a:rPr lang="en-US" altLang="zh-CN" dirty="0"/>
              <a:t>begin ()</a:t>
            </a:r>
            <a:r>
              <a:rPr lang="zh-CN" altLang="zh-CN" dirty="0"/>
              <a:t>指定显示屏的尺寸（宽和高）</a:t>
            </a:r>
          </a:p>
          <a:p>
            <a:pPr lvl="1"/>
            <a:r>
              <a:rPr lang="en-US" altLang="zh-CN" dirty="0" err="1"/>
              <a:t>lcd</a:t>
            </a:r>
            <a:r>
              <a:rPr lang="en-US" altLang="zh-CN" dirty="0"/>
              <a:t>: </a:t>
            </a:r>
            <a:r>
              <a:rPr lang="zh-CN" altLang="zh-CN" dirty="0"/>
              <a:t>液晶类型的名称变量</a:t>
            </a:r>
            <a:r>
              <a:rPr lang="en-US" altLang="zh-CN" dirty="0"/>
              <a:t> </a:t>
            </a:r>
          </a:p>
          <a:p>
            <a:pPr lvl="1"/>
            <a:r>
              <a:rPr lang="en-US" altLang="zh-CN" dirty="0"/>
              <a:t>cols: </a:t>
            </a:r>
            <a:r>
              <a:rPr lang="zh-CN" altLang="zh-CN" dirty="0"/>
              <a:t>显示器可以显示的列数</a:t>
            </a:r>
            <a:r>
              <a:rPr lang="en-US" altLang="zh-CN" dirty="0"/>
              <a:t>(1602</a:t>
            </a:r>
            <a:r>
              <a:rPr lang="zh-CN" altLang="zh-CN" dirty="0"/>
              <a:t>是</a:t>
            </a:r>
            <a:r>
              <a:rPr lang="en-US" altLang="zh-CN" dirty="0"/>
              <a:t>16</a:t>
            </a:r>
            <a:r>
              <a:rPr lang="zh-CN" altLang="zh-CN" dirty="0"/>
              <a:t>列</a:t>
            </a:r>
            <a:r>
              <a:rPr lang="en-US" altLang="zh-CN" dirty="0"/>
              <a:t>) </a:t>
            </a:r>
          </a:p>
          <a:p>
            <a:pPr lvl="1"/>
            <a:r>
              <a:rPr lang="en-US" altLang="zh-CN" dirty="0"/>
              <a:t>rows: </a:t>
            </a:r>
            <a:r>
              <a:rPr lang="zh-CN" altLang="zh-CN" dirty="0"/>
              <a:t>显示器可以显示的行数</a:t>
            </a:r>
            <a:r>
              <a:rPr lang="en-US" altLang="zh-CN" dirty="0"/>
              <a:t>(1602</a:t>
            </a:r>
            <a:r>
              <a:rPr lang="zh-CN" altLang="zh-CN" dirty="0"/>
              <a:t>是</a:t>
            </a:r>
            <a:r>
              <a:rPr lang="en-US" altLang="zh-CN" dirty="0"/>
              <a:t>2</a:t>
            </a:r>
            <a:r>
              <a:rPr lang="zh-CN" altLang="zh-CN" dirty="0"/>
              <a:t>行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 err="1"/>
              <a:t>lcd.clear</a:t>
            </a:r>
            <a:r>
              <a:rPr lang="en-US" altLang="zh-CN" dirty="0"/>
              <a:t>() </a:t>
            </a:r>
          </a:p>
          <a:p>
            <a:pPr lvl="1"/>
            <a:r>
              <a:rPr lang="en-US" altLang="zh-CN" dirty="0"/>
              <a:t>clear () </a:t>
            </a:r>
            <a:r>
              <a:rPr lang="zh-CN" altLang="zh-CN" dirty="0"/>
              <a:t>清除</a:t>
            </a:r>
            <a:r>
              <a:rPr lang="en-US" altLang="zh-CN" dirty="0"/>
              <a:t>LCD</a:t>
            </a:r>
            <a:r>
              <a:rPr lang="zh-CN" altLang="zh-CN" dirty="0"/>
              <a:t>屏幕上内容，并将光标置于左上角</a:t>
            </a:r>
          </a:p>
          <a:p>
            <a:r>
              <a:rPr lang="en-US" altLang="zh-CN" dirty="0" err="1"/>
              <a:t>lcd.home</a:t>
            </a:r>
            <a:r>
              <a:rPr lang="en-US" altLang="zh-CN" dirty="0"/>
              <a:t>() </a:t>
            </a:r>
          </a:p>
          <a:p>
            <a:pPr lvl="1"/>
            <a:r>
              <a:rPr lang="en-US" altLang="zh-CN" dirty="0"/>
              <a:t>home() </a:t>
            </a:r>
            <a:r>
              <a:rPr lang="zh-CN" altLang="zh-CN" dirty="0"/>
              <a:t>将光标定位在屏幕的左上角。</a:t>
            </a:r>
          </a:p>
        </p:txBody>
      </p:sp>
    </p:spTree>
    <p:extLst>
      <p:ext uri="{BB962C8B-B14F-4D97-AF65-F5344CB8AC3E}">
        <p14:creationId xmlns:p14="http://schemas.microsoft.com/office/powerpoint/2010/main" val="412809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D416B-40FD-4435-9989-C9339B4D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LiquidCrystal</a:t>
            </a:r>
            <a:r>
              <a:rPr lang="zh-CN" altLang="en-US" dirty="0"/>
              <a:t>库（续）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CA732-376C-40C4-9B91-65764EC60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lcd.setCursor</a:t>
            </a:r>
            <a:r>
              <a:rPr lang="en-US" altLang="zh-CN" dirty="0"/>
              <a:t>(col, row)   </a:t>
            </a:r>
          </a:p>
          <a:p>
            <a:pPr lvl="1"/>
            <a:r>
              <a:rPr lang="en-US" altLang="zh-CN" dirty="0" err="1"/>
              <a:t>setCursor</a:t>
            </a:r>
            <a:r>
              <a:rPr lang="en-US" altLang="zh-CN" dirty="0"/>
              <a:t>() </a:t>
            </a:r>
            <a:r>
              <a:rPr lang="zh-CN" altLang="zh-CN" dirty="0"/>
              <a:t>将光标设置在特定的位置</a:t>
            </a:r>
            <a:endParaRPr lang="en-US" altLang="zh-CN" dirty="0"/>
          </a:p>
          <a:p>
            <a:pPr lvl="1"/>
            <a:r>
              <a:rPr lang="en-US" altLang="zh-CN" dirty="0"/>
              <a:t>row</a:t>
            </a:r>
            <a:r>
              <a:rPr lang="zh-CN" altLang="zh-CN" dirty="0"/>
              <a:t>有两个取值</a:t>
            </a:r>
            <a:r>
              <a:rPr lang="en-US" altLang="zh-CN" dirty="0"/>
              <a:t>0</a:t>
            </a:r>
            <a:r>
              <a:rPr lang="zh-CN" altLang="zh-CN" dirty="0"/>
              <a:t>和</a:t>
            </a:r>
            <a:r>
              <a:rPr lang="en-US" altLang="zh-CN" dirty="0"/>
              <a:t>1,0</a:t>
            </a:r>
            <a:r>
              <a:rPr lang="zh-CN" altLang="zh-CN" dirty="0"/>
              <a:t>表示第一列，</a:t>
            </a:r>
            <a:r>
              <a:rPr lang="en-US" altLang="zh-CN" dirty="0"/>
              <a:t>1</a:t>
            </a:r>
            <a:r>
              <a:rPr lang="zh-CN" altLang="zh-CN" dirty="0"/>
              <a:t>表示第二列</a:t>
            </a:r>
            <a:endParaRPr lang="en-US" altLang="zh-CN" dirty="0"/>
          </a:p>
          <a:p>
            <a:pPr lvl="1"/>
            <a:r>
              <a:rPr lang="en-US" altLang="zh-CN" dirty="0"/>
              <a:t>col</a:t>
            </a:r>
            <a:r>
              <a:rPr lang="zh-CN" altLang="zh-CN" dirty="0"/>
              <a:t>的取值为</a:t>
            </a:r>
            <a:r>
              <a:rPr lang="en-US" altLang="zh-CN" dirty="0"/>
              <a:t>0-15</a:t>
            </a:r>
            <a:endParaRPr lang="zh-CN" altLang="zh-CN" dirty="0"/>
          </a:p>
          <a:p>
            <a:r>
              <a:rPr lang="en-US" altLang="zh-CN" dirty="0" err="1"/>
              <a:t>lcd.write</a:t>
            </a:r>
            <a:r>
              <a:rPr lang="en-US" altLang="zh-CN" dirty="0"/>
              <a:t>(data)  </a:t>
            </a:r>
          </a:p>
          <a:p>
            <a:pPr lvl="1"/>
            <a:r>
              <a:rPr lang="en-US" altLang="zh-CN" dirty="0"/>
              <a:t>write() </a:t>
            </a:r>
            <a:r>
              <a:rPr lang="zh-CN" altLang="zh-CN" dirty="0"/>
              <a:t>向</a:t>
            </a:r>
            <a:r>
              <a:rPr lang="en-US" altLang="zh-CN" dirty="0"/>
              <a:t>LCD</a:t>
            </a:r>
            <a:r>
              <a:rPr lang="zh-CN" altLang="zh-CN" dirty="0"/>
              <a:t>写一个字符</a:t>
            </a:r>
          </a:p>
          <a:p>
            <a:r>
              <a:rPr lang="en-US" altLang="zh-CN" dirty="0" err="1"/>
              <a:t>lcd.print</a:t>
            </a:r>
            <a:r>
              <a:rPr lang="en-US" altLang="zh-CN" dirty="0"/>
              <a:t>(data)   </a:t>
            </a:r>
          </a:p>
          <a:p>
            <a:pPr lvl="1"/>
            <a:r>
              <a:rPr lang="en-US" altLang="zh-CN" dirty="0"/>
              <a:t>print() </a:t>
            </a:r>
            <a:r>
              <a:rPr lang="zh-CN" altLang="zh-CN" dirty="0"/>
              <a:t>将文本内容显示在</a:t>
            </a:r>
            <a:r>
              <a:rPr lang="en-US" altLang="zh-CN" dirty="0"/>
              <a:t>LCD</a:t>
            </a:r>
            <a:r>
              <a:rPr lang="zh-CN" altLang="zh-CN" dirty="0"/>
              <a:t>上</a:t>
            </a:r>
          </a:p>
          <a:p>
            <a:pPr lvl="1"/>
            <a:r>
              <a:rPr lang="en-US" altLang="zh-CN" dirty="0"/>
              <a:t>data: </a:t>
            </a:r>
            <a:r>
              <a:rPr lang="zh-CN" altLang="zh-CN" dirty="0"/>
              <a:t>你要显示的字符（仅限英文和数字和你自己定义的字符</a:t>
            </a:r>
            <a:r>
              <a:rPr lang="zh-CN" altLang="en-US" dirty="0"/>
              <a:t>）</a:t>
            </a:r>
            <a:r>
              <a:rPr lang="zh-CN" altLang="zh-CN" dirty="0"/>
              <a:t>。可以是</a:t>
            </a:r>
            <a:r>
              <a:rPr lang="en-US" altLang="zh-CN" dirty="0"/>
              <a:t>char, byte, int, long</a:t>
            </a:r>
            <a:r>
              <a:rPr lang="zh-CN" altLang="zh-CN" dirty="0"/>
              <a:t>或者</a:t>
            </a:r>
            <a:r>
              <a:rPr lang="en-US" altLang="zh-CN" dirty="0"/>
              <a:t>string</a:t>
            </a:r>
            <a:r>
              <a:rPr lang="zh-CN" altLang="zh-CN" dirty="0"/>
              <a:t>类型的。</a:t>
            </a:r>
          </a:p>
        </p:txBody>
      </p:sp>
    </p:spTree>
    <p:extLst>
      <p:ext uri="{BB962C8B-B14F-4D97-AF65-F5344CB8AC3E}">
        <p14:creationId xmlns:p14="http://schemas.microsoft.com/office/powerpoint/2010/main" val="387876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D87E4-94CF-4289-AF62-BDF503F3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LiquidCrystal</a:t>
            </a:r>
            <a:r>
              <a:rPr lang="zh-CN" altLang="en-US" dirty="0"/>
              <a:t>库（续）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1B671-0676-46C2-B9B1-DC16848F8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err="1"/>
              <a:t>lcd.cursor</a:t>
            </a:r>
            <a:r>
              <a:rPr lang="en-US" altLang="zh-CN" dirty="0"/>
              <a:t>()   </a:t>
            </a:r>
          </a:p>
          <a:p>
            <a:pPr lvl="1"/>
            <a:r>
              <a:rPr lang="en-US" altLang="zh-CN" dirty="0"/>
              <a:t>cursor() </a:t>
            </a:r>
            <a:r>
              <a:rPr lang="zh-CN" altLang="zh-CN" dirty="0"/>
              <a:t>显示光标（显示下一个字符将被显示的位置）</a:t>
            </a:r>
          </a:p>
          <a:p>
            <a:r>
              <a:rPr lang="en-US" altLang="zh-CN" dirty="0" err="1"/>
              <a:t>lcd.noCursor</a:t>
            </a:r>
            <a:r>
              <a:rPr lang="en-US" altLang="zh-CN" dirty="0"/>
              <a:t>()  </a:t>
            </a:r>
          </a:p>
          <a:p>
            <a:pPr lvl="1"/>
            <a:r>
              <a:rPr lang="en-US" altLang="zh-CN" dirty="0" err="1"/>
              <a:t>noCursor</a:t>
            </a:r>
            <a:r>
              <a:rPr lang="en-US" altLang="zh-CN" dirty="0"/>
              <a:t>() </a:t>
            </a:r>
            <a:r>
              <a:rPr lang="zh-CN" altLang="zh-CN" dirty="0"/>
              <a:t>隐藏光标</a:t>
            </a:r>
          </a:p>
          <a:p>
            <a:r>
              <a:rPr lang="en-US" altLang="zh-CN" dirty="0" err="1"/>
              <a:t>lcd.blink</a:t>
            </a:r>
            <a:r>
              <a:rPr lang="en-US" altLang="zh-CN" dirty="0"/>
              <a:t>()   </a:t>
            </a:r>
          </a:p>
          <a:p>
            <a:pPr lvl="1"/>
            <a:r>
              <a:rPr lang="en-US" altLang="zh-CN" dirty="0"/>
              <a:t>blink() </a:t>
            </a:r>
            <a:r>
              <a:rPr lang="zh-CN" altLang="zh-CN" dirty="0"/>
              <a:t>显示闪烁的光标</a:t>
            </a:r>
          </a:p>
          <a:p>
            <a:r>
              <a:rPr lang="en-US" altLang="zh-CN" dirty="0" err="1"/>
              <a:t>lcd.noBlink</a:t>
            </a:r>
            <a:r>
              <a:rPr lang="en-US" altLang="zh-CN" dirty="0"/>
              <a:t>()  </a:t>
            </a:r>
          </a:p>
          <a:p>
            <a:pPr lvl="1"/>
            <a:r>
              <a:rPr lang="en-US" altLang="zh-CN" dirty="0" err="1"/>
              <a:t>noBlink</a:t>
            </a:r>
            <a:r>
              <a:rPr lang="en-US" altLang="zh-CN" dirty="0"/>
              <a:t>() </a:t>
            </a:r>
            <a:r>
              <a:rPr lang="zh-CN" altLang="zh-CN" dirty="0"/>
              <a:t>关闭闪烁的光标</a:t>
            </a:r>
          </a:p>
          <a:p>
            <a:r>
              <a:rPr lang="en-US" altLang="zh-CN" dirty="0" err="1"/>
              <a:t>lcd.noDisplay</a:t>
            </a:r>
            <a:r>
              <a:rPr lang="en-US" altLang="zh-CN" dirty="0"/>
              <a:t>()  </a:t>
            </a:r>
          </a:p>
          <a:p>
            <a:pPr lvl="1"/>
            <a:r>
              <a:rPr lang="en-US" altLang="zh-CN" dirty="0" err="1"/>
              <a:t>noDisplay</a:t>
            </a:r>
            <a:r>
              <a:rPr lang="en-US" altLang="zh-CN" dirty="0"/>
              <a:t>() </a:t>
            </a:r>
            <a:r>
              <a:rPr lang="zh-CN" altLang="zh-CN" dirty="0"/>
              <a:t>关闭液晶显示，但原来显示的内容不会丢失</a:t>
            </a:r>
          </a:p>
          <a:p>
            <a:r>
              <a:rPr lang="en-US" altLang="zh-CN" dirty="0" err="1"/>
              <a:t>lcd.display</a:t>
            </a:r>
            <a:r>
              <a:rPr lang="en-US" altLang="zh-CN" dirty="0"/>
              <a:t>()</a:t>
            </a:r>
            <a:r>
              <a:rPr lang="zh-CN" altLang="zh-CN" dirty="0"/>
              <a:t>　</a:t>
            </a:r>
            <a:endParaRPr lang="en-US" altLang="zh-CN" dirty="0"/>
          </a:p>
          <a:p>
            <a:pPr lvl="1"/>
            <a:r>
              <a:rPr lang="en-US" altLang="zh-CN" dirty="0"/>
              <a:t>display() </a:t>
            </a:r>
            <a:r>
              <a:rPr lang="zh-CN" altLang="zh-CN" dirty="0"/>
              <a:t>恢复使用</a:t>
            </a:r>
            <a:r>
              <a:rPr lang="en-US" altLang="zh-CN" dirty="0" err="1"/>
              <a:t>noDisplay</a:t>
            </a:r>
            <a:r>
              <a:rPr lang="en-US" altLang="zh-CN" dirty="0"/>
              <a:t>()</a:t>
            </a:r>
            <a:r>
              <a:rPr lang="zh-CN" altLang="zh-CN" dirty="0"/>
              <a:t>函数隐藏的内容</a:t>
            </a:r>
          </a:p>
        </p:txBody>
      </p:sp>
    </p:spTree>
    <p:extLst>
      <p:ext uri="{BB962C8B-B14F-4D97-AF65-F5344CB8AC3E}">
        <p14:creationId xmlns:p14="http://schemas.microsoft.com/office/powerpoint/2010/main" val="357904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5BDB4-115A-4FD0-A9A9-12D1F828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LiquidCrystal</a:t>
            </a:r>
            <a:r>
              <a:rPr lang="zh-CN" altLang="en-US" dirty="0"/>
              <a:t>库（续）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2216EB-6083-4093-8DF7-AF9047C08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err="1"/>
              <a:t>lcd.scrollDisplayLeft</a:t>
            </a:r>
            <a:r>
              <a:rPr lang="en-US" altLang="zh-CN" dirty="0"/>
              <a:t>()  </a:t>
            </a:r>
          </a:p>
          <a:p>
            <a:pPr lvl="1"/>
            <a:r>
              <a:rPr lang="zh-CN" altLang="zh-CN" dirty="0"/>
              <a:t>使屏幕上的内容向左滚动一个字符</a:t>
            </a:r>
          </a:p>
          <a:p>
            <a:r>
              <a:rPr lang="en-US" altLang="zh-CN" dirty="0" err="1"/>
              <a:t>lcd.scrollDisplayRight</a:t>
            </a:r>
            <a:r>
              <a:rPr lang="en-US" altLang="zh-CN" dirty="0"/>
              <a:t>() </a:t>
            </a:r>
          </a:p>
          <a:p>
            <a:pPr lvl="1"/>
            <a:r>
              <a:rPr lang="zh-CN" altLang="zh-CN" dirty="0"/>
              <a:t>使屏幕上的内容向右滚动一个字符</a:t>
            </a:r>
          </a:p>
          <a:p>
            <a:r>
              <a:rPr lang="en-US" altLang="zh-CN" dirty="0" err="1"/>
              <a:t>lcd.leftToRight</a:t>
            </a:r>
            <a:r>
              <a:rPr lang="en-US" altLang="zh-CN" dirty="0"/>
              <a:t>() </a:t>
            </a:r>
          </a:p>
          <a:p>
            <a:pPr lvl="1"/>
            <a:r>
              <a:rPr lang="zh-CN" altLang="zh-CN" dirty="0"/>
              <a:t>将文本从左到右写入屏幕，这意味着后续字符的显示将是从左向右的，但是不会影响先前显示的字符</a:t>
            </a:r>
            <a:endParaRPr lang="zh-CN" altLang="zh-CN" b="1" dirty="0"/>
          </a:p>
          <a:p>
            <a:r>
              <a:rPr lang="en-US" altLang="zh-CN" dirty="0" err="1"/>
              <a:t>lcd.rightToLeft</a:t>
            </a:r>
            <a:r>
              <a:rPr lang="en-US" altLang="zh-CN" dirty="0"/>
              <a:t>()   </a:t>
            </a:r>
          </a:p>
          <a:p>
            <a:pPr lvl="1"/>
            <a:r>
              <a:rPr lang="zh-CN" altLang="zh-CN" dirty="0"/>
              <a:t>将文本从右到左写入屏幕，这意味着后续字符的显示将是从右至左写入，但不影响先前显示的字符</a:t>
            </a:r>
            <a:endParaRPr lang="zh-CN" altLang="zh-CN" b="1" dirty="0"/>
          </a:p>
          <a:p>
            <a:r>
              <a:rPr lang="en-US" altLang="zh-CN" dirty="0" err="1"/>
              <a:t>lcd.autoscroll</a:t>
            </a:r>
            <a:r>
              <a:rPr lang="en-US" altLang="zh-CN" dirty="0"/>
              <a:t>() </a:t>
            </a:r>
          </a:p>
          <a:p>
            <a:pPr lvl="1"/>
            <a:r>
              <a:rPr lang="zh-CN" altLang="zh-CN" dirty="0"/>
              <a:t>打开液晶显示屏的自动滚动，将会使得当一个字符输出到</a:t>
            </a:r>
            <a:r>
              <a:rPr lang="en-US" altLang="zh-CN" dirty="0"/>
              <a:t>LCD</a:t>
            </a:r>
            <a:r>
              <a:rPr lang="zh-CN" altLang="zh-CN" dirty="0"/>
              <a:t>时，令先前的文本移动一个位置。</a:t>
            </a:r>
            <a:endParaRPr lang="en-US" altLang="zh-CN" dirty="0"/>
          </a:p>
          <a:p>
            <a:r>
              <a:rPr lang="en-US" altLang="zh-CN" dirty="0" err="1"/>
              <a:t>lcd.noAutoscroll</a:t>
            </a:r>
            <a:r>
              <a:rPr lang="en-US" altLang="zh-CN" dirty="0"/>
              <a:t>()  </a:t>
            </a:r>
          </a:p>
          <a:p>
            <a:pPr lvl="1"/>
            <a:r>
              <a:rPr lang="zh-CN" altLang="zh-CN" dirty="0"/>
              <a:t>关闭自动滚动功能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32809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64B36-7591-41C9-8590-BB849D44C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LiquidCrystal</a:t>
            </a:r>
            <a:r>
              <a:rPr lang="zh-CN" altLang="en-US" dirty="0"/>
              <a:t>库（续）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D17239-3DB0-4976-A135-3821FB16E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lcd.createChar</a:t>
            </a:r>
            <a:r>
              <a:rPr lang="en-US" altLang="zh-CN" dirty="0"/>
              <a:t>(num, data)  </a:t>
            </a:r>
          </a:p>
          <a:p>
            <a:pPr lvl="1"/>
            <a:r>
              <a:rPr lang="zh-CN" altLang="zh-CN" dirty="0"/>
              <a:t>创建用户自定义的字符，共可创建</a:t>
            </a:r>
            <a:r>
              <a:rPr lang="en-US" altLang="zh-CN" dirty="0"/>
              <a:t>8</a:t>
            </a:r>
            <a:r>
              <a:rPr lang="zh-CN" altLang="zh-CN" dirty="0"/>
              <a:t>个用户自定义字符，编号从</a:t>
            </a:r>
            <a:r>
              <a:rPr lang="en-US" altLang="zh-CN" dirty="0"/>
              <a:t>0-7</a:t>
            </a:r>
            <a:r>
              <a:rPr lang="zh-CN" altLang="zh-CN" dirty="0"/>
              <a:t>，自定义的字符是由一个</a:t>
            </a:r>
            <a:r>
              <a:rPr lang="en-US" altLang="zh-CN" dirty="0"/>
              <a:t>5*7</a:t>
            </a:r>
            <a:r>
              <a:rPr lang="zh-CN" altLang="zh-CN" dirty="0"/>
              <a:t>的像素构成，</a:t>
            </a:r>
            <a:r>
              <a:rPr lang="en-US" altLang="zh-CN" dirty="0"/>
              <a:t>1</a:t>
            </a:r>
            <a:r>
              <a:rPr lang="zh-CN" altLang="zh-CN" dirty="0"/>
              <a:t>表示亮，</a:t>
            </a:r>
            <a:r>
              <a:rPr lang="en-US" altLang="zh-CN" dirty="0"/>
              <a:t>0</a:t>
            </a:r>
            <a:r>
              <a:rPr lang="zh-CN" altLang="zh-CN" dirty="0"/>
              <a:t>表示暗</a:t>
            </a:r>
            <a:endParaRPr lang="en-US" altLang="zh-CN" b="1" dirty="0"/>
          </a:p>
          <a:p>
            <a:pPr lvl="1"/>
            <a:r>
              <a:rPr lang="en-US" altLang="zh-CN" dirty="0" err="1"/>
              <a:t>lcd</a:t>
            </a:r>
            <a:r>
              <a:rPr lang="en-US" altLang="zh-CN" dirty="0"/>
              <a:t>:   a variable of type </a:t>
            </a:r>
            <a:r>
              <a:rPr lang="en-US" altLang="zh-CN" dirty="0" err="1"/>
              <a:t>LiquidCrystal</a:t>
            </a:r>
            <a:r>
              <a:rPr lang="en-US" altLang="zh-CN" dirty="0"/>
              <a:t> </a:t>
            </a:r>
            <a:br>
              <a:rPr lang="en-US" altLang="zh-CN" dirty="0"/>
            </a:br>
            <a:r>
              <a:rPr lang="en-US" altLang="zh-CN" dirty="0"/>
              <a:t>num: </a:t>
            </a:r>
            <a:r>
              <a:rPr lang="zh-CN" altLang="zh-CN" dirty="0"/>
              <a:t>所创建字符的编号</a:t>
            </a:r>
            <a:r>
              <a:rPr lang="en-US" altLang="zh-CN" dirty="0"/>
              <a:t>(0-7) </a:t>
            </a:r>
            <a:br>
              <a:rPr lang="en-US" altLang="zh-CN" dirty="0"/>
            </a:br>
            <a:r>
              <a:rPr lang="en-US" altLang="zh-CN" dirty="0"/>
              <a:t>data: </a:t>
            </a:r>
            <a:r>
              <a:rPr lang="zh-CN" altLang="zh-CN" dirty="0"/>
              <a:t>字符的像素数据</a:t>
            </a:r>
            <a:endParaRPr lang="zh-CN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4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48EB3-81E2-4AF4-8789-73E43EF75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9</a:t>
            </a:r>
            <a:r>
              <a:rPr lang="zh-CN" altLang="en-US" dirty="0"/>
              <a:t>：</a:t>
            </a:r>
            <a:r>
              <a:rPr lang="en-US" altLang="zh-CN" dirty="0"/>
              <a:t>LCD</a:t>
            </a:r>
            <a:r>
              <a:rPr lang="zh-CN" altLang="en-US" dirty="0"/>
              <a:t>显示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668C6-6675-48F3-8C93-129F98171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显示英文</a:t>
            </a:r>
            <a:endParaRPr lang="en-US" altLang="zh-CN" dirty="0"/>
          </a:p>
          <a:p>
            <a:r>
              <a:rPr lang="zh-CN" altLang="en-US" dirty="0"/>
              <a:t>循环显示英文</a:t>
            </a:r>
            <a:endParaRPr lang="en-US" altLang="zh-CN" dirty="0"/>
          </a:p>
          <a:p>
            <a:r>
              <a:rPr lang="zh-CN" altLang="en-US" dirty="0"/>
              <a:t>左右移动英文</a:t>
            </a:r>
            <a:endParaRPr lang="en-US" altLang="zh-CN" dirty="0"/>
          </a:p>
          <a:p>
            <a:r>
              <a:rPr lang="zh-CN" altLang="en-US" dirty="0"/>
              <a:t>实验器材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arduino</a:t>
            </a:r>
            <a:r>
              <a:rPr lang="zh-CN" altLang="zh-CN" dirty="0"/>
              <a:t>板子</a:t>
            </a:r>
            <a:endParaRPr lang="zh-CN" altLang="zh-CN" sz="7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USB</a:t>
            </a:r>
            <a:r>
              <a:rPr lang="zh-CN" altLang="zh-CN" dirty="0"/>
              <a:t>下载线</a:t>
            </a:r>
            <a:endParaRPr lang="zh-CN" altLang="zh-CN" sz="700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面包板</a:t>
            </a:r>
            <a:r>
              <a:rPr lang="zh-CN" altLang="en-US" dirty="0"/>
              <a:t>及跳线若干</a:t>
            </a:r>
            <a:endParaRPr lang="zh-CN" altLang="zh-CN" sz="7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1602</a:t>
            </a:r>
            <a:r>
              <a:rPr lang="zh-CN" altLang="zh-CN" dirty="0"/>
              <a:t>显示屏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  <a:endParaRPr lang="zh-CN" altLang="zh-CN" sz="700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电位器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  <a:endParaRPr lang="zh-CN" altLang="zh-CN" sz="700" dirty="0"/>
          </a:p>
        </p:txBody>
      </p:sp>
    </p:spTree>
    <p:extLst>
      <p:ext uri="{BB962C8B-B14F-4D97-AF65-F5344CB8AC3E}">
        <p14:creationId xmlns:p14="http://schemas.microsoft.com/office/powerpoint/2010/main" val="142046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A8B6E-FC5C-46D5-9370-E8776B1C8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实验原理图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758961C-38E1-4435-B4BF-C713DF3977A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8506" y="2667000"/>
            <a:ext cx="3715076" cy="333216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31354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AC90E-1FF4-48F4-9B52-18F93E8B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实物图</a:t>
            </a:r>
          </a:p>
        </p:txBody>
      </p:sp>
      <p:pic>
        <p:nvPicPr>
          <p:cNvPr id="4" name="内容占位符 3" descr="C:\Users\lyt\Desktop\QQ图片20171213160910.png">
            <a:extLst>
              <a:ext uri="{FF2B5EF4-FFF2-40B4-BE49-F238E27FC236}">
                <a16:creationId xmlns:a16="http://schemas.microsoft.com/office/drawing/2014/main" id="{D57642C3-796B-40CE-BBE3-EB0DC643923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71" y="2667000"/>
            <a:ext cx="7055345" cy="3332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387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EF880-A212-45D6-8290-C9A1D0DC9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数码管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7E58F-90D1-4BE2-A937-5F1BC29C0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数码管是一种半导体发光器件，其基本单元是发光二极管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数码管按段数分为七段数码管和八段数码管，八段数码管比七段数码管多一个发光二极管单元（多一个小数点显示）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按发光二极管单元连接方式分为共阳极数码管和共阴极数码管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908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E69CB-DA43-4D42-B8B7-A698ED49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共阳极数码管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660F8-8EDC-4E1E-BBFA-D3B3E4A5F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共阳数码管是指将所有发光二极管的阳极接到一起形成公共阳极</a:t>
            </a:r>
            <a:r>
              <a:rPr lang="en-US" altLang="zh-CN" dirty="0"/>
              <a:t>(COM)</a:t>
            </a:r>
            <a:r>
              <a:rPr lang="zh-CN" altLang="zh-CN" dirty="0"/>
              <a:t>的数码管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共阳数码管在应用时应将公共极</a:t>
            </a:r>
            <a:r>
              <a:rPr lang="en-US" altLang="zh-CN" dirty="0"/>
              <a:t>COM </a:t>
            </a:r>
            <a:r>
              <a:rPr lang="zh-CN" altLang="en-US" dirty="0"/>
              <a:t>接到</a:t>
            </a:r>
            <a:r>
              <a:rPr lang="en-US" altLang="zh-CN" dirty="0"/>
              <a:t>+5V</a:t>
            </a:r>
            <a:r>
              <a:rPr lang="zh-CN" altLang="en-US" dirty="0"/>
              <a:t>，当某一字段发光二极管的阴极为低电平时，相应字段就点亮。</a:t>
            </a:r>
            <a:endParaRPr lang="en-US" altLang="zh-CN" dirty="0"/>
          </a:p>
          <a:p>
            <a:r>
              <a:rPr lang="zh-CN" altLang="zh-CN" dirty="0"/>
              <a:t>当某一字段的阴极为高电平时，相应字段就不亮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3649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F418C-CE7E-47CE-9BDD-580131F1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共阴极数码管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F8738-21F5-4737-B5F1-AED9F1666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共阴数码管是指将所有发光二极管的阴极接到一起形成公共阴极</a:t>
            </a:r>
            <a:r>
              <a:rPr lang="en-US" altLang="zh-CN" dirty="0"/>
              <a:t>(COM)</a:t>
            </a:r>
            <a:r>
              <a:rPr lang="zh-CN" altLang="en-US" dirty="0"/>
              <a:t>的数码管。</a:t>
            </a:r>
            <a:endParaRPr lang="en-US" altLang="zh-CN" dirty="0"/>
          </a:p>
          <a:p>
            <a:r>
              <a:rPr lang="zh-CN" altLang="en-US" dirty="0"/>
              <a:t>共阴数码管在应用时应将公共极</a:t>
            </a:r>
            <a:r>
              <a:rPr lang="en-US" altLang="zh-CN" dirty="0"/>
              <a:t>COM </a:t>
            </a:r>
            <a:r>
              <a:rPr lang="zh-CN" altLang="en-US" dirty="0"/>
              <a:t>接到地线</a:t>
            </a:r>
            <a:r>
              <a:rPr lang="en-US" altLang="zh-CN" dirty="0"/>
              <a:t>GND </a:t>
            </a:r>
            <a:r>
              <a:rPr lang="zh-CN" altLang="en-US" dirty="0"/>
              <a:t>上，当某一字段发光二极管的阳极为高电平时，相应字段就点亮。</a:t>
            </a:r>
            <a:endParaRPr lang="en-US" altLang="zh-CN" dirty="0"/>
          </a:p>
          <a:p>
            <a:r>
              <a:rPr lang="zh-CN" altLang="zh-CN" dirty="0"/>
              <a:t>当某一字段的阳极为低电平时，相应字段就不亮。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888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31136-FFFF-4ED8-893F-E8CED55C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数码管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7959F6-E8DC-4F18-B87A-8ACA980F4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9511" y="2667000"/>
            <a:ext cx="4986528" cy="519260"/>
          </a:xfrm>
        </p:spPr>
        <p:txBody>
          <a:bodyPr/>
          <a:lstStyle/>
          <a:p>
            <a:r>
              <a:rPr lang="zh-CN" altLang="en-US" dirty="0"/>
              <a:t>原理图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3CC827-EBF6-4223-B2C9-B76C879DC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5872" y="2667000"/>
            <a:ext cx="4986528" cy="519260"/>
          </a:xfrm>
        </p:spPr>
        <p:txBody>
          <a:bodyPr/>
          <a:lstStyle/>
          <a:p>
            <a:r>
              <a:rPr lang="zh-CN" altLang="en-US" dirty="0"/>
              <a:t>实物图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13A7BC3-65D0-4F8B-9FBF-710264A7D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789" y="3186260"/>
            <a:ext cx="3395972" cy="27884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0876B97-853E-4071-B665-DEDDF24E7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091" y="3186260"/>
            <a:ext cx="2474089" cy="323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8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85832-B7B6-4324-A0B3-85797D96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6</a:t>
            </a:r>
            <a:r>
              <a:rPr lang="zh-CN" altLang="en-US" dirty="0"/>
              <a:t>：显示数字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F3CD0-61F6-493E-8D73-7FA109E67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a~g</a:t>
            </a:r>
            <a:r>
              <a:rPr lang="zh-CN" altLang="en-US" dirty="0"/>
              <a:t>加限流电阻。</a:t>
            </a:r>
            <a:endParaRPr lang="en-US" altLang="zh-CN" dirty="0"/>
          </a:p>
          <a:p>
            <a:r>
              <a:rPr lang="zh-CN" altLang="en-US" dirty="0"/>
              <a:t>判断数码管是共阴极还是共阳极。</a:t>
            </a:r>
            <a:endParaRPr lang="en-US" altLang="zh-CN" dirty="0"/>
          </a:p>
          <a:p>
            <a:r>
              <a:rPr lang="zh-CN" altLang="en-US" dirty="0"/>
              <a:t>实验器材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arduino</a:t>
            </a:r>
            <a:r>
              <a:rPr lang="zh-CN" altLang="en-US" dirty="0"/>
              <a:t>板子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USB</a:t>
            </a:r>
            <a:r>
              <a:rPr lang="zh-CN" altLang="en-US" dirty="0"/>
              <a:t>下载线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面包板及跳线若干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1</a:t>
            </a:r>
            <a:r>
              <a:rPr lang="zh-CN" altLang="en-US" dirty="0"/>
              <a:t>位数码管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电阻数个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972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EC3972E-371D-4A3D-A1C8-872FCFF69F6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755106" y="666750"/>
            <a:ext cx="6681788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5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D1AF956-48B7-4157-A821-CD0A041A0FC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235450" y="1253331"/>
            <a:ext cx="37211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3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1540</Words>
  <Application>Microsoft Office PowerPoint</Application>
  <PresentationFormat>宽屏</PresentationFormat>
  <Paragraphs>179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Arial</vt:lpstr>
      <vt:lpstr>Corbel</vt:lpstr>
      <vt:lpstr>视差</vt:lpstr>
      <vt:lpstr>2021西安交通大学小学期计算机应用能力实训（Arduino项目）</vt:lpstr>
      <vt:lpstr>实验5：红绿灯</vt:lpstr>
      <vt:lpstr>数码管</vt:lpstr>
      <vt:lpstr>共阳极数码管</vt:lpstr>
      <vt:lpstr>共阴极数码管</vt:lpstr>
      <vt:lpstr>数码管</vt:lpstr>
      <vt:lpstr>实验6：显示数字</vt:lpstr>
      <vt:lpstr>PowerPoint 演示文稿</vt:lpstr>
      <vt:lpstr>PowerPoint 演示文稿</vt:lpstr>
      <vt:lpstr>实验7：秒表显示</vt:lpstr>
      <vt:lpstr>PowerPoint 演示文稿</vt:lpstr>
      <vt:lpstr>四位数码管</vt:lpstr>
      <vt:lpstr>原理图</vt:lpstr>
      <vt:lpstr>引脚序号图</vt:lpstr>
      <vt:lpstr>引脚接口关系</vt:lpstr>
      <vt:lpstr>实验8：实现0-9999计数</vt:lpstr>
      <vt:lpstr>LCD1602</vt:lpstr>
      <vt:lpstr>LCD1602引脚定义</vt:lpstr>
      <vt:lpstr>LiquidCrystal库</vt:lpstr>
      <vt:lpstr>LiquidCrystal库（续）</vt:lpstr>
      <vt:lpstr>LiquidCrystal库（续）</vt:lpstr>
      <vt:lpstr>LiquidCrystal库（续）</vt:lpstr>
      <vt:lpstr>LiquidCrystal库（续）</vt:lpstr>
      <vt:lpstr>LiquidCrystal库（续）</vt:lpstr>
      <vt:lpstr>实验9：LCD显示</vt:lpstr>
      <vt:lpstr>实验原理图</vt:lpstr>
      <vt:lpstr>实物图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宽 郝</dc:creator>
  <cp:lastModifiedBy>郝 宽</cp:lastModifiedBy>
  <cp:revision>58</cp:revision>
  <dcterms:created xsi:type="dcterms:W3CDTF">2019-06-24T11:55:46Z</dcterms:created>
  <dcterms:modified xsi:type="dcterms:W3CDTF">2021-07-06T05:18:40Z</dcterms:modified>
</cp:coreProperties>
</file>