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9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4" r:id="rId25"/>
    <p:sldId id="285" r:id="rId26"/>
    <p:sldId id="281" r:id="rId27"/>
    <p:sldId id="28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宽 郝" initials="宽" lastIdx="2" clrIdx="0">
    <p:extLst>
      <p:ext uri="{19B8F6BF-5375-455C-9EA6-DF929625EA0E}">
        <p15:presenceInfo xmlns:p15="http://schemas.microsoft.com/office/powerpoint/2012/main" userId="bc264e42aaca48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25T21:48:35.875" idx="1">
    <p:pos x="3121" y="2273"/>
    <p:text>有源</p:text>
    <p:extLst>
      <p:ext uri="{C676402C-5697-4E1C-873F-D02D1690AC5C}">
        <p15:threadingInfo xmlns:p15="http://schemas.microsoft.com/office/powerpoint/2012/main" timeZoneBias="-480"/>
      </p:ext>
    </p:extLst>
  </p:cm>
  <p:cm authorId="1" dt="2019-06-25T21:48:59.537" idx="2">
    <p:pos x="7152" y="1150"/>
    <p:text>无源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67698" y="6117337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1644" y="6117337"/>
            <a:ext cx="481258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3760" y="6117337"/>
            <a:ext cx="54864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24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1965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8" y="4732865"/>
            <a:ext cx="1002132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634" y="932112"/>
            <a:ext cx="8228087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8" y="5299603"/>
            <a:ext cx="1002132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01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0" y="685800"/>
            <a:ext cx="1002132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53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30980" y="3428999"/>
            <a:ext cx="8841504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8" y="4343400"/>
            <a:ext cx="1002132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12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3308581"/>
            <a:ext cx="1002131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7381"/>
            <a:ext cx="1002132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25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700" y="3886200"/>
            <a:ext cx="1002132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5200"/>
            <a:ext cx="1002132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28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685802"/>
            <a:ext cx="1002132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699" y="3505200"/>
            <a:ext cx="1002132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97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38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5191" y="685800"/>
            <a:ext cx="1770831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699" y="685800"/>
            <a:ext cx="8021831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16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09512" y="2667000"/>
            <a:ext cx="10272889" cy="333281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2440" y="6108174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0197" y="6108174"/>
            <a:ext cx="708602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1957" y="6108174"/>
            <a:ext cx="570444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56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1090" y="6116071"/>
            <a:ext cx="551311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36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85802"/>
            <a:ext cx="10272889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09511" y="2667000"/>
            <a:ext cx="4986528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83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72642" y="2658533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84697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882280" y="2667000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09688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56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90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74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9" y="1600200"/>
            <a:ext cx="355004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63404" y="685801"/>
            <a:ext cx="6242616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9" y="2971800"/>
            <a:ext cx="35500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79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6661" y="914400"/>
            <a:ext cx="3281828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3110" y="3124199"/>
            <a:ext cx="5427572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0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512" y="2667001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11573" y="6116071"/>
            <a:ext cx="1143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9330" y="6116071"/>
            <a:ext cx="7086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80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63876" y="908686"/>
            <a:ext cx="7146925" cy="2629535"/>
          </a:xfrm>
        </p:spPr>
        <p:txBody>
          <a:bodyPr/>
          <a:lstStyle/>
          <a:p>
            <a:pPr algn="ctr"/>
            <a:r>
              <a:rPr lang="en-US" altLang="zh-CN" b="1" dirty="0"/>
              <a:t>2021</a:t>
            </a:r>
            <a:r>
              <a:rPr lang="zh-CN" altLang="en-US" b="1" dirty="0"/>
              <a:t>西安交通大学小学期计算机应用能力实训</a:t>
            </a:r>
            <a:r>
              <a:rPr lang="zh-CN" altLang="en-US" sz="4800" dirty="0">
                <a:solidFill>
                  <a:srgbClr val="FF0000"/>
                </a:solidFill>
              </a:rPr>
              <a:t>（</a:t>
            </a:r>
            <a:r>
              <a:rPr lang="en-US" altLang="zh-CN" sz="4800" dirty="0">
                <a:solidFill>
                  <a:srgbClr val="FF0000"/>
                </a:solidFill>
              </a:rPr>
              <a:t>Arduino</a:t>
            </a:r>
            <a:r>
              <a:rPr lang="zh-CN" altLang="en-US" sz="4800" dirty="0">
                <a:solidFill>
                  <a:srgbClr val="FF0000"/>
                </a:solidFill>
              </a:rPr>
              <a:t>项目）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27849" y="3933057"/>
            <a:ext cx="5184577" cy="1364531"/>
          </a:xfrm>
        </p:spPr>
        <p:txBody>
          <a:bodyPr/>
          <a:lstStyle/>
          <a:p>
            <a:r>
              <a:rPr lang="zh-CN" altLang="en-US" dirty="0"/>
              <a:t>任课教师：</a:t>
            </a:r>
            <a:endParaRPr lang="en-US" altLang="zh-CN" dirty="0"/>
          </a:p>
          <a:p>
            <a:r>
              <a:rPr lang="zh-CN" altLang="en-US" dirty="0"/>
              <a:t>郝宽宽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39AB1-96E1-4A61-9AFF-7DFCB7BA5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12</a:t>
            </a:r>
            <a:r>
              <a:rPr lang="zh-CN" altLang="en-US" dirty="0"/>
              <a:t>：抢答器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1CF346D-5A21-4E97-882F-CDAD3D7DFB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09512" y="2909287"/>
            <a:ext cx="4986337" cy="3020625"/>
          </a:xfrm>
          <a:prstGeom prst="rect">
            <a:avLst/>
          </a:prstGeo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04963422-87FF-4446-BADD-379F7919C5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94487" y="3247843"/>
            <a:ext cx="4986337" cy="2184764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797EE8-7E58-4A0D-A44B-C03E637C2F2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03386" y="1945114"/>
            <a:ext cx="5157788" cy="823912"/>
          </a:xfrm>
        </p:spPr>
        <p:txBody>
          <a:bodyPr/>
          <a:lstStyle/>
          <a:p>
            <a:r>
              <a:rPr lang="zh-CN" altLang="en-US" dirty="0"/>
              <a:t>原理图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323058-977E-4842-96C5-A120874CFA0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596063" y="1945114"/>
            <a:ext cx="5183187" cy="823912"/>
          </a:xfrm>
        </p:spPr>
        <p:txBody>
          <a:bodyPr/>
          <a:lstStyle/>
          <a:p>
            <a:r>
              <a:rPr lang="zh-CN" altLang="en-US" dirty="0"/>
              <a:t>实物图</a:t>
            </a:r>
          </a:p>
        </p:txBody>
      </p:sp>
    </p:spTree>
    <p:extLst>
      <p:ext uri="{BB962C8B-B14F-4D97-AF65-F5344CB8AC3E}">
        <p14:creationId xmlns:p14="http://schemas.microsoft.com/office/powerpoint/2010/main" val="136462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09711-6AE6-47ED-9200-A97508E6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发声模块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FE21A-1DCD-4A4F-BAB1-0B12D13B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本实验</a:t>
            </a:r>
            <a:r>
              <a:rPr lang="zh-CN" altLang="en-US" dirty="0"/>
              <a:t>使</a:t>
            </a:r>
            <a:r>
              <a:rPr lang="zh-CN" altLang="zh-CN" dirty="0"/>
              <a:t>电路发出声音，最常见的元器件就是小型蜂鸣器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小型蜂鸣器因其体积小</a:t>
            </a:r>
            <a:r>
              <a:rPr lang="en-US" altLang="zh-CN" dirty="0"/>
              <a:t>(</a:t>
            </a:r>
            <a:r>
              <a:rPr lang="zh-CN" altLang="zh-CN" dirty="0"/>
              <a:t>直径只有</a:t>
            </a:r>
            <a:r>
              <a:rPr lang="en-US" altLang="zh-CN" dirty="0"/>
              <a:t>6mm)</a:t>
            </a:r>
            <a:r>
              <a:rPr lang="zh-CN" altLang="zh-CN" dirty="0"/>
              <a:t>、重量轻、价格低、结构牢靠，而广泛地应用在各种需要发声的电器设备、电子制作和单片机等电路中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小型蜂鸣器分有源蜂鸣器与无源蜂鸣器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825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6B3CD-1B41-4F85-87AB-8C9587D3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发声模块（续）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6772AD-0520-4E2E-9DF5-CC814E392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667000"/>
            <a:ext cx="10272889" cy="762000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dirty="0"/>
              <a:t>从外观上看，两种蜂鸣器好像一样，如果将蜂鸣器引脚朝上时，可以看到，有绿色电路板的是一种无源蜂鸣器，没有电路板而使用黑胶密封的是一种有源蜂鸣器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 descr="有源蜂鸣器">
            <a:extLst>
              <a:ext uri="{FF2B5EF4-FFF2-40B4-BE49-F238E27FC236}">
                <a16:creationId xmlns:a16="http://schemas.microsoft.com/office/drawing/2014/main" id="{B718FFBD-B096-457F-8073-EA6434795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042" y="3750532"/>
            <a:ext cx="3615241" cy="21764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7A57B74-507A-41AA-8280-595013710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266" y="3429000"/>
            <a:ext cx="3505504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9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271EC-46A8-419D-8CC8-1E55233D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发声模块（续）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1F7C04-CAEB-4795-B3EA-6028B1888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从外观上并不能绝对的区分出有源与无源，有源蜂鸣器与无源蜂鸣器的区别</a:t>
            </a:r>
            <a:r>
              <a:rPr lang="en-US" altLang="zh-CN" dirty="0"/>
              <a:t>:</a:t>
            </a:r>
            <a:endParaRPr lang="zh-CN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注意</a:t>
            </a:r>
            <a:r>
              <a:rPr lang="en-US" altLang="zh-CN" dirty="0"/>
              <a:t>:</a:t>
            </a:r>
            <a:r>
              <a:rPr lang="zh-CN" altLang="zh-CN" dirty="0"/>
              <a:t>这里的</a:t>
            </a:r>
            <a:r>
              <a:rPr lang="en-US" altLang="zh-CN" dirty="0"/>
              <a:t>"</a:t>
            </a:r>
            <a:r>
              <a:rPr lang="zh-CN" altLang="zh-CN" dirty="0"/>
              <a:t>源</a:t>
            </a:r>
            <a:r>
              <a:rPr lang="en-US" altLang="zh-CN" dirty="0"/>
              <a:t>"</a:t>
            </a:r>
            <a:r>
              <a:rPr lang="zh-CN" altLang="zh-CN" dirty="0"/>
              <a:t>不是指电源，而是指震荡源。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也就是说，有源蜂鸣器内部带震荡源，所以只要一通电就会叫</a:t>
            </a:r>
            <a:r>
              <a:rPr lang="en-US" altLang="zh-CN" dirty="0"/>
              <a:t>;</a:t>
            </a:r>
            <a:endParaRPr lang="zh-CN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而无源内部不带震荡源，所以如果用直流信号无法令其鸣叫。必须用</a:t>
            </a:r>
            <a:r>
              <a:rPr lang="en-US" altLang="zh-CN" dirty="0"/>
              <a:t>2K-5K</a:t>
            </a:r>
            <a:r>
              <a:rPr lang="zh-CN" altLang="zh-CN" dirty="0"/>
              <a:t>的方波去驱动它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有源蜂鸣器往往比无源的贵，就是因为里面多个震荡电路。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5BFFD-EF90-407A-8667-747775A2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13</a:t>
            </a:r>
            <a:r>
              <a:rPr lang="zh-CN" altLang="en-US" dirty="0"/>
              <a:t>：使蜂鸣器发声（一）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9092A7-DD7C-40EA-8BC0-6F170437E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使蜂鸣器发声，并且改变发声频率。</a:t>
            </a:r>
            <a:endParaRPr lang="en-US" altLang="zh-CN" dirty="0"/>
          </a:p>
          <a:p>
            <a:pPr lvl="0"/>
            <a:r>
              <a:rPr lang="zh-CN" altLang="en-US" dirty="0"/>
              <a:t>实验器材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arduino</a:t>
            </a:r>
            <a:r>
              <a:rPr lang="zh-CN" altLang="zh-CN" dirty="0"/>
              <a:t>板子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USB</a:t>
            </a:r>
            <a:r>
              <a:rPr lang="zh-CN" altLang="zh-CN" dirty="0"/>
              <a:t>下载线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面包板</a:t>
            </a:r>
            <a:r>
              <a:rPr lang="zh-CN" altLang="en-US" dirty="0"/>
              <a:t>及跳线</a:t>
            </a:r>
            <a:endParaRPr lang="zh-CN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无源</a:t>
            </a:r>
            <a:r>
              <a:rPr lang="zh-CN" altLang="zh-CN" dirty="0"/>
              <a:t>蜂鸣器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47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AD450-DB8E-4A1D-8492-18670FEF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实物图</a:t>
            </a:r>
          </a:p>
        </p:txBody>
      </p:sp>
      <p:pic>
        <p:nvPicPr>
          <p:cNvPr id="4" name="内容占位符 3" descr="20202138qiivq9qpgbzqqm">
            <a:extLst>
              <a:ext uri="{FF2B5EF4-FFF2-40B4-BE49-F238E27FC236}">
                <a16:creationId xmlns:a16="http://schemas.microsoft.com/office/drawing/2014/main" id="{676D405B-3192-4AA9-A3A3-F63DF5F3488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0848" y="2667000"/>
            <a:ext cx="2090392" cy="333216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27588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04C8B-1C4B-454C-98B0-112997B6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播放乐谱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F2AFFC-1C12-49B4-AE04-D93A9329C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055042"/>
            <a:ext cx="10272889" cy="102752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若</a:t>
            </a:r>
            <a:r>
              <a:rPr lang="zh-CN" altLang="zh-CN" dirty="0"/>
              <a:t>能够控制好频率和节拍，就可能演奏出动听的音乐。因此，首先需要搞清楚各音调的频率，具体见下表：</a:t>
            </a:r>
            <a:endParaRPr lang="en-US" altLang="zh-CN" dirty="0"/>
          </a:p>
          <a:p>
            <a:r>
              <a:rPr lang="zh-CN" altLang="en-US" dirty="0"/>
              <a:t>低音</a:t>
            </a:r>
            <a:endParaRPr lang="zh-CN" altLang="zh-CN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5357764-1E93-4D76-9297-702DCE82E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092782"/>
              </p:ext>
            </p:extLst>
          </p:nvPr>
        </p:nvGraphicFramePr>
        <p:xfrm>
          <a:off x="1627240" y="3124196"/>
          <a:ext cx="9955161" cy="32766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6604">
                  <a:extLst>
                    <a:ext uri="{9D8B030D-6E8A-4147-A177-3AD203B41FA5}">
                      <a16:colId xmlns:a16="http://schemas.microsoft.com/office/drawing/2014/main" val="4126502168"/>
                    </a:ext>
                  </a:extLst>
                </a:gridCol>
                <a:gridCol w="1153982">
                  <a:extLst>
                    <a:ext uri="{9D8B030D-6E8A-4147-A177-3AD203B41FA5}">
                      <a16:colId xmlns:a16="http://schemas.microsoft.com/office/drawing/2014/main" val="66609485"/>
                    </a:ext>
                  </a:extLst>
                </a:gridCol>
                <a:gridCol w="1168565">
                  <a:extLst>
                    <a:ext uri="{9D8B030D-6E8A-4147-A177-3AD203B41FA5}">
                      <a16:colId xmlns:a16="http://schemas.microsoft.com/office/drawing/2014/main" val="299088012"/>
                    </a:ext>
                  </a:extLst>
                </a:gridCol>
                <a:gridCol w="1190926">
                  <a:extLst>
                    <a:ext uri="{9D8B030D-6E8A-4147-A177-3AD203B41FA5}">
                      <a16:colId xmlns:a16="http://schemas.microsoft.com/office/drawing/2014/main" val="209322956"/>
                    </a:ext>
                  </a:extLst>
                </a:gridCol>
                <a:gridCol w="1134537">
                  <a:extLst>
                    <a:ext uri="{9D8B030D-6E8A-4147-A177-3AD203B41FA5}">
                      <a16:colId xmlns:a16="http://schemas.microsoft.com/office/drawing/2014/main" val="955873286"/>
                    </a:ext>
                  </a:extLst>
                </a:gridCol>
                <a:gridCol w="1247311">
                  <a:extLst>
                    <a:ext uri="{9D8B030D-6E8A-4147-A177-3AD203B41FA5}">
                      <a16:colId xmlns:a16="http://schemas.microsoft.com/office/drawing/2014/main" val="365341196"/>
                    </a:ext>
                  </a:extLst>
                </a:gridCol>
                <a:gridCol w="1225925">
                  <a:extLst>
                    <a:ext uri="{9D8B030D-6E8A-4147-A177-3AD203B41FA5}">
                      <a16:colId xmlns:a16="http://schemas.microsoft.com/office/drawing/2014/main" val="3752795552"/>
                    </a:ext>
                  </a:extLst>
                </a:gridCol>
                <a:gridCol w="1247311">
                  <a:extLst>
                    <a:ext uri="{9D8B030D-6E8A-4147-A177-3AD203B41FA5}">
                      <a16:colId xmlns:a16="http://schemas.microsoft.com/office/drawing/2014/main" val="2840919067"/>
                    </a:ext>
                  </a:extLst>
                </a:gridCol>
              </a:tblGrid>
              <a:tr h="41795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zh-CN" sz="1300" kern="0">
                          <a:effectLst/>
                        </a:rPr>
                        <a:t>音调音符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</a:t>
                      </a:r>
                      <a:r>
                        <a:rPr lang="en-US" sz="1300" kern="0" baseline="-25000">
                          <a:effectLst/>
                        </a:rPr>
                        <a:t>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2</a:t>
                      </a:r>
                      <a:r>
                        <a:rPr lang="en-US" sz="1300" kern="0" baseline="-25000">
                          <a:effectLst/>
                        </a:rPr>
                        <a:t>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3</a:t>
                      </a:r>
                      <a:r>
                        <a:rPr lang="en-US" sz="1300" kern="0" baseline="-25000">
                          <a:effectLst/>
                        </a:rPr>
                        <a:t>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4</a:t>
                      </a:r>
                      <a:r>
                        <a:rPr lang="en-US" sz="1300" kern="0" baseline="-25000">
                          <a:effectLst/>
                        </a:rPr>
                        <a:t>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5</a:t>
                      </a:r>
                      <a:r>
                        <a:rPr lang="en-US" sz="1300" kern="0" baseline="-25000">
                          <a:effectLst/>
                        </a:rPr>
                        <a:t>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6</a:t>
                      </a:r>
                      <a:r>
                        <a:rPr lang="en-US" sz="1300" kern="0" baseline="-25000">
                          <a:effectLst/>
                        </a:rPr>
                        <a:t>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7</a:t>
                      </a:r>
                      <a:r>
                        <a:rPr lang="en-US" sz="1300" kern="0" baseline="-25000">
                          <a:effectLst/>
                        </a:rPr>
                        <a:t>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extLst>
                  <a:ext uri="{0D108BD9-81ED-4DB2-BD59-A6C34878D82A}">
                    <a16:rowId xmlns:a16="http://schemas.microsoft.com/office/drawing/2014/main" val="1539019363"/>
                  </a:ext>
                </a:extLst>
              </a:tr>
              <a:tr h="35918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A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221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248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278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294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330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371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416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extLst>
                  <a:ext uri="{0D108BD9-81ED-4DB2-BD59-A6C34878D82A}">
                    <a16:rowId xmlns:a16="http://schemas.microsoft.com/office/drawing/2014/main" val="993170687"/>
                  </a:ext>
                </a:extLst>
              </a:tr>
              <a:tr h="67397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B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248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278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 dirty="0">
                          <a:effectLst/>
                        </a:rPr>
                        <a:t>294</a:t>
                      </a:r>
                      <a:endParaRPr lang="zh-CN" sz="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 dirty="0">
                          <a:effectLst/>
                        </a:rPr>
                        <a:t>330</a:t>
                      </a:r>
                      <a:endParaRPr lang="zh-CN" sz="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371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416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467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extLst>
                  <a:ext uri="{0D108BD9-81ED-4DB2-BD59-A6C34878D82A}">
                    <a16:rowId xmlns:a16="http://schemas.microsoft.com/office/drawing/2014/main" val="3936498856"/>
                  </a:ext>
                </a:extLst>
              </a:tr>
              <a:tr h="35918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C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131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147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165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 dirty="0">
                          <a:effectLst/>
                        </a:rPr>
                        <a:t>175</a:t>
                      </a:r>
                      <a:endParaRPr lang="zh-CN" sz="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196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221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248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extLst>
                  <a:ext uri="{0D108BD9-81ED-4DB2-BD59-A6C34878D82A}">
                    <a16:rowId xmlns:a16="http://schemas.microsoft.com/office/drawing/2014/main" val="1481822997"/>
                  </a:ext>
                </a:extLst>
              </a:tr>
              <a:tr h="35918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D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147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165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175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196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221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248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278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extLst>
                  <a:ext uri="{0D108BD9-81ED-4DB2-BD59-A6C34878D82A}">
                    <a16:rowId xmlns:a16="http://schemas.microsoft.com/office/drawing/2014/main" val="2082715685"/>
                  </a:ext>
                </a:extLst>
              </a:tr>
              <a:tr h="35918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E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165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175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196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221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248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278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312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extLst>
                  <a:ext uri="{0D108BD9-81ED-4DB2-BD59-A6C34878D82A}">
                    <a16:rowId xmlns:a16="http://schemas.microsoft.com/office/drawing/2014/main" val="1450724121"/>
                  </a:ext>
                </a:extLst>
              </a:tr>
              <a:tr h="35918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F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175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196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221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234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262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294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330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extLst>
                  <a:ext uri="{0D108BD9-81ED-4DB2-BD59-A6C34878D82A}">
                    <a16:rowId xmlns:a16="http://schemas.microsoft.com/office/drawing/2014/main" val="3999306652"/>
                  </a:ext>
                </a:extLst>
              </a:tr>
              <a:tr h="38874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G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196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221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234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262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294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330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 dirty="0">
                          <a:effectLst/>
                        </a:rPr>
                        <a:t>371</a:t>
                      </a:r>
                      <a:endParaRPr lang="zh-CN" sz="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448" marR="17448" marT="17448" marB="17448"/>
                </a:tc>
                <a:extLst>
                  <a:ext uri="{0D108BD9-81ED-4DB2-BD59-A6C34878D82A}">
                    <a16:rowId xmlns:a16="http://schemas.microsoft.com/office/drawing/2014/main" val="3784182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06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B4308-D68E-4616-B70D-49E3D456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播放乐谱（续）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66286-BD75-41FF-BFF5-068703F88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1772240"/>
            <a:ext cx="10272889" cy="1282046"/>
          </a:xfrm>
        </p:spPr>
        <p:txBody>
          <a:bodyPr>
            <a:normAutofit/>
          </a:bodyPr>
          <a:lstStyle/>
          <a:p>
            <a:r>
              <a:rPr lang="zh-CN" altLang="en-US" dirty="0"/>
              <a:t>中音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5F9C6CF-32AF-4145-951B-A4B760DB3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432887"/>
              </p:ext>
            </p:extLst>
          </p:nvPr>
        </p:nvGraphicFramePr>
        <p:xfrm>
          <a:off x="1309512" y="2517768"/>
          <a:ext cx="10336159" cy="34760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4097">
                  <a:extLst>
                    <a:ext uri="{9D8B030D-6E8A-4147-A177-3AD203B41FA5}">
                      <a16:colId xmlns:a16="http://schemas.microsoft.com/office/drawing/2014/main" val="3840871613"/>
                    </a:ext>
                  </a:extLst>
                </a:gridCol>
                <a:gridCol w="1248433">
                  <a:extLst>
                    <a:ext uri="{9D8B030D-6E8A-4147-A177-3AD203B41FA5}">
                      <a16:colId xmlns:a16="http://schemas.microsoft.com/office/drawing/2014/main" val="1208086291"/>
                    </a:ext>
                  </a:extLst>
                </a:gridCol>
                <a:gridCol w="1246359">
                  <a:extLst>
                    <a:ext uri="{9D8B030D-6E8A-4147-A177-3AD203B41FA5}">
                      <a16:colId xmlns:a16="http://schemas.microsoft.com/office/drawing/2014/main" val="1622046972"/>
                    </a:ext>
                  </a:extLst>
                </a:gridCol>
                <a:gridCol w="1248433">
                  <a:extLst>
                    <a:ext uri="{9D8B030D-6E8A-4147-A177-3AD203B41FA5}">
                      <a16:colId xmlns:a16="http://schemas.microsoft.com/office/drawing/2014/main" val="556932661"/>
                    </a:ext>
                  </a:extLst>
                </a:gridCol>
                <a:gridCol w="1248433">
                  <a:extLst>
                    <a:ext uri="{9D8B030D-6E8A-4147-A177-3AD203B41FA5}">
                      <a16:colId xmlns:a16="http://schemas.microsoft.com/office/drawing/2014/main" val="281468882"/>
                    </a:ext>
                  </a:extLst>
                </a:gridCol>
                <a:gridCol w="1247397">
                  <a:extLst>
                    <a:ext uri="{9D8B030D-6E8A-4147-A177-3AD203B41FA5}">
                      <a16:colId xmlns:a16="http://schemas.microsoft.com/office/drawing/2014/main" val="3286649981"/>
                    </a:ext>
                  </a:extLst>
                </a:gridCol>
                <a:gridCol w="1248433">
                  <a:extLst>
                    <a:ext uri="{9D8B030D-6E8A-4147-A177-3AD203B41FA5}">
                      <a16:colId xmlns:a16="http://schemas.microsoft.com/office/drawing/2014/main" val="3292966882"/>
                    </a:ext>
                  </a:extLst>
                </a:gridCol>
                <a:gridCol w="1444574">
                  <a:extLst>
                    <a:ext uri="{9D8B030D-6E8A-4147-A177-3AD203B41FA5}">
                      <a16:colId xmlns:a16="http://schemas.microsoft.com/office/drawing/2014/main" val="23812503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300" kern="0">
                          <a:effectLst/>
                        </a:rPr>
                        <a:t>音调音符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 dirty="0">
                          <a:effectLst/>
                        </a:rPr>
                        <a:t>2</a:t>
                      </a:r>
                      <a:endParaRPr lang="zh-CN" sz="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7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extLst>
                  <a:ext uri="{0D108BD9-81ED-4DB2-BD59-A6C34878D82A}">
                    <a16:rowId xmlns:a16="http://schemas.microsoft.com/office/drawing/2014/main" val="386611994"/>
                  </a:ext>
                </a:extLst>
              </a:tr>
              <a:tr h="44901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A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441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495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556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589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661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742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833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extLst>
                  <a:ext uri="{0D108BD9-81ED-4DB2-BD59-A6C34878D82A}">
                    <a16:rowId xmlns:a16="http://schemas.microsoft.com/office/drawing/2014/main" val="3834760690"/>
                  </a:ext>
                </a:extLst>
              </a:tr>
              <a:tr h="44901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B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495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556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624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 dirty="0">
                          <a:effectLst/>
                        </a:rPr>
                        <a:t>661</a:t>
                      </a:r>
                      <a:endParaRPr lang="zh-CN" sz="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742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833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935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extLst>
                  <a:ext uri="{0D108BD9-81ED-4DB2-BD59-A6C34878D82A}">
                    <a16:rowId xmlns:a16="http://schemas.microsoft.com/office/drawing/2014/main" val="3398432775"/>
                  </a:ext>
                </a:extLst>
              </a:tr>
              <a:tr h="44901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C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262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294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330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350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393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441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495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extLst>
                  <a:ext uri="{0D108BD9-81ED-4DB2-BD59-A6C34878D82A}">
                    <a16:rowId xmlns:a16="http://schemas.microsoft.com/office/drawing/2014/main" val="1489896526"/>
                  </a:ext>
                </a:extLst>
              </a:tr>
              <a:tr h="44901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D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294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330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368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393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441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495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556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extLst>
                  <a:ext uri="{0D108BD9-81ED-4DB2-BD59-A6C34878D82A}">
                    <a16:rowId xmlns:a16="http://schemas.microsoft.com/office/drawing/2014/main" val="3124573011"/>
                  </a:ext>
                </a:extLst>
              </a:tr>
              <a:tr h="44901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E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330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350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393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441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495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556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624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extLst>
                  <a:ext uri="{0D108BD9-81ED-4DB2-BD59-A6C34878D82A}">
                    <a16:rowId xmlns:a16="http://schemas.microsoft.com/office/drawing/2014/main" val="10738140"/>
                  </a:ext>
                </a:extLst>
              </a:tr>
              <a:tr h="44901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F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350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393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441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495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556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624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661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extLst>
                  <a:ext uri="{0D108BD9-81ED-4DB2-BD59-A6C34878D82A}">
                    <a16:rowId xmlns:a16="http://schemas.microsoft.com/office/drawing/2014/main" val="1974206442"/>
                  </a:ext>
                </a:extLst>
              </a:tr>
              <a:tr h="48241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G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393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441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495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556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624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>
                          <a:effectLst/>
                        </a:rPr>
                        <a:t>661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300" kern="0" dirty="0">
                          <a:effectLst/>
                        </a:rPr>
                        <a:t>742</a:t>
                      </a:r>
                      <a:endParaRPr lang="zh-CN" sz="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553" marR="16553" marT="16553" marB="16553"/>
                </a:tc>
                <a:extLst>
                  <a:ext uri="{0D108BD9-81ED-4DB2-BD59-A6C34878D82A}">
                    <a16:rowId xmlns:a16="http://schemas.microsoft.com/office/drawing/2014/main" val="1785631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51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833F4-CB89-462F-AD9B-411FECEB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230197"/>
          </a:xfrm>
        </p:spPr>
        <p:txBody>
          <a:bodyPr/>
          <a:lstStyle/>
          <a:p>
            <a:pPr algn="ctr"/>
            <a:r>
              <a:rPr lang="zh-CN" altLang="en-US" dirty="0"/>
              <a:t>播放乐谱（续）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A0E973-D572-4944-B5DA-1F5B9850E4D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6801" y="1825625"/>
            <a:ext cx="10515600" cy="612776"/>
          </a:xfrm>
        </p:spPr>
        <p:txBody>
          <a:bodyPr/>
          <a:lstStyle/>
          <a:p>
            <a:r>
              <a:rPr lang="zh-CN" altLang="en-US" dirty="0"/>
              <a:t>高音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300955D-6D1D-4555-BD9D-AD49C2DCA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830545"/>
              </p:ext>
            </p:extLst>
          </p:nvPr>
        </p:nvGraphicFramePr>
        <p:xfrm>
          <a:off x="988142" y="2462981"/>
          <a:ext cx="10365658" cy="37139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2673">
                  <a:extLst>
                    <a:ext uri="{9D8B030D-6E8A-4147-A177-3AD203B41FA5}">
                      <a16:colId xmlns:a16="http://schemas.microsoft.com/office/drawing/2014/main" val="1835593004"/>
                    </a:ext>
                  </a:extLst>
                </a:gridCol>
                <a:gridCol w="1283606">
                  <a:extLst>
                    <a:ext uri="{9D8B030D-6E8A-4147-A177-3AD203B41FA5}">
                      <a16:colId xmlns:a16="http://schemas.microsoft.com/office/drawing/2014/main" val="2833878962"/>
                    </a:ext>
                  </a:extLst>
                </a:gridCol>
                <a:gridCol w="1218065">
                  <a:extLst>
                    <a:ext uri="{9D8B030D-6E8A-4147-A177-3AD203B41FA5}">
                      <a16:colId xmlns:a16="http://schemas.microsoft.com/office/drawing/2014/main" val="2291199758"/>
                    </a:ext>
                  </a:extLst>
                </a:gridCol>
                <a:gridCol w="1283606">
                  <a:extLst>
                    <a:ext uri="{9D8B030D-6E8A-4147-A177-3AD203B41FA5}">
                      <a16:colId xmlns:a16="http://schemas.microsoft.com/office/drawing/2014/main" val="3734196302"/>
                    </a:ext>
                  </a:extLst>
                </a:gridCol>
                <a:gridCol w="1348142">
                  <a:extLst>
                    <a:ext uri="{9D8B030D-6E8A-4147-A177-3AD203B41FA5}">
                      <a16:colId xmlns:a16="http://schemas.microsoft.com/office/drawing/2014/main" val="849190060"/>
                    </a:ext>
                  </a:extLst>
                </a:gridCol>
                <a:gridCol w="1267474">
                  <a:extLst>
                    <a:ext uri="{9D8B030D-6E8A-4147-A177-3AD203B41FA5}">
                      <a16:colId xmlns:a16="http://schemas.microsoft.com/office/drawing/2014/main" val="3303379403"/>
                    </a:ext>
                  </a:extLst>
                </a:gridCol>
                <a:gridCol w="1252350">
                  <a:extLst>
                    <a:ext uri="{9D8B030D-6E8A-4147-A177-3AD203B41FA5}">
                      <a16:colId xmlns:a16="http://schemas.microsoft.com/office/drawing/2014/main" val="1241561388"/>
                    </a:ext>
                  </a:extLst>
                </a:gridCol>
                <a:gridCol w="1299742">
                  <a:extLst>
                    <a:ext uri="{9D8B030D-6E8A-4147-A177-3AD203B41FA5}">
                      <a16:colId xmlns:a16="http://schemas.microsoft.com/office/drawing/2014/main" val="2864275711"/>
                    </a:ext>
                  </a:extLst>
                </a:gridCol>
              </a:tblGrid>
              <a:tr h="48002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zh-CN" sz="1200" kern="0">
                          <a:effectLst/>
                        </a:rPr>
                        <a:t>音调音符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2#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3#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4#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5#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6#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7#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extLst>
                  <a:ext uri="{0D108BD9-81ED-4DB2-BD59-A6C34878D82A}">
                    <a16:rowId xmlns:a16="http://schemas.microsoft.com/office/drawing/2014/main" val="3372851184"/>
                  </a:ext>
                </a:extLst>
              </a:tr>
              <a:tr h="4809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A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882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990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1112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1178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1322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1484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1665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extLst>
                  <a:ext uri="{0D108BD9-81ED-4DB2-BD59-A6C34878D82A}">
                    <a16:rowId xmlns:a16="http://schemas.microsoft.com/office/drawing/2014/main" val="4284994855"/>
                  </a:ext>
                </a:extLst>
              </a:tr>
              <a:tr h="4809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B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990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1112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1178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1322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1484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1665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1869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extLst>
                  <a:ext uri="{0D108BD9-81ED-4DB2-BD59-A6C34878D82A}">
                    <a16:rowId xmlns:a16="http://schemas.microsoft.com/office/drawing/2014/main" val="2520158531"/>
                  </a:ext>
                </a:extLst>
              </a:tr>
              <a:tr h="34796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C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525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589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661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700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786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882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990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extLst>
                  <a:ext uri="{0D108BD9-81ED-4DB2-BD59-A6C34878D82A}">
                    <a16:rowId xmlns:a16="http://schemas.microsoft.com/office/drawing/2014/main" val="2739452089"/>
                  </a:ext>
                </a:extLst>
              </a:tr>
              <a:tr h="4809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D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589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661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700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786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882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990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1112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extLst>
                  <a:ext uri="{0D108BD9-81ED-4DB2-BD59-A6C34878D82A}">
                    <a16:rowId xmlns:a16="http://schemas.microsoft.com/office/drawing/2014/main" val="181013661"/>
                  </a:ext>
                </a:extLst>
              </a:tr>
              <a:tr h="4809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E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661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700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786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882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990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1112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1248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extLst>
                  <a:ext uri="{0D108BD9-81ED-4DB2-BD59-A6C34878D82A}">
                    <a16:rowId xmlns:a16="http://schemas.microsoft.com/office/drawing/2014/main" val="1995622253"/>
                  </a:ext>
                </a:extLst>
              </a:tr>
              <a:tr h="4809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F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700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786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882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935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1049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1178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1322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extLst>
                  <a:ext uri="{0D108BD9-81ED-4DB2-BD59-A6C34878D82A}">
                    <a16:rowId xmlns:a16="http://schemas.microsoft.com/office/drawing/2014/main" val="1409281808"/>
                  </a:ext>
                </a:extLst>
              </a:tr>
              <a:tr h="4809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G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786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882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990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1049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1178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>
                          <a:effectLst/>
                        </a:rPr>
                        <a:t>1322</a:t>
                      </a:r>
                      <a:endParaRPr lang="zh-CN" sz="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r>
                        <a:rPr lang="en-US" sz="1200" kern="0" dirty="0">
                          <a:effectLst/>
                        </a:rPr>
                        <a:t>1484</a:t>
                      </a:r>
                      <a:endParaRPr lang="zh-CN" sz="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980" marR="15980" marT="15980" marB="15980"/>
                </a:tc>
                <a:extLst>
                  <a:ext uri="{0D108BD9-81ED-4DB2-BD59-A6C34878D82A}">
                    <a16:rowId xmlns:a16="http://schemas.microsoft.com/office/drawing/2014/main" val="2008568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3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78CEF-FF10-42B4-8099-240D86DB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播放乐谱（续）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0FFE6C-5DBD-418C-AA5A-8C79B64DB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其次是</a:t>
            </a:r>
            <a:r>
              <a:rPr lang="zh-CN" altLang="zh-CN" dirty="0"/>
              <a:t>控制音符的演奏时间</a:t>
            </a:r>
            <a:endParaRPr lang="en-US" altLang="zh-CN" dirty="0"/>
          </a:p>
          <a:p>
            <a:r>
              <a:rPr lang="zh-CN" altLang="zh-CN" dirty="0"/>
              <a:t>音符节奏分为一拍、半拍、</a:t>
            </a:r>
            <a:r>
              <a:rPr lang="en-US" altLang="zh-CN" dirty="0"/>
              <a:t>1/4</a:t>
            </a:r>
            <a:r>
              <a:rPr lang="zh-CN" altLang="zh-CN" dirty="0"/>
              <a:t>拍、</a:t>
            </a:r>
            <a:r>
              <a:rPr lang="en-US" altLang="zh-CN" dirty="0"/>
              <a:t>1/8</a:t>
            </a:r>
            <a:r>
              <a:rPr lang="zh-CN" altLang="zh-CN" dirty="0"/>
              <a:t>拍，我们规定一拍音符的时间为</a:t>
            </a:r>
            <a:r>
              <a:rPr lang="en-US" altLang="zh-CN" dirty="0"/>
              <a:t>1</a:t>
            </a:r>
            <a:r>
              <a:rPr lang="zh-CN" altLang="zh-CN" dirty="0"/>
              <a:t>；半拍为</a:t>
            </a:r>
            <a:r>
              <a:rPr lang="en-US" altLang="zh-CN" dirty="0"/>
              <a:t>0.5</a:t>
            </a:r>
            <a:r>
              <a:rPr lang="zh-CN" altLang="zh-CN" dirty="0"/>
              <a:t>；</a:t>
            </a:r>
            <a:r>
              <a:rPr lang="en-US" altLang="zh-CN" dirty="0"/>
              <a:t>1/4</a:t>
            </a:r>
            <a:r>
              <a:rPr lang="zh-CN" altLang="zh-CN" dirty="0"/>
              <a:t>拍为</a:t>
            </a:r>
            <a:r>
              <a:rPr lang="en-US" altLang="zh-CN" dirty="0"/>
              <a:t>0.25</a:t>
            </a:r>
            <a:r>
              <a:rPr lang="zh-CN" altLang="zh-CN" dirty="0"/>
              <a:t>；</a:t>
            </a:r>
            <a:r>
              <a:rPr lang="en-US" altLang="zh-CN" dirty="0"/>
              <a:t>1/8</a:t>
            </a:r>
            <a:r>
              <a:rPr lang="zh-CN" altLang="zh-CN" dirty="0"/>
              <a:t>拍为</a:t>
            </a:r>
            <a:r>
              <a:rPr lang="en-US" altLang="zh-CN" dirty="0"/>
              <a:t>0.125</a:t>
            </a:r>
            <a:r>
              <a:rPr lang="zh-CN" altLang="zh-CN" dirty="0"/>
              <a:t>……，所以我们可以为每个音符赋予这样的拍子播放出来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/>
              <a:t>《</a:t>
            </a:r>
            <a:r>
              <a:rPr lang="zh-CN" altLang="en-US" dirty="0"/>
              <a:t>欢乐颂</a:t>
            </a:r>
            <a:r>
              <a:rPr lang="en-US" altLang="zh-CN" dirty="0"/>
              <a:t>》</a:t>
            </a:r>
            <a:r>
              <a:rPr lang="zh-CN" altLang="en-US" dirty="0"/>
              <a:t>为例</a:t>
            </a:r>
          </a:p>
        </p:txBody>
      </p:sp>
    </p:spTree>
    <p:extLst>
      <p:ext uri="{BB962C8B-B14F-4D97-AF65-F5344CB8AC3E}">
        <p14:creationId xmlns:p14="http://schemas.microsoft.com/office/powerpoint/2010/main" val="192472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529B3-CB35-433D-9634-AB0B0D61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10</a:t>
            </a:r>
            <a:r>
              <a:rPr lang="zh-CN" altLang="en-US" dirty="0"/>
              <a:t>：</a:t>
            </a:r>
            <a:r>
              <a:rPr lang="en-US" altLang="zh-CN" dirty="0"/>
              <a:t>24</a:t>
            </a:r>
            <a:r>
              <a:rPr lang="zh-CN" altLang="en-US" dirty="0"/>
              <a:t>时制时钟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3E2A44-1ED2-4EC2-BCA2-A9FE82054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4</a:t>
            </a:r>
            <a:r>
              <a:rPr lang="zh-CN" altLang="en-US" dirty="0"/>
              <a:t>位数码管实现</a:t>
            </a:r>
            <a:r>
              <a:rPr lang="en-US" altLang="zh-CN" dirty="0"/>
              <a:t>24</a:t>
            </a:r>
            <a:r>
              <a:rPr lang="zh-CN" altLang="en-US" dirty="0"/>
              <a:t>小时制的时钟，格式为</a:t>
            </a:r>
            <a:r>
              <a:rPr lang="en-US" altLang="zh-CN" dirty="0"/>
              <a:t>HH:MM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468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ABE6D-39DC-4402-8350-D85E5133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播放乐谱（续）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0BFFF4B-9DF5-4C76-87EF-144E9CB95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0650" y="2667000"/>
            <a:ext cx="3830788" cy="333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8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D41A8-2907-42A4-887F-4C5918EBC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播放乐谱（续）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C4DA5F-5888-4CFB-A32A-D9FDED4E9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从简谱看，该音乐是</a:t>
            </a:r>
            <a:r>
              <a:rPr lang="en-US" altLang="zh-CN" dirty="0"/>
              <a:t>D</a:t>
            </a:r>
            <a:r>
              <a:rPr lang="zh-CN" altLang="zh-CN" dirty="0"/>
              <a:t>调的，这里的各音符对应的频率对应的是上表中</a:t>
            </a:r>
            <a:r>
              <a:rPr lang="en-US" altLang="zh-CN" dirty="0"/>
              <a:t>D</a:t>
            </a:r>
            <a:r>
              <a:rPr lang="zh-CN" altLang="zh-CN" dirty="0"/>
              <a:t>调的部分。另外，该音乐为四分之四拍，每个对应为</a:t>
            </a:r>
            <a:r>
              <a:rPr lang="en-US" altLang="zh-CN" dirty="0"/>
              <a:t>1</a:t>
            </a:r>
            <a:r>
              <a:rPr lang="zh-CN" altLang="zh-CN" dirty="0"/>
              <a:t>拍。几个特殊音符说明如下：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普通音符。如第一个音符</a:t>
            </a:r>
            <a:r>
              <a:rPr lang="en-US" altLang="zh-CN" dirty="0"/>
              <a:t>3</a:t>
            </a:r>
            <a:r>
              <a:rPr lang="zh-CN" altLang="zh-CN" dirty="0"/>
              <a:t>，对应频率</a:t>
            </a:r>
            <a:r>
              <a:rPr lang="en-US" altLang="zh-CN" dirty="0"/>
              <a:t>350</a:t>
            </a:r>
            <a:r>
              <a:rPr lang="zh-CN" altLang="zh-CN" dirty="0"/>
              <a:t>，占</a:t>
            </a:r>
            <a:r>
              <a:rPr lang="en-US" altLang="zh-CN" dirty="0"/>
              <a:t>1</a:t>
            </a:r>
            <a:r>
              <a:rPr lang="zh-CN" altLang="zh-CN" dirty="0"/>
              <a:t>拍。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带下划线音符，表示</a:t>
            </a:r>
            <a:r>
              <a:rPr lang="en-US" altLang="zh-CN" dirty="0"/>
              <a:t>0.5</a:t>
            </a:r>
            <a:r>
              <a:rPr lang="zh-CN" altLang="zh-CN" dirty="0"/>
              <a:t>拍。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有的音符后带一个点，表示多加</a:t>
            </a:r>
            <a:r>
              <a:rPr lang="en-US" altLang="zh-CN" dirty="0"/>
              <a:t>0.5</a:t>
            </a:r>
            <a:r>
              <a:rPr lang="zh-CN" altLang="zh-CN" dirty="0"/>
              <a:t>拍，即</a:t>
            </a:r>
            <a:r>
              <a:rPr lang="en-US" altLang="zh-CN" dirty="0"/>
              <a:t>1+0.5</a:t>
            </a:r>
            <a:endParaRPr lang="zh-CN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有的音符后带一个—，表示多加</a:t>
            </a:r>
            <a:r>
              <a:rPr lang="en-US" altLang="zh-CN" dirty="0"/>
              <a:t>1</a:t>
            </a:r>
            <a:r>
              <a:rPr lang="zh-CN" altLang="zh-CN" dirty="0"/>
              <a:t>拍，即</a:t>
            </a:r>
            <a:r>
              <a:rPr lang="en-US" altLang="zh-CN" dirty="0"/>
              <a:t>1+1</a:t>
            </a:r>
            <a:endParaRPr lang="zh-CN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有的两个连续的音符上面带弧线，表示连音，可以稍微改下连音后面那个音的频率，比如减少或增加一些数值（需自己调试），这样表现会更流畅，其实不做处理，影响也不大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97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C851E-6331-4D19-95E0-325B3034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14</a:t>
            </a:r>
            <a:r>
              <a:rPr lang="zh-CN" altLang="en-US" dirty="0"/>
              <a:t>：播放音乐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10F83-DF51-4BB4-ADE6-6AF2E1BEB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播放音乐</a:t>
            </a:r>
            <a:endParaRPr lang="en-US" altLang="zh-CN" dirty="0"/>
          </a:p>
          <a:p>
            <a:r>
              <a:rPr lang="en-US" altLang="zh-CN" dirty="0"/>
              <a:t>LED</a:t>
            </a:r>
            <a:r>
              <a:rPr lang="zh-CN" altLang="en-US" dirty="0"/>
              <a:t>灯伴随音乐节奏闪烁</a:t>
            </a:r>
          </a:p>
        </p:txBody>
      </p:sp>
    </p:spTree>
    <p:extLst>
      <p:ext uri="{BB962C8B-B14F-4D97-AF65-F5344CB8AC3E}">
        <p14:creationId xmlns:p14="http://schemas.microsoft.com/office/powerpoint/2010/main" val="99248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CC016-AEA6-4CFE-A36C-C88F13AF9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键盘模块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3CE26-0FCD-4324-824C-C58AA47F9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525598"/>
            <a:ext cx="10272889" cy="3332816"/>
          </a:xfrm>
        </p:spPr>
        <p:txBody>
          <a:bodyPr>
            <a:normAutofit/>
          </a:bodyPr>
          <a:lstStyle/>
          <a:p>
            <a:r>
              <a:rPr lang="zh-CN" altLang="en-US" dirty="0"/>
              <a:t>矩阵键盘又称为行列式键盘，有</a:t>
            </a:r>
            <a:r>
              <a:rPr lang="en-US" altLang="zh-CN" dirty="0"/>
              <a:t>8</a:t>
            </a:r>
            <a:r>
              <a:rPr lang="zh-CN" altLang="en-US" dirty="0"/>
              <a:t>个引脚，</a:t>
            </a:r>
            <a:r>
              <a:rPr lang="en-US" altLang="zh-CN" dirty="0"/>
              <a:t>4</a:t>
            </a:r>
            <a:r>
              <a:rPr lang="zh-CN" altLang="en-US" dirty="0"/>
              <a:t>个一组，分别对应行和列，通过按键扫描的方法，对不同行（列）分别输入高低电平，然后读取不同列（行）上的电平，从而知道键盘上的某一按键按下。</a:t>
            </a:r>
          </a:p>
          <a:p>
            <a:r>
              <a:rPr lang="zh-CN" altLang="en-US" dirty="0"/>
              <a:t>例如，当第</a:t>
            </a:r>
            <a:r>
              <a:rPr lang="en-US" altLang="zh-CN" dirty="0"/>
              <a:t>1</a:t>
            </a:r>
            <a:r>
              <a:rPr lang="zh-CN" altLang="en-US" dirty="0"/>
              <a:t>行输出低电平，其他行输出高电平，分别读取依次列上的状态，如果第</a:t>
            </a:r>
            <a:r>
              <a:rPr lang="en-US" altLang="zh-CN" dirty="0"/>
              <a:t>1</a:t>
            </a:r>
            <a:r>
              <a:rPr lang="zh-CN" altLang="en-US" dirty="0"/>
              <a:t>列为低，结果为（</a:t>
            </a:r>
            <a:r>
              <a:rPr lang="en-US" altLang="zh-CN" dirty="0"/>
              <a:t>1,1</a:t>
            </a:r>
            <a:r>
              <a:rPr lang="zh-CN" altLang="en-US" dirty="0"/>
              <a:t>），按键为</a:t>
            </a:r>
            <a:r>
              <a:rPr lang="en-US" altLang="zh-CN" dirty="0"/>
              <a:t>1</a:t>
            </a:r>
            <a:r>
              <a:rPr lang="zh-CN" altLang="en-US" dirty="0"/>
              <a:t>，如果第</a:t>
            </a:r>
            <a:r>
              <a:rPr lang="en-US" altLang="zh-CN" dirty="0"/>
              <a:t>2</a:t>
            </a:r>
            <a:r>
              <a:rPr lang="zh-CN" altLang="en-US" dirty="0"/>
              <a:t>列为低，则结果为（</a:t>
            </a:r>
            <a:r>
              <a:rPr lang="en-US" altLang="zh-CN" dirty="0"/>
              <a:t>1,2</a:t>
            </a:r>
            <a:r>
              <a:rPr lang="zh-CN" altLang="en-US" dirty="0"/>
              <a:t>）按键为</a:t>
            </a:r>
            <a:r>
              <a:rPr lang="en-US" altLang="zh-CN" dirty="0"/>
              <a:t>2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816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5060E-2C8C-4305-AD60-FABCF78B7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键盘模块（续）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A4A777-3E4F-4CC1-A5E0-4FF7844AE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800" dirty="0"/>
              <a:t>keypad(</a:t>
            </a:r>
            <a:r>
              <a:rPr lang="en-US" altLang="zh-CN" sz="1800" dirty="0" err="1"/>
              <a:t>makeKeymap</a:t>
            </a:r>
            <a:r>
              <a:rPr lang="en-US" altLang="zh-CN" sz="1800" dirty="0"/>
              <a:t>(</a:t>
            </a:r>
            <a:r>
              <a:rPr lang="en-US" altLang="zh-CN" sz="1800" dirty="0" err="1"/>
              <a:t>userKeymap</a:t>
            </a:r>
            <a:r>
              <a:rPr lang="en-US" altLang="zh-CN" sz="1800" dirty="0"/>
              <a:t>), row[], col[], rows, cols)</a:t>
            </a:r>
          </a:p>
          <a:p>
            <a:pPr lvl="1"/>
            <a:r>
              <a:rPr lang="zh-CN" altLang="en-US" sz="1800" dirty="0"/>
              <a:t>初始化设置</a:t>
            </a:r>
            <a:endParaRPr lang="en-US" altLang="zh-CN" sz="1800" dirty="0"/>
          </a:p>
          <a:p>
            <a:r>
              <a:rPr lang="en-US" altLang="zh-CN" sz="1800" dirty="0"/>
              <a:t>void begin(</a:t>
            </a:r>
            <a:r>
              <a:rPr lang="en-US" altLang="zh-CN" sz="1800" dirty="0" err="1"/>
              <a:t>makeKeymap</a:t>
            </a:r>
            <a:r>
              <a:rPr lang="en-US" altLang="zh-CN" sz="1800" dirty="0"/>
              <a:t>(</a:t>
            </a:r>
            <a:r>
              <a:rPr lang="en-US" altLang="zh-CN" sz="1800" dirty="0" err="1"/>
              <a:t>userKeymap</a:t>
            </a:r>
            <a:r>
              <a:rPr lang="en-US" altLang="zh-CN" sz="1800" dirty="0"/>
              <a:t>))</a:t>
            </a:r>
          </a:p>
          <a:p>
            <a:pPr lvl="1"/>
            <a:r>
              <a:rPr lang="en-US" altLang="zh-CN" sz="1800" dirty="0"/>
              <a:t>Initializes the internal keymap to be equal to </a:t>
            </a:r>
            <a:r>
              <a:rPr lang="en-US" altLang="zh-CN" sz="1800" dirty="0" err="1"/>
              <a:t>userKeymap</a:t>
            </a:r>
            <a:endParaRPr lang="en-US" altLang="zh-CN" sz="1800" dirty="0"/>
          </a:p>
          <a:p>
            <a:r>
              <a:rPr lang="en-US" altLang="zh-CN" sz="1800" dirty="0"/>
              <a:t>char </a:t>
            </a:r>
            <a:r>
              <a:rPr lang="en-US" altLang="zh-CN" sz="1800" dirty="0" err="1"/>
              <a:t>waitForKey</a:t>
            </a:r>
            <a:r>
              <a:rPr lang="en-US" altLang="zh-CN" sz="1800" dirty="0"/>
              <a:t>()</a:t>
            </a:r>
          </a:p>
          <a:p>
            <a:pPr lvl="1"/>
            <a:r>
              <a:rPr lang="en-US" altLang="zh-CN" sz="1800" dirty="0"/>
              <a:t>This function will wait forever until someone presses a key. Warning: It blocks all other code until a key is pressed. That means no blinking LED's, no LCD screen updates, no nothing with the exception of interrupt routines.</a:t>
            </a:r>
          </a:p>
          <a:p>
            <a:r>
              <a:rPr lang="en-US" altLang="zh-CN" sz="1800" dirty="0"/>
              <a:t>char </a:t>
            </a:r>
            <a:r>
              <a:rPr lang="en-US" altLang="zh-CN" sz="1800" dirty="0" err="1"/>
              <a:t>getKey</a:t>
            </a:r>
            <a:r>
              <a:rPr lang="en-US" altLang="zh-CN" sz="1800" dirty="0"/>
              <a:t>()</a:t>
            </a:r>
          </a:p>
          <a:p>
            <a:pPr lvl="1"/>
            <a:r>
              <a:rPr lang="en-US" altLang="zh-CN" sz="1800" dirty="0"/>
              <a:t>Returns the key that is pressed, if any. This function is non-blocking.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5884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F8D16-1EB5-4420-BE93-8E37EF4EA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键盘模块（续）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B0492-9A66-4DCD-93D5-A721A7F1B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err="1"/>
              <a:t>KeyState</a:t>
            </a:r>
            <a:r>
              <a:rPr lang="en-US" altLang="zh-CN" dirty="0"/>
              <a:t> </a:t>
            </a:r>
            <a:r>
              <a:rPr lang="en-US" altLang="zh-CN" dirty="0" err="1"/>
              <a:t>getState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Returns the current state of any of the keys.</a:t>
            </a:r>
          </a:p>
          <a:p>
            <a:pPr lvl="1"/>
            <a:r>
              <a:rPr lang="en-US" altLang="zh-CN" dirty="0"/>
              <a:t>The four states are IDLE, PRESSED, RELEASED and HOLD.</a:t>
            </a:r>
          </a:p>
          <a:p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keyStateChanged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New in version 2.0: Let's you know when the key has changed from one state to another. For example, instead of just testing for a valid key you can test for when a key was pressed.</a:t>
            </a:r>
          </a:p>
          <a:p>
            <a:r>
              <a:rPr lang="en-US" altLang="zh-CN" dirty="0" err="1"/>
              <a:t>setHoldTime</a:t>
            </a:r>
            <a:r>
              <a:rPr lang="en-US" altLang="zh-CN" dirty="0"/>
              <a:t>(unsigned int time)</a:t>
            </a:r>
          </a:p>
          <a:p>
            <a:pPr lvl="1"/>
            <a:r>
              <a:rPr lang="en-US" altLang="zh-CN" dirty="0"/>
              <a:t>Set the amount of milliseconds the user will have to hold a button until the HOLD state is triggered.</a:t>
            </a:r>
          </a:p>
          <a:p>
            <a:r>
              <a:rPr lang="en-US" altLang="zh-CN" dirty="0" err="1"/>
              <a:t>setDebounceTime</a:t>
            </a:r>
            <a:r>
              <a:rPr lang="en-US" altLang="zh-CN" dirty="0"/>
              <a:t>(unsigned int time)</a:t>
            </a:r>
          </a:p>
          <a:p>
            <a:pPr lvl="1"/>
            <a:r>
              <a:rPr lang="en-US" altLang="zh-CN" dirty="0"/>
              <a:t>Set the amount of milliseconds the keypad will wait until it accepts a new keypress/</a:t>
            </a:r>
            <a:r>
              <a:rPr lang="en-US" altLang="zh-CN" dirty="0" err="1"/>
              <a:t>keyEvent</a:t>
            </a:r>
            <a:r>
              <a:rPr lang="en-US" altLang="zh-CN" dirty="0"/>
              <a:t>. This is the "time delay" debounce method.</a:t>
            </a:r>
          </a:p>
          <a:p>
            <a:r>
              <a:rPr lang="en-US" altLang="zh-CN" dirty="0" err="1"/>
              <a:t>addEventListener</a:t>
            </a:r>
            <a:r>
              <a:rPr lang="en-US" altLang="zh-CN" dirty="0"/>
              <a:t>(</a:t>
            </a:r>
            <a:r>
              <a:rPr lang="en-US" altLang="zh-CN" dirty="0" err="1"/>
              <a:t>keypadEvent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Trigger an event if the keypad is used. You can load an example in the Arduino IDE.</a:t>
            </a:r>
          </a:p>
        </p:txBody>
      </p:sp>
    </p:spTree>
    <p:extLst>
      <p:ext uri="{BB962C8B-B14F-4D97-AF65-F5344CB8AC3E}">
        <p14:creationId xmlns:p14="http://schemas.microsoft.com/office/powerpoint/2010/main" val="281284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4A3B7-D7D3-4C2B-8B05-A26F164B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15</a:t>
            </a:r>
            <a:r>
              <a:rPr lang="zh-CN" altLang="en-US" dirty="0"/>
              <a:t>：矩阵键盘实验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4B5C8-659E-49FC-A688-CCA217E6D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/>
              <a:t>串口输出按键内容</a:t>
            </a:r>
            <a:endParaRPr lang="en-US" altLang="zh-CN" dirty="0"/>
          </a:p>
          <a:p>
            <a:r>
              <a:rPr lang="zh-CN" altLang="en-US" dirty="0"/>
              <a:t>实验器材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Arduino Uno </a:t>
            </a:r>
            <a:r>
              <a:rPr lang="zh-CN" altLang="zh-CN" dirty="0"/>
              <a:t>开发板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4*4</a:t>
            </a:r>
            <a:r>
              <a:rPr lang="zh-CN" altLang="zh-CN" dirty="0"/>
              <a:t>矩阵键盘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8</a:t>
            </a:r>
            <a:r>
              <a:rPr lang="zh-CN" altLang="zh-CN" dirty="0"/>
              <a:t>根跳线</a:t>
            </a:r>
            <a:endParaRPr lang="en-US" altLang="zh-CN" dirty="0"/>
          </a:p>
          <a:p>
            <a:r>
              <a:rPr lang="zh-CN" altLang="en-US" dirty="0"/>
              <a:t>接线</a:t>
            </a:r>
            <a:endParaRPr lang="en-US" altLang="zh-CN" dirty="0"/>
          </a:p>
          <a:p>
            <a:pPr lvl="1"/>
            <a:r>
              <a:rPr lang="en-US" altLang="zh-CN" dirty="0"/>
              <a:t>Keypad Pin R1 –&gt; Arduino Pin 2</a:t>
            </a:r>
          </a:p>
          <a:p>
            <a:pPr lvl="1"/>
            <a:r>
              <a:rPr lang="en-US" altLang="zh-CN" dirty="0"/>
              <a:t>Keypad Pin R2 –&gt; Arduino Pin 3</a:t>
            </a:r>
          </a:p>
          <a:p>
            <a:pPr lvl="1"/>
            <a:r>
              <a:rPr lang="en-US" altLang="zh-CN" dirty="0"/>
              <a:t>Keypad Pin R3 –&gt; Arduino Pin 4</a:t>
            </a:r>
          </a:p>
          <a:p>
            <a:pPr lvl="1"/>
            <a:r>
              <a:rPr lang="en-US" altLang="zh-CN" dirty="0"/>
              <a:t>Keypad Pin R4 –&gt; Arduino Pin 5</a:t>
            </a:r>
          </a:p>
          <a:p>
            <a:pPr lvl="1"/>
            <a:r>
              <a:rPr lang="en-US" altLang="zh-CN" dirty="0"/>
              <a:t>Keypad Pin C1 –&gt; Arduino Pin 6</a:t>
            </a:r>
          </a:p>
          <a:p>
            <a:pPr lvl="1"/>
            <a:r>
              <a:rPr lang="en-US" altLang="zh-CN" dirty="0"/>
              <a:t>Keypad Pin C2 –&gt; Arduino Pin 7</a:t>
            </a:r>
          </a:p>
          <a:p>
            <a:pPr lvl="1"/>
            <a:r>
              <a:rPr lang="en-US" altLang="zh-CN" dirty="0"/>
              <a:t>Keypad Pin C3 –&gt; Arduino Pin 8</a:t>
            </a:r>
          </a:p>
          <a:p>
            <a:pPr lvl="1"/>
            <a:r>
              <a:rPr lang="en-US" altLang="zh-CN" dirty="0"/>
              <a:t>Keypad Pin C4 –&gt; Arduino Pin 9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825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0B216-9D3E-4936-87CD-CE27DCE9BEF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19288" y="2667000"/>
            <a:ext cx="10272712" cy="3332163"/>
          </a:xfrm>
        </p:spPr>
        <p:txBody>
          <a:bodyPr/>
          <a:lstStyle/>
          <a:p>
            <a:r>
              <a:rPr lang="en-US" altLang="zh-CN" dirty="0"/>
              <a:t>Arduino IDE</a:t>
            </a:r>
            <a:r>
              <a:rPr lang="zh-CN" altLang="en-US" dirty="0"/>
              <a:t>配置</a:t>
            </a:r>
            <a:endParaRPr lang="en-US" altLang="zh-CN" dirty="0"/>
          </a:p>
          <a:p>
            <a:pPr lvl="1"/>
            <a:r>
              <a:rPr lang="zh-CN" altLang="en-US"/>
              <a:t>需要库</a:t>
            </a:r>
            <a:r>
              <a:rPr lang="en-US" altLang="zh-CN" dirty="0"/>
              <a:t>keymap</a:t>
            </a:r>
          </a:p>
          <a:p>
            <a:pPr lvl="1"/>
            <a:r>
              <a:rPr lang="zh-CN" altLang="en-US" dirty="0"/>
              <a:t>项目</a:t>
            </a:r>
            <a:r>
              <a:rPr lang="en-US" altLang="zh-CN" dirty="0"/>
              <a:t>-&gt;</a:t>
            </a:r>
            <a:r>
              <a:rPr lang="zh-CN" altLang="en-US" dirty="0"/>
              <a:t>加载库</a:t>
            </a:r>
            <a:r>
              <a:rPr lang="en-US" altLang="zh-CN" dirty="0"/>
              <a:t>-&gt;</a:t>
            </a:r>
            <a:r>
              <a:rPr lang="zh-CN" altLang="en-US" dirty="0"/>
              <a:t>管理库中搜索</a:t>
            </a:r>
            <a:r>
              <a:rPr lang="en-US" altLang="zh-CN" dirty="0"/>
              <a:t>Keypad</a:t>
            </a:r>
            <a:r>
              <a:rPr lang="zh-CN" altLang="en-US" dirty="0"/>
              <a:t>，然后安装即可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02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48F6E-87D2-4F7D-999D-A1703A5EB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按键模块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ED610-7CA7-4759-950A-1BD711AF5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按键是一种常用的控制电器元件，常用来接通或断开电路，从而达到控制电机或者其他设备运行的开关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C36469-875E-473D-89CB-7C4928A03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310" y="4433008"/>
            <a:ext cx="2737341" cy="15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0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0DC4A-C239-46D2-8739-797B5A5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按键模块（续）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22392B7-F55D-41B9-BF0B-246E2E2599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68228" y="3429000"/>
            <a:ext cx="2676376" cy="1725318"/>
          </a:xfrm>
          <a:prstGeom prst="rect">
            <a:avLst/>
          </a:prstGeo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F76A0CCE-CABB-40D6-958E-4CB69CDC9E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49858" y="3383070"/>
            <a:ext cx="3078747" cy="1914310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B97944-906E-4970-9E67-770954D8E6A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27522" y="2026445"/>
            <a:ext cx="5157788" cy="823912"/>
          </a:xfrm>
        </p:spPr>
        <p:txBody>
          <a:bodyPr/>
          <a:lstStyle/>
          <a:p>
            <a:r>
              <a:rPr lang="zh-CN" altLang="en-US" dirty="0"/>
              <a:t>实物背面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E45B4A-6E12-421D-BF96-16524B93A5D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575180" y="2026445"/>
            <a:ext cx="5183187" cy="823912"/>
          </a:xfrm>
        </p:spPr>
        <p:txBody>
          <a:bodyPr/>
          <a:lstStyle/>
          <a:p>
            <a:r>
              <a:rPr lang="zh-CN" altLang="en-US" dirty="0"/>
              <a:t>引脚</a:t>
            </a:r>
          </a:p>
        </p:txBody>
      </p:sp>
    </p:spTree>
    <p:extLst>
      <p:ext uri="{BB962C8B-B14F-4D97-AF65-F5344CB8AC3E}">
        <p14:creationId xmlns:p14="http://schemas.microsoft.com/office/powerpoint/2010/main" val="240501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E6C8-6D06-4FED-A808-AC696C2A9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按键模块（续）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286BE2-7A56-4166-91A8-3066E073D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在按键没有按下去的时候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号脚相连，</a:t>
            </a:r>
            <a:r>
              <a:rPr lang="en-US" altLang="zh-CN" dirty="0"/>
              <a:t>3,4</a:t>
            </a:r>
            <a:r>
              <a:rPr lang="zh-CN" altLang="en-US" dirty="0"/>
              <a:t>号脚相连。按键按下去的时候，</a:t>
            </a:r>
            <a:r>
              <a:rPr lang="en-US" altLang="zh-CN" dirty="0"/>
              <a:t>1,2,3,4</a:t>
            </a:r>
            <a:r>
              <a:rPr lang="zh-CN" altLang="en-US" dirty="0"/>
              <a:t>号脚就全部接通。</a:t>
            </a:r>
            <a:endParaRPr lang="en-US" altLang="zh-CN" dirty="0"/>
          </a:p>
          <a:p>
            <a:r>
              <a:rPr lang="zh-CN" altLang="en-US" dirty="0"/>
              <a:t>一般情况是直接把按键开关串联在</a:t>
            </a:r>
            <a:r>
              <a:rPr lang="en-US" altLang="zh-CN" dirty="0"/>
              <a:t>led</a:t>
            </a:r>
            <a:r>
              <a:rPr lang="zh-CN" altLang="en-US" dirty="0"/>
              <a:t>的电路中来开关，这种应用情况比较单一。</a:t>
            </a:r>
            <a:endParaRPr lang="en-US" altLang="zh-CN" dirty="0"/>
          </a:p>
          <a:p>
            <a:r>
              <a:rPr lang="zh-CN" altLang="en-US" dirty="0"/>
              <a:t>本</a:t>
            </a:r>
            <a:r>
              <a:rPr lang="zh-CN" altLang="zh-CN" dirty="0"/>
              <a:t>实验通过间接的方法来控制，按键接通后判断按键电路中的输出电压，如果电压大于</a:t>
            </a:r>
            <a:r>
              <a:rPr lang="en-US" altLang="zh-CN" dirty="0"/>
              <a:t>4.88V</a:t>
            </a:r>
            <a:r>
              <a:rPr lang="zh-CN" altLang="zh-CN" dirty="0"/>
              <a:t>，就使给</a:t>
            </a:r>
            <a:r>
              <a:rPr lang="en-US" altLang="zh-CN" dirty="0"/>
              <a:t>LED</a:t>
            </a:r>
            <a:r>
              <a:rPr lang="zh-CN" altLang="zh-CN" dirty="0"/>
              <a:t>电路输出高电平，反之就输出低电平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使用逻辑判断的方法来控制</a:t>
            </a:r>
            <a:r>
              <a:rPr lang="en-US" altLang="zh-CN" dirty="0"/>
              <a:t>LED</a:t>
            </a:r>
            <a:r>
              <a:rPr lang="zh-CN" altLang="zh-CN" dirty="0"/>
              <a:t>亮或者灭，此种控制方法应用范围较广。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690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9DD2F-9E60-445D-A2B8-54E08E41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11</a:t>
            </a:r>
            <a:r>
              <a:rPr lang="zh-CN" altLang="en-US" dirty="0"/>
              <a:t>：按键控制</a:t>
            </a:r>
            <a:r>
              <a:rPr lang="en-US" altLang="zh-CN" dirty="0"/>
              <a:t>LED</a:t>
            </a:r>
            <a:r>
              <a:rPr lang="zh-CN" altLang="en-US" dirty="0"/>
              <a:t>（一）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AB708E-1E26-4AAF-BBC0-406BF4D7C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按一下，亮一下，不按不亮</a:t>
            </a:r>
            <a:endParaRPr lang="en-US" altLang="zh-CN" dirty="0"/>
          </a:p>
          <a:p>
            <a:r>
              <a:rPr lang="zh-CN" altLang="en-US" dirty="0"/>
              <a:t>实验器材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arduino</a:t>
            </a:r>
            <a:r>
              <a:rPr lang="zh-CN" altLang="zh-CN" dirty="0"/>
              <a:t>板子</a:t>
            </a:r>
            <a:endParaRPr lang="zh-CN" altLang="zh-CN" sz="7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USB</a:t>
            </a:r>
            <a:r>
              <a:rPr lang="zh-CN" altLang="zh-CN" dirty="0"/>
              <a:t>下载线</a:t>
            </a:r>
            <a:endParaRPr lang="zh-CN" altLang="zh-CN" sz="700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面包板</a:t>
            </a:r>
            <a:r>
              <a:rPr lang="zh-CN" altLang="en-US" dirty="0"/>
              <a:t>及跳线</a:t>
            </a:r>
            <a:endParaRPr lang="zh-CN" altLang="zh-CN" sz="7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LED</a:t>
            </a:r>
            <a:r>
              <a:rPr lang="zh-CN" altLang="zh-CN" dirty="0"/>
              <a:t>灯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  <a:endParaRPr lang="zh-CN" altLang="zh-CN" sz="700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按键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  <a:endParaRPr lang="zh-CN" altLang="zh-CN" sz="700" dirty="0"/>
          </a:p>
        </p:txBody>
      </p:sp>
    </p:spTree>
    <p:extLst>
      <p:ext uri="{BB962C8B-B14F-4D97-AF65-F5344CB8AC3E}">
        <p14:creationId xmlns:p14="http://schemas.microsoft.com/office/powerpoint/2010/main" val="365154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BA5ED-0EF4-4495-94C8-FB22F21E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原理图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A02E3-DEB2-4122-BC52-095ACF169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3" y="2667000"/>
            <a:ext cx="6024542" cy="3332816"/>
          </a:xfrm>
        </p:spPr>
        <p:txBody>
          <a:bodyPr/>
          <a:lstStyle/>
          <a:p>
            <a:r>
              <a:rPr lang="zh-CN" altLang="en-US" dirty="0"/>
              <a:t>高电平有效。按键默认状态是释放状态，电路断开。</a:t>
            </a:r>
            <a:endParaRPr lang="en-US" altLang="zh-CN" dirty="0"/>
          </a:p>
          <a:p>
            <a:r>
              <a:rPr lang="en-US" altLang="zh-CN" dirty="0"/>
              <a:t>D2 </a:t>
            </a:r>
            <a:r>
              <a:rPr lang="zh-CN" altLang="en-US" dirty="0"/>
              <a:t>端口通过电阻连接到 </a:t>
            </a:r>
            <a:r>
              <a:rPr lang="en-US" altLang="zh-CN" dirty="0"/>
              <a:t>GND</a:t>
            </a:r>
            <a:r>
              <a:rPr lang="zh-CN" altLang="en-US" dirty="0"/>
              <a:t>， 单片机默认读到低电平，当按键按下，开关电路闭合，</a:t>
            </a:r>
            <a:r>
              <a:rPr lang="en-US" altLang="zh-CN" dirty="0"/>
              <a:t>D2 </a:t>
            </a:r>
            <a:r>
              <a:rPr lang="zh-CN" altLang="en-US" dirty="0"/>
              <a:t>直接连接到 </a:t>
            </a:r>
            <a:r>
              <a:rPr lang="en-US" altLang="zh-CN" dirty="0"/>
              <a:t>VCC</a:t>
            </a:r>
            <a:r>
              <a:rPr lang="zh-CN" altLang="en-US" dirty="0"/>
              <a:t>，此时单片机读到的是高电平。</a:t>
            </a:r>
          </a:p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67ADD01-A5A9-4B2C-AD99-6F86F737857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7334055" y="2003032"/>
            <a:ext cx="4060825" cy="407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5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BF293-DA21-420C-B1D3-0DDA1793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实物图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1E1B7DB-7C89-4FF5-8E43-61969D477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2343" y="3220465"/>
            <a:ext cx="5267401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4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738FA-03AA-422F-972C-98D85949B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11</a:t>
            </a:r>
            <a:r>
              <a:rPr lang="zh-CN" altLang="en-US" dirty="0"/>
              <a:t>：按键控制</a:t>
            </a:r>
            <a:r>
              <a:rPr lang="en-US" altLang="zh-CN" dirty="0"/>
              <a:t>LED</a:t>
            </a:r>
            <a:r>
              <a:rPr lang="zh-CN" altLang="en-US" dirty="0"/>
              <a:t>（二）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862D02-98F3-4EFC-A005-50EDF4409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按一下亮，按一下灭。</a:t>
            </a:r>
            <a:endParaRPr lang="en-US" altLang="zh-CN" dirty="0"/>
          </a:p>
          <a:p>
            <a:r>
              <a:rPr lang="zh-CN" altLang="en-US" dirty="0"/>
              <a:t>电路不变。</a:t>
            </a:r>
            <a:endParaRPr lang="en-US" altLang="zh-CN" dirty="0"/>
          </a:p>
          <a:p>
            <a:r>
              <a:rPr lang="zh-CN" altLang="en-US" dirty="0"/>
              <a:t>需要注意滤波，防止抖动造成的影响。</a:t>
            </a:r>
          </a:p>
        </p:txBody>
      </p:sp>
    </p:spTree>
    <p:extLst>
      <p:ext uri="{BB962C8B-B14F-4D97-AF65-F5344CB8AC3E}">
        <p14:creationId xmlns:p14="http://schemas.microsoft.com/office/powerpoint/2010/main" val="393279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1552</Words>
  <Application>Microsoft Office PowerPoint</Application>
  <PresentationFormat>宽屏</PresentationFormat>
  <Paragraphs>310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Arial</vt:lpstr>
      <vt:lpstr>Calibri</vt:lpstr>
      <vt:lpstr>Corbel</vt:lpstr>
      <vt:lpstr>视差</vt:lpstr>
      <vt:lpstr>2021西安交通大学小学期计算机应用能力实训（Arduino项目）</vt:lpstr>
      <vt:lpstr>实验10：24时制时钟</vt:lpstr>
      <vt:lpstr>按键模块</vt:lpstr>
      <vt:lpstr>按键模块（续）</vt:lpstr>
      <vt:lpstr>按键模块（续）</vt:lpstr>
      <vt:lpstr>实验11：按键控制LED（一）</vt:lpstr>
      <vt:lpstr>原理图</vt:lpstr>
      <vt:lpstr>实物图</vt:lpstr>
      <vt:lpstr>实验11：按键控制LED（二）</vt:lpstr>
      <vt:lpstr>实验12：抢答器</vt:lpstr>
      <vt:lpstr>发声模块</vt:lpstr>
      <vt:lpstr>发声模块（续）</vt:lpstr>
      <vt:lpstr>发声模块（续）</vt:lpstr>
      <vt:lpstr>实验13：使蜂鸣器发声（一）</vt:lpstr>
      <vt:lpstr>实物图</vt:lpstr>
      <vt:lpstr>播放乐谱</vt:lpstr>
      <vt:lpstr>播放乐谱（续）</vt:lpstr>
      <vt:lpstr>播放乐谱（续）</vt:lpstr>
      <vt:lpstr>播放乐谱（续）</vt:lpstr>
      <vt:lpstr>播放乐谱（续）</vt:lpstr>
      <vt:lpstr>播放乐谱（续）</vt:lpstr>
      <vt:lpstr>实验14：播放音乐</vt:lpstr>
      <vt:lpstr>键盘模块</vt:lpstr>
      <vt:lpstr>键盘模块（续）</vt:lpstr>
      <vt:lpstr>键盘模块（续）</vt:lpstr>
      <vt:lpstr>实验15：矩阵键盘实验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宽 郝</dc:creator>
  <cp:lastModifiedBy>郝 宽</cp:lastModifiedBy>
  <cp:revision>68</cp:revision>
  <dcterms:created xsi:type="dcterms:W3CDTF">2019-06-25T11:57:28Z</dcterms:created>
  <dcterms:modified xsi:type="dcterms:W3CDTF">2021-07-05T15:06:59Z</dcterms:modified>
</cp:coreProperties>
</file>