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310" r:id="rId3"/>
    <p:sldId id="257" r:id="rId4"/>
    <p:sldId id="311" r:id="rId5"/>
    <p:sldId id="312" r:id="rId6"/>
    <p:sldId id="313" r:id="rId7"/>
    <p:sldId id="314" r:id="rId8"/>
    <p:sldId id="315" r:id="rId9"/>
    <p:sldId id="258" r:id="rId10"/>
    <p:sldId id="269" r:id="rId11"/>
    <p:sldId id="261" r:id="rId12"/>
    <p:sldId id="262" r:id="rId13"/>
    <p:sldId id="264" r:id="rId14"/>
    <p:sldId id="263" r:id="rId15"/>
    <p:sldId id="266"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8" r:id="rId41"/>
    <p:sldId id="298" r:id="rId42"/>
    <p:sldId id="307" r:id="rId43"/>
    <p:sldId id="301" r:id="rId44"/>
    <p:sldId id="302" r:id="rId45"/>
    <p:sldId id="303" r:id="rId46"/>
    <p:sldId id="304" r:id="rId47"/>
    <p:sldId id="305" r:id="rId48"/>
    <p:sldId id="306"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7141096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84567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59210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69134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46140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41397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6208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4218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416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11235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72835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63496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32526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96396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4443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607032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0612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2021/7/8</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0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arduino.cc/en/Reference/Break" TargetMode="External"/><Relationship Id="rId3" Type="http://schemas.openxmlformats.org/officeDocument/2006/relationships/hyperlink" Target="http://arduino.cc/en/Reference/Else" TargetMode="External"/><Relationship Id="rId7" Type="http://schemas.openxmlformats.org/officeDocument/2006/relationships/hyperlink" Target="http://arduino.cc/en/Reference/DoWhile" TargetMode="External"/><Relationship Id="rId2" Type="http://schemas.openxmlformats.org/officeDocument/2006/relationships/hyperlink" Target="http://arduino.cc/en/Reference/If" TargetMode="External"/><Relationship Id="rId1" Type="http://schemas.openxmlformats.org/officeDocument/2006/relationships/slideLayout" Target="../slideLayouts/slideLayout2.xml"/><Relationship Id="rId6" Type="http://schemas.openxmlformats.org/officeDocument/2006/relationships/hyperlink" Target="http://arduino.cc/en/Reference/While" TargetMode="External"/><Relationship Id="rId5" Type="http://schemas.openxmlformats.org/officeDocument/2006/relationships/hyperlink" Target="http://arduino.cc/en/Reference/SwitchCase" TargetMode="External"/><Relationship Id="rId10" Type="http://schemas.openxmlformats.org/officeDocument/2006/relationships/hyperlink" Target="http://arduino.cc/en/Reference/Return" TargetMode="External"/><Relationship Id="rId4" Type="http://schemas.openxmlformats.org/officeDocument/2006/relationships/hyperlink" Target="http://arduino.cc/en/Reference/For" TargetMode="External"/><Relationship Id="rId9" Type="http://schemas.openxmlformats.org/officeDocument/2006/relationships/hyperlink" Target="http://arduino.cc/en/Reference/Contin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kkdlut@sina.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arduino.cc/en/Reference/Constan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duino.cc/en/Reference/Loop" TargetMode="External"/><Relationship Id="rId2" Type="http://schemas.openxmlformats.org/officeDocument/2006/relationships/hyperlink" Target="http://arduino.cc/en/Reference/Setu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arduino.cc/en/Reference/DigitalWrite" TargetMode="External"/><Relationship Id="rId2" Type="http://schemas.openxmlformats.org/officeDocument/2006/relationships/hyperlink" Target="http://arduino.cc/en/Reference/PinMode" TargetMode="External"/><Relationship Id="rId1" Type="http://schemas.openxmlformats.org/officeDocument/2006/relationships/slideLayout" Target="../slideLayouts/slideLayout2.xml"/><Relationship Id="rId4" Type="http://schemas.openxmlformats.org/officeDocument/2006/relationships/hyperlink" Target="http://arduino.cc/en/Reference/DigitalRead"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arduino.cc/en/Reference/AnalogWrite" TargetMode="External"/><Relationship Id="rId2" Type="http://schemas.openxmlformats.org/officeDocument/2006/relationships/hyperlink" Target="http://arduino.cc/en/Reference/AnalogRe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rduino.cc/en/Reference/Delay" TargetMode="External"/><Relationship Id="rId2" Type="http://schemas.openxmlformats.org/officeDocument/2006/relationships/hyperlink" Target="http://arduino.cc/en/Reference/Millis" TargetMode="External"/><Relationship Id="rId1" Type="http://schemas.openxmlformats.org/officeDocument/2006/relationships/slideLayout" Target="../slideLayouts/slideLayout2.xml"/><Relationship Id="rId4" Type="http://schemas.openxmlformats.org/officeDocument/2006/relationships/hyperlink" Target="http://arduino.cc/en/Reference/DelayMicrosecond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arduino.cc/en/Reference/Sq" TargetMode="External"/><Relationship Id="rId3" Type="http://schemas.openxmlformats.org/officeDocument/2006/relationships/hyperlink" Target="http://arduino.cc/en/Reference/Max" TargetMode="External"/><Relationship Id="rId7" Type="http://schemas.openxmlformats.org/officeDocument/2006/relationships/hyperlink" Target="http://arduino.cc/en/Reference/Pow" TargetMode="External"/><Relationship Id="rId2" Type="http://schemas.openxmlformats.org/officeDocument/2006/relationships/hyperlink" Target="http://arduino.cc/en/Reference/Min" TargetMode="External"/><Relationship Id="rId1" Type="http://schemas.openxmlformats.org/officeDocument/2006/relationships/slideLayout" Target="../slideLayouts/slideLayout2.xml"/><Relationship Id="rId6" Type="http://schemas.openxmlformats.org/officeDocument/2006/relationships/hyperlink" Target="http://arduino.cc/en/Reference/Map" TargetMode="External"/><Relationship Id="rId5" Type="http://schemas.openxmlformats.org/officeDocument/2006/relationships/hyperlink" Target="http://arduino.cc/en/Reference/Constrain" TargetMode="External"/><Relationship Id="rId4" Type="http://schemas.openxmlformats.org/officeDocument/2006/relationships/hyperlink" Target="http://arduino.cc/en/Reference/Abs" TargetMode="External"/><Relationship Id="rId9" Type="http://schemas.openxmlformats.org/officeDocument/2006/relationships/hyperlink" Target="http://arduino.cc/en/Reference/Sqr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arduino.cc/en/Reference/Cos" TargetMode="External"/><Relationship Id="rId2" Type="http://schemas.openxmlformats.org/officeDocument/2006/relationships/hyperlink" Target="http://arduino.cc/en/Reference/Sin" TargetMode="External"/><Relationship Id="rId1" Type="http://schemas.openxmlformats.org/officeDocument/2006/relationships/slideLayout" Target="../slideLayouts/slideLayout2.xml"/><Relationship Id="rId4" Type="http://schemas.openxmlformats.org/officeDocument/2006/relationships/hyperlink" Target="http://arduino.cc/en/Reference/Ta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arduino.cc/en/Reference/Random" TargetMode="External"/><Relationship Id="rId2" Type="http://schemas.openxmlformats.org/officeDocument/2006/relationships/hyperlink" Target="http://arduino.cc/en/Reference/RandomSee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rduino.cc/en/Reference/DetachInterrupt" TargetMode="External"/><Relationship Id="rId2" Type="http://schemas.openxmlformats.org/officeDocument/2006/relationships/hyperlink" Target="http://arduino.cc/en/Reference/AttachInterru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rduino.cc/en/Reference/NoInterrupts" TargetMode="External"/><Relationship Id="rId2" Type="http://schemas.openxmlformats.org/officeDocument/2006/relationships/hyperlink" Target="http://arduino.cc/en/Reference/Interrupt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rduino.cc/en/Serial/Available" TargetMode="External"/><Relationship Id="rId7" Type="http://schemas.openxmlformats.org/officeDocument/2006/relationships/hyperlink" Target="http://arduino.cc/en/Serial/Println" TargetMode="External"/><Relationship Id="rId2" Type="http://schemas.openxmlformats.org/officeDocument/2006/relationships/hyperlink" Target="http://arduino.cc/en/Serial/Begin" TargetMode="External"/><Relationship Id="rId1" Type="http://schemas.openxmlformats.org/officeDocument/2006/relationships/slideLayout" Target="../slideLayouts/slideLayout2.xml"/><Relationship Id="rId6" Type="http://schemas.openxmlformats.org/officeDocument/2006/relationships/hyperlink" Target="http://arduino.cc/en/Serial/Print" TargetMode="External"/><Relationship Id="rId5" Type="http://schemas.openxmlformats.org/officeDocument/2006/relationships/hyperlink" Target="http://arduino.cc/en/Serial/Flush" TargetMode="External"/><Relationship Id="rId4" Type="http://schemas.openxmlformats.org/officeDocument/2006/relationships/hyperlink" Target="http://arduino.cc/en/Serial/Rea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arduino.cc/en/Reference/Wire" TargetMode="External"/><Relationship Id="rId3" Type="http://schemas.openxmlformats.org/officeDocument/2006/relationships/hyperlink" Target="http://arduino.cc/en/Reference/Ethernet" TargetMode="External"/><Relationship Id="rId7" Type="http://schemas.openxmlformats.org/officeDocument/2006/relationships/hyperlink" Target="http://arduino.cc/en/Reference/Stepper" TargetMode="External"/><Relationship Id="rId2" Type="http://schemas.openxmlformats.org/officeDocument/2006/relationships/hyperlink" Target="http://arduino.cc/en/Reference/EEPROM" TargetMode="External"/><Relationship Id="rId1" Type="http://schemas.openxmlformats.org/officeDocument/2006/relationships/slideLayout" Target="../slideLayouts/slideLayout2.xml"/><Relationship Id="rId6" Type="http://schemas.openxmlformats.org/officeDocument/2006/relationships/hyperlink" Target="http://arduino.cc/en/Reference/SoftwareSerial" TargetMode="External"/><Relationship Id="rId5" Type="http://schemas.openxmlformats.org/officeDocument/2006/relationships/hyperlink" Target="http://arduino.cc/en/Reference/Servo" TargetMode="External"/><Relationship Id="rId10" Type="http://schemas.openxmlformats.org/officeDocument/2006/relationships/hyperlink" Target="http://wiring.org.co/reference/libraries/Sprite/index.html" TargetMode="External"/><Relationship Id="rId4" Type="http://schemas.openxmlformats.org/officeDocument/2006/relationships/hyperlink" Target="http://arduino.cc/en/Reference/LiquidCrystal" TargetMode="External"/><Relationship Id="rId9" Type="http://schemas.openxmlformats.org/officeDocument/2006/relationships/hyperlink" Target="http://wiring.org.co/reference/libraries/Matrix/index.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D5D2-0F03-4824-88FA-2D0CF40B8306}"/>
              </a:ext>
            </a:extLst>
          </p:cNvPr>
          <p:cNvSpPr>
            <a:spLocks noGrp="1"/>
          </p:cNvSpPr>
          <p:nvPr>
            <p:ph type="title"/>
          </p:nvPr>
        </p:nvSpPr>
        <p:spPr/>
        <p:txBody>
          <a:bodyPr/>
          <a:lstStyle/>
          <a:p>
            <a:pPr algn="ctr"/>
            <a:r>
              <a:rPr lang="zh-CN" altLang="en-US" dirty="0"/>
              <a:t>实验介绍（项目）</a:t>
            </a:r>
          </a:p>
        </p:txBody>
      </p:sp>
      <p:sp>
        <p:nvSpPr>
          <p:cNvPr id="3" name="内容占位符 2">
            <a:extLst>
              <a:ext uri="{FF2B5EF4-FFF2-40B4-BE49-F238E27FC236}">
                <a16:creationId xmlns:a16="http://schemas.microsoft.com/office/drawing/2014/main" id="{ED8C4A78-6061-4675-83B3-E5BAEAD08E29}"/>
              </a:ext>
            </a:extLst>
          </p:cNvPr>
          <p:cNvSpPr>
            <a:spLocks noGrp="1"/>
          </p:cNvSpPr>
          <p:nvPr>
            <p:ph idx="1"/>
          </p:nvPr>
        </p:nvSpPr>
        <p:spPr/>
        <p:txBody>
          <a:bodyPr>
            <a:normAutofit lnSpcReduction="10000"/>
          </a:bodyPr>
          <a:lstStyle/>
          <a:p>
            <a:r>
              <a:rPr lang="zh-CN" altLang="zh-CN" dirty="0"/>
              <a:t>实训</a:t>
            </a:r>
            <a:r>
              <a:rPr lang="zh-CN" altLang="en-US" dirty="0"/>
              <a:t>项目是搭建</a:t>
            </a:r>
            <a:r>
              <a:rPr lang="zh-CN" altLang="zh-CN" dirty="0"/>
              <a:t>一个基础的气象监测系统。</a:t>
            </a:r>
            <a:endParaRPr lang="en-US" altLang="zh-CN" dirty="0"/>
          </a:p>
          <a:p>
            <a:r>
              <a:rPr lang="zh-CN" altLang="zh-CN" dirty="0"/>
              <a:t>气象监测系统是根据对局部气象环境监测而设计的多要素微气象监测装置，将采集到的各种气象参数及其变化状况，通过现代网络技术实时的传送到中心监控分析系统，当出现异常情况时，系统会以多种方式发出预报警信息，提示管理人员应对报警点予以重视或采取必要的预防措施。</a:t>
            </a:r>
            <a:endParaRPr lang="en-US" altLang="zh-CN" dirty="0"/>
          </a:p>
          <a:p>
            <a:r>
              <a:rPr lang="zh-CN" altLang="zh-CN" dirty="0"/>
              <a:t>基于开源电子平台</a:t>
            </a:r>
            <a:r>
              <a:rPr lang="en-US" altLang="zh-CN" dirty="0"/>
              <a:t>Arduino</a:t>
            </a:r>
            <a:r>
              <a:rPr lang="zh-CN" altLang="en-US" dirty="0"/>
              <a:t>。</a:t>
            </a:r>
            <a:r>
              <a:rPr lang="zh-CN" altLang="zh-CN" dirty="0"/>
              <a:t>包含硬件</a:t>
            </a:r>
            <a:r>
              <a:rPr lang="en-US" altLang="zh-CN" dirty="0"/>
              <a:t>(Arduino UNO</a:t>
            </a:r>
            <a:r>
              <a:rPr lang="zh-CN" altLang="zh-CN" dirty="0"/>
              <a:t>板</a:t>
            </a:r>
            <a:r>
              <a:rPr lang="en-US" altLang="zh-CN" dirty="0"/>
              <a:t>)</a:t>
            </a:r>
            <a:r>
              <a:rPr lang="zh-CN" altLang="en-US" dirty="0"/>
              <a:t>、</a:t>
            </a:r>
            <a:r>
              <a:rPr lang="zh-CN" altLang="zh-CN" dirty="0"/>
              <a:t>软件</a:t>
            </a:r>
            <a:r>
              <a:rPr lang="en-US" altLang="zh-CN" dirty="0"/>
              <a:t>(Arduino IDE)</a:t>
            </a:r>
            <a:r>
              <a:rPr lang="zh-CN" altLang="en-US" dirty="0"/>
              <a:t>、</a:t>
            </a:r>
            <a:r>
              <a:rPr lang="en-US" altLang="zh-CN" dirty="0"/>
              <a:t>ESP8266-12E</a:t>
            </a:r>
            <a:r>
              <a:rPr lang="zh-CN" altLang="zh-CN" dirty="0"/>
              <a:t>开发板</a:t>
            </a:r>
            <a:r>
              <a:rPr lang="zh-CN" altLang="en-US" dirty="0"/>
              <a:t>和</a:t>
            </a:r>
            <a:r>
              <a:rPr lang="en-US" altLang="zh-CN" dirty="0" err="1"/>
              <a:t>NodeMCU</a:t>
            </a:r>
            <a:r>
              <a:rPr lang="zh-CN" altLang="zh-CN" dirty="0"/>
              <a:t>开发环境</a:t>
            </a:r>
            <a:r>
              <a:rPr lang="zh-CN" altLang="en-US" dirty="0"/>
              <a:t>；</a:t>
            </a:r>
            <a:r>
              <a:rPr lang="zh-CN" altLang="zh-CN" dirty="0"/>
              <a:t>通过环境检测传感器实现数据采集，然后通过</a:t>
            </a:r>
            <a:r>
              <a:rPr lang="en-US" altLang="zh-CN" dirty="0"/>
              <a:t>WIFI</a:t>
            </a:r>
            <a:r>
              <a:rPr lang="zh-CN" altLang="zh-CN" dirty="0"/>
              <a:t>网络</a:t>
            </a:r>
            <a:r>
              <a:rPr lang="zh-CN" altLang="en-US" dirty="0"/>
              <a:t>，</a:t>
            </a:r>
            <a:r>
              <a:rPr lang="zh-CN" altLang="zh-CN" dirty="0"/>
              <a:t>发布实时的气象数据。</a:t>
            </a:r>
          </a:p>
          <a:p>
            <a:endParaRPr lang="zh-CN" altLang="en-US" dirty="0"/>
          </a:p>
        </p:txBody>
      </p:sp>
    </p:spTree>
    <p:extLst>
      <p:ext uri="{BB962C8B-B14F-4D97-AF65-F5344CB8AC3E}">
        <p14:creationId xmlns:p14="http://schemas.microsoft.com/office/powerpoint/2010/main" val="4226026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25E53-E998-4063-AE99-343C3CB02F2B}"/>
              </a:ext>
            </a:extLst>
          </p:cNvPr>
          <p:cNvSpPr>
            <a:spLocks noGrp="1"/>
          </p:cNvSpPr>
          <p:nvPr>
            <p:ph type="title"/>
          </p:nvPr>
        </p:nvSpPr>
        <p:spPr/>
        <p:txBody>
          <a:bodyPr/>
          <a:lstStyle/>
          <a:p>
            <a:pPr algn="ctr"/>
            <a:r>
              <a:rPr lang="en-US" altLang="zh-CN" dirty="0"/>
              <a:t>Arduino</a:t>
            </a:r>
            <a:r>
              <a:rPr lang="zh-CN" altLang="en-US" dirty="0"/>
              <a:t>简介</a:t>
            </a:r>
          </a:p>
        </p:txBody>
      </p:sp>
      <p:sp>
        <p:nvSpPr>
          <p:cNvPr id="3" name="内容占位符 2">
            <a:extLst>
              <a:ext uri="{FF2B5EF4-FFF2-40B4-BE49-F238E27FC236}">
                <a16:creationId xmlns:a16="http://schemas.microsoft.com/office/drawing/2014/main" id="{9AF38C43-7880-4AD2-924E-D672E72C100D}"/>
              </a:ext>
            </a:extLst>
          </p:cNvPr>
          <p:cNvSpPr>
            <a:spLocks noGrp="1"/>
          </p:cNvSpPr>
          <p:nvPr>
            <p:ph idx="1"/>
          </p:nvPr>
        </p:nvSpPr>
        <p:spPr/>
        <p:txBody>
          <a:bodyPr>
            <a:normAutofit/>
          </a:bodyPr>
          <a:lstStyle/>
          <a:p>
            <a:r>
              <a:rPr lang="zh-CN" altLang="en-US" dirty="0"/>
              <a:t>一款开源电子原型平台。</a:t>
            </a:r>
            <a:endParaRPr lang="en-US" altLang="zh-CN" dirty="0"/>
          </a:p>
          <a:p>
            <a:r>
              <a:rPr lang="zh-CN" altLang="en-US" dirty="0"/>
              <a:t>包含硬件（各种型号的</a:t>
            </a:r>
            <a:r>
              <a:rPr lang="en-US" altLang="zh-CN" dirty="0"/>
              <a:t>Arduino</a:t>
            </a:r>
            <a:r>
              <a:rPr lang="zh-CN" altLang="en-US" dirty="0"/>
              <a:t>板）和软件（</a:t>
            </a:r>
            <a:r>
              <a:rPr lang="en-US" altLang="zh-CN" dirty="0"/>
              <a:t>Arduino IDE)</a:t>
            </a:r>
            <a:r>
              <a:rPr lang="zh-CN" altLang="en-US" dirty="0"/>
              <a:t>。</a:t>
            </a:r>
            <a:endParaRPr lang="en-US" altLang="zh-CN" dirty="0"/>
          </a:p>
          <a:p>
            <a:r>
              <a:rPr lang="en-US" altLang="zh-CN" dirty="0"/>
              <a:t>Arduino</a:t>
            </a:r>
            <a:r>
              <a:rPr lang="zh-CN" altLang="en-US" dirty="0"/>
              <a:t>能通过各种各样的传感器来感知环境，通过控制灯光、马达和其他的装置来反馈、影响环境。</a:t>
            </a:r>
            <a:endParaRPr lang="en-US" altLang="zh-CN" dirty="0"/>
          </a:p>
          <a:p>
            <a:r>
              <a:rPr lang="zh-CN" altLang="en-US" dirty="0"/>
              <a:t>板子上的微控制器可以通过</a:t>
            </a:r>
            <a:r>
              <a:rPr lang="en-US" altLang="zh-CN" dirty="0"/>
              <a:t>Arduino</a:t>
            </a:r>
            <a:r>
              <a:rPr lang="zh-CN" altLang="en-US" dirty="0"/>
              <a:t>的编程语言来编写程序，编译成二进制文件，烧录进微控制器。</a:t>
            </a:r>
          </a:p>
        </p:txBody>
      </p:sp>
    </p:spTree>
    <p:extLst>
      <p:ext uri="{BB962C8B-B14F-4D97-AF65-F5344CB8AC3E}">
        <p14:creationId xmlns:p14="http://schemas.microsoft.com/office/powerpoint/2010/main" val="19894769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F780-2EDD-4923-9595-A6BD1153FEB3}"/>
              </a:ext>
            </a:extLst>
          </p:cNvPr>
          <p:cNvSpPr>
            <a:spLocks noGrp="1"/>
          </p:cNvSpPr>
          <p:nvPr>
            <p:ph type="title"/>
          </p:nvPr>
        </p:nvSpPr>
        <p:spPr/>
        <p:txBody>
          <a:bodyPr/>
          <a:lstStyle/>
          <a:p>
            <a:pPr algn="ctr"/>
            <a:r>
              <a:rPr lang="en-US" altLang="zh-CN" dirty="0"/>
              <a:t>Arduino Uno</a:t>
            </a:r>
            <a:endParaRPr lang="zh-CN" altLang="en-US" dirty="0"/>
          </a:p>
        </p:txBody>
      </p:sp>
      <p:sp>
        <p:nvSpPr>
          <p:cNvPr id="3" name="内容占位符 2">
            <a:extLst>
              <a:ext uri="{FF2B5EF4-FFF2-40B4-BE49-F238E27FC236}">
                <a16:creationId xmlns:a16="http://schemas.microsoft.com/office/drawing/2014/main" id="{8EA729E8-7A08-4DD6-87F5-620A7C629725}"/>
              </a:ext>
            </a:extLst>
          </p:cNvPr>
          <p:cNvSpPr>
            <a:spLocks noGrp="1"/>
          </p:cNvSpPr>
          <p:nvPr>
            <p:ph idx="1"/>
          </p:nvPr>
        </p:nvSpPr>
        <p:spPr/>
        <p:txBody>
          <a:bodyPr>
            <a:normAutofit lnSpcReduction="10000"/>
          </a:bodyPr>
          <a:lstStyle/>
          <a:p>
            <a:r>
              <a:rPr lang="en-US" altLang="zh-CN" dirty="0"/>
              <a:t>Arduino UNO</a:t>
            </a:r>
            <a:r>
              <a:rPr lang="zh-CN" altLang="en-US" dirty="0"/>
              <a:t>是基于</a:t>
            </a:r>
            <a:r>
              <a:rPr lang="en-US" altLang="zh-CN" dirty="0"/>
              <a:t>ATmega328P</a:t>
            </a:r>
            <a:r>
              <a:rPr lang="zh-CN" altLang="en-US" dirty="0"/>
              <a:t>的</a:t>
            </a:r>
            <a:r>
              <a:rPr lang="en-US" altLang="zh-CN" dirty="0"/>
              <a:t>Arduino</a:t>
            </a:r>
            <a:r>
              <a:rPr lang="zh-CN" altLang="en-US" dirty="0"/>
              <a:t>开发板。它有</a:t>
            </a:r>
            <a:r>
              <a:rPr lang="en-US" altLang="zh-CN" dirty="0"/>
              <a:t>14</a:t>
            </a:r>
            <a:r>
              <a:rPr lang="zh-CN" altLang="en-US" dirty="0"/>
              <a:t>个数字输入</a:t>
            </a:r>
            <a:r>
              <a:rPr lang="en-US" altLang="zh-CN" dirty="0"/>
              <a:t>/</a:t>
            </a:r>
            <a:r>
              <a:rPr lang="zh-CN" altLang="en-US" dirty="0"/>
              <a:t>输出引脚（其中</a:t>
            </a:r>
            <a:r>
              <a:rPr lang="en-US" altLang="zh-CN" dirty="0"/>
              <a:t>6</a:t>
            </a:r>
            <a:r>
              <a:rPr lang="zh-CN" altLang="en-US" dirty="0"/>
              <a:t>个可用于</a:t>
            </a:r>
            <a:r>
              <a:rPr lang="en-US" altLang="zh-CN" dirty="0"/>
              <a:t>PWM</a:t>
            </a:r>
            <a:r>
              <a:rPr lang="zh-CN" altLang="en-US" dirty="0"/>
              <a:t>输出）、</a:t>
            </a:r>
            <a:r>
              <a:rPr lang="en-US" altLang="zh-CN" dirty="0"/>
              <a:t>6</a:t>
            </a:r>
            <a:r>
              <a:rPr lang="zh-CN" altLang="en-US" dirty="0"/>
              <a:t>个模拟输入引脚，一个</a:t>
            </a:r>
            <a:r>
              <a:rPr lang="en-US" altLang="zh-CN" dirty="0"/>
              <a:t>16 MHz</a:t>
            </a:r>
            <a:r>
              <a:rPr lang="zh-CN" altLang="en-US" dirty="0"/>
              <a:t>的晶体振荡器，一个</a:t>
            </a:r>
            <a:r>
              <a:rPr lang="en-US" altLang="zh-CN" dirty="0"/>
              <a:t>USB</a:t>
            </a:r>
            <a:r>
              <a:rPr lang="zh-CN" altLang="en-US" dirty="0"/>
              <a:t>接口，一个</a:t>
            </a:r>
            <a:r>
              <a:rPr lang="en-US" altLang="zh-CN" dirty="0"/>
              <a:t>DC</a:t>
            </a:r>
            <a:r>
              <a:rPr lang="zh-CN" altLang="en-US" dirty="0"/>
              <a:t>接口，一个</a:t>
            </a:r>
            <a:r>
              <a:rPr lang="en-US" altLang="zh-CN" dirty="0"/>
              <a:t>ICSP</a:t>
            </a:r>
            <a:r>
              <a:rPr lang="zh-CN" altLang="en-US" dirty="0"/>
              <a:t>接口，一个复位按钮。它包含了微控制器所需的一切，你只用简单地把它连接到计算机的</a:t>
            </a:r>
            <a:r>
              <a:rPr lang="en-US" altLang="zh-CN" dirty="0"/>
              <a:t>USB</a:t>
            </a:r>
            <a:r>
              <a:rPr lang="zh-CN" altLang="en-US" dirty="0"/>
              <a:t>接口，或者使用</a:t>
            </a:r>
            <a:r>
              <a:rPr lang="en-US" altLang="zh-CN" dirty="0"/>
              <a:t>AC-DC</a:t>
            </a:r>
            <a:r>
              <a:rPr lang="zh-CN" altLang="en-US" dirty="0"/>
              <a:t>适配器，再或者用电池，就可以驱动它</a:t>
            </a:r>
            <a:endParaRPr lang="en-US" altLang="zh-CN" dirty="0"/>
          </a:p>
          <a:p>
            <a:r>
              <a:rPr lang="en-US" altLang="zh-CN" dirty="0"/>
              <a:t>Uno</a:t>
            </a:r>
            <a:r>
              <a:rPr lang="zh-CN" altLang="en-US" dirty="0"/>
              <a:t>在意大利语中意思是“一”。</a:t>
            </a:r>
            <a:r>
              <a:rPr lang="en-US" altLang="zh-CN" dirty="0"/>
              <a:t>Arduino UNO</a:t>
            </a:r>
            <a:r>
              <a:rPr lang="zh-CN" altLang="en-US" dirty="0"/>
              <a:t>是</a:t>
            </a:r>
            <a:r>
              <a:rPr lang="en-US" altLang="zh-CN" dirty="0"/>
              <a:t>Arduino</a:t>
            </a:r>
            <a:r>
              <a:rPr lang="zh-CN" altLang="en-US" dirty="0"/>
              <a:t>系列的一号开发板，</a:t>
            </a:r>
            <a:r>
              <a:rPr lang="en-US" altLang="zh-CN" dirty="0"/>
              <a:t>Arduino IDE 1.0</a:t>
            </a:r>
            <a:r>
              <a:rPr lang="zh-CN" altLang="en-US" dirty="0"/>
              <a:t>是</a:t>
            </a:r>
            <a:r>
              <a:rPr lang="en-US" altLang="zh-CN" dirty="0"/>
              <a:t>Arduino IDE</a:t>
            </a:r>
            <a:r>
              <a:rPr lang="zh-CN" altLang="en-US" dirty="0"/>
              <a:t>的第一个正式版本，</a:t>
            </a:r>
            <a:r>
              <a:rPr lang="en-US" altLang="zh-CN" dirty="0"/>
              <a:t>Arduino UNO</a:t>
            </a:r>
            <a:r>
              <a:rPr lang="zh-CN" altLang="en-US" dirty="0"/>
              <a:t>硬件和</a:t>
            </a:r>
            <a:r>
              <a:rPr lang="en-US" altLang="zh-CN" dirty="0"/>
              <a:t>Arduino IDE</a:t>
            </a:r>
            <a:r>
              <a:rPr lang="zh-CN" altLang="en-US" dirty="0"/>
              <a:t>软件建立了一套</a:t>
            </a:r>
            <a:r>
              <a:rPr lang="en-US" altLang="zh-CN" dirty="0"/>
              <a:t>Arduino</a:t>
            </a:r>
            <a:r>
              <a:rPr lang="zh-CN" altLang="en-US" dirty="0"/>
              <a:t>开发标准，此后的</a:t>
            </a:r>
            <a:r>
              <a:rPr lang="en-US" altLang="zh-CN" dirty="0"/>
              <a:t>Arduino</a:t>
            </a:r>
            <a:r>
              <a:rPr lang="zh-CN" altLang="en-US" dirty="0"/>
              <a:t>开发板和衍生产品都是在这个标准上建立起来的。</a:t>
            </a:r>
          </a:p>
        </p:txBody>
      </p:sp>
    </p:spTree>
    <p:extLst>
      <p:ext uri="{BB962C8B-B14F-4D97-AF65-F5344CB8AC3E}">
        <p14:creationId xmlns:p14="http://schemas.microsoft.com/office/powerpoint/2010/main" val="24113321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C53-2CD3-42BD-AF27-255FBBCE39F3}"/>
              </a:ext>
            </a:extLst>
          </p:cNvPr>
          <p:cNvSpPr>
            <a:spLocks noGrp="1"/>
          </p:cNvSpPr>
          <p:nvPr>
            <p:ph type="title"/>
          </p:nvPr>
        </p:nvSpPr>
        <p:spPr/>
        <p:txBody>
          <a:bodyPr/>
          <a:lstStyle/>
          <a:p>
            <a:pPr algn="ctr"/>
            <a:r>
              <a:rPr lang="en-US" altLang="zh-CN" dirty="0"/>
              <a:t>Arduino UNO</a:t>
            </a:r>
            <a:r>
              <a:rPr lang="zh-CN" altLang="en-US" dirty="0"/>
              <a:t>（续）</a:t>
            </a:r>
          </a:p>
        </p:txBody>
      </p:sp>
      <p:pic>
        <p:nvPicPr>
          <p:cNvPr id="4" name="内容占位符 3">
            <a:extLst>
              <a:ext uri="{FF2B5EF4-FFF2-40B4-BE49-F238E27FC236}">
                <a16:creationId xmlns:a16="http://schemas.microsoft.com/office/drawing/2014/main" id="{542BE94B-355D-4100-BDDC-82363109B229}"/>
              </a:ext>
            </a:extLst>
          </p:cNvPr>
          <p:cNvPicPr>
            <a:picLocks noGrp="1" noChangeAspect="1"/>
          </p:cNvPicPr>
          <p:nvPr>
            <p:ph idx="4294967295"/>
          </p:nvPr>
        </p:nvPicPr>
        <p:blipFill>
          <a:blip r:embed="rId2"/>
          <a:stretch>
            <a:fillRect/>
          </a:stretch>
        </p:blipFill>
        <p:spPr>
          <a:xfrm>
            <a:off x="3167717" y="2131978"/>
            <a:ext cx="6556477" cy="4068000"/>
          </a:xfrm>
          <a:prstGeom prst="rect">
            <a:avLst/>
          </a:prstGeom>
        </p:spPr>
      </p:pic>
    </p:spTree>
    <p:extLst>
      <p:ext uri="{BB962C8B-B14F-4D97-AF65-F5344CB8AC3E}">
        <p14:creationId xmlns:p14="http://schemas.microsoft.com/office/powerpoint/2010/main" val="33287945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A27C4-373A-408B-83E9-E916FFFA00D1}"/>
              </a:ext>
            </a:extLst>
          </p:cNvPr>
          <p:cNvSpPr>
            <a:spLocks noGrp="1"/>
          </p:cNvSpPr>
          <p:nvPr>
            <p:ph type="title"/>
          </p:nvPr>
        </p:nvSpPr>
        <p:spPr/>
        <p:txBody>
          <a:bodyPr/>
          <a:lstStyle/>
          <a:p>
            <a:pPr algn="ctr"/>
            <a:r>
              <a:rPr lang="en-US" altLang="zh-CN" dirty="0"/>
              <a:t>ESP8266</a:t>
            </a:r>
            <a:endParaRPr lang="zh-CN" altLang="en-US" dirty="0"/>
          </a:p>
        </p:txBody>
      </p:sp>
      <p:sp>
        <p:nvSpPr>
          <p:cNvPr id="3" name="内容占位符 2">
            <a:extLst>
              <a:ext uri="{FF2B5EF4-FFF2-40B4-BE49-F238E27FC236}">
                <a16:creationId xmlns:a16="http://schemas.microsoft.com/office/drawing/2014/main" id="{6F71F81E-06DF-43DF-86CA-1DEDB2F72B28}"/>
              </a:ext>
            </a:extLst>
          </p:cNvPr>
          <p:cNvSpPr>
            <a:spLocks noGrp="1"/>
          </p:cNvSpPr>
          <p:nvPr>
            <p:ph idx="1"/>
          </p:nvPr>
        </p:nvSpPr>
        <p:spPr/>
        <p:txBody>
          <a:bodyPr/>
          <a:lstStyle/>
          <a:p>
            <a:r>
              <a:rPr lang="en-US" altLang="zh-CN" dirty="0"/>
              <a:t>ESP8266</a:t>
            </a:r>
            <a:r>
              <a:rPr lang="zh-CN" altLang="en-US" dirty="0"/>
              <a:t>模块集成了一块</a:t>
            </a:r>
            <a:r>
              <a:rPr lang="en-US" altLang="zh-CN" dirty="0" err="1"/>
              <a:t>wifi</a:t>
            </a:r>
            <a:r>
              <a:rPr lang="zh-CN" altLang="en-US" dirty="0"/>
              <a:t>芯片和一个</a:t>
            </a:r>
            <a:r>
              <a:rPr lang="en-US" altLang="zh-CN" dirty="0" err="1"/>
              <a:t>mcu</a:t>
            </a:r>
            <a:r>
              <a:rPr lang="zh-CN" altLang="en-US" dirty="0"/>
              <a:t>，以及基于这个</a:t>
            </a:r>
            <a:r>
              <a:rPr lang="en-US" altLang="zh-CN" dirty="0" err="1"/>
              <a:t>mcu</a:t>
            </a:r>
            <a:r>
              <a:rPr lang="zh-CN" altLang="en-US" dirty="0"/>
              <a:t>扩展了一系列控制接口。</a:t>
            </a:r>
            <a:endParaRPr lang="en-US" altLang="zh-CN" dirty="0"/>
          </a:p>
          <a:p>
            <a:r>
              <a:rPr lang="en-US" altLang="zh-CN" dirty="0"/>
              <a:t>ESP8266</a:t>
            </a:r>
            <a:r>
              <a:rPr lang="zh-CN" altLang="en-US" dirty="0"/>
              <a:t>硬件接口丰富，可支持</a:t>
            </a:r>
            <a:r>
              <a:rPr lang="en-US" altLang="zh-CN" dirty="0"/>
              <a:t>UART</a:t>
            </a:r>
            <a:r>
              <a:rPr lang="zh-CN" altLang="en-US" dirty="0"/>
              <a:t>，</a:t>
            </a:r>
            <a:r>
              <a:rPr lang="en-US" altLang="zh-CN" dirty="0"/>
              <a:t>IIC</a:t>
            </a:r>
            <a:r>
              <a:rPr lang="zh-CN" altLang="en-US" dirty="0"/>
              <a:t>，</a:t>
            </a:r>
            <a:r>
              <a:rPr lang="en-US" altLang="zh-CN" dirty="0"/>
              <a:t>PWM</a:t>
            </a:r>
            <a:r>
              <a:rPr lang="zh-CN" altLang="en-US" dirty="0"/>
              <a:t>，</a:t>
            </a:r>
            <a:r>
              <a:rPr lang="en-US" altLang="zh-CN" dirty="0"/>
              <a:t>GPIO</a:t>
            </a:r>
            <a:r>
              <a:rPr lang="zh-CN" altLang="en-US" dirty="0"/>
              <a:t>，</a:t>
            </a:r>
            <a:r>
              <a:rPr lang="en-US" altLang="zh-CN" dirty="0"/>
              <a:t>ADC</a:t>
            </a:r>
            <a:r>
              <a:rPr lang="zh-CN" altLang="en-US" dirty="0"/>
              <a:t>等，适用于各种物联网应用场合。</a:t>
            </a:r>
            <a:endParaRPr lang="en-US" altLang="zh-CN" dirty="0"/>
          </a:p>
          <a:p>
            <a:r>
              <a:rPr lang="en-US" altLang="zh-CN" dirty="0"/>
              <a:t>Arduino IDE</a:t>
            </a:r>
            <a:r>
              <a:rPr lang="zh-CN" altLang="en-US" dirty="0"/>
              <a:t>可配置</a:t>
            </a:r>
            <a:r>
              <a:rPr lang="en-US" altLang="zh-CN" dirty="0"/>
              <a:t>esp8266</a:t>
            </a:r>
            <a:r>
              <a:rPr lang="zh-CN" altLang="en-US" dirty="0"/>
              <a:t>开发环境。</a:t>
            </a:r>
            <a:endParaRPr lang="en-US" altLang="zh-CN" dirty="0"/>
          </a:p>
        </p:txBody>
      </p:sp>
    </p:spTree>
    <p:extLst>
      <p:ext uri="{BB962C8B-B14F-4D97-AF65-F5344CB8AC3E}">
        <p14:creationId xmlns:p14="http://schemas.microsoft.com/office/powerpoint/2010/main" val="26841887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EA720-7CED-4791-AE14-A9D61A20FF8D}"/>
              </a:ext>
            </a:extLst>
          </p:cNvPr>
          <p:cNvSpPr>
            <a:spLocks noGrp="1"/>
          </p:cNvSpPr>
          <p:nvPr>
            <p:ph type="title"/>
          </p:nvPr>
        </p:nvSpPr>
        <p:spPr/>
        <p:txBody>
          <a:bodyPr/>
          <a:lstStyle/>
          <a:p>
            <a:pPr algn="ctr"/>
            <a:r>
              <a:rPr lang="en-US" altLang="zh-CN" dirty="0"/>
              <a:t>ESP8266</a:t>
            </a:r>
            <a:r>
              <a:rPr lang="zh-CN" altLang="en-US" dirty="0"/>
              <a:t>和</a:t>
            </a:r>
            <a:r>
              <a:rPr lang="en-US" altLang="zh-CN" dirty="0" err="1"/>
              <a:t>NodeMCU</a:t>
            </a:r>
            <a:endParaRPr lang="zh-CN" altLang="en-US" dirty="0"/>
          </a:p>
        </p:txBody>
      </p:sp>
      <p:pic>
        <p:nvPicPr>
          <p:cNvPr id="3" name="图片 2">
            <a:extLst>
              <a:ext uri="{FF2B5EF4-FFF2-40B4-BE49-F238E27FC236}">
                <a16:creationId xmlns:a16="http://schemas.microsoft.com/office/drawing/2014/main" id="{322125F4-0110-4A78-AAFF-26CD2DC659F4}"/>
              </a:ext>
            </a:extLst>
          </p:cNvPr>
          <p:cNvPicPr>
            <a:picLocks noChangeAspect="1"/>
          </p:cNvPicPr>
          <p:nvPr/>
        </p:nvPicPr>
        <p:blipFill>
          <a:blip r:embed="rId2"/>
          <a:stretch>
            <a:fillRect/>
          </a:stretch>
        </p:blipFill>
        <p:spPr>
          <a:xfrm>
            <a:off x="7761056" y="2895136"/>
            <a:ext cx="3645724" cy="2670279"/>
          </a:xfrm>
          <a:prstGeom prst="rect">
            <a:avLst/>
          </a:prstGeom>
        </p:spPr>
      </p:pic>
      <p:pic>
        <p:nvPicPr>
          <p:cNvPr id="5" name="图片 4">
            <a:extLst>
              <a:ext uri="{FF2B5EF4-FFF2-40B4-BE49-F238E27FC236}">
                <a16:creationId xmlns:a16="http://schemas.microsoft.com/office/drawing/2014/main" id="{944C0AA3-87FF-48B4-A24F-6E49B8899C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09512" y="2687544"/>
            <a:ext cx="5516880" cy="3085465"/>
          </a:xfrm>
          <a:prstGeom prst="rect">
            <a:avLst/>
          </a:prstGeom>
          <a:noFill/>
          <a:ln>
            <a:noFill/>
          </a:ln>
        </p:spPr>
      </p:pic>
      <p:sp>
        <p:nvSpPr>
          <p:cNvPr id="6" name="文本框 5">
            <a:extLst>
              <a:ext uri="{FF2B5EF4-FFF2-40B4-BE49-F238E27FC236}">
                <a16:creationId xmlns:a16="http://schemas.microsoft.com/office/drawing/2014/main" id="{0EAA7F0C-49D2-4E65-AFE7-2EEF4CE59E2D}"/>
              </a:ext>
            </a:extLst>
          </p:cNvPr>
          <p:cNvSpPr txBox="1"/>
          <p:nvPr/>
        </p:nvSpPr>
        <p:spPr>
          <a:xfrm>
            <a:off x="3545629" y="6031467"/>
            <a:ext cx="1044645" cy="369332"/>
          </a:xfrm>
          <a:prstGeom prst="rect">
            <a:avLst/>
          </a:prstGeom>
          <a:noFill/>
        </p:spPr>
        <p:txBody>
          <a:bodyPr wrap="none" rtlCol="0">
            <a:spAutoFit/>
          </a:bodyPr>
          <a:lstStyle/>
          <a:p>
            <a:r>
              <a:rPr lang="en-US" altLang="zh-CN" dirty="0"/>
              <a:t>ESP8266</a:t>
            </a:r>
            <a:endParaRPr lang="zh-CN" altLang="en-US" dirty="0"/>
          </a:p>
        </p:txBody>
      </p:sp>
      <p:sp>
        <p:nvSpPr>
          <p:cNvPr id="7" name="文本框 6">
            <a:extLst>
              <a:ext uri="{FF2B5EF4-FFF2-40B4-BE49-F238E27FC236}">
                <a16:creationId xmlns:a16="http://schemas.microsoft.com/office/drawing/2014/main" id="{97696603-C24B-4AC3-95A9-147250455517}"/>
              </a:ext>
            </a:extLst>
          </p:cNvPr>
          <p:cNvSpPr txBox="1"/>
          <p:nvPr/>
        </p:nvSpPr>
        <p:spPr>
          <a:xfrm>
            <a:off x="8561041" y="6022150"/>
            <a:ext cx="2045753" cy="369332"/>
          </a:xfrm>
          <a:prstGeom prst="rect">
            <a:avLst/>
          </a:prstGeom>
          <a:noFill/>
        </p:spPr>
        <p:txBody>
          <a:bodyPr wrap="none" rtlCol="0">
            <a:spAutoFit/>
          </a:bodyPr>
          <a:lstStyle/>
          <a:p>
            <a:r>
              <a:rPr lang="en-US" altLang="zh-CN" dirty="0" err="1"/>
              <a:t>NodeMCU</a:t>
            </a:r>
            <a:r>
              <a:rPr lang="en-US" altLang="zh-CN" dirty="0"/>
              <a:t> ESP-12E</a:t>
            </a:r>
            <a:endParaRPr lang="zh-CN" altLang="en-US" dirty="0"/>
          </a:p>
        </p:txBody>
      </p:sp>
    </p:spTree>
    <p:extLst>
      <p:ext uri="{BB962C8B-B14F-4D97-AF65-F5344CB8AC3E}">
        <p14:creationId xmlns:p14="http://schemas.microsoft.com/office/powerpoint/2010/main" val="2852369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CA3-5196-4481-94D4-13C92300F247}"/>
              </a:ext>
            </a:extLst>
          </p:cNvPr>
          <p:cNvSpPr>
            <a:spLocks noGrp="1"/>
          </p:cNvSpPr>
          <p:nvPr>
            <p:ph type="title"/>
          </p:nvPr>
        </p:nvSpPr>
        <p:spPr/>
        <p:txBody>
          <a:bodyPr/>
          <a:lstStyle/>
          <a:p>
            <a:pPr algn="ctr"/>
            <a:r>
              <a:rPr lang="en-US" altLang="zh-CN" dirty="0"/>
              <a:t>Arduino</a:t>
            </a:r>
            <a:r>
              <a:rPr lang="zh-CN" altLang="en-US" dirty="0"/>
              <a:t>编程语言</a:t>
            </a:r>
          </a:p>
        </p:txBody>
      </p:sp>
      <p:sp>
        <p:nvSpPr>
          <p:cNvPr id="3" name="内容占位符 2">
            <a:extLst>
              <a:ext uri="{FF2B5EF4-FFF2-40B4-BE49-F238E27FC236}">
                <a16:creationId xmlns:a16="http://schemas.microsoft.com/office/drawing/2014/main" id="{A7C63383-A032-4434-A64C-B8F71DBB91B6}"/>
              </a:ext>
            </a:extLst>
          </p:cNvPr>
          <p:cNvSpPr>
            <a:spLocks noGrp="1"/>
          </p:cNvSpPr>
          <p:nvPr>
            <p:ph idx="1"/>
          </p:nvPr>
        </p:nvSpPr>
        <p:spPr/>
        <p:txBody>
          <a:bodyPr/>
          <a:lstStyle/>
          <a:p>
            <a:r>
              <a:rPr lang="en-US" altLang="zh-CN" dirty="0"/>
              <a:t>Arduino</a:t>
            </a:r>
            <a:r>
              <a:rPr lang="zh-CN" altLang="en-US" dirty="0"/>
              <a:t>编程</a:t>
            </a:r>
            <a:r>
              <a:rPr lang="zh-CN" altLang="zh-CN" dirty="0"/>
              <a:t>语言是建立在</a:t>
            </a:r>
            <a:r>
              <a:rPr lang="en-US" altLang="zh-CN" dirty="0"/>
              <a:t>C/C++</a:t>
            </a:r>
            <a:r>
              <a:rPr lang="zh-CN" altLang="zh-CN" dirty="0"/>
              <a:t>基础上的，</a:t>
            </a:r>
            <a:r>
              <a:rPr lang="zh-CN" altLang="en-US" dirty="0"/>
              <a:t>基础</a:t>
            </a:r>
            <a:r>
              <a:rPr lang="zh-CN" altLang="zh-CN" dirty="0"/>
              <a:t>是</a:t>
            </a:r>
            <a:r>
              <a:rPr lang="en-US" altLang="zh-CN" dirty="0"/>
              <a:t>C</a:t>
            </a:r>
            <a:r>
              <a:rPr lang="zh-CN" altLang="zh-CN" dirty="0"/>
              <a:t>语言</a:t>
            </a:r>
            <a:r>
              <a:rPr lang="zh-CN" altLang="en-US" dirty="0"/>
              <a:t>。</a:t>
            </a:r>
            <a:endParaRPr lang="en-US" altLang="zh-CN" dirty="0"/>
          </a:p>
          <a:p>
            <a:r>
              <a:rPr lang="en-US" altLang="zh-CN" dirty="0"/>
              <a:t>Arduino</a:t>
            </a:r>
            <a:r>
              <a:rPr lang="zh-CN" altLang="en-US" dirty="0"/>
              <a:t>编程语言把</a:t>
            </a:r>
            <a:r>
              <a:rPr lang="en-US" altLang="zh-CN" dirty="0"/>
              <a:t>AVR</a:t>
            </a:r>
            <a:r>
              <a:rPr lang="zh-CN" altLang="zh-CN" dirty="0"/>
              <a:t>单片机（微控制器）相关的一些参数</a:t>
            </a:r>
            <a:r>
              <a:rPr lang="zh-CN" altLang="en-US" dirty="0"/>
              <a:t>封装好</a:t>
            </a:r>
            <a:r>
              <a:rPr lang="zh-CN" altLang="zh-CN" dirty="0"/>
              <a:t>，</a:t>
            </a:r>
            <a:r>
              <a:rPr lang="zh-CN" altLang="en-US" dirty="0"/>
              <a:t>无需</a:t>
            </a:r>
            <a:r>
              <a:rPr lang="zh-CN" altLang="zh-CN" dirty="0"/>
              <a:t>了解他的底层，</a:t>
            </a:r>
            <a:r>
              <a:rPr lang="zh-CN" altLang="en-US" dirty="0"/>
              <a:t>即使不</a:t>
            </a:r>
            <a:r>
              <a:rPr lang="zh-CN" altLang="zh-CN" dirty="0"/>
              <a:t>了解</a:t>
            </a:r>
            <a:r>
              <a:rPr lang="zh-CN" altLang="en-US" dirty="0"/>
              <a:t>细节</a:t>
            </a:r>
            <a:r>
              <a:rPr lang="zh-CN" altLang="zh-CN" dirty="0"/>
              <a:t>也</a:t>
            </a:r>
            <a:r>
              <a:rPr lang="zh-CN" altLang="en-US" dirty="0"/>
              <a:t>可以</a:t>
            </a:r>
            <a:r>
              <a:rPr lang="zh-CN" altLang="zh-CN" dirty="0"/>
              <a:t>轻松上手 </a:t>
            </a:r>
            <a:endParaRPr lang="zh-CN" altLang="en-US" dirty="0"/>
          </a:p>
        </p:txBody>
      </p:sp>
    </p:spTree>
    <p:extLst>
      <p:ext uri="{BB962C8B-B14F-4D97-AF65-F5344CB8AC3E}">
        <p14:creationId xmlns:p14="http://schemas.microsoft.com/office/powerpoint/2010/main" val="27770194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72192-51F1-497D-B335-590941741FF5}"/>
              </a:ext>
            </a:extLst>
          </p:cNvPr>
          <p:cNvSpPr>
            <a:spLocks noGrp="1"/>
          </p:cNvSpPr>
          <p:nvPr>
            <p:ph type="title"/>
          </p:nvPr>
        </p:nvSpPr>
        <p:spPr/>
        <p:txBody>
          <a:bodyPr>
            <a:normAutofit/>
          </a:bodyPr>
          <a:lstStyle/>
          <a:p>
            <a:r>
              <a:rPr lang="zh-CN" altLang="en-US" sz="2800" dirty="0"/>
              <a:t>关键字</a:t>
            </a:r>
          </a:p>
        </p:txBody>
      </p:sp>
      <p:sp>
        <p:nvSpPr>
          <p:cNvPr id="3" name="内容占位符 2">
            <a:extLst>
              <a:ext uri="{FF2B5EF4-FFF2-40B4-BE49-F238E27FC236}">
                <a16:creationId xmlns:a16="http://schemas.microsoft.com/office/drawing/2014/main" id="{00195A91-8449-4B52-B5CA-BC4713678AC9}"/>
              </a:ext>
            </a:extLst>
          </p:cNvPr>
          <p:cNvSpPr>
            <a:spLocks noGrp="1"/>
          </p:cNvSpPr>
          <p:nvPr>
            <p:ph idx="1"/>
          </p:nvPr>
        </p:nvSpPr>
        <p:spPr/>
        <p:txBody>
          <a:bodyPr>
            <a:normAutofit fontScale="77500" lnSpcReduction="20000"/>
          </a:bodyPr>
          <a:lstStyle/>
          <a:p>
            <a:pPr lvl="0"/>
            <a:r>
              <a:rPr lang="en-US" altLang="zh-CN" b="1" u="sng" dirty="0">
                <a:latin typeface="+mj-lt"/>
                <a:hlinkClick r:id="rId2">
                  <a:extLst>
                    <a:ext uri="{A12FA001-AC4F-418D-AE19-62706E023703}">
                      <ahyp:hlinkClr xmlns:ahyp="http://schemas.microsoft.com/office/drawing/2018/hyperlinkcolor" val="tx"/>
                    </a:ext>
                  </a:extLst>
                </a:hlinkClick>
              </a:rPr>
              <a:t>if</a:t>
            </a:r>
            <a:r>
              <a:rPr lang="en-US" altLang="zh-CN" b="1" dirty="0">
                <a:latin typeface="+mj-lt"/>
              </a:rPr>
              <a:t> </a:t>
            </a:r>
            <a:endParaRPr lang="zh-CN" altLang="zh-CN" dirty="0">
              <a:latin typeface="+mj-lt"/>
            </a:endParaRPr>
          </a:p>
          <a:p>
            <a:pPr lvl="0"/>
            <a:r>
              <a:rPr lang="en-US" altLang="zh-CN" b="1" u="sng" dirty="0">
                <a:latin typeface="+mj-lt"/>
                <a:hlinkClick r:id="rId3">
                  <a:extLst>
                    <a:ext uri="{A12FA001-AC4F-418D-AE19-62706E023703}">
                      <ahyp:hlinkClr xmlns:ahyp="http://schemas.microsoft.com/office/drawing/2018/hyperlinkcolor" val="tx"/>
                    </a:ext>
                  </a:extLst>
                </a:hlinkClick>
              </a:rPr>
              <a:t>if...else</a:t>
            </a:r>
            <a:r>
              <a:rPr lang="en-US" altLang="zh-CN" b="1" dirty="0">
                <a:latin typeface="+mj-lt"/>
              </a:rPr>
              <a:t> </a:t>
            </a:r>
            <a:endParaRPr lang="zh-CN" altLang="zh-CN" dirty="0">
              <a:latin typeface="+mj-lt"/>
            </a:endParaRPr>
          </a:p>
          <a:p>
            <a:pPr lvl="0"/>
            <a:r>
              <a:rPr lang="en-US" altLang="zh-CN" b="1" u="sng" dirty="0">
                <a:latin typeface="+mj-lt"/>
                <a:hlinkClick r:id="rId4">
                  <a:extLst>
                    <a:ext uri="{A12FA001-AC4F-418D-AE19-62706E023703}">
                      <ahyp:hlinkClr xmlns:ahyp="http://schemas.microsoft.com/office/drawing/2018/hyperlinkcolor" val="tx"/>
                    </a:ext>
                  </a:extLst>
                </a:hlinkClick>
              </a:rPr>
              <a:t>for</a:t>
            </a:r>
            <a:r>
              <a:rPr lang="en-US" altLang="zh-CN" b="1" dirty="0">
                <a:latin typeface="+mj-lt"/>
              </a:rPr>
              <a:t> </a:t>
            </a:r>
            <a:endParaRPr lang="zh-CN" altLang="zh-CN" dirty="0">
              <a:latin typeface="+mj-lt"/>
            </a:endParaRPr>
          </a:p>
          <a:p>
            <a:pPr lvl="0"/>
            <a:r>
              <a:rPr lang="en-US" altLang="zh-CN" b="1" u="sng" dirty="0">
                <a:latin typeface="+mj-lt"/>
                <a:hlinkClick r:id="rId5">
                  <a:extLst>
                    <a:ext uri="{A12FA001-AC4F-418D-AE19-62706E023703}">
                      <ahyp:hlinkClr xmlns:ahyp="http://schemas.microsoft.com/office/drawing/2018/hyperlinkcolor" val="tx"/>
                    </a:ext>
                  </a:extLst>
                </a:hlinkClick>
              </a:rPr>
              <a:t>switch case</a:t>
            </a:r>
            <a:r>
              <a:rPr lang="en-US" altLang="zh-CN" b="1" dirty="0">
                <a:latin typeface="+mj-lt"/>
              </a:rPr>
              <a:t> </a:t>
            </a:r>
            <a:endParaRPr lang="zh-CN" altLang="zh-CN" dirty="0">
              <a:latin typeface="+mj-lt"/>
            </a:endParaRPr>
          </a:p>
          <a:p>
            <a:pPr lvl="0"/>
            <a:r>
              <a:rPr lang="en-US" altLang="zh-CN" b="1" u="sng" dirty="0">
                <a:latin typeface="+mj-lt"/>
                <a:hlinkClick r:id="rId6">
                  <a:extLst>
                    <a:ext uri="{A12FA001-AC4F-418D-AE19-62706E023703}">
                      <ahyp:hlinkClr xmlns:ahyp="http://schemas.microsoft.com/office/drawing/2018/hyperlinkcolor" val="tx"/>
                    </a:ext>
                  </a:extLst>
                </a:hlinkClick>
              </a:rPr>
              <a:t>while</a:t>
            </a:r>
            <a:r>
              <a:rPr lang="en-US" altLang="zh-CN" b="1" dirty="0">
                <a:latin typeface="+mj-lt"/>
              </a:rPr>
              <a:t> </a:t>
            </a:r>
            <a:endParaRPr lang="zh-CN" altLang="zh-CN" dirty="0">
              <a:latin typeface="+mj-lt"/>
            </a:endParaRPr>
          </a:p>
          <a:p>
            <a:pPr lvl="0"/>
            <a:r>
              <a:rPr lang="en-US" altLang="zh-CN" b="1" u="sng" dirty="0">
                <a:latin typeface="+mj-lt"/>
                <a:hlinkClick r:id="rId7">
                  <a:extLst>
                    <a:ext uri="{A12FA001-AC4F-418D-AE19-62706E023703}">
                      <ahyp:hlinkClr xmlns:ahyp="http://schemas.microsoft.com/office/drawing/2018/hyperlinkcolor" val="tx"/>
                    </a:ext>
                  </a:extLst>
                </a:hlinkClick>
              </a:rPr>
              <a:t>do... while</a:t>
            </a:r>
            <a:r>
              <a:rPr lang="en-US" altLang="zh-CN" b="1" dirty="0">
                <a:latin typeface="+mj-lt"/>
              </a:rPr>
              <a:t> </a:t>
            </a:r>
            <a:endParaRPr lang="zh-CN" altLang="zh-CN" dirty="0">
              <a:latin typeface="+mj-lt"/>
            </a:endParaRPr>
          </a:p>
          <a:p>
            <a:pPr lvl="0"/>
            <a:r>
              <a:rPr lang="en-US" altLang="zh-CN" b="1" u="sng" dirty="0">
                <a:latin typeface="+mj-lt"/>
                <a:hlinkClick r:id="rId8">
                  <a:extLst>
                    <a:ext uri="{A12FA001-AC4F-418D-AE19-62706E023703}">
                      <ahyp:hlinkClr xmlns:ahyp="http://schemas.microsoft.com/office/drawing/2018/hyperlinkcolor" val="tx"/>
                    </a:ext>
                  </a:extLst>
                </a:hlinkClick>
              </a:rPr>
              <a:t>break</a:t>
            </a:r>
            <a:r>
              <a:rPr lang="en-US" altLang="zh-CN" b="1" dirty="0">
                <a:latin typeface="+mj-lt"/>
              </a:rPr>
              <a:t> </a:t>
            </a:r>
            <a:endParaRPr lang="zh-CN" altLang="zh-CN" dirty="0">
              <a:latin typeface="+mj-lt"/>
            </a:endParaRPr>
          </a:p>
          <a:p>
            <a:pPr lvl="0"/>
            <a:r>
              <a:rPr lang="en-US" altLang="zh-CN" b="1" u="sng" dirty="0">
                <a:latin typeface="+mj-lt"/>
                <a:hlinkClick r:id="rId9">
                  <a:extLst>
                    <a:ext uri="{A12FA001-AC4F-418D-AE19-62706E023703}">
                      <ahyp:hlinkClr xmlns:ahyp="http://schemas.microsoft.com/office/drawing/2018/hyperlinkcolor" val="tx"/>
                    </a:ext>
                  </a:extLst>
                </a:hlinkClick>
              </a:rPr>
              <a:t>continue</a:t>
            </a:r>
            <a:r>
              <a:rPr lang="en-US" altLang="zh-CN" b="1" dirty="0">
                <a:latin typeface="+mj-lt"/>
              </a:rPr>
              <a:t> </a:t>
            </a:r>
            <a:endParaRPr lang="zh-CN" altLang="zh-CN" dirty="0">
              <a:latin typeface="+mj-lt"/>
            </a:endParaRPr>
          </a:p>
          <a:p>
            <a:pPr lvl="0"/>
            <a:r>
              <a:rPr lang="en-US" altLang="zh-CN" b="1" u="sng" dirty="0">
                <a:latin typeface="+mj-lt"/>
                <a:hlinkClick r:id="rId10">
                  <a:extLst>
                    <a:ext uri="{A12FA001-AC4F-418D-AE19-62706E023703}">
                      <ahyp:hlinkClr xmlns:ahyp="http://schemas.microsoft.com/office/drawing/2018/hyperlinkcolor" val="tx"/>
                    </a:ext>
                  </a:extLst>
                </a:hlinkClick>
              </a:rPr>
              <a:t>return</a:t>
            </a:r>
            <a:r>
              <a:rPr lang="en-US" altLang="zh-CN" b="1" dirty="0">
                <a:latin typeface="+mj-lt"/>
              </a:rPr>
              <a:t> </a:t>
            </a:r>
            <a:endParaRPr lang="zh-CN" altLang="zh-CN" dirty="0">
              <a:latin typeface="+mj-lt"/>
            </a:endParaRPr>
          </a:p>
          <a:p>
            <a:endParaRPr lang="zh-CN" altLang="en-US" dirty="0"/>
          </a:p>
        </p:txBody>
      </p:sp>
    </p:spTree>
    <p:extLst>
      <p:ext uri="{BB962C8B-B14F-4D97-AF65-F5344CB8AC3E}">
        <p14:creationId xmlns:p14="http://schemas.microsoft.com/office/powerpoint/2010/main" val="65495282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4A579-A89D-433E-9E59-6001FA14249C}"/>
              </a:ext>
            </a:extLst>
          </p:cNvPr>
          <p:cNvSpPr>
            <a:spLocks noGrp="1"/>
          </p:cNvSpPr>
          <p:nvPr>
            <p:ph type="title"/>
          </p:nvPr>
        </p:nvSpPr>
        <p:spPr/>
        <p:txBody>
          <a:bodyPr/>
          <a:lstStyle/>
          <a:p>
            <a:r>
              <a:rPr lang="zh-CN" altLang="en-US" sz="2800" dirty="0"/>
              <a:t>语法符号</a:t>
            </a:r>
          </a:p>
        </p:txBody>
      </p:sp>
      <p:sp>
        <p:nvSpPr>
          <p:cNvPr id="3" name="内容占位符 2">
            <a:extLst>
              <a:ext uri="{FF2B5EF4-FFF2-40B4-BE49-F238E27FC236}">
                <a16:creationId xmlns:a16="http://schemas.microsoft.com/office/drawing/2014/main" id="{8257ADA1-0B10-43C0-AB3A-664F7E08910D}"/>
              </a:ext>
            </a:extLst>
          </p:cNvPr>
          <p:cNvSpPr>
            <a:spLocks noGrp="1"/>
          </p:cNvSpPr>
          <p:nvPr>
            <p:ph idx="1"/>
          </p:nvPr>
        </p:nvSpPr>
        <p:spPr/>
        <p:txBody>
          <a:bodyPr/>
          <a:lstStyle/>
          <a:p>
            <a:r>
              <a:rPr lang="en-US" altLang="zh-CN" dirty="0">
                <a:latin typeface="+mj-lt"/>
              </a:rPr>
              <a:t>;		// </a:t>
            </a:r>
            <a:r>
              <a:rPr lang="zh-CN" altLang="en-US" dirty="0">
                <a:latin typeface="+mj-lt"/>
              </a:rPr>
              <a:t>切记编程时注意分号，以免造成不必要的调试麻烦</a:t>
            </a:r>
            <a:endParaRPr lang="zh-CN" altLang="zh-CN" dirty="0">
              <a:latin typeface="+mj-lt"/>
            </a:endParaRPr>
          </a:p>
          <a:p>
            <a:r>
              <a:rPr lang="en-US" altLang="zh-CN" dirty="0">
                <a:latin typeface="+mj-lt"/>
              </a:rPr>
              <a:t>{}		// </a:t>
            </a:r>
            <a:r>
              <a:rPr lang="zh-CN" altLang="en-US" dirty="0">
                <a:latin typeface="+mj-lt"/>
              </a:rPr>
              <a:t>块符号</a:t>
            </a:r>
            <a:endParaRPr lang="zh-CN" altLang="zh-CN" dirty="0">
              <a:latin typeface="+mj-lt"/>
            </a:endParaRPr>
          </a:p>
          <a:p>
            <a:r>
              <a:rPr lang="en-US" altLang="zh-CN" dirty="0">
                <a:latin typeface="+mj-lt"/>
              </a:rPr>
              <a:t>//		//</a:t>
            </a:r>
            <a:r>
              <a:rPr lang="zh-CN" altLang="en-US" dirty="0">
                <a:latin typeface="+mj-lt"/>
              </a:rPr>
              <a:t> 行注释</a:t>
            </a:r>
            <a:endParaRPr lang="zh-CN" altLang="zh-CN" dirty="0">
              <a:latin typeface="+mj-lt"/>
            </a:endParaRPr>
          </a:p>
          <a:p>
            <a:r>
              <a:rPr lang="en-US" altLang="zh-CN" dirty="0">
                <a:latin typeface="+mj-lt"/>
              </a:rPr>
              <a:t>/* */		// </a:t>
            </a:r>
            <a:r>
              <a:rPr lang="zh-CN" altLang="en-US" dirty="0">
                <a:latin typeface="+mj-lt"/>
              </a:rPr>
              <a:t>块注释</a:t>
            </a:r>
          </a:p>
        </p:txBody>
      </p:sp>
    </p:spTree>
    <p:extLst>
      <p:ext uri="{BB962C8B-B14F-4D97-AF65-F5344CB8AC3E}">
        <p14:creationId xmlns:p14="http://schemas.microsoft.com/office/powerpoint/2010/main" val="217003021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24990-E5CF-4190-9A39-8997EA38C7A8}"/>
              </a:ext>
            </a:extLst>
          </p:cNvPr>
          <p:cNvSpPr>
            <a:spLocks noGrp="1"/>
          </p:cNvSpPr>
          <p:nvPr>
            <p:ph type="title"/>
          </p:nvPr>
        </p:nvSpPr>
        <p:spPr/>
        <p:txBody>
          <a:bodyPr/>
          <a:lstStyle/>
          <a:p>
            <a:r>
              <a:rPr lang="zh-CN" altLang="zh-CN" sz="2800" dirty="0"/>
              <a:t>运算符</a:t>
            </a:r>
            <a:endParaRPr lang="zh-CN" altLang="en-US" sz="2800" dirty="0"/>
          </a:p>
        </p:txBody>
      </p:sp>
      <p:sp>
        <p:nvSpPr>
          <p:cNvPr id="3" name="内容占位符 2">
            <a:extLst>
              <a:ext uri="{FF2B5EF4-FFF2-40B4-BE49-F238E27FC236}">
                <a16:creationId xmlns:a16="http://schemas.microsoft.com/office/drawing/2014/main" id="{59FF80A0-BC9C-447C-8416-B4419B52CD00}"/>
              </a:ext>
            </a:extLst>
          </p:cNvPr>
          <p:cNvSpPr>
            <a:spLocks noGrp="1"/>
          </p:cNvSpPr>
          <p:nvPr>
            <p:ph idx="1"/>
          </p:nvPr>
        </p:nvSpPr>
        <p:spPr/>
        <p:txBody>
          <a:bodyPr>
            <a:normAutofit/>
          </a:bodyPr>
          <a:lstStyle/>
          <a:p>
            <a:pPr lvl="0"/>
            <a:r>
              <a:rPr lang="en-US" altLang="zh-CN" dirty="0">
                <a:latin typeface="+mj-lt"/>
              </a:rPr>
              <a:t>= 	+ 	- 	* </a:t>
            </a:r>
            <a:endParaRPr lang="zh-CN" altLang="zh-CN" dirty="0">
              <a:latin typeface="+mj-lt"/>
            </a:endParaRPr>
          </a:p>
          <a:p>
            <a:pPr lvl="0"/>
            <a:r>
              <a:rPr lang="en-US" altLang="zh-CN" dirty="0">
                <a:latin typeface="+mj-lt"/>
              </a:rPr>
              <a:t>/ 	% 	==	!=</a:t>
            </a:r>
          </a:p>
          <a:p>
            <a:pPr lvl="0"/>
            <a:r>
              <a:rPr lang="en-US" altLang="zh-CN" dirty="0">
                <a:latin typeface="+mj-lt"/>
              </a:rPr>
              <a:t>&lt;	&gt;	&lt;=	&gt;=</a:t>
            </a:r>
            <a:endParaRPr lang="zh-CN" altLang="zh-CN" dirty="0">
              <a:latin typeface="+mj-lt"/>
            </a:endParaRPr>
          </a:p>
          <a:p>
            <a:pPr lvl="0"/>
            <a:r>
              <a:rPr lang="en-US" altLang="zh-CN" dirty="0">
                <a:latin typeface="+mj-lt"/>
              </a:rPr>
              <a:t>&amp;&amp;	||	!	++</a:t>
            </a:r>
            <a:endParaRPr lang="zh-CN" altLang="zh-CN" dirty="0">
              <a:latin typeface="+mj-lt"/>
            </a:endParaRPr>
          </a:p>
          <a:p>
            <a:pPr lvl="0"/>
            <a:r>
              <a:rPr lang="en-US" altLang="zh-CN" dirty="0">
                <a:latin typeface="+mj-lt"/>
              </a:rPr>
              <a:t>--	+=	-=	*=</a:t>
            </a:r>
            <a:endParaRPr lang="zh-CN" altLang="zh-CN" dirty="0">
              <a:latin typeface="+mj-lt"/>
            </a:endParaRPr>
          </a:p>
          <a:p>
            <a:pPr lvl="0"/>
            <a:r>
              <a:rPr lang="en-US" altLang="zh-CN" dirty="0">
                <a:latin typeface="+mj-lt"/>
              </a:rPr>
              <a:t>/=</a:t>
            </a:r>
            <a:endParaRPr lang="zh-CN" altLang="zh-CN" dirty="0">
              <a:latin typeface="+mj-lt"/>
            </a:endParaRPr>
          </a:p>
          <a:p>
            <a:endParaRPr lang="zh-CN" altLang="en-US" dirty="0"/>
          </a:p>
        </p:txBody>
      </p:sp>
    </p:spTree>
    <p:extLst>
      <p:ext uri="{BB962C8B-B14F-4D97-AF65-F5344CB8AC3E}">
        <p14:creationId xmlns:p14="http://schemas.microsoft.com/office/powerpoint/2010/main" val="33097692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773832"/>
            <a:ext cx="8229600" cy="1143000"/>
          </a:xfrm>
        </p:spPr>
        <p:txBody>
          <a:bodyPr>
            <a:normAutofit/>
          </a:bodyPr>
          <a:lstStyle/>
          <a:p>
            <a:r>
              <a:rPr lang="zh-CN" altLang="en-US" sz="4800" b="1" dirty="0"/>
              <a:t>联系方式</a:t>
            </a:r>
          </a:p>
        </p:txBody>
      </p:sp>
      <p:sp>
        <p:nvSpPr>
          <p:cNvPr id="3" name="内容占位符 2"/>
          <p:cNvSpPr>
            <a:spLocks noGrp="1"/>
          </p:cNvSpPr>
          <p:nvPr>
            <p:ph idx="1"/>
          </p:nvPr>
        </p:nvSpPr>
        <p:spPr>
          <a:xfrm>
            <a:off x="2711624" y="2240868"/>
            <a:ext cx="7200800" cy="2376264"/>
          </a:xfrm>
        </p:spPr>
        <p:txBody>
          <a:bodyPr>
            <a:normAutofit fontScale="77500" lnSpcReduction="20000"/>
          </a:bodyPr>
          <a:lstStyle/>
          <a:p>
            <a:r>
              <a:rPr lang="zh-CN" altLang="en-US" sz="2800" dirty="0">
                <a:latin typeface="+mn-ea"/>
              </a:rPr>
              <a:t>辅导老师：   房琛琛    </a:t>
            </a:r>
            <a:r>
              <a:rPr lang="en-US" altLang="zh-CN" sz="2800" dirty="0">
                <a:latin typeface="+mn-ea"/>
              </a:rPr>
              <a:t>15991743240</a:t>
            </a:r>
          </a:p>
          <a:p>
            <a:r>
              <a:rPr lang="zh-CN" altLang="en-US" sz="2800" dirty="0">
                <a:latin typeface="+mn-ea"/>
              </a:rPr>
              <a:t>助教：           付博文    </a:t>
            </a:r>
            <a:r>
              <a:rPr lang="en-US" altLang="zh-CN" sz="2800" dirty="0">
                <a:latin typeface="+mn-ea"/>
              </a:rPr>
              <a:t>13519103477</a:t>
            </a:r>
          </a:p>
          <a:p>
            <a:r>
              <a:rPr lang="zh-CN" altLang="en-US" sz="2800" dirty="0">
                <a:latin typeface="+mn-ea"/>
              </a:rPr>
              <a:t>主讲：           郝宽宽    </a:t>
            </a:r>
            <a:r>
              <a:rPr lang="en-US" altLang="zh-CN" sz="2800" dirty="0">
                <a:latin typeface="+mn-ea"/>
                <a:hlinkClick r:id="rId2"/>
              </a:rPr>
              <a:t>hkkdlut@sina.cn</a:t>
            </a:r>
            <a:endParaRPr lang="en-US" altLang="zh-CN" sz="2800" dirty="0">
              <a:latin typeface="+mn-ea"/>
            </a:endParaRPr>
          </a:p>
          <a:p>
            <a:endParaRPr lang="en-US" altLang="zh-CN" sz="2800" dirty="0">
              <a:latin typeface="+mn-ea"/>
            </a:endParaRPr>
          </a:p>
          <a:p>
            <a:pPr marL="0" indent="0">
              <a:buNone/>
            </a:pPr>
            <a:r>
              <a:rPr lang="zh-CN" altLang="en-US" sz="2800" dirty="0">
                <a:latin typeface="+mn-ea"/>
              </a:rPr>
              <a:t>答疑：邮件联系，附上问题现象描述和所有相关实验截图。</a:t>
            </a:r>
            <a:endParaRPr lang="en-US" altLang="zh-CN" sz="28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CB36B-E3B0-47A7-8DB5-94D96C521929}"/>
              </a:ext>
            </a:extLst>
          </p:cNvPr>
          <p:cNvSpPr>
            <a:spLocks noGrp="1"/>
          </p:cNvSpPr>
          <p:nvPr>
            <p:ph type="title"/>
          </p:nvPr>
        </p:nvSpPr>
        <p:spPr/>
        <p:txBody>
          <a:bodyPr/>
          <a:lstStyle/>
          <a:p>
            <a:r>
              <a:rPr lang="zh-CN" altLang="zh-CN" sz="2800" dirty="0"/>
              <a:t>数据类型</a:t>
            </a:r>
            <a:endParaRPr lang="zh-CN" altLang="en-US" sz="2800" dirty="0"/>
          </a:p>
        </p:txBody>
      </p:sp>
      <p:sp>
        <p:nvSpPr>
          <p:cNvPr id="3" name="内容占位符 2">
            <a:extLst>
              <a:ext uri="{FF2B5EF4-FFF2-40B4-BE49-F238E27FC236}">
                <a16:creationId xmlns:a16="http://schemas.microsoft.com/office/drawing/2014/main" id="{9317045C-2305-4AF3-B1DF-2C3B5EB82D0C}"/>
              </a:ext>
            </a:extLst>
          </p:cNvPr>
          <p:cNvSpPr>
            <a:spLocks noGrp="1"/>
          </p:cNvSpPr>
          <p:nvPr>
            <p:ph idx="1"/>
          </p:nvPr>
        </p:nvSpPr>
        <p:spPr/>
        <p:txBody>
          <a:bodyPr>
            <a:normAutofit fontScale="77500" lnSpcReduction="20000"/>
          </a:bodyPr>
          <a:lstStyle/>
          <a:p>
            <a:pPr>
              <a:lnSpc>
                <a:spcPct val="110000"/>
              </a:lnSpc>
            </a:pPr>
            <a:r>
              <a:rPr lang="en-US" altLang="zh-CN" sz="3600" dirty="0" err="1">
                <a:solidFill>
                  <a:srgbClr val="FF0000"/>
                </a:solidFill>
                <a:latin typeface="+mj-lt"/>
              </a:rPr>
              <a:t>boolean</a:t>
            </a:r>
            <a:r>
              <a:rPr lang="en-US" altLang="zh-CN" sz="3600" dirty="0">
                <a:latin typeface="+mj-lt"/>
              </a:rPr>
              <a:t>			char </a:t>
            </a:r>
            <a:endParaRPr lang="zh-CN" altLang="zh-CN" sz="3600" dirty="0">
              <a:latin typeface="+mj-lt"/>
            </a:endParaRPr>
          </a:p>
          <a:p>
            <a:pPr>
              <a:lnSpc>
                <a:spcPct val="110000"/>
              </a:lnSpc>
            </a:pPr>
            <a:r>
              <a:rPr lang="en-US" altLang="zh-CN" sz="3600" dirty="0">
                <a:solidFill>
                  <a:srgbClr val="FF0000"/>
                </a:solidFill>
                <a:latin typeface="+mj-lt"/>
              </a:rPr>
              <a:t>byte</a:t>
            </a:r>
            <a:r>
              <a:rPr lang="en-US" altLang="zh-CN" sz="3600" dirty="0">
                <a:latin typeface="+mj-lt"/>
              </a:rPr>
              <a:t>			int</a:t>
            </a:r>
            <a:endParaRPr lang="zh-CN" altLang="zh-CN" sz="3600" dirty="0">
              <a:latin typeface="+mj-lt"/>
            </a:endParaRPr>
          </a:p>
          <a:p>
            <a:pPr>
              <a:lnSpc>
                <a:spcPct val="110000"/>
              </a:lnSpc>
            </a:pPr>
            <a:r>
              <a:rPr lang="en-US" altLang="zh-CN" sz="3600" dirty="0">
                <a:latin typeface="+mj-lt"/>
              </a:rPr>
              <a:t>unsigned int		long</a:t>
            </a:r>
            <a:endParaRPr lang="zh-CN" altLang="zh-CN" sz="3600" dirty="0">
              <a:latin typeface="+mj-lt"/>
            </a:endParaRPr>
          </a:p>
          <a:p>
            <a:pPr>
              <a:lnSpc>
                <a:spcPct val="110000"/>
              </a:lnSpc>
            </a:pPr>
            <a:r>
              <a:rPr lang="en-US" altLang="zh-CN" sz="3600" dirty="0">
                <a:latin typeface="+mj-lt"/>
              </a:rPr>
              <a:t>unsigned long	float</a:t>
            </a:r>
            <a:endParaRPr lang="zh-CN" altLang="zh-CN" sz="3600" dirty="0">
              <a:latin typeface="+mj-lt"/>
            </a:endParaRPr>
          </a:p>
          <a:p>
            <a:pPr>
              <a:lnSpc>
                <a:spcPct val="110000"/>
              </a:lnSpc>
            </a:pPr>
            <a:r>
              <a:rPr lang="en-US" altLang="zh-CN" sz="3600" dirty="0">
                <a:latin typeface="+mj-lt"/>
              </a:rPr>
              <a:t>double			</a:t>
            </a:r>
            <a:r>
              <a:rPr lang="en-US" altLang="zh-CN" sz="3600" dirty="0">
                <a:solidFill>
                  <a:srgbClr val="FF0000"/>
                </a:solidFill>
                <a:latin typeface="+mj-lt"/>
              </a:rPr>
              <a:t>string</a:t>
            </a:r>
            <a:endParaRPr lang="zh-CN" altLang="zh-CN" sz="3600" dirty="0">
              <a:solidFill>
                <a:srgbClr val="FF0000"/>
              </a:solidFill>
              <a:latin typeface="+mj-lt"/>
            </a:endParaRPr>
          </a:p>
          <a:p>
            <a:pPr>
              <a:lnSpc>
                <a:spcPct val="110000"/>
              </a:lnSpc>
            </a:pPr>
            <a:r>
              <a:rPr lang="en-US" altLang="zh-CN" sz="3600" dirty="0">
                <a:solidFill>
                  <a:srgbClr val="FF0000"/>
                </a:solidFill>
                <a:latin typeface="+mj-lt"/>
              </a:rPr>
              <a:t>array</a:t>
            </a:r>
            <a:r>
              <a:rPr lang="en-US" altLang="zh-CN" sz="3600" dirty="0">
                <a:latin typeface="+mj-lt"/>
              </a:rPr>
              <a:t>			void</a:t>
            </a:r>
            <a:endParaRPr lang="zh-CN" altLang="zh-CN" sz="3600" dirty="0">
              <a:latin typeface="+mj-lt"/>
            </a:endParaRPr>
          </a:p>
          <a:p>
            <a:endParaRPr lang="zh-CN" altLang="en-US" dirty="0"/>
          </a:p>
        </p:txBody>
      </p:sp>
    </p:spTree>
    <p:extLst>
      <p:ext uri="{BB962C8B-B14F-4D97-AF65-F5344CB8AC3E}">
        <p14:creationId xmlns:p14="http://schemas.microsoft.com/office/powerpoint/2010/main" val="2069145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C694A-7F46-4ED8-ACAC-8DD165248884}"/>
              </a:ext>
            </a:extLst>
          </p:cNvPr>
          <p:cNvSpPr>
            <a:spLocks noGrp="1"/>
          </p:cNvSpPr>
          <p:nvPr>
            <p:ph type="title"/>
          </p:nvPr>
        </p:nvSpPr>
        <p:spPr/>
        <p:txBody>
          <a:bodyPr/>
          <a:lstStyle/>
          <a:p>
            <a:r>
              <a:rPr lang="zh-CN" altLang="zh-CN" sz="2800" dirty="0"/>
              <a:t>常量</a:t>
            </a:r>
            <a:endParaRPr lang="zh-CN" altLang="en-US" sz="2800" dirty="0"/>
          </a:p>
        </p:txBody>
      </p:sp>
      <p:sp>
        <p:nvSpPr>
          <p:cNvPr id="3" name="内容占位符 2">
            <a:extLst>
              <a:ext uri="{FF2B5EF4-FFF2-40B4-BE49-F238E27FC236}">
                <a16:creationId xmlns:a16="http://schemas.microsoft.com/office/drawing/2014/main" id="{AD7AA2ED-D7DE-4789-9597-32F8AA056059}"/>
              </a:ext>
            </a:extLst>
          </p:cNvPr>
          <p:cNvSpPr>
            <a:spLocks noGrp="1"/>
          </p:cNvSpPr>
          <p:nvPr>
            <p:ph idx="1"/>
          </p:nvPr>
        </p:nvSpPr>
        <p:spPr/>
        <p:txBody>
          <a:bodyPr>
            <a:normAutofit/>
          </a:bodyPr>
          <a:lstStyle/>
          <a:p>
            <a:pPr lvl="0"/>
            <a:r>
              <a:rPr lang="en-US" altLang="zh-CN" dirty="0">
                <a:latin typeface="+mj-lt"/>
                <a:hlinkClick r:id="rId2">
                  <a:extLst>
                    <a:ext uri="{A12FA001-AC4F-418D-AE19-62706E023703}">
                      <ahyp:hlinkClr xmlns:ahyp="http://schemas.microsoft.com/office/drawing/2018/hyperlinkcolor" val="tx"/>
                    </a:ext>
                  </a:extLst>
                </a:hlinkClick>
              </a:rPr>
              <a:t>HIGH</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LOW</a:t>
            </a:r>
            <a:r>
              <a:rPr lang="en-US" altLang="zh-CN" dirty="0">
                <a:latin typeface="+mj-lt"/>
              </a:rPr>
              <a:t>     </a:t>
            </a:r>
          </a:p>
          <a:p>
            <a:pPr marL="0" lvl="0" indent="0">
              <a:buNone/>
            </a:pPr>
            <a:r>
              <a:rPr lang="en-US" altLang="zh-CN" sz="2000" dirty="0">
                <a:latin typeface="+mj-lt"/>
              </a:rPr>
              <a:t>	</a:t>
            </a:r>
            <a:r>
              <a:rPr lang="zh-CN" altLang="zh-CN" sz="2000" dirty="0">
                <a:latin typeface="+mj-lt"/>
              </a:rPr>
              <a:t>表示数字</a:t>
            </a:r>
            <a:r>
              <a:rPr lang="en-US" altLang="zh-CN" sz="2000" dirty="0">
                <a:latin typeface="+mj-lt"/>
              </a:rPr>
              <a:t>IO</a:t>
            </a:r>
            <a:r>
              <a:rPr lang="zh-CN" altLang="zh-CN" sz="2000" dirty="0">
                <a:latin typeface="+mj-lt"/>
              </a:rPr>
              <a:t>口的电平，</a:t>
            </a:r>
            <a:r>
              <a:rPr lang="en-US" altLang="zh-CN" sz="2000" dirty="0">
                <a:latin typeface="+mj-lt"/>
                <a:hlinkClick r:id="rId2">
                  <a:extLst>
                    <a:ext uri="{A12FA001-AC4F-418D-AE19-62706E023703}">
                      <ahyp:hlinkClr xmlns:ahyp="http://schemas.microsoft.com/office/drawing/2018/hyperlinkcolor" val="tx"/>
                    </a:ext>
                  </a:extLst>
                </a:hlinkClick>
              </a:rPr>
              <a:t>HIGH</a:t>
            </a:r>
            <a:r>
              <a:rPr lang="en-US" altLang="zh-CN" sz="2000" dirty="0">
                <a:latin typeface="+mj-lt"/>
              </a:rPr>
              <a:t> </a:t>
            </a:r>
            <a:r>
              <a:rPr lang="zh-CN" altLang="zh-CN" sz="2000" dirty="0">
                <a:latin typeface="+mj-lt"/>
              </a:rPr>
              <a:t>表示高电平（</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LOW</a:t>
            </a:r>
            <a:r>
              <a:rPr lang="en-US" altLang="zh-CN" sz="2000" dirty="0">
                <a:latin typeface="+mj-lt"/>
              </a:rPr>
              <a:t> </a:t>
            </a:r>
            <a:r>
              <a:rPr lang="zh-CN" altLang="zh-CN" sz="2000" dirty="0">
                <a:latin typeface="+mj-lt"/>
              </a:rPr>
              <a:t>表示低电平（</a:t>
            </a:r>
            <a:r>
              <a:rPr lang="en-US" altLang="zh-CN" sz="2000" dirty="0">
                <a:latin typeface="+mj-lt"/>
              </a:rPr>
              <a:t>0</a:t>
            </a:r>
            <a:r>
              <a:rPr lang="zh-CN" altLang="zh-CN" sz="2000" dirty="0">
                <a:latin typeface="+mj-lt"/>
              </a:rPr>
              <a:t>）</a:t>
            </a:r>
            <a:r>
              <a:rPr lang="zh-CN" altLang="zh-CN" dirty="0">
                <a:latin typeface="+mj-lt"/>
              </a:rPr>
              <a:t> </a:t>
            </a:r>
          </a:p>
          <a:p>
            <a:pPr lvl="0"/>
            <a:r>
              <a:rPr lang="en-US" altLang="zh-CN" dirty="0">
                <a:latin typeface="+mj-lt"/>
                <a:hlinkClick r:id="rId2">
                  <a:extLst>
                    <a:ext uri="{A12FA001-AC4F-418D-AE19-62706E023703}">
                      <ahyp:hlinkClr xmlns:ahyp="http://schemas.microsoft.com/office/drawing/2018/hyperlinkcolor" val="tx"/>
                    </a:ext>
                  </a:extLst>
                </a:hlinkClick>
              </a:rPr>
              <a:t>INPUT</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OUTPUT</a:t>
            </a:r>
            <a:r>
              <a:rPr lang="en-US" altLang="zh-CN" dirty="0">
                <a:latin typeface="+mj-lt"/>
              </a:rPr>
              <a:t> </a:t>
            </a:r>
          </a:p>
          <a:p>
            <a:pPr marL="457200" lvl="1" indent="0">
              <a:buNone/>
            </a:pPr>
            <a:r>
              <a:rPr lang="zh-CN" altLang="zh-CN" sz="2000" dirty="0">
                <a:latin typeface="+mj-lt"/>
              </a:rPr>
              <a:t>表示数字</a:t>
            </a:r>
            <a:r>
              <a:rPr lang="en-US" altLang="zh-CN" sz="2000" dirty="0">
                <a:latin typeface="+mj-lt"/>
              </a:rPr>
              <a:t>IO</a:t>
            </a:r>
            <a:r>
              <a:rPr lang="zh-CN" altLang="zh-CN" sz="2000" dirty="0">
                <a:latin typeface="+mj-lt"/>
              </a:rPr>
              <a:t>口的方向，</a:t>
            </a:r>
            <a:r>
              <a:rPr lang="en-US" altLang="zh-CN" sz="2000" dirty="0">
                <a:latin typeface="+mj-lt"/>
                <a:hlinkClick r:id="rId2">
                  <a:extLst>
                    <a:ext uri="{A12FA001-AC4F-418D-AE19-62706E023703}">
                      <ahyp:hlinkClr xmlns:ahyp="http://schemas.microsoft.com/office/drawing/2018/hyperlinkcolor" val="tx"/>
                    </a:ext>
                  </a:extLst>
                </a:hlinkClick>
              </a:rPr>
              <a:t>INPUT</a:t>
            </a:r>
            <a:r>
              <a:rPr lang="en-US" altLang="zh-CN" sz="2000" dirty="0">
                <a:latin typeface="+mj-lt"/>
              </a:rPr>
              <a:t> </a:t>
            </a:r>
            <a:r>
              <a:rPr lang="zh-CN" altLang="zh-CN" sz="2000" dirty="0">
                <a:latin typeface="+mj-lt"/>
              </a:rPr>
              <a:t>表示输入（高阻态），</a:t>
            </a:r>
            <a:r>
              <a:rPr lang="en-US" altLang="zh-CN" sz="2000" dirty="0">
                <a:latin typeface="+mj-lt"/>
                <a:hlinkClick r:id="rId2">
                  <a:extLst>
                    <a:ext uri="{A12FA001-AC4F-418D-AE19-62706E023703}">
                      <ahyp:hlinkClr xmlns:ahyp="http://schemas.microsoft.com/office/drawing/2018/hyperlinkcolor" val="tx"/>
                    </a:ext>
                  </a:extLst>
                </a:hlinkClick>
              </a:rPr>
              <a:t>OUTPUT</a:t>
            </a:r>
            <a:r>
              <a:rPr lang="en-US" altLang="zh-CN" sz="2000" dirty="0">
                <a:latin typeface="+mj-lt"/>
              </a:rPr>
              <a:t>   </a:t>
            </a:r>
            <a:r>
              <a:rPr lang="zh-CN" altLang="zh-CN" sz="2000" dirty="0">
                <a:latin typeface="+mj-lt"/>
              </a:rPr>
              <a:t>表示输出（</a:t>
            </a:r>
            <a:r>
              <a:rPr lang="en-US" altLang="zh-CN" sz="2000" dirty="0">
                <a:latin typeface="+mj-lt"/>
              </a:rPr>
              <a:t>AVR</a:t>
            </a:r>
            <a:r>
              <a:rPr lang="zh-CN" altLang="zh-CN" sz="2000" dirty="0">
                <a:latin typeface="+mj-lt"/>
              </a:rPr>
              <a:t>能提供</a:t>
            </a:r>
            <a:r>
              <a:rPr lang="en-US" altLang="zh-CN" sz="2000" dirty="0">
                <a:latin typeface="+mj-lt"/>
              </a:rPr>
              <a:t>5V</a:t>
            </a:r>
            <a:r>
              <a:rPr lang="zh-CN" altLang="zh-CN" sz="2000" dirty="0">
                <a:latin typeface="+mj-lt"/>
              </a:rPr>
              <a:t>电压</a:t>
            </a:r>
            <a:r>
              <a:rPr lang="en-US" altLang="zh-CN" sz="2000" dirty="0">
                <a:latin typeface="+mj-lt"/>
              </a:rPr>
              <a:t> 40mA</a:t>
            </a:r>
            <a:r>
              <a:rPr lang="zh-CN" altLang="zh-CN" sz="2000" dirty="0">
                <a:latin typeface="+mj-lt"/>
              </a:rPr>
              <a:t>电流）</a:t>
            </a:r>
          </a:p>
          <a:p>
            <a:r>
              <a:rPr lang="en-US" altLang="zh-CN" dirty="0">
                <a:latin typeface="+mj-lt"/>
                <a:hlinkClick r:id="rId2">
                  <a:extLst>
                    <a:ext uri="{A12FA001-AC4F-418D-AE19-62706E023703}">
                      <ahyp:hlinkClr xmlns:ahyp="http://schemas.microsoft.com/office/drawing/2018/hyperlinkcolor" val="tx"/>
                    </a:ext>
                  </a:extLst>
                </a:hlinkClick>
              </a:rPr>
              <a:t>true</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false</a:t>
            </a:r>
            <a:r>
              <a:rPr lang="en-US" altLang="zh-CN" dirty="0">
                <a:latin typeface="+mj-lt"/>
              </a:rPr>
              <a:t>   </a:t>
            </a:r>
          </a:p>
          <a:p>
            <a:pPr marL="457200" lvl="1" indent="0">
              <a:buNone/>
            </a:pPr>
            <a:r>
              <a:rPr lang="en-US" altLang="zh-CN" sz="2000" dirty="0">
                <a:latin typeface="+mj-lt"/>
                <a:hlinkClick r:id="rId2">
                  <a:extLst>
                    <a:ext uri="{A12FA001-AC4F-418D-AE19-62706E023703}">
                      <ahyp:hlinkClr xmlns:ahyp="http://schemas.microsoft.com/office/drawing/2018/hyperlinkcolor" val="tx"/>
                    </a:ext>
                  </a:extLst>
                </a:hlinkClick>
              </a:rPr>
              <a:t>true</a:t>
            </a:r>
            <a:r>
              <a:rPr lang="en-US" altLang="zh-CN" sz="2000" dirty="0">
                <a:latin typeface="+mj-lt"/>
              </a:rPr>
              <a:t> </a:t>
            </a:r>
            <a:r>
              <a:rPr lang="zh-CN" altLang="zh-CN" sz="2000" dirty="0">
                <a:latin typeface="+mj-lt"/>
              </a:rPr>
              <a:t>表示真（</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false</a:t>
            </a:r>
            <a:r>
              <a:rPr lang="zh-CN" altLang="zh-CN" sz="2000" dirty="0">
                <a:latin typeface="+mj-lt"/>
              </a:rPr>
              <a:t>表示假（</a:t>
            </a:r>
            <a:r>
              <a:rPr lang="en-US" altLang="zh-CN" sz="2000" dirty="0">
                <a:latin typeface="+mj-lt"/>
              </a:rPr>
              <a:t>0</a:t>
            </a:r>
            <a:r>
              <a:rPr lang="zh-CN" altLang="en-US" sz="2000" dirty="0">
                <a:latin typeface="+mj-lt"/>
              </a:rPr>
              <a:t>）</a:t>
            </a:r>
          </a:p>
        </p:txBody>
      </p:sp>
    </p:spTree>
    <p:extLst>
      <p:ext uri="{BB962C8B-B14F-4D97-AF65-F5344CB8AC3E}">
        <p14:creationId xmlns:p14="http://schemas.microsoft.com/office/powerpoint/2010/main" val="9305989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D385-0B7E-46EF-BF21-8478D4F3D71B}"/>
              </a:ext>
            </a:extLst>
          </p:cNvPr>
          <p:cNvSpPr>
            <a:spLocks noGrp="1"/>
          </p:cNvSpPr>
          <p:nvPr>
            <p:ph type="title"/>
          </p:nvPr>
        </p:nvSpPr>
        <p:spPr/>
        <p:txBody>
          <a:bodyPr/>
          <a:lstStyle/>
          <a:p>
            <a:r>
              <a:rPr lang="zh-CN" altLang="zh-CN" sz="2800" dirty="0"/>
              <a:t>结构</a:t>
            </a:r>
            <a:endParaRPr lang="zh-CN" altLang="en-US" sz="2800" dirty="0"/>
          </a:p>
        </p:txBody>
      </p:sp>
      <p:sp>
        <p:nvSpPr>
          <p:cNvPr id="3" name="内容占位符 2">
            <a:extLst>
              <a:ext uri="{FF2B5EF4-FFF2-40B4-BE49-F238E27FC236}">
                <a16:creationId xmlns:a16="http://schemas.microsoft.com/office/drawing/2014/main" id="{68DDA2BA-A91E-441A-A94D-0463AD47761E}"/>
              </a:ext>
            </a:extLst>
          </p:cNvPr>
          <p:cNvSpPr>
            <a:spLocks noGrp="1"/>
          </p:cNvSpPr>
          <p:nvPr>
            <p:ph idx="1"/>
          </p:nvPr>
        </p:nvSpPr>
        <p:spPr/>
        <p:txBody>
          <a:bodyPr/>
          <a:lstStyle/>
          <a:p>
            <a:pPr lvl="0"/>
            <a:r>
              <a:rPr lang="en-US" altLang="zh-CN" dirty="0">
                <a:latin typeface="+mj-lt"/>
              </a:rPr>
              <a:t>void </a:t>
            </a:r>
            <a:r>
              <a:rPr lang="en-US" altLang="zh-CN" dirty="0">
                <a:latin typeface="+mj-lt"/>
                <a:hlinkClick r:id="rId2">
                  <a:extLst>
                    <a:ext uri="{A12FA001-AC4F-418D-AE19-62706E023703}">
                      <ahyp:hlinkClr xmlns:ahyp="http://schemas.microsoft.com/office/drawing/2018/hyperlinkcolor" val="tx"/>
                    </a:ext>
                  </a:extLst>
                </a:hlinkClick>
              </a:rPr>
              <a:t>setup</a:t>
            </a:r>
            <a:r>
              <a:rPr lang="en-US" altLang="zh-CN" dirty="0">
                <a:latin typeface="+mj-lt"/>
              </a:rPr>
              <a:t>()   </a:t>
            </a:r>
          </a:p>
          <a:p>
            <a:pPr marL="457200" lvl="1" indent="0">
              <a:buFont typeface="Arial" panose="020B0604020202020204" pitchFamily="34" charset="0"/>
              <a:buNone/>
            </a:pPr>
            <a:r>
              <a:rPr lang="zh-CN" altLang="zh-CN" sz="2000" dirty="0">
                <a:latin typeface="+mj-lt"/>
              </a:rPr>
              <a:t>初始化变量，管脚模式，调用库函数等 </a:t>
            </a:r>
            <a:endParaRPr lang="zh-CN" altLang="zh-CN" sz="2800" dirty="0">
              <a:latin typeface="+mj-lt"/>
            </a:endParaRPr>
          </a:p>
          <a:p>
            <a:pPr lvl="0"/>
            <a:r>
              <a:rPr lang="en-US" altLang="zh-CN" dirty="0">
                <a:latin typeface="+mj-lt"/>
              </a:rPr>
              <a:t>void </a:t>
            </a:r>
            <a:r>
              <a:rPr lang="en-US" altLang="zh-CN" dirty="0">
                <a:latin typeface="+mj-lt"/>
                <a:hlinkClick r:id="rId3">
                  <a:extLst>
                    <a:ext uri="{A12FA001-AC4F-418D-AE19-62706E023703}">
                      <ahyp:hlinkClr xmlns:ahyp="http://schemas.microsoft.com/office/drawing/2018/hyperlinkcolor" val="tx"/>
                    </a:ext>
                  </a:extLst>
                </a:hlinkClick>
              </a:rPr>
              <a:t>loop</a:t>
            </a:r>
            <a:r>
              <a:rPr lang="en-US" altLang="zh-CN" dirty="0">
                <a:latin typeface="+mj-lt"/>
              </a:rPr>
              <a:t>() </a:t>
            </a:r>
          </a:p>
          <a:p>
            <a:pPr marL="457200" lvl="1" indent="0">
              <a:buNone/>
            </a:pPr>
            <a:r>
              <a:rPr lang="zh-CN" altLang="zh-CN" sz="2000" dirty="0">
                <a:latin typeface="+mj-lt"/>
              </a:rPr>
              <a:t>连续执行函数内的语句 </a:t>
            </a:r>
          </a:p>
        </p:txBody>
      </p:sp>
    </p:spTree>
    <p:extLst>
      <p:ext uri="{BB962C8B-B14F-4D97-AF65-F5344CB8AC3E}">
        <p14:creationId xmlns:p14="http://schemas.microsoft.com/office/powerpoint/2010/main" val="4024225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D14D-8D55-4A61-B8EC-8BDC34D14ADF}"/>
              </a:ext>
            </a:extLst>
          </p:cNvPr>
          <p:cNvSpPr>
            <a:spLocks noGrp="1"/>
          </p:cNvSpPr>
          <p:nvPr>
            <p:ph type="title"/>
          </p:nvPr>
        </p:nvSpPr>
        <p:spPr/>
        <p:txBody>
          <a:bodyPr/>
          <a:lstStyle/>
          <a:p>
            <a:r>
              <a:rPr lang="zh-CN" altLang="zh-CN" sz="2800" dirty="0"/>
              <a:t>数字</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6A79D2DB-E510-41BF-A2DB-07A73FF1C9DA}"/>
              </a:ext>
            </a:extLst>
          </p:cNvPr>
          <p:cNvSpPr>
            <a:spLocks noGrp="1"/>
          </p:cNvSpPr>
          <p:nvPr>
            <p:ph idx="1"/>
          </p:nvPr>
        </p:nvSpPr>
        <p:spPr/>
        <p:txBody>
          <a:bodyPr>
            <a:normAutofit fontScale="55000" lnSpcReduction="20000"/>
          </a:bodyPr>
          <a:lstStyle/>
          <a:p>
            <a:pPr lvl="0">
              <a:lnSpc>
                <a:spcPct val="110000"/>
              </a:lnSpc>
            </a:pPr>
            <a:r>
              <a:rPr lang="en-US" altLang="zh-CN" sz="3300" dirty="0" err="1">
                <a:latin typeface="+mj-lt"/>
                <a:hlinkClick r:id="rId2">
                  <a:extLst>
                    <a:ext uri="{A12FA001-AC4F-418D-AE19-62706E023703}">
                      <ahyp:hlinkClr xmlns:ahyp="http://schemas.microsoft.com/office/drawing/2018/hyperlinkcolor" val="tx"/>
                    </a:ext>
                  </a:extLst>
                </a:hlinkClick>
              </a:rPr>
              <a:t>pinMode</a:t>
            </a:r>
            <a:r>
              <a:rPr lang="en-US" altLang="zh-CN" sz="3300" dirty="0">
                <a:latin typeface="+mj-lt"/>
              </a:rPr>
              <a:t>(pin, mode)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口输入输出模式定义函数，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 mode</a:t>
            </a:r>
            <a:r>
              <a:rPr lang="zh-CN" altLang="zh-CN" sz="2900" dirty="0">
                <a:latin typeface="+mj-lt"/>
              </a:rPr>
              <a:t>表示为</a:t>
            </a:r>
            <a:r>
              <a:rPr lang="en-US" altLang="zh-CN" sz="2900" dirty="0">
                <a:latin typeface="+mj-lt"/>
              </a:rPr>
              <a:t>INPUT</a:t>
            </a:r>
            <a:r>
              <a:rPr lang="zh-CN" altLang="zh-CN" sz="2900" dirty="0">
                <a:latin typeface="+mj-lt"/>
              </a:rPr>
              <a:t>或</a:t>
            </a:r>
            <a:r>
              <a:rPr lang="en-US" altLang="zh-CN" sz="2900" dirty="0">
                <a:latin typeface="+mj-lt"/>
              </a:rPr>
              <a:t>OUTPUT</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pinMode</a:t>
            </a:r>
            <a:r>
              <a:rPr lang="en-US" altLang="zh-CN" sz="2900" dirty="0">
                <a:latin typeface="+mj-lt"/>
              </a:rPr>
              <a:t>(7,INPUT); 	// </a:t>
            </a:r>
            <a:r>
              <a:rPr lang="zh-CN" altLang="zh-CN" sz="2900" dirty="0">
                <a:latin typeface="+mj-lt"/>
              </a:rPr>
              <a:t>将脚位</a:t>
            </a:r>
            <a:r>
              <a:rPr lang="en-US" altLang="zh-CN" sz="2900" dirty="0">
                <a:latin typeface="+mj-lt"/>
              </a:rPr>
              <a:t> 7 </a:t>
            </a:r>
            <a:r>
              <a:rPr lang="zh-CN" altLang="zh-CN" sz="2900" dirty="0">
                <a:latin typeface="+mj-lt"/>
              </a:rPr>
              <a:t>设定为输入模式</a:t>
            </a:r>
          </a:p>
          <a:p>
            <a:pPr lvl="0">
              <a:lnSpc>
                <a:spcPct val="110000"/>
              </a:lnSpc>
            </a:pPr>
            <a:r>
              <a:rPr lang="en-US" altLang="zh-CN" sz="3300" dirty="0" err="1">
                <a:latin typeface="+mj-lt"/>
                <a:hlinkClick r:id="rId3">
                  <a:extLst>
                    <a:ext uri="{A12FA001-AC4F-418D-AE19-62706E023703}">
                      <ahyp:hlinkClr xmlns:ahyp="http://schemas.microsoft.com/office/drawing/2018/hyperlinkcolor" val="tx"/>
                    </a:ext>
                  </a:extLst>
                </a:hlinkClick>
              </a:rPr>
              <a:t>digitalWrite</a:t>
            </a:r>
            <a:r>
              <a:rPr lang="en-US" altLang="zh-CN" sz="3300" dirty="0">
                <a:latin typeface="+mj-lt"/>
              </a:rPr>
              <a:t>(pin, value)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口输出电平定义函数，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。比如定义</a:t>
            </a:r>
            <a:r>
              <a:rPr lang="en-US" altLang="zh-CN" sz="2900" dirty="0">
                <a:latin typeface="+mj-lt"/>
              </a:rPr>
              <a:t>HIGH</a:t>
            </a:r>
            <a:r>
              <a:rPr lang="zh-CN" altLang="zh-CN" sz="2900" dirty="0">
                <a:latin typeface="+mj-lt"/>
              </a:rPr>
              <a:t>可以驱动</a:t>
            </a:r>
            <a:r>
              <a:rPr lang="en-US" altLang="zh-CN" sz="2900" dirty="0">
                <a:latin typeface="+mj-lt"/>
              </a:rPr>
              <a:t>LED</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digitalWrite</a:t>
            </a:r>
            <a:r>
              <a:rPr lang="en-US" altLang="zh-CN" sz="2900" dirty="0">
                <a:latin typeface="+mj-lt"/>
              </a:rPr>
              <a:t>(8,HIGH); 	//</a:t>
            </a:r>
            <a:r>
              <a:rPr lang="zh-CN" altLang="zh-CN" sz="2900" dirty="0">
                <a:latin typeface="+mj-lt"/>
              </a:rPr>
              <a:t>将脚位</a:t>
            </a:r>
            <a:r>
              <a:rPr lang="en-US" altLang="zh-CN" sz="2900" dirty="0">
                <a:latin typeface="+mj-lt"/>
              </a:rPr>
              <a:t> 8</a:t>
            </a:r>
            <a:r>
              <a:rPr lang="zh-CN" altLang="zh-CN" sz="2900" dirty="0">
                <a:latin typeface="+mj-lt"/>
              </a:rPr>
              <a:t>设定输出高电位</a:t>
            </a:r>
          </a:p>
          <a:p>
            <a:pPr lvl="0">
              <a:lnSpc>
                <a:spcPct val="110000"/>
              </a:lnSpc>
            </a:pPr>
            <a:r>
              <a:rPr lang="en-US" altLang="zh-CN" sz="3300" dirty="0">
                <a:latin typeface="+mj-lt"/>
              </a:rPr>
              <a:t>int </a:t>
            </a:r>
            <a:r>
              <a:rPr lang="en-US" altLang="zh-CN" sz="3300" dirty="0" err="1">
                <a:latin typeface="+mj-lt"/>
                <a:hlinkClick r:id="rId4">
                  <a:extLst>
                    <a:ext uri="{A12FA001-AC4F-418D-AE19-62706E023703}">
                      <ahyp:hlinkClr xmlns:ahyp="http://schemas.microsoft.com/office/drawing/2018/hyperlinkcolor" val="tx"/>
                    </a:ext>
                  </a:extLst>
                </a:hlinkClick>
              </a:rPr>
              <a:t>digitalRead</a:t>
            </a:r>
            <a:r>
              <a:rPr lang="en-US" altLang="zh-CN" sz="3300" dirty="0">
                <a:latin typeface="+mj-lt"/>
              </a:rPr>
              <a:t>(pin)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口读输入电平函数，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。比如可以读数字传感器。 </a:t>
            </a:r>
          </a:p>
          <a:p>
            <a:pPr marL="971550" lvl="1" indent="-514350">
              <a:lnSpc>
                <a:spcPct val="110000"/>
              </a:lnSpc>
              <a:buFont typeface="+mj-lt"/>
              <a:buAutoNum type="arabicPeriod"/>
            </a:pPr>
            <a:r>
              <a:rPr lang="en-US" altLang="zh-CN" sz="2900" dirty="0" err="1">
                <a:latin typeface="+mj-lt"/>
              </a:rPr>
              <a:t>val</a:t>
            </a:r>
            <a:r>
              <a:rPr lang="en-US" altLang="zh-CN" sz="2900" dirty="0">
                <a:latin typeface="+mj-lt"/>
              </a:rPr>
              <a:t> = </a:t>
            </a:r>
            <a:r>
              <a:rPr lang="en-US" altLang="zh-CN" sz="2900" dirty="0" err="1">
                <a:latin typeface="+mj-lt"/>
              </a:rPr>
              <a:t>digitalRead</a:t>
            </a:r>
            <a:r>
              <a:rPr lang="en-US" altLang="zh-CN" sz="2900" dirty="0">
                <a:latin typeface="+mj-lt"/>
              </a:rPr>
              <a:t>(7); // </a:t>
            </a:r>
            <a:r>
              <a:rPr lang="zh-CN" altLang="zh-CN" sz="2900" dirty="0">
                <a:latin typeface="+mj-lt"/>
              </a:rPr>
              <a:t>读出脚位</a:t>
            </a:r>
            <a:r>
              <a:rPr lang="en-US" altLang="zh-CN" sz="2900" dirty="0">
                <a:latin typeface="+mj-lt"/>
              </a:rPr>
              <a:t> 7 </a:t>
            </a:r>
            <a:r>
              <a:rPr lang="zh-CN" altLang="zh-CN" sz="2900" dirty="0">
                <a:latin typeface="+mj-lt"/>
              </a:rPr>
              <a:t>的值并指定给</a:t>
            </a:r>
            <a:r>
              <a:rPr lang="en-US" altLang="zh-CN" sz="2900" dirty="0">
                <a:latin typeface="+mj-lt"/>
              </a:rPr>
              <a:t> </a:t>
            </a:r>
            <a:r>
              <a:rPr lang="en-US" altLang="zh-CN" sz="2900" dirty="0" err="1">
                <a:latin typeface="+mj-lt"/>
              </a:rPr>
              <a:t>val</a:t>
            </a:r>
            <a:endParaRPr lang="zh-CN" altLang="zh-CN" sz="2900" dirty="0">
              <a:latin typeface="+mj-lt"/>
            </a:endParaRPr>
          </a:p>
          <a:p>
            <a:endParaRPr lang="zh-CN" altLang="en-US" dirty="0"/>
          </a:p>
        </p:txBody>
      </p:sp>
    </p:spTree>
    <p:extLst>
      <p:ext uri="{BB962C8B-B14F-4D97-AF65-F5344CB8AC3E}">
        <p14:creationId xmlns:p14="http://schemas.microsoft.com/office/powerpoint/2010/main" val="191310652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A84F-954B-4471-B2B0-B9BFD8D2869E}"/>
              </a:ext>
            </a:extLst>
          </p:cNvPr>
          <p:cNvSpPr>
            <a:spLocks noGrp="1"/>
          </p:cNvSpPr>
          <p:nvPr>
            <p:ph type="title"/>
          </p:nvPr>
        </p:nvSpPr>
        <p:spPr/>
        <p:txBody>
          <a:bodyPr/>
          <a:lstStyle/>
          <a:p>
            <a:r>
              <a:rPr lang="zh-CN" altLang="zh-CN" sz="2800" dirty="0"/>
              <a:t>模拟</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2D52323D-0E4E-4B68-B470-A0E3C24A3AC3}"/>
              </a:ext>
            </a:extLst>
          </p:cNvPr>
          <p:cNvSpPr>
            <a:spLocks noGrp="1"/>
          </p:cNvSpPr>
          <p:nvPr>
            <p:ph idx="1"/>
          </p:nvPr>
        </p:nvSpPr>
        <p:spPr>
          <a:xfrm>
            <a:off x="1309512" y="2062264"/>
            <a:ext cx="10272889" cy="3937552"/>
          </a:xfrm>
        </p:spPr>
        <p:txBody>
          <a:bodyPr>
            <a:normAutofit/>
          </a:bodyPr>
          <a:lstStyle/>
          <a:p>
            <a:pPr lvl="0"/>
            <a:r>
              <a:rPr lang="en-US" altLang="zh-CN" sz="2100" dirty="0">
                <a:latin typeface="+mj-lt"/>
              </a:rPr>
              <a:t>int </a:t>
            </a:r>
            <a:r>
              <a:rPr lang="en-US" altLang="zh-CN" sz="2100" dirty="0" err="1">
                <a:latin typeface="+mj-lt"/>
                <a:hlinkClick r:id="rId2">
                  <a:extLst>
                    <a:ext uri="{A12FA001-AC4F-418D-AE19-62706E023703}">
                      <ahyp:hlinkClr xmlns:ahyp="http://schemas.microsoft.com/office/drawing/2018/hyperlinkcolor" val="tx"/>
                    </a:ext>
                  </a:extLst>
                </a:hlinkClick>
              </a:rPr>
              <a:t>analogRead</a:t>
            </a:r>
            <a:r>
              <a:rPr lang="en-US" altLang="zh-CN" sz="2100" dirty="0">
                <a:latin typeface="+mj-lt"/>
              </a:rPr>
              <a:t>(pin)    </a:t>
            </a:r>
          </a:p>
          <a:p>
            <a:pPr marL="914400" lvl="1" indent="-457200">
              <a:buFont typeface="+mj-lt"/>
              <a:buAutoNum type="arabicPeriod"/>
            </a:pPr>
            <a:r>
              <a:rPr lang="zh-CN" altLang="zh-CN" sz="2100" dirty="0">
                <a:latin typeface="+mj-lt"/>
              </a:rPr>
              <a:t>模拟</a:t>
            </a:r>
            <a:r>
              <a:rPr lang="en-US" altLang="zh-CN" sz="2100" dirty="0">
                <a:latin typeface="+mj-lt"/>
              </a:rPr>
              <a:t>IO</a:t>
            </a:r>
            <a:r>
              <a:rPr lang="zh-CN" altLang="zh-CN" sz="2100" dirty="0">
                <a:latin typeface="+mj-lt"/>
              </a:rPr>
              <a:t>口读函数，</a:t>
            </a:r>
            <a:r>
              <a:rPr lang="en-US" altLang="zh-CN" sz="2100" dirty="0">
                <a:latin typeface="+mj-lt"/>
              </a:rPr>
              <a:t>pin</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Diecimila</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nano</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7</a:t>
            </a:r>
            <a:r>
              <a:rPr lang="zh-CN" altLang="zh-CN" sz="2100" dirty="0">
                <a:latin typeface="+mj-lt"/>
              </a:rPr>
              <a:t>）。比如可以读模拟传感器（</a:t>
            </a:r>
            <a:r>
              <a:rPr lang="en-US" altLang="zh-CN" sz="2100" dirty="0">
                <a:latin typeface="+mj-lt"/>
              </a:rPr>
              <a:t>10</a:t>
            </a:r>
            <a:r>
              <a:rPr lang="zh-CN" altLang="zh-CN" sz="2100" dirty="0">
                <a:latin typeface="+mj-lt"/>
              </a:rPr>
              <a:t>位</a:t>
            </a:r>
            <a:r>
              <a:rPr lang="en-US" altLang="zh-CN" sz="2100" dirty="0">
                <a:latin typeface="+mj-lt"/>
              </a:rPr>
              <a:t>AD</a:t>
            </a:r>
            <a:r>
              <a:rPr lang="zh-CN" altLang="zh-CN" sz="2100" dirty="0">
                <a:latin typeface="+mj-lt"/>
              </a:rPr>
              <a:t>，</a:t>
            </a:r>
            <a:r>
              <a:rPr lang="en-US" altLang="zh-CN" sz="2100" dirty="0">
                <a:latin typeface="+mj-lt"/>
              </a:rPr>
              <a:t>0</a:t>
            </a:r>
            <a:r>
              <a:rPr lang="zh-CN" altLang="zh-CN" sz="2100" dirty="0">
                <a:latin typeface="+mj-lt"/>
              </a:rPr>
              <a:t>～</a:t>
            </a:r>
            <a:r>
              <a:rPr lang="en-US" altLang="zh-CN" sz="2100" dirty="0">
                <a:latin typeface="+mj-lt"/>
              </a:rPr>
              <a:t>5V</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1023</a:t>
            </a:r>
            <a:r>
              <a:rPr lang="zh-CN" altLang="zh-CN" sz="2100" dirty="0">
                <a:latin typeface="+mj-lt"/>
              </a:rPr>
              <a:t>）。 </a:t>
            </a:r>
          </a:p>
          <a:p>
            <a:pPr marL="914400" lvl="1" indent="-457200">
              <a:buFont typeface="+mj-lt"/>
              <a:buAutoNum type="arabicPeriod"/>
            </a:pPr>
            <a:r>
              <a:rPr lang="en-US" altLang="zh-CN" sz="2100" dirty="0" err="1">
                <a:latin typeface="+mj-lt"/>
              </a:rPr>
              <a:t>val</a:t>
            </a:r>
            <a:r>
              <a:rPr lang="en-US" altLang="zh-CN" sz="2100" dirty="0">
                <a:latin typeface="+mj-lt"/>
              </a:rPr>
              <a:t> = </a:t>
            </a:r>
            <a:r>
              <a:rPr lang="en-US" altLang="zh-CN" sz="2100" dirty="0" err="1">
                <a:latin typeface="+mj-lt"/>
              </a:rPr>
              <a:t>analogRead</a:t>
            </a:r>
            <a:r>
              <a:rPr lang="en-US" altLang="zh-CN" sz="2100" dirty="0">
                <a:latin typeface="+mj-lt"/>
              </a:rPr>
              <a:t>(0); //</a:t>
            </a:r>
            <a:r>
              <a:rPr lang="zh-CN" altLang="zh-CN" sz="2100" dirty="0">
                <a:latin typeface="+mj-lt"/>
              </a:rPr>
              <a:t>读出模拟引脚位</a:t>
            </a:r>
            <a:r>
              <a:rPr lang="en-US" altLang="zh-CN" sz="2100" dirty="0">
                <a:latin typeface="+mj-lt"/>
              </a:rPr>
              <a:t> 0 </a:t>
            </a:r>
            <a:r>
              <a:rPr lang="zh-CN" altLang="zh-CN" sz="2100" dirty="0">
                <a:latin typeface="+mj-lt"/>
              </a:rPr>
              <a:t>的值并指定给</a:t>
            </a:r>
            <a:r>
              <a:rPr lang="en-US" altLang="zh-CN" sz="2100" dirty="0">
                <a:latin typeface="+mj-lt"/>
              </a:rPr>
              <a:t> </a:t>
            </a:r>
            <a:r>
              <a:rPr lang="en-US" altLang="zh-CN" sz="2100" dirty="0" err="1">
                <a:latin typeface="+mj-lt"/>
              </a:rPr>
              <a:t>val</a:t>
            </a:r>
            <a:r>
              <a:rPr lang="zh-CN" altLang="zh-CN" sz="2100" dirty="0">
                <a:latin typeface="+mj-lt"/>
              </a:rPr>
              <a:t>变数</a:t>
            </a:r>
          </a:p>
          <a:p>
            <a:pPr lvl="0"/>
            <a:r>
              <a:rPr lang="en-US" altLang="zh-CN" sz="2100" dirty="0" err="1">
                <a:latin typeface="+mj-lt"/>
                <a:hlinkClick r:id="rId3">
                  <a:extLst>
                    <a:ext uri="{A12FA001-AC4F-418D-AE19-62706E023703}">
                      <ahyp:hlinkClr xmlns:ahyp="http://schemas.microsoft.com/office/drawing/2018/hyperlinkcolor" val="tx"/>
                    </a:ext>
                  </a:extLst>
                </a:hlinkClick>
              </a:rPr>
              <a:t>analogWrite</a:t>
            </a:r>
            <a:r>
              <a:rPr lang="en-US" altLang="zh-CN" sz="2100" dirty="0">
                <a:latin typeface="+mj-lt"/>
              </a:rPr>
              <a:t>(pin, value) - PWM     </a:t>
            </a:r>
          </a:p>
          <a:p>
            <a:pPr marL="914400" lvl="1" indent="-457200">
              <a:buFont typeface="+mj-lt"/>
              <a:buAutoNum type="arabicPeriod"/>
            </a:pPr>
            <a:r>
              <a:rPr lang="zh-CN" altLang="zh-CN" sz="2100" dirty="0">
                <a:latin typeface="+mj-lt"/>
              </a:rPr>
              <a:t>数字</a:t>
            </a:r>
            <a:r>
              <a:rPr lang="en-US" altLang="zh-CN" sz="2100" dirty="0">
                <a:latin typeface="+mj-lt"/>
              </a:rPr>
              <a:t>IO</a:t>
            </a:r>
            <a:r>
              <a:rPr lang="zh-CN" altLang="zh-CN" sz="2100" dirty="0">
                <a:latin typeface="+mj-lt"/>
              </a:rPr>
              <a:t>口</a:t>
            </a:r>
            <a:r>
              <a:rPr lang="en-US" altLang="zh-CN" sz="2100" dirty="0">
                <a:latin typeface="+mj-lt"/>
              </a:rPr>
              <a:t>PWM</a:t>
            </a:r>
            <a:r>
              <a:rPr lang="zh-CN" altLang="zh-CN" sz="2100" dirty="0">
                <a:latin typeface="+mj-lt"/>
              </a:rPr>
              <a:t>输出函数，</a:t>
            </a:r>
            <a:r>
              <a:rPr lang="en-US" altLang="zh-CN" sz="2100" dirty="0">
                <a:latin typeface="+mj-lt"/>
              </a:rPr>
              <a:t>Arduino</a:t>
            </a:r>
            <a:r>
              <a:rPr lang="zh-CN" altLang="zh-CN" sz="2100" dirty="0">
                <a:latin typeface="+mj-lt"/>
              </a:rPr>
              <a:t>数字</a:t>
            </a:r>
            <a:r>
              <a:rPr lang="en-US" altLang="zh-CN" sz="2100" dirty="0">
                <a:latin typeface="+mj-lt"/>
              </a:rPr>
              <a:t>IO</a:t>
            </a:r>
            <a:r>
              <a:rPr lang="zh-CN" altLang="zh-CN" sz="2100" dirty="0">
                <a:latin typeface="+mj-lt"/>
              </a:rPr>
              <a:t>口标注了</a:t>
            </a:r>
            <a:r>
              <a:rPr lang="en-US" altLang="zh-CN" sz="2100" dirty="0">
                <a:latin typeface="+mj-lt"/>
              </a:rPr>
              <a:t>PWM</a:t>
            </a:r>
            <a:r>
              <a:rPr lang="zh-CN" altLang="zh-CN" sz="2100" dirty="0">
                <a:latin typeface="+mj-lt"/>
              </a:rPr>
              <a:t>的</a:t>
            </a:r>
            <a:r>
              <a:rPr lang="en-US" altLang="zh-CN" sz="2100" dirty="0">
                <a:latin typeface="+mj-lt"/>
              </a:rPr>
              <a:t>IO</a:t>
            </a:r>
            <a:r>
              <a:rPr lang="zh-CN" altLang="zh-CN" sz="2100" dirty="0">
                <a:latin typeface="+mj-lt"/>
              </a:rPr>
              <a:t>口可使用该函数，</a:t>
            </a:r>
            <a:r>
              <a:rPr lang="en-US" altLang="zh-CN" sz="2100" dirty="0">
                <a:latin typeface="+mj-lt"/>
              </a:rPr>
              <a:t>pin</a:t>
            </a:r>
            <a:r>
              <a:rPr lang="zh-CN" altLang="zh-CN" sz="2100" dirty="0">
                <a:latin typeface="+mj-lt"/>
              </a:rPr>
              <a:t>表示</a:t>
            </a:r>
            <a:r>
              <a:rPr lang="en-US" altLang="zh-CN" sz="2100" dirty="0">
                <a:latin typeface="+mj-lt"/>
              </a:rPr>
              <a:t>3, 5, 6, 9, 10, 11</a:t>
            </a:r>
            <a:r>
              <a:rPr lang="zh-CN" altLang="zh-CN" sz="2100" dirty="0">
                <a:latin typeface="+mj-lt"/>
              </a:rPr>
              <a:t>，</a:t>
            </a:r>
            <a:r>
              <a:rPr lang="en-US" altLang="zh-CN" sz="2100" dirty="0">
                <a:latin typeface="+mj-lt"/>
              </a:rPr>
              <a:t>value</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255</a:t>
            </a:r>
            <a:r>
              <a:rPr lang="zh-CN" altLang="zh-CN" sz="2100" dirty="0">
                <a:latin typeface="+mj-lt"/>
              </a:rPr>
              <a:t>（</a:t>
            </a:r>
            <a:r>
              <a:rPr lang="en-US" altLang="zh-CN" sz="2100" dirty="0">
                <a:latin typeface="+mj-lt"/>
              </a:rPr>
              <a:t>0-5V</a:t>
            </a:r>
            <a:r>
              <a:rPr lang="zh-CN" altLang="zh-CN" sz="2100" dirty="0">
                <a:latin typeface="+mj-lt"/>
              </a:rPr>
              <a:t>）。比如可用于电机</a:t>
            </a:r>
            <a:r>
              <a:rPr lang="en-US" altLang="zh-CN" sz="2100" dirty="0">
                <a:latin typeface="+mj-lt"/>
              </a:rPr>
              <a:t>PWM</a:t>
            </a:r>
            <a:r>
              <a:rPr lang="zh-CN" altLang="zh-CN" sz="2100" dirty="0">
                <a:latin typeface="+mj-lt"/>
              </a:rPr>
              <a:t>调速或音乐播放。 </a:t>
            </a:r>
          </a:p>
          <a:p>
            <a:pPr marL="914400" lvl="1" indent="-457200">
              <a:buFont typeface="+mj-lt"/>
              <a:buAutoNum type="arabicPeriod"/>
            </a:pPr>
            <a:r>
              <a:rPr lang="en-US" altLang="zh-CN" sz="2100" dirty="0" err="1">
                <a:latin typeface="+mj-lt"/>
              </a:rPr>
              <a:t>analogWrite</a:t>
            </a:r>
            <a:r>
              <a:rPr lang="en-US" altLang="zh-CN" sz="2100" dirty="0">
                <a:latin typeface="+mj-lt"/>
              </a:rPr>
              <a:t>(9,128); // </a:t>
            </a:r>
            <a:r>
              <a:rPr lang="zh-CN" altLang="zh-CN" sz="2100" dirty="0">
                <a:latin typeface="+mj-lt"/>
              </a:rPr>
              <a:t>输出电压约</a:t>
            </a:r>
            <a:r>
              <a:rPr lang="en-US" altLang="zh-CN" sz="2100" dirty="0">
                <a:latin typeface="+mj-lt"/>
              </a:rPr>
              <a:t>2.5</a:t>
            </a:r>
            <a:r>
              <a:rPr lang="zh-CN" altLang="zh-CN" sz="2100" dirty="0">
                <a:latin typeface="+mj-lt"/>
              </a:rPr>
              <a:t>伏特（</a:t>
            </a:r>
            <a:r>
              <a:rPr lang="en-US" altLang="zh-CN" sz="2100" dirty="0">
                <a:latin typeface="+mj-lt"/>
              </a:rPr>
              <a:t>V</a:t>
            </a:r>
            <a:r>
              <a:rPr lang="zh-CN" altLang="zh-CN" sz="2100" dirty="0">
                <a:latin typeface="+mj-lt"/>
              </a:rPr>
              <a:t>）</a:t>
            </a:r>
          </a:p>
        </p:txBody>
      </p:sp>
    </p:spTree>
    <p:extLst>
      <p:ext uri="{BB962C8B-B14F-4D97-AF65-F5344CB8AC3E}">
        <p14:creationId xmlns:p14="http://schemas.microsoft.com/office/powerpoint/2010/main" val="11808808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AD768-E3FD-454B-8534-3654BE8B428F}"/>
              </a:ext>
            </a:extLst>
          </p:cNvPr>
          <p:cNvSpPr>
            <a:spLocks noGrp="1"/>
          </p:cNvSpPr>
          <p:nvPr>
            <p:ph type="title"/>
          </p:nvPr>
        </p:nvSpPr>
        <p:spPr/>
        <p:txBody>
          <a:bodyPr/>
          <a:lstStyle/>
          <a:p>
            <a:r>
              <a:rPr lang="zh-CN" altLang="zh-CN" sz="2800" dirty="0"/>
              <a:t>时间函数</a:t>
            </a:r>
            <a:endParaRPr lang="zh-CN" altLang="en-US" sz="2800" dirty="0"/>
          </a:p>
        </p:txBody>
      </p:sp>
      <p:sp>
        <p:nvSpPr>
          <p:cNvPr id="3" name="内容占位符 2">
            <a:extLst>
              <a:ext uri="{FF2B5EF4-FFF2-40B4-BE49-F238E27FC236}">
                <a16:creationId xmlns:a16="http://schemas.microsoft.com/office/drawing/2014/main" id="{9155C5EC-CA39-4E73-B0BC-218881E41004}"/>
              </a:ext>
            </a:extLst>
          </p:cNvPr>
          <p:cNvSpPr>
            <a:spLocks noGrp="1"/>
          </p:cNvSpPr>
          <p:nvPr>
            <p:ph idx="1"/>
          </p:nvPr>
        </p:nvSpPr>
        <p:spPr>
          <a:xfrm>
            <a:off x="1309512" y="2071991"/>
            <a:ext cx="10272889" cy="3927825"/>
          </a:xfrm>
        </p:spPr>
        <p:txBody>
          <a:bodyPr>
            <a:normAutofit/>
          </a:bodyPr>
          <a:lstStyle/>
          <a:p>
            <a:pPr lvl="0"/>
            <a:r>
              <a:rPr lang="en-US" altLang="zh-CN" sz="2100" dirty="0">
                <a:latin typeface="+mj-lt"/>
              </a:rPr>
              <a:t>unsigned long </a:t>
            </a:r>
            <a:r>
              <a:rPr lang="en-US" altLang="zh-CN" sz="2100" dirty="0" err="1">
                <a:latin typeface="+mj-lt"/>
                <a:hlinkClick r:id="rId2">
                  <a:extLst>
                    <a:ext uri="{A12FA001-AC4F-418D-AE19-62706E023703}">
                      <ahyp:hlinkClr xmlns:ahyp="http://schemas.microsoft.com/office/drawing/2018/hyperlinkcolor" val="tx"/>
                    </a:ext>
                  </a:extLst>
                </a:hlinkClick>
              </a:rPr>
              <a:t>millis</a:t>
            </a:r>
            <a:r>
              <a:rPr lang="en-US" altLang="zh-CN" sz="2100" dirty="0">
                <a:latin typeface="+mj-lt"/>
              </a:rPr>
              <a:t>()   </a:t>
            </a:r>
          </a:p>
          <a:p>
            <a:pPr marL="457200" lvl="1" indent="0">
              <a:buNone/>
            </a:pPr>
            <a:r>
              <a:rPr lang="zh-CN" altLang="zh-CN" sz="1700" dirty="0">
                <a:latin typeface="+mj-lt"/>
              </a:rPr>
              <a:t>返回时间函数（单位</a:t>
            </a:r>
            <a:r>
              <a:rPr lang="en-US" altLang="zh-CN" sz="1700" dirty="0" err="1">
                <a:latin typeface="+mj-lt"/>
              </a:rPr>
              <a:t>ms</a:t>
            </a:r>
            <a:r>
              <a:rPr lang="zh-CN" altLang="zh-CN" sz="1700" dirty="0">
                <a:latin typeface="+mj-lt"/>
              </a:rPr>
              <a:t>），该函数是指，当程序运行就开始计时并返回记录的参数，该参数溢出大概需要</a:t>
            </a:r>
            <a:r>
              <a:rPr lang="en-US" altLang="zh-CN" sz="1700" dirty="0">
                <a:latin typeface="+mj-lt"/>
              </a:rPr>
              <a:t>50</a:t>
            </a:r>
            <a:r>
              <a:rPr lang="zh-CN" altLang="zh-CN" sz="1700" dirty="0">
                <a:latin typeface="+mj-lt"/>
              </a:rPr>
              <a:t>天时间。</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delay</a:t>
            </a:r>
            <a:r>
              <a:rPr lang="en-US" altLang="zh-CN" sz="2100" dirty="0">
                <a:latin typeface="+mj-lt"/>
              </a:rPr>
              <a:t>(</a:t>
            </a:r>
            <a:r>
              <a:rPr lang="en-US" altLang="zh-CN" sz="2100" dirty="0" err="1">
                <a:latin typeface="+mj-lt"/>
              </a:rPr>
              <a:t>ms</a:t>
            </a:r>
            <a:r>
              <a:rPr lang="en-US" altLang="zh-CN" sz="2100" dirty="0">
                <a:latin typeface="+mj-lt"/>
              </a:rPr>
              <a:t>)    </a:t>
            </a:r>
          </a:p>
          <a:p>
            <a:pPr marL="457200" lvl="1" indent="0">
              <a:buNone/>
            </a:pPr>
            <a:r>
              <a:rPr lang="zh-CN" altLang="zh-CN" sz="1700" dirty="0">
                <a:latin typeface="+mj-lt"/>
              </a:rPr>
              <a:t>延时函数（单位</a:t>
            </a:r>
            <a:r>
              <a:rPr lang="en-US" altLang="zh-CN" sz="1700" dirty="0" err="1">
                <a:latin typeface="+mj-lt"/>
              </a:rPr>
              <a:t>ms</a:t>
            </a:r>
            <a:r>
              <a:rPr lang="zh-CN" altLang="zh-CN" sz="1700" dirty="0">
                <a:latin typeface="+mj-lt"/>
              </a:rPr>
              <a:t>）</a:t>
            </a:r>
            <a:endParaRPr lang="zh-CN" altLang="zh-CN" sz="2100" dirty="0">
              <a:latin typeface="+mj-lt"/>
            </a:endParaRPr>
          </a:p>
          <a:p>
            <a:pPr lvl="0"/>
            <a:r>
              <a:rPr lang="en-US" altLang="zh-CN" sz="2100" dirty="0" err="1">
                <a:latin typeface="+mj-lt"/>
                <a:hlinkClick r:id="rId4">
                  <a:extLst>
                    <a:ext uri="{A12FA001-AC4F-418D-AE19-62706E023703}">
                      <ahyp:hlinkClr xmlns:ahyp="http://schemas.microsoft.com/office/drawing/2018/hyperlinkcolor" val="tx"/>
                    </a:ext>
                  </a:extLst>
                </a:hlinkClick>
              </a:rPr>
              <a:t>delayMicroseconds</a:t>
            </a:r>
            <a:r>
              <a:rPr lang="en-US" altLang="zh-CN" sz="2100" dirty="0">
                <a:latin typeface="+mj-lt"/>
              </a:rPr>
              <a:t>(us)    </a:t>
            </a:r>
          </a:p>
          <a:p>
            <a:pPr marL="457200" lvl="1" indent="0">
              <a:buNone/>
            </a:pPr>
            <a:r>
              <a:rPr lang="zh-CN" altLang="zh-CN" sz="1700" dirty="0">
                <a:latin typeface="+mj-lt"/>
              </a:rPr>
              <a:t>延时函数（单位</a:t>
            </a:r>
            <a:r>
              <a:rPr lang="en-US" altLang="zh-CN" sz="1700" dirty="0">
                <a:latin typeface="+mj-lt"/>
              </a:rPr>
              <a:t>us</a:t>
            </a:r>
            <a:r>
              <a:rPr lang="zh-CN" altLang="zh-CN" sz="1700" dirty="0">
                <a:latin typeface="+mj-lt"/>
              </a:rPr>
              <a:t>）</a:t>
            </a:r>
          </a:p>
        </p:txBody>
      </p:sp>
    </p:spTree>
    <p:extLst>
      <p:ext uri="{BB962C8B-B14F-4D97-AF65-F5344CB8AC3E}">
        <p14:creationId xmlns:p14="http://schemas.microsoft.com/office/powerpoint/2010/main" val="18845245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395CF-6535-4E77-A8E9-A6870EB42BD8}"/>
              </a:ext>
            </a:extLst>
          </p:cNvPr>
          <p:cNvSpPr>
            <a:spLocks noGrp="1"/>
          </p:cNvSpPr>
          <p:nvPr>
            <p:ph type="title"/>
          </p:nvPr>
        </p:nvSpPr>
        <p:spPr/>
        <p:txBody>
          <a:bodyPr/>
          <a:lstStyle/>
          <a:p>
            <a:r>
              <a:rPr lang="zh-CN" altLang="zh-CN" sz="2800" dirty="0"/>
              <a:t>数学函数</a:t>
            </a:r>
            <a:endParaRPr lang="zh-CN" altLang="en-US" sz="2800" dirty="0"/>
          </a:p>
        </p:txBody>
      </p:sp>
      <p:sp>
        <p:nvSpPr>
          <p:cNvPr id="3" name="内容占位符 2">
            <a:extLst>
              <a:ext uri="{FF2B5EF4-FFF2-40B4-BE49-F238E27FC236}">
                <a16:creationId xmlns:a16="http://schemas.microsoft.com/office/drawing/2014/main" id="{DF082C02-FE37-476C-99FF-4B3B15EDB8FA}"/>
              </a:ext>
            </a:extLst>
          </p:cNvPr>
          <p:cNvSpPr>
            <a:spLocks noGrp="1"/>
          </p:cNvSpPr>
          <p:nvPr>
            <p:ph idx="1"/>
          </p:nvPr>
        </p:nvSpPr>
        <p:spPr>
          <a:xfrm>
            <a:off x="1309512" y="2042809"/>
            <a:ext cx="10272889" cy="3957007"/>
          </a:xfrm>
        </p:spPr>
        <p:txBody>
          <a:bodyPr>
            <a:normAutofit fontScale="77500" lnSpcReduction="20000"/>
          </a:bodyPr>
          <a:lstStyle/>
          <a:p>
            <a:pPr lvl="0"/>
            <a:r>
              <a:rPr lang="en-US" altLang="zh-CN" sz="2300" dirty="0">
                <a:latin typeface="+mj-lt"/>
                <a:hlinkClick r:id="rId2">
                  <a:extLst>
                    <a:ext uri="{A12FA001-AC4F-418D-AE19-62706E023703}">
                      <ahyp:hlinkClr xmlns:ahyp="http://schemas.microsoft.com/office/drawing/2018/hyperlinkcolor" val="tx"/>
                    </a:ext>
                  </a:extLst>
                </a:hlinkClick>
              </a:rPr>
              <a:t>min</a:t>
            </a:r>
            <a:r>
              <a:rPr lang="en-US" altLang="zh-CN" sz="2300" dirty="0">
                <a:latin typeface="+mj-lt"/>
              </a:rPr>
              <a:t>(x, y) 	</a:t>
            </a:r>
            <a:r>
              <a:rPr lang="zh-CN" altLang="zh-CN" sz="2300" dirty="0">
                <a:latin typeface="+mj-lt"/>
              </a:rPr>
              <a:t>求最小值 </a:t>
            </a:r>
          </a:p>
          <a:p>
            <a:pPr lvl="0"/>
            <a:r>
              <a:rPr lang="en-US" altLang="zh-CN" sz="2300" dirty="0">
                <a:latin typeface="+mj-lt"/>
                <a:hlinkClick r:id="rId3">
                  <a:extLst>
                    <a:ext uri="{A12FA001-AC4F-418D-AE19-62706E023703}">
                      <ahyp:hlinkClr xmlns:ahyp="http://schemas.microsoft.com/office/drawing/2018/hyperlinkcolor" val="tx"/>
                    </a:ext>
                  </a:extLst>
                </a:hlinkClick>
              </a:rPr>
              <a:t>max</a:t>
            </a:r>
            <a:r>
              <a:rPr lang="en-US" altLang="zh-CN" sz="2300" dirty="0">
                <a:latin typeface="+mj-lt"/>
              </a:rPr>
              <a:t>(x, y) 	</a:t>
            </a:r>
            <a:r>
              <a:rPr lang="zh-CN" altLang="zh-CN" sz="2300" dirty="0">
                <a:latin typeface="+mj-lt"/>
              </a:rPr>
              <a:t>求最大值 </a:t>
            </a:r>
          </a:p>
          <a:p>
            <a:pPr lvl="0"/>
            <a:r>
              <a:rPr lang="en-US" altLang="zh-CN" sz="2300" dirty="0">
                <a:latin typeface="+mj-lt"/>
                <a:hlinkClick r:id="rId4">
                  <a:extLst>
                    <a:ext uri="{A12FA001-AC4F-418D-AE19-62706E023703}">
                      <ahyp:hlinkClr xmlns:ahyp="http://schemas.microsoft.com/office/drawing/2018/hyperlinkcolor" val="tx"/>
                    </a:ext>
                  </a:extLst>
                </a:hlinkClick>
              </a:rPr>
              <a:t>abs</a:t>
            </a:r>
            <a:r>
              <a:rPr lang="en-US" altLang="zh-CN" sz="2300" dirty="0">
                <a:latin typeface="+mj-lt"/>
              </a:rPr>
              <a:t>(x)   	</a:t>
            </a:r>
            <a:r>
              <a:rPr lang="zh-CN" altLang="zh-CN" sz="2300" dirty="0">
                <a:latin typeface="+mj-lt"/>
              </a:rPr>
              <a:t>计算绝对值 </a:t>
            </a:r>
          </a:p>
          <a:p>
            <a:pPr lvl="0"/>
            <a:r>
              <a:rPr lang="en-US" altLang="zh-CN" sz="2300" dirty="0">
                <a:latin typeface="+mj-lt"/>
                <a:hlinkClick r:id="rId5">
                  <a:extLst>
                    <a:ext uri="{A12FA001-AC4F-418D-AE19-62706E023703}">
                      <ahyp:hlinkClr xmlns:ahyp="http://schemas.microsoft.com/office/drawing/2018/hyperlinkcolor" val="tx"/>
                    </a:ext>
                  </a:extLst>
                </a:hlinkClick>
              </a:rPr>
              <a:t>constrain</a:t>
            </a:r>
            <a:r>
              <a:rPr lang="en-US" altLang="zh-CN" sz="2300" dirty="0">
                <a:latin typeface="+mj-lt"/>
              </a:rPr>
              <a:t>(x, a, b) </a:t>
            </a:r>
          </a:p>
          <a:p>
            <a:pPr marL="457200" lvl="1" indent="0">
              <a:buNone/>
            </a:pPr>
            <a:r>
              <a:rPr lang="zh-CN" altLang="zh-CN" sz="1900" dirty="0">
                <a:latin typeface="+mj-lt"/>
              </a:rPr>
              <a:t>约束函数，下限</a:t>
            </a:r>
            <a:r>
              <a:rPr lang="en-US" altLang="zh-CN" sz="1900" dirty="0">
                <a:latin typeface="+mj-lt"/>
              </a:rPr>
              <a:t>a</a:t>
            </a:r>
            <a:r>
              <a:rPr lang="zh-CN" altLang="zh-CN" sz="1900" dirty="0">
                <a:latin typeface="+mj-lt"/>
              </a:rPr>
              <a:t>，上限</a:t>
            </a:r>
            <a:r>
              <a:rPr lang="en-US" altLang="zh-CN" sz="1900" dirty="0">
                <a:latin typeface="+mj-lt"/>
              </a:rPr>
              <a:t>b</a:t>
            </a:r>
            <a:r>
              <a:rPr lang="zh-CN" altLang="zh-CN" sz="1900" dirty="0">
                <a:latin typeface="+mj-lt"/>
              </a:rPr>
              <a:t>，</a:t>
            </a:r>
            <a:r>
              <a:rPr lang="en-US" altLang="zh-CN" sz="1900" dirty="0">
                <a:latin typeface="+mj-lt"/>
              </a:rPr>
              <a:t>x</a:t>
            </a:r>
            <a:r>
              <a:rPr lang="zh-CN" altLang="zh-CN" sz="1900" dirty="0">
                <a:latin typeface="+mj-lt"/>
              </a:rPr>
              <a:t>必须在</a:t>
            </a:r>
            <a:r>
              <a:rPr lang="en-US" altLang="zh-CN" sz="1900" dirty="0">
                <a:latin typeface="+mj-lt"/>
              </a:rPr>
              <a:t>ab</a:t>
            </a:r>
            <a:r>
              <a:rPr lang="zh-CN" altLang="zh-CN" sz="1900" dirty="0">
                <a:latin typeface="+mj-lt"/>
              </a:rPr>
              <a:t>之间才能返回。</a:t>
            </a:r>
          </a:p>
          <a:p>
            <a:pPr lvl="0"/>
            <a:r>
              <a:rPr lang="en-US" altLang="zh-CN" sz="2300" dirty="0">
                <a:latin typeface="+mj-lt"/>
                <a:hlinkClick r:id="rId6">
                  <a:extLst>
                    <a:ext uri="{A12FA001-AC4F-418D-AE19-62706E023703}">
                      <ahyp:hlinkClr xmlns:ahyp="http://schemas.microsoft.com/office/drawing/2018/hyperlinkcolor" val="tx"/>
                    </a:ext>
                  </a:extLst>
                </a:hlinkClick>
              </a:rPr>
              <a:t>map</a:t>
            </a:r>
            <a:r>
              <a:rPr lang="en-US" altLang="zh-CN" sz="2300" dirty="0">
                <a:latin typeface="+mj-lt"/>
              </a:rPr>
              <a:t>(value, </a:t>
            </a:r>
            <a:r>
              <a:rPr lang="en-US" altLang="zh-CN" sz="2300" dirty="0" err="1">
                <a:latin typeface="+mj-lt"/>
              </a:rPr>
              <a:t>fromLow</a:t>
            </a:r>
            <a:r>
              <a:rPr lang="en-US" altLang="zh-CN" sz="2300" dirty="0">
                <a:latin typeface="+mj-lt"/>
              </a:rPr>
              <a:t>, </a:t>
            </a:r>
            <a:r>
              <a:rPr lang="en-US" altLang="zh-CN" sz="2300" dirty="0" err="1">
                <a:latin typeface="+mj-lt"/>
              </a:rPr>
              <a:t>fromHigh</a:t>
            </a:r>
            <a:r>
              <a:rPr lang="en-US" altLang="zh-CN" sz="2300" dirty="0">
                <a:latin typeface="+mj-lt"/>
              </a:rPr>
              <a:t>, </a:t>
            </a:r>
            <a:r>
              <a:rPr lang="en-US" altLang="zh-CN" sz="2300" dirty="0" err="1">
                <a:latin typeface="+mj-lt"/>
              </a:rPr>
              <a:t>toLow</a:t>
            </a:r>
            <a:r>
              <a:rPr lang="en-US" altLang="zh-CN" sz="2300" dirty="0">
                <a:latin typeface="+mj-lt"/>
              </a:rPr>
              <a:t>, </a:t>
            </a:r>
            <a:r>
              <a:rPr lang="en-US" altLang="zh-CN" sz="2300" dirty="0" err="1">
                <a:latin typeface="+mj-lt"/>
              </a:rPr>
              <a:t>toHigh</a:t>
            </a:r>
            <a:r>
              <a:rPr lang="en-US" altLang="zh-CN" sz="2300" dirty="0">
                <a:latin typeface="+mj-lt"/>
              </a:rPr>
              <a:t>)    </a:t>
            </a:r>
          </a:p>
          <a:p>
            <a:pPr marL="457200" lvl="1" indent="0">
              <a:buNone/>
            </a:pPr>
            <a:r>
              <a:rPr lang="zh-CN" altLang="zh-CN" sz="1900" dirty="0">
                <a:latin typeface="+mj-lt"/>
              </a:rPr>
              <a:t>约束函数，</a:t>
            </a:r>
            <a:r>
              <a:rPr lang="en-US" altLang="zh-CN" sz="1900" dirty="0">
                <a:latin typeface="+mj-lt"/>
              </a:rPr>
              <a:t>value</a:t>
            </a:r>
            <a:r>
              <a:rPr lang="zh-CN" altLang="zh-CN" sz="1900" dirty="0">
                <a:latin typeface="+mj-lt"/>
              </a:rPr>
              <a:t>必须在</a:t>
            </a:r>
            <a:r>
              <a:rPr lang="en-US" altLang="zh-CN" sz="1900" dirty="0" err="1">
                <a:latin typeface="+mj-lt"/>
              </a:rPr>
              <a:t>fromLow</a:t>
            </a:r>
            <a:r>
              <a:rPr lang="zh-CN" altLang="zh-CN" sz="1900" dirty="0">
                <a:latin typeface="+mj-lt"/>
              </a:rPr>
              <a:t>与</a:t>
            </a:r>
            <a:r>
              <a:rPr lang="en-US" altLang="zh-CN" sz="1900" dirty="0" err="1">
                <a:latin typeface="+mj-lt"/>
              </a:rPr>
              <a:t>toLow</a:t>
            </a:r>
            <a:r>
              <a:rPr lang="zh-CN" altLang="zh-CN" sz="1900" dirty="0">
                <a:latin typeface="+mj-lt"/>
              </a:rPr>
              <a:t>之间和</a:t>
            </a:r>
            <a:r>
              <a:rPr lang="en-US" altLang="zh-CN" sz="1900" dirty="0" err="1">
                <a:latin typeface="+mj-lt"/>
              </a:rPr>
              <a:t>fromHigh</a:t>
            </a:r>
            <a:r>
              <a:rPr lang="zh-CN" altLang="zh-CN" sz="1900" dirty="0">
                <a:latin typeface="+mj-lt"/>
              </a:rPr>
              <a:t>与</a:t>
            </a:r>
            <a:r>
              <a:rPr lang="en-US" altLang="zh-CN" sz="1900" dirty="0" err="1">
                <a:latin typeface="+mj-lt"/>
              </a:rPr>
              <a:t>toHigh</a:t>
            </a:r>
            <a:r>
              <a:rPr lang="zh-CN" altLang="zh-CN" sz="1900" dirty="0">
                <a:latin typeface="+mj-lt"/>
              </a:rPr>
              <a:t>之间。 </a:t>
            </a:r>
          </a:p>
          <a:p>
            <a:pPr lvl="0"/>
            <a:r>
              <a:rPr lang="en-US" altLang="zh-CN" sz="2300" dirty="0">
                <a:latin typeface="+mj-lt"/>
                <a:hlinkClick r:id="rId7">
                  <a:extLst>
                    <a:ext uri="{A12FA001-AC4F-418D-AE19-62706E023703}">
                      <ahyp:hlinkClr xmlns:ahyp="http://schemas.microsoft.com/office/drawing/2018/hyperlinkcolor" val="tx"/>
                    </a:ext>
                  </a:extLst>
                </a:hlinkClick>
              </a:rPr>
              <a:t>pow</a:t>
            </a:r>
            <a:r>
              <a:rPr lang="en-US" altLang="zh-CN" sz="2300" dirty="0">
                <a:latin typeface="+mj-lt"/>
              </a:rPr>
              <a:t>(base, exponent) </a:t>
            </a:r>
          </a:p>
          <a:p>
            <a:pPr marL="457200" lvl="1" indent="0">
              <a:buNone/>
            </a:pPr>
            <a:r>
              <a:rPr lang="zh-CN" altLang="zh-CN" sz="1900" dirty="0">
                <a:latin typeface="+mj-lt"/>
              </a:rPr>
              <a:t>开方函数，</a:t>
            </a:r>
            <a:r>
              <a:rPr lang="en-US" altLang="zh-CN" sz="1900" dirty="0">
                <a:latin typeface="+mj-lt"/>
              </a:rPr>
              <a:t>base</a:t>
            </a:r>
            <a:r>
              <a:rPr lang="zh-CN" altLang="zh-CN" sz="1900" dirty="0">
                <a:latin typeface="+mj-lt"/>
              </a:rPr>
              <a:t>的</a:t>
            </a:r>
            <a:r>
              <a:rPr lang="en-US" altLang="zh-CN" sz="1900" dirty="0">
                <a:latin typeface="+mj-lt"/>
              </a:rPr>
              <a:t>exponent</a:t>
            </a:r>
            <a:r>
              <a:rPr lang="zh-CN" altLang="zh-CN" sz="1900" dirty="0">
                <a:latin typeface="+mj-lt"/>
              </a:rPr>
              <a:t>次方。</a:t>
            </a:r>
          </a:p>
          <a:p>
            <a:pPr lvl="0"/>
            <a:r>
              <a:rPr lang="en-US" altLang="zh-CN" sz="2300" dirty="0" err="1">
                <a:latin typeface="+mj-lt"/>
                <a:hlinkClick r:id="rId8">
                  <a:extLst>
                    <a:ext uri="{A12FA001-AC4F-418D-AE19-62706E023703}">
                      <ahyp:hlinkClr xmlns:ahyp="http://schemas.microsoft.com/office/drawing/2018/hyperlinkcolor" val="tx"/>
                    </a:ext>
                  </a:extLst>
                </a:hlinkClick>
              </a:rPr>
              <a:t>sq</a:t>
            </a:r>
            <a:r>
              <a:rPr lang="en-US" altLang="zh-CN" sz="2300" dirty="0">
                <a:latin typeface="+mj-lt"/>
              </a:rPr>
              <a:t>(x)     </a:t>
            </a:r>
            <a:r>
              <a:rPr lang="zh-CN" altLang="zh-CN" sz="2300" dirty="0">
                <a:latin typeface="+mj-lt"/>
              </a:rPr>
              <a:t>平方 </a:t>
            </a:r>
          </a:p>
          <a:p>
            <a:pPr lvl="0"/>
            <a:r>
              <a:rPr lang="en-US" altLang="zh-CN" sz="2300" dirty="0">
                <a:latin typeface="+mj-lt"/>
                <a:hlinkClick r:id="rId9">
                  <a:extLst>
                    <a:ext uri="{A12FA001-AC4F-418D-AE19-62706E023703}">
                      <ahyp:hlinkClr xmlns:ahyp="http://schemas.microsoft.com/office/drawing/2018/hyperlinkcolor" val="tx"/>
                    </a:ext>
                  </a:extLst>
                </a:hlinkClick>
              </a:rPr>
              <a:t>sqrt</a:t>
            </a:r>
            <a:r>
              <a:rPr lang="en-US" altLang="zh-CN" sz="2300" dirty="0">
                <a:latin typeface="+mj-lt"/>
              </a:rPr>
              <a:t>(x)   </a:t>
            </a:r>
            <a:r>
              <a:rPr lang="zh-CN" altLang="zh-CN" sz="2300" dirty="0">
                <a:latin typeface="+mj-lt"/>
              </a:rPr>
              <a:t>开根号 </a:t>
            </a:r>
          </a:p>
        </p:txBody>
      </p:sp>
    </p:spTree>
    <p:extLst>
      <p:ext uri="{BB962C8B-B14F-4D97-AF65-F5344CB8AC3E}">
        <p14:creationId xmlns:p14="http://schemas.microsoft.com/office/powerpoint/2010/main" val="20673352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A965D-E0BF-4CD1-888D-E4CC860358F3}"/>
              </a:ext>
            </a:extLst>
          </p:cNvPr>
          <p:cNvSpPr>
            <a:spLocks noGrp="1"/>
          </p:cNvSpPr>
          <p:nvPr>
            <p:ph type="title"/>
          </p:nvPr>
        </p:nvSpPr>
        <p:spPr/>
        <p:txBody>
          <a:bodyPr>
            <a:normAutofit/>
          </a:bodyPr>
          <a:lstStyle/>
          <a:p>
            <a:r>
              <a:rPr lang="zh-CN" altLang="zh-CN" sz="2800" dirty="0"/>
              <a:t>三角函数</a:t>
            </a:r>
            <a:endParaRPr lang="zh-CN" altLang="en-US" sz="2800" dirty="0"/>
          </a:p>
        </p:txBody>
      </p:sp>
      <p:sp>
        <p:nvSpPr>
          <p:cNvPr id="3" name="内容占位符 2">
            <a:extLst>
              <a:ext uri="{FF2B5EF4-FFF2-40B4-BE49-F238E27FC236}">
                <a16:creationId xmlns:a16="http://schemas.microsoft.com/office/drawing/2014/main" id="{FA483D60-DDA5-439A-B39D-91B63F0625D7}"/>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sin</a:t>
            </a:r>
            <a:r>
              <a:rPr lang="en-US" altLang="zh-CN" sz="2100" dirty="0">
                <a:latin typeface="+mj-lt"/>
              </a:rPr>
              <a:t>(rad) </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cos</a:t>
            </a:r>
            <a:r>
              <a:rPr lang="en-US" altLang="zh-CN" sz="2100" dirty="0">
                <a:latin typeface="+mj-lt"/>
              </a:rPr>
              <a:t>(rad) </a:t>
            </a:r>
            <a:endParaRPr lang="zh-CN" altLang="zh-CN" sz="2100" dirty="0">
              <a:latin typeface="+mj-lt"/>
            </a:endParaRPr>
          </a:p>
          <a:p>
            <a:pPr lvl="0"/>
            <a:r>
              <a:rPr lang="en-US" altLang="zh-CN" sz="2100" dirty="0">
                <a:latin typeface="+mj-lt"/>
                <a:hlinkClick r:id="rId4">
                  <a:extLst>
                    <a:ext uri="{A12FA001-AC4F-418D-AE19-62706E023703}">
                      <ahyp:hlinkClr xmlns:ahyp="http://schemas.microsoft.com/office/drawing/2018/hyperlinkcolor" val="tx"/>
                    </a:ext>
                  </a:extLst>
                </a:hlinkClick>
              </a:rPr>
              <a:t>tan</a:t>
            </a:r>
            <a:r>
              <a:rPr lang="en-US" altLang="zh-CN" sz="2100" dirty="0">
                <a:latin typeface="+mj-lt"/>
              </a:rPr>
              <a:t>(rad) </a:t>
            </a:r>
            <a:endParaRPr lang="zh-CN" altLang="zh-CN" sz="2100" dirty="0">
              <a:latin typeface="+mj-lt"/>
            </a:endParaRPr>
          </a:p>
        </p:txBody>
      </p:sp>
    </p:spTree>
    <p:extLst>
      <p:ext uri="{BB962C8B-B14F-4D97-AF65-F5344CB8AC3E}">
        <p14:creationId xmlns:p14="http://schemas.microsoft.com/office/powerpoint/2010/main" val="37339865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9FDC-4782-4C2B-9560-C8E327A9FAA8}"/>
              </a:ext>
            </a:extLst>
          </p:cNvPr>
          <p:cNvSpPr>
            <a:spLocks noGrp="1"/>
          </p:cNvSpPr>
          <p:nvPr>
            <p:ph type="title"/>
          </p:nvPr>
        </p:nvSpPr>
        <p:spPr/>
        <p:txBody>
          <a:bodyPr>
            <a:normAutofit/>
          </a:bodyPr>
          <a:lstStyle/>
          <a:p>
            <a:r>
              <a:rPr lang="zh-CN" altLang="zh-CN" sz="2800" dirty="0"/>
              <a:t>随机数函数</a:t>
            </a:r>
            <a:endParaRPr lang="zh-CN" altLang="en-US" sz="2800" dirty="0"/>
          </a:p>
        </p:txBody>
      </p:sp>
      <p:sp>
        <p:nvSpPr>
          <p:cNvPr id="3" name="内容占位符 2">
            <a:extLst>
              <a:ext uri="{FF2B5EF4-FFF2-40B4-BE49-F238E27FC236}">
                <a16:creationId xmlns:a16="http://schemas.microsoft.com/office/drawing/2014/main" id="{20F08EE3-38F7-427E-AB1B-B250227303E4}"/>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randomSeed</a:t>
            </a:r>
            <a:r>
              <a:rPr lang="en-US" altLang="zh-CN" sz="2100" dirty="0">
                <a:latin typeface="+mj-lt"/>
              </a:rPr>
              <a:t>(seed)   </a:t>
            </a:r>
          </a:p>
          <a:p>
            <a:r>
              <a:rPr lang="zh-CN" altLang="zh-CN" sz="2100" dirty="0">
                <a:latin typeface="+mj-lt"/>
              </a:rPr>
              <a:t>随机数端口定义函数，</a:t>
            </a:r>
            <a:r>
              <a:rPr lang="en-US" altLang="zh-CN" sz="2100" dirty="0">
                <a:latin typeface="+mj-lt"/>
              </a:rPr>
              <a:t>seed</a:t>
            </a:r>
            <a:r>
              <a:rPr lang="zh-CN" altLang="zh-CN" sz="2100" dirty="0">
                <a:latin typeface="+mj-lt"/>
              </a:rPr>
              <a:t>表示读模拟口</a:t>
            </a:r>
            <a:r>
              <a:rPr lang="en-US" altLang="zh-CN" sz="2100" dirty="0" err="1">
                <a:latin typeface="+mj-lt"/>
              </a:rPr>
              <a:t>analogRead</a:t>
            </a:r>
            <a:r>
              <a:rPr lang="en-US" altLang="zh-CN" sz="2100" dirty="0">
                <a:latin typeface="+mj-lt"/>
              </a:rPr>
              <a:t>(pin)</a:t>
            </a:r>
            <a:r>
              <a:rPr lang="zh-CN" altLang="zh-CN" sz="2100" dirty="0">
                <a:latin typeface="+mj-lt"/>
              </a:rPr>
              <a:t>函数 。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(max)   </a:t>
            </a:r>
          </a:p>
          <a:p>
            <a:r>
              <a:rPr lang="zh-CN" altLang="zh-CN" sz="2100" dirty="0">
                <a:latin typeface="+mj-lt"/>
              </a:rPr>
              <a:t>随机数函数，返回数据大于等于</a:t>
            </a:r>
            <a:r>
              <a:rPr lang="en-US" altLang="zh-CN" sz="2100" dirty="0">
                <a:latin typeface="+mj-lt"/>
              </a:rPr>
              <a:t>0</a:t>
            </a:r>
            <a:r>
              <a:rPr lang="zh-CN" altLang="zh-CN" sz="2100" dirty="0">
                <a:latin typeface="+mj-lt"/>
              </a:rPr>
              <a:t>，小于</a:t>
            </a:r>
            <a:r>
              <a:rPr lang="en-US" altLang="zh-CN" sz="2100" dirty="0">
                <a:latin typeface="+mj-lt"/>
              </a:rPr>
              <a:t>max</a:t>
            </a:r>
            <a:r>
              <a:rPr lang="zh-CN" altLang="zh-CN" sz="2100" dirty="0">
                <a:latin typeface="+mj-lt"/>
              </a:rPr>
              <a:t>。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(min, max)   </a:t>
            </a:r>
          </a:p>
          <a:p>
            <a:r>
              <a:rPr lang="zh-CN" altLang="zh-CN" sz="2100" dirty="0">
                <a:latin typeface="+mj-lt"/>
              </a:rPr>
              <a:t>随机数函数，返回数据大于等于</a:t>
            </a:r>
            <a:r>
              <a:rPr lang="en-US" altLang="zh-CN" sz="2100" dirty="0">
                <a:latin typeface="+mj-lt"/>
              </a:rPr>
              <a:t>min</a:t>
            </a:r>
            <a:r>
              <a:rPr lang="zh-CN" altLang="zh-CN" sz="2100" dirty="0">
                <a:latin typeface="+mj-lt"/>
              </a:rPr>
              <a:t>，小于</a:t>
            </a:r>
            <a:r>
              <a:rPr lang="en-US" altLang="zh-CN" sz="2100" dirty="0">
                <a:latin typeface="+mj-lt"/>
              </a:rPr>
              <a:t>max</a:t>
            </a:r>
            <a:r>
              <a:rPr lang="zh-CN" altLang="zh-CN" sz="2100" dirty="0">
                <a:latin typeface="+mj-lt"/>
              </a:rPr>
              <a:t>。 </a:t>
            </a:r>
          </a:p>
        </p:txBody>
      </p:sp>
    </p:spTree>
    <p:extLst>
      <p:ext uri="{BB962C8B-B14F-4D97-AF65-F5344CB8AC3E}">
        <p14:creationId xmlns:p14="http://schemas.microsoft.com/office/powerpoint/2010/main" val="1319205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1B60F-9F05-4784-A4C5-8CFDF13A99E6}"/>
              </a:ext>
            </a:extLst>
          </p:cNvPr>
          <p:cNvSpPr>
            <a:spLocks noGrp="1"/>
          </p:cNvSpPr>
          <p:nvPr>
            <p:ph type="title"/>
          </p:nvPr>
        </p:nvSpPr>
        <p:spPr/>
        <p:txBody>
          <a:bodyPr>
            <a:normAutofit/>
          </a:bodyPr>
          <a:lstStyle/>
          <a:p>
            <a:r>
              <a:rPr lang="zh-CN" altLang="zh-CN" sz="2800" dirty="0"/>
              <a:t>外部中断函数</a:t>
            </a:r>
            <a:endParaRPr lang="zh-CN" altLang="en-US" sz="2800" dirty="0"/>
          </a:p>
        </p:txBody>
      </p:sp>
      <p:sp>
        <p:nvSpPr>
          <p:cNvPr id="3" name="内容占位符 2">
            <a:extLst>
              <a:ext uri="{FF2B5EF4-FFF2-40B4-BE49-F238E27FC236}">
                <a16:creationId xmlns:a16="http://schemas.microsoft.com/office/drawing/2014/main" id="{A3380820-C6F8-44FC-96B4-639F498E1425}"/>
              </a:ext>
            </a:extLst>
          </p:cNvPr>
          <p:cNvSpPr>
            <a:spLocks noGrp="1"/>
          </p:cNvSpPr>
          <p:nvPr>
            <p:ph idx="1"/>
          </p:nvPr>
        </p:nvSpPr>
        <p:spPr>
          <a:xfrm>
            <a:off x="1309512" y="2198451"/>
            <a:ext cx="10272889" cy="3801365"/>
          </a:xfrm>
        </p:spPr>
        <p:txBody>
          <a:bodyPr/>
          <a:lstStyle/>
          <a:p>
            <a:r>
              <a:rPr lang="en-US" altLang="zh-CN" sz="2100" dirty="0" err="1">
                <a:latin typeface="+mj-lt"/>
                <a:hlinkClick r:id="rId2">
                  <a:extLst>
                    <a:ext uri="{A12FA001-AC4F-418D-AE19-62706E023703}">
                      <ahyp:hlinkClr xmlns:ahyp="http://schemas.microsoft.com/office/drawing/2018/hyperlinkcolor" val="tx"/>
                    </a:ext>
                  </a:extLst>
                </a:hlinkClick>
              </a:rPr>
              <a:t>attachInterrupt</a:t>
            </a:r>
            <a:r>
              <a:rPr lang="en-US" altLang="zh-CN" sz="2100" dirty="0">
                <a:latin typeface="+mj-lt"/>
              </a:rPr>
              <a:t>(interrupt,  mode)     </a:t>
            </a:r>
          </a:p>
          <a:p>
            <a:pPr marL="457200" lvl="1" indent="0">
              <a:buNone/>
            </a:pPr>
            <a:r>
              <a:rPr lang="zh-CN" altLang="zh-CN" sz="1700" dirty="0">
                <a:latin typeface="+mj-lt"/>
              </a:rPr>
              <a:t>外部中断只能用到数字</a:t>
            </a:r>
            <a:r>
              <a:rPr lang="en-US" altLang="zh-CN" sz="1700" dirty="0">
                <a:latin typeface="+mj-lt"/>
              </a:rPr>
              <a:t>IO</a:t>
            </a:r>
            <a:r>
              <a:rPr lang="zh-CN" altLang="zh-CN" sz="1700" dirty="0">
                <a:latin typeface="+mj-lt"/>
              </a:rPr>
              <a:t>口</a:t>
            </a:r>
            <a:r>
              <a:rPr lang="en-US" altLang="zh-CN" sz="1700" dirty="0">
                <a:latin typeface="+mj-lt"/>
              </a:rPr>
              <a:t>2</a:t>
            </a:r>
            <a:r>
              <a:rPr lang="zh-CN" altLang="zh-CN" sz="1700" dirty="0">
                <a:latin typeface="+mj-lt"/>
              </a:rPr>
              <a:t>和</a:t>
            </a:r>
            <a:r>
              <a:rPr lang="en-US" altLang="zh-CN" sz="1700" dirty="0">
                <a:latin typeface="+mj-lt"/>
              </a:rPr>
              <a:t>3</a:t>
            </a:r>
            <a:r>
              <a:rPr lang="zh-CN" altLang="zh-CN" sz="1700" dirty="0">
                <a:latin typeface="+mj-lt"/>
              </a:rPr>
              <a:t>，</a:t>
            </a:r>
            <a:r>
              <a:rPr lang="en-US" altLang="zh-CN" sz="1700" dirty="0">
                <a:latin typeface="+mj-lt"/>
              </a:rPr>
              <a:t>interrupt</a:t>
            </a:r>
            <a:r>
              <a:rPr lang="zh-CN" altLang="zh-CN" sz="1700" dirty="0">
                <a:latin typeface="+mj-lt"/>
              </a:rPr>
              <a:t>表示中断口初始</a:t>
            </a:r>
            <a:r>
              <a:rPr lang="en-US" altLang="zh-CN" sz="1700" dirty="0">
                <a:latin typeface="+mj-lt"/>
              </a:rPr>
              <a:t>0</a:t>
            </a:r>
            <a:r>
              <a:rPr lang="zh-CN" altLang="zh-CN" sz="1700" dirty="0">
                <a:latin typeface="+mj-lt"/>
              </a:rPr>
              <a:t>或</a:t>
            </a:r>
            <a:r>
              <a:rPr lang="en-US" altLang="zh-CN" sz="1700" dirty="0">
                <a:latin typeface="+mj-lt"/>
              </a:rPr>
              <a:t>1</a:t>
            </a:r>
            <a:r>
              <a:rPr lang="zh-CN" altLang="zh-CN" sz="1700" dirty="0">
                <a:latin typeface="+mj-lt"/>
              </a:rPr>
              <a:t>，表示一个功能函数，</a:t>
            </a:r>
            <a:r>
              <a:rPr lang="en-US" altLang="zh-CN" sz="1700" dirty="0">
                <a:latin typeface="+mj-lt"/>
              </a:rPr>
              <a:t>mode</a:t>
            </a:r>
            <a:r>
              <a:rPr lang="zh-CN" altLang="zh-CN" sz="1700" dirty="0">
                <a:latin typeface="+mj-lt"/>
              </a:rPr>
              <a:t>：</a:t>
            </a:r>
            <a:r>
              <a:rPr lang="en-US" altLang="zh-CN" sz="1700" dirty="0">
                <a:latin typeface="+mj-lt"/>
              </a:rPr>
              <a:t>LOW</a:t>
            </a:r>
            <a:r>
              <a:rPr lang="zh-CN" altLang="zh-CN" sz="1700" dirty="0">
                <a:latin typeface="+mj-lt"/>
              </a:rPr>
              <a:t>低电平中断，</a:t>
            </a:r>
            <a:r>
              <a:rPr lang="en-US" altLang="zh-CN" sz="1700" dirty="0">
                <a:latin typeface="+mj-lt"/>
              </a:rPr>
              <a:t>CHANGE</a:t>
            </a:r>
            <a:r>
              <a:rPr lang="zh-CN" altLang="zh-CN" sz="1700" dirty="0">
                <a:latin typeface="+mj-lt"/>
              </a:rPr>
              <a:t>有变化就中断，</a:t>
            </a:r>
            <a:r>
              <a:rPr lang="en-US" altLang="zh-CN" sz="1700" dirty="0">
                <a:latin typeface="+mj-lt"/>
              </a:rPr>
              <a:t>RISING</a:t>
            </a:r>
            <a:r>
              <a:rPr lang="zh-CN" altLang="zh-CN" sz="1700" dirty="0">
                <a:latin typeface="+mj-lt"/>
              </a:rPr>
              <a:t>上升沿中断，</a:t>
            </a:r>
            <a:r>
              <a:rPr lang="en-US" altLang="zh-CN" sz="1700" dirty="0">
                <a:latin typeface="+mj-lt"/>
              </a:rPr>
              <a:t>FALLING </a:t>
            </a:r>
            <a:r>
              <a:rPr lang="zh-CN" altLang="zh-CN" sz="1700" dirty="0">
                <a:latin typeface="+mj-lt"/>
              </a:rPr>
              <a:t>下降沿中断。</a:t>
            </a:r>
            <a:endParaRPr lang="zh-CN" altLang="zh-CN" sz="2100" dirty="0">
              <a:latin typeface="+mj-lt"/>
            </a:endParaRPr>
          </a:p>
          <a:p>
            <a:r>
              <a:rPr lang="en-US" altLang="zh-CN" sz="2100" dirty="0" err="1">
                <a:latin typeface="+mj-lt"/>
                <a:hlinkClick r:id="rId3">
                  <a:extLst>
                    <a:ext uri="{A12FA001-AC4F-418D-AE19-62706E023703}">
                      <ahyp:hlinkClr xmlns:ahyp="http://schemas.microsoft.com/office/drawing/2018/hyperlinkcolor" val="tx"/>
                    </a:ext>
                  </a:extLst>
                </a:hlinkClick>
              </a:rPr>
              <a:t>detachInterrupt</a:t>
            </a:r>
            <a:r>
              <a:rPr lang="en-US" altLang="zh-CN" sz="2100" dirty="0">
                <a:latin typeface="+mj-lt"/>
              </a:rPr>
              <a:t>(interrupt)    </a:t>
            </a:r>
          </a:p>
          <a:p>
            <a:pPr marL="457200" lvl="1" indent="0">
              <a:buNone/>
            </a:pPr>
            <a:r>
              <a:rPr lang="zh-CN" altLang="zh-CN" sz="1700" dirty="0">
                <a:latin typeface="+mj-lt"/>
              </a:rPr>
              <a:t>中断开关，</a:t>
            </a:r>
            <a:r>
              <a:rPr lang="en-US" altLang="zh-CN" sz="1700" dirty="0">
                <a:latin typeface="+mj-lt"/>
              </a:rPr>
              <a:t>interrupt=1 </a:t>
            </a:r>
            <a:r>
              <a:rPr lang="zh-CN" altLang="zh-CN" sz="1700" dirty="0">
                <a:latin typeface="+mj-lt"/>
              </a:rPr>
              <a:t>开，</a:t>
            </a:r>
            <a:r>
              <a:rPr lang="en-US" altLang="zh-CN" sz="1700" dirty="0">
                <a:latin typeface="+mj-lt"/>
              </a:rPr>
              <a:t>interrupt=0 </a:t>
            </a:r>
            <a:r>
              <a:rPr lang="zh-CN" altLang="zh-CN" sz="1700" dirty="0">
                <a:latin typeface="+mj-lt"/>
              </a:rPr>
              <a:t>关。 </a:t>
            </a:r>
          </a:p>
        </p:txBody>
      </p:sp>
    </p:spTree>
    <p:extLst>
      <p:ext uri="{BB962C8B-B14F-4D97-AF65-F5344CB8AC3E}">
        <p14:creationId xmlns:p14="http://schemas.microsoft.com/office/powerpoint/2010/main" val="256665450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a:t>目 录</a:t>
            </a:r>
            <a:endParaRPr lang="zh-CN" altLang="en-US" sz="4800" b="1" dirty="0"/>
          </a:p>
        </p:txBody>
      </p:sp>
      <p:sp>
        <p:nvSpPr>
          <p:cNvPr id="3" name="内容占位符 2"/>
          <p:cNvSpPr>
            <a:spLocks noGrp="1"/>
          </p:cNvSpPr>
          <p:nvPr>
            <p:ph idx="1"/>
          </p:nvPr>
        </p:nvSpPr>
        <p:spPr>
          <a:xfrm>
            <a:off x="2927649" y="2445064"/>
            <a:ext cx="6110147" cy="3332816"/>
          </a:xfrm>
        </p:spPr>
        <p:txBody>
          <a:bodyPr>
            <a:normAutofit/>
          </a:bodyPr>
          <a:lstStyle/>
          <a:p>
            <a:r>
              <a:rPr lang="en-US" altLang="zh-CN" sz="2800" dirty="0"/>
              <a:t>1</a:t>
            </a:r>
            <a:r>
              <a:rPr lang="zh-CN" altLang="en-US" sz="2800" dirty="0"/>
              <a:t>、小学期实训目标</a:t>
            </a:r>
            <a:endParaRPr lang="en-US" altLang="zh-CN" sz="2800" dirty="0"/>
          </a:p>
          <a:p>
            <a:r>
              <a:rPr lang="en-US" altLang="zh-CN" sz="2800" dirty="0"/>
              <a:t>2</a:t>
            </a:r>
            <a:r>
              <a:rPr lang="zh-CN" altLang="en-US" sz="2800" dirty="0"/>
              <a:t>、项目名称实训内容介绍</a:t>
            </a:r>
            <a:endParaRPr lang="en-US" altLang="zh-CN" sz="2800" dirty="0"/>
          </a:p>
          <a:p>
            <a:r>
              <a:rPr lang="en-US" altLang="zh-CN" sz="2800" dirty="0"/>
              <a:t>3</a:t>
            </a:r>
            <a:r>
              <a:rPr lang="zh-CN" altLang="en-US" sz="2800" dirty="0"/>
              <a:t>、实训安排</a:t>
            </a:r>
            <a:endParaRPr lang="en-US" altLang="zh-CN" sz="2800" dirty="0"/>
          </a:p>
          <a:p>
            <a:r>
              <a:rPr lang="en-US" altLang="zh-CN" sz="2800" dirty="0"/>
              <a:t>4</a:t>
            </a:r>
            <a:r>
              <a:rPr lang="zh-CN" altLang="en-US" sz="2800" dirty="0"/>
              <a:t>、需要提交的成果</a:t>
            </a:r>
            <a:endParaRPr lang="en-US" altLang="zh-CN" sz="2800" dirty="0"/>
          </a:p>
          <a:p>
            <a:r>
              <a:rPr lang="en-US" altLang="zh-CN" sz="2800" dirty="0"/>
              <a:t>5</a:t>
            </a:r>
            <a:r>
              <a:rPr lang="zh-CN" altLang="en-US" sz="2800" dirty="0"/>
              <a:t>、考评办法</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2C30A-B5CB-4D45-B1A1-BE6918ED1B07}"/>
              </a:ext>
            </a:extLst>
          </p:cNvPr>
          <p:cNvSpPr>
            <a:spLocks noGrp="1"/>
          </p:cNvSpPr>
          <p:nvPr>
            <p:ph type="title"/>
          </p:nvPr>
        </p:nvSpPr>
        <p:spPr/>
        <p:txBody>
          <a:bodyPr>
            <a:normAutofit/>
          </a:bodyPr>
          <a:lstStyle/>
          <a:p>
            <a:r>
              <a:rPr lang="zh-CN" altLang="zh-CN" sz="2800" dirty="0"/>
              <a:t>中断使能函数</a:t>
            </a:r>
            <a:endParaRPr lang="zh-CN" altLang="en-US" sz="2800" dirty="0"/>
          </a:p>
        </p:txBody>
      </p:sp>
      <p:sp>
        <p:nvSpPr>
          <p:cNvPr id="3" name="内容占位符 2">
            <a:extLst>
              <a:ext uri="{FF2B5EF4-FFF2-40B4-BE49-F238E27FC236}">
                <a16:creationId xmlns:a16="http://schemas.microsoft.com/office/drawing/2014/main" id="{E7DD39FF-4FA5-4BD9-AF9C-19391ECFE491}"/>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interrupts</a:t>
            </a:r>
            <a:r>
              <a:rPr lang="en-US" altLang="zh-CN" sz="2100" dirty="0">
                <a:latin typeface="+mj-lt"/>
              </a:rPr>
              <a:t>() </a:t>
            </a:r>
            <a:r>
              <a:rPr lang="zh-CN" altLang="zh-CN" sz="2100" dirty="0">
                <a:latin typeface="+mj-lt"/>
              </a:rPr>
              <a:t>使能中断 </a:t>
            </a:r>
          </a:p>
          <a:p>
            <a:pPr lvl="0"/>
            <a:r>
              <a:rPr lang="en-US" altLang="zh-CN" sz="2100" dirty="0" err="1">
                <a:latin typeface="+mj-lt"/>
                <a:hlinkClick r:id="rId3">
                  <a:extLst>
                    <a:ext uri="{A12FA001-AC4F-418D-AE19-62706E023703}">
                      <ahyp:hlinkClr xmlns:ahyp="http://schemas.microsoft.com/office/drawing/2018/hyperlinkcolor" val="tx"/>
                    </a:ext>
                  </a:extLst>
                </a:hlinkClick>
              </a:rPr>
              <a:t>noInterrupts</a:t>
            </a:r>
            <a:r>
              <a:rPr lang="en-US" altLang="zh-CN" sz="2100" dirty="0">
                <a:latin typeface="+mj-lt"/>
              </a:rPr>
              <a:t>() </a:t>
            </a:r>
            <a:r>
              <a:rPr lang="zh-CN" altLang="zh-CN" sz="2100" dirty="0">
                <a:latin typeface="+mj-lt"/>
              </a:rPr>
              <a:t>禁止中断 </a:t>
            </a:r>
          </a:p>
        </p:txBody>
      </p:sp>
    </p:spTree>
    <p:extLst>
      <p:ext uri="{BB962C8B-B14F-4D97-AF65-F5344CB8AC3E}">
        <p14:creationId xmlns:p14="http://schemas.microsoft.com/office/powerpoint/2010/main" val="23278364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9192A-8D4C-42C1-A679-AB8133EBA007}"/>
              </a:ext>
            </a:extLst>
          </p:cNvPr>
          <p:cNvSpPr>
            <a:spLocks noGrp="1"/>
          </p:cNvSpPr>
          <p:nvPr>
            <p:ph type="title"/>
          </p:nvPr>
        </p:nvSpPr>
        <p:spPr/>
        <p:txBody>
          <a:bodyPr>
            <a:normAutofit/>
          </a:bodyPr>
          <a:lstStyle/>
          <a:p>
            <a:r>
              <a:rPr lang="zh-CN" altLang="zh-CN" sz="2800" dirty="0"/>
              <a:t>串口收发函数</a:t>
            </a:r>
            <a:endParaRPr lang="zh-CN" altLang="en-US" sz="2800" dirty="0"/>
          </a:p>
        </p:txBody>
      </p:sp>
      <p:sp>
        <p:nvSpPr>
          <p:cNvPr id="3" name="内容占位符 2">
            <a:extLst>
              <a:ext uri="{FF2B5EF4-FFF2-40B4-BE49-F238E27FC236}">
                <a16:creationId xmlns:a16="http://schemas.microsoft.com/office/drawing/2014/main" id="{40F77EA2-86F9-4552-A501-C918FC48BE37}"/>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Serial.begin</a:t>
            </a:r>
            <a:r>
              <a:rPr lang="en-US" altLang="zh-CN" sz="2100" dirty="0">
                <a:latin typeface="+mj-lt"/>
              </a:rPr>
              <a:t>(speed) </a:t>
            </a:r>
          </a:p>
          <a:p>
            <a:pPr marL="457200" lvl="1" indent="0">
              <a:buNone/>
            </a:pPr>
            <a:r>
              <a:rPr lang="zh-CN" altLang="zh-CN" sz="1700" dirty="0">
                <a:latin typeface="+mj-lt"/>
              </a:rPr>
              <a:t>串口定义波特率函数，</a:t>
            </a:r>
            <a:r>
              <a:rPr lang="en-US" altLang="zh-CN" sz="1700" dirty="0">
                <a:latin typeface="+mj-lt"/>
              </a:rPr>
              <a:t>speed</a:t>
            </a:r>
            <a:r>
              <a:rPr lang="zh-CN" altLang="zh-CN" sz="1700" dirty="0">
                <a:latin typeface="+mj-lt"/>
              </a:rPr>
              <a:t>表示波特率，如</a:t>
            </a:r>
            <a:r>
              <a:rPr lang="en-US" altLang="zh-CN" sz="1700" dirty="0">
                <a:latin typeface="+mj-lt"/>
              </a:rPr>
              <a:t>115200</a:t>
            </a:r>
            <a:r>
              <a:rPr lang="zh-CN" altLang="zh-CN" sz="1700" dirty="0">
                <a:latin typeface="+mj-lt"/>
              </a:rPr>
              <a:t>等。</a:t>
            </a:r>
          </a:p>
          <a:p>
            <a:r>
              <a:rPr lang="en-US" altLang="zh-CN" sz="2100" dirty="0">
                <a:latin typeface="+mj-lt"/>
              </a:rPr>
              <a:t>int </a:t>
            </a:r>
            <a:r>
              <a:rPr lang="en-US" altLang="zh-CN" sz="2100" dirty="0" err="1">
                <a:latin typeface="+mj-lt"/>
                <a:hlinkClick r:id="rId3">
                  <a:extLst>
                    <a:ext uri="{A12FA001-AC4F-418D-AE19-62706E023703}">
                      <ahyp:hlinkClr xmlns:ahyp="http://schemas.microsoft.com/office/drawing/2018/hyperlinkcolor" val="tx"/>
                    </a:ext>
                  </a:extLst>
                </a:hlinkClick>
              </a:rPr>
              <a:t>Serial.available</a:t>
            </a:r>
            <a:r>
              <a:rPr lang="en-US" altLang="zh-CN" sz="2100" dirty="0">
                <a:latin typeface="+mj-lt"/>
              </a:rPr>
              <a:t>() </a:t>
            </a:r>
            <a:r>
              <a:rPr lang="zh-CN" altLang="zh-CN" sz="2100" dirty="0">
                <a:latin typeface="+mj-lt"/>
              </a:rPr>
              <a:t>判断缓冲器状态。 </a:t>
            </a:r>
          </a:p>
          <a:p>
            <a:r>
              <a:rPr lang="en-US" altLang="zh-CN" sz="2100" dirty="0">
                <a:latin typeface="+mj-lt"/>
              </a:rPr>
              <a:t>int </a:t>
            </a:r>
            <a:r>
              <a:rPr lang="en-US" altLang="zh-CN" sz="2100" dirty="0" err="1">
                <a:latin typeface="+mj-lt"/>
                <a:hlinkClick r:id="rId4">
                  <a:extLst>
                    <a:ext uri="{A12FA001-AC4F-418D-AE19-62706E023703}">
                      <ahyp:hlinkClr xmlns:ahyp="http://schemas.microsoft.com/office/drawing/2018/hyperlinkcolor" val="tx"/>
                    </a:ext>
                  </a:extLst>
                </a:hlinkClick>
              </a:rPr>
              <a:t>Serial.read</a:t>
            </a:r>
            <a:r>
              <a:rPr lang="en-US" altLang="zh-CN" sz="2100" dirty="0">
                <a:latin typeface="+mj-lt"/>
              </a:rPr>
              <a:t>()   </a:t>
            </a:r>
            <a:r>
              <a:rPr lang="zh-CN" altLang="zh-CN" sz="2100" dirty="0">
                <a:latin typeface="+mj-lt"/>
              </a:rPr>
              <a:t>读串口并返回收到参数。</a:t>
            </a:r>
          </a:p>
          <a:p>
            <a:r>
              <a:rPr lang="en-US" altLang="zh-CN" sz="2100" dirty="0" err="1">
                <a:latin typeface="+mj-lt"/>
                <a:hlinkClick r:id="rId5">
                  <a:extLst>
                    <a:ext uri="{A12FA001-AC4F-418D-AE19-62706E023703}">
                      <ahyp:hlinkClr xmlns:ahyp="http://schemas.microsoft.com/office/drawing/2018/hyperlinkcolor" val="tx"/>
                    </a:ext>
                  </a:extLst>
                </a:hlinkClick>
              </a:rPr>
              <a:t>Serial.flush</a:t>
            </a:r>
            <a:r>
              <a:rPr lang="en-US" altLang="zh-CN" sz="2100" dirty="0">
                <a:latin typeface="+mj-lt"/>
              </a:rPr>
              <a:t>()    </a:t>
            </a:r>
            <a:r>
              <a:rPr lang="zh-CN" altLang="zh-CN" sz="2100" dirty="0">
                <a:latin typeface="+mj-lt"/>
              </a:rPr>
              <a:t>清空缓冲器。 </a:t>
            </a:r>
          </a:p>
          <a:p>
            <a:r>
              <a:rPr lang="en-US" altLang="zh-CN" sz="2100" dirty="0" err="1">
                <a:latin typeface="+mj-lt"/>
                <a:hlinkClick r:id="rId6">
                  <a:extLst>
                    <a:ext uri="{A12FA001-AC4F-418D-AE19-62706E023703}">
                      <ahyp:hlinkClr xmlns:ahyp="http://schemas.microsoft.com/office/drawing/2018/hyperlinkcolor" val="tx"/>
                    </a:ext>
                  </a:extLst>
                </a:hlinkClick>
              </a:rPr>
              <a:t>Serial.print</a:t>
            </a:r>
            <a:r>
              <a:rPr lang="en-US" altLang="zh-CN" sz="2100" dirty="0">
                <a:latin typeface="+mj-lt"/>
              </a:rPr>
              <a:t>(data) </a:t>
            </a:r>
            <a:r>
              <a:rPr lang="zh-CN" altLang="zh-CN" sz="2100" dirty="0">
                <a:latin typeface="+mj-lt"/>
              </a:rPr>
              <a:t>串口输出数据。</a:t>
            </a:r>
          </a:p>
          <a:p>
            <a:r>
              <a:rPr lang="en-US" altLang="zh-CN" sz="2100" dirty="0" err="1">
                <a:latin typeface="+mj-lt"/>
                <a:hlinkClick r:id="rId7">
                  <a:extLst>
                    <a:ext uri="{A12FA001-AC4F-418D-AE19-62706E023703}">
                      <ahyp:hlinkClr xmlns:ahyp="http://schemas.microsoft.com/office/drawing/2018/hyperlinkcolor" val="tx"/>
                    </a:ext>
                  </a:extLst>
                </a:hlinkClick>
              </a:rPr>
              <a:t>Serial.println</a:t>
            </a:r>
            <a:r>
              <a:rPr lang="en-US" altLang="zh-CN" sz="2100" dirty="0">
                <a:latin typeface="+mj-lt"/>
              </a:rPr>
              <a:t>(data)   </a:t>
            </a:r>
            <a:r>
              <a:rPr lang="zh-CN" altLang="zh-CN" sz="2100" dirty="0">
                <a:latin typeface="+mj-lt"/>
              </a:rPr>
              <a:t>串口输出数据并带回车符。 </a:t>
            </a:r>
          </a:p>
        </p:txBody>
      </p:sp>
    </p:spTree>
    <p:extLst>
      <p:ext uri="{BB962C8B-B14F-4D97-AF65-F5344CB8AC3E}">
        <p14:creationId xmlns:p14="http://schemas.microsoft.com/office/powerpoint/2010/main" val="500886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59F65-F132-42C2-A288-1F1EFC145077}"/>
              </a:ext>
            </a:extLst>
          </p:cNvPr>
          <p:cNvSpPr>
            <a:spLocks noGrp="1"/>
          </p:cNvSpPr>
          <p:nvPr>
            <p:ph type="title"/>
          </p:nvPr>
        </p:nvSpPr>
        <p:spPr/>
        <p:txBody>
          <a:bodyPr>
            <a:normAutofit/>
          </a:bodyPr>
          <a:lstStyle/>
          <a:p>
            <a:r>
              <a:rPr lang="zh-CN" altLang="zh-CN" sz="2800" dirty="0"/>
              <a:t>官方库文件</a:t>
            </a:r>
            <a:endParaRPr lang="zh-CN" altLang="en-US" sz="2800" dirty="0"/>
          </a:p>
        </p:txBody>
      </p:sp>
      <p:sp>
        <p:nvSpPr>
          <p:cNvPr id="3" name="内容占位符 2">
            <a:extLst>
              <a:ext uri="{FF2B5EF4-FFF2-40B4-BE49-F238E27FC236}">
                <a16:creationId xmlns:a16="http://schemas.microsoft.com/office/drawing/2014/main" id="{24BC9327-6C4F-4EBC-8002-7E04675C7500}"/>
              </a:ext>
            </a:extLst>
          </p:cNvPr>
          <p:cNvSpPr>
            <a:spLocks noGrp="1"/>
          </p:cNvSpPr>
          <p:nvPr>
            <p:ph idx="1"/>
          </p:nvPr>
        </p:nvSpPr>
        <p:spPr/>
        <p:txBody>
          <a:bodyPr>
            <a:normAutofit fontScale="92500" lnSpcReduction="20000"/>
          </a:bodyPr>
          <a:lstStyle/>
          <a:p>
            <a:pPr lvl="0">
              <a:lnSpc>
                <a:spcPct val="100000"/>
              </a:lnSpc>
            </a:pPr>
            <a:r>
              <a:rPr lang="en-US" altLang="zh-CN" sz="2100" dirty="0">
                <a:latin typeface="+mj-lt"/>
                <a:hlinkClick r:id="rId2">
                  <a:extLst>
                    <a:ext uri="{A12FA001-AC4F-418D-AE19-62706E023703}">
                      <ahyp:hlinkClr xmlns:ahyp="http://schemas.microsoft.com/office/drawing/2018/hyperlinkcolor" val="tx"/>
                    </a:ext>
                  </a:extLst>
                </a:hlinkClick>
              </a:rPr>
              <a:t>EEPROM</a:t>
            </a:r>
            <a:r>
              <a:rPr lang="en-US" altLang="zh-CN" sz="2100" dirty="0">
                <a:latin typeface="+mj-lt"/>
              </a:rPr>
              <a:t> - EEPROM</a:t>
            </a:r>
            <a:r>
              <a:rPr lang="zh-CN" altLang="zh-CN" sz="2100" dirty="0">
                <a:latin typeface="+mj-lt"/>
              </a:rPr>
              <a:t>读写程序库 </a:t>
            </a:r>
          </a:p>
          <a:p>
            <a:pPr lvl="0">
              <a:lnSpc>
                <a:spcPct val="100000"/>
              </a:lnSpc>
            </a:pPr>
            <a:r>
              <a:rPr lang="en-US" altLang="zh-CN" sz="2100" dirty="0">
                <a:latin typeface="+mj-lt"/>
                <a:hlinkClick r:id="rId3">
                  <a:extLst>
                    <a:ext uri="{A12FA001-AC4F-418D-AE19-62706E023703}">
                      <ahyp:hlinkClr xmlns:ahyp="http://schemas.microsoft.com/office/drawing/2018/hyperlinkcolor" val="tx"/>
                    </a:ext>
                  </a:extLst>
                </a:hlinkClick>
              </a:rPr>
              <a:t>Ethernet</a:t>
            </a:r>
            <a:r>
              <a:rPr lang="en-US" altLang="zh-CN" sz="2100" dirty="0">
                <a:latin typeface="+mj-lt"/>
              </a:rPr>
              <a:t> - </a:t>
            </a:r>
            <a:r>
              <a:rPr lang="zh-CN" altLang="zh-CN" sz="2100" dirty="0">
                <a:latin typeface="+mj-lt"/>
              </a:rPr>
              <a:t>以太网控制器程序库 </a:t>
            </a:r>
          </a:p>
          <a:p>
            <a:pPr lvl="0">
              <a:lnSpc>
                <a:spcPct val="100000"/>
              </a:lnSpc>
            </a:pPr>
            <a:r>
              <a:rPr lang="en-US" altLang="zh-CN" sz="2100" dirty="0" err="1">
                <a:latin typeface="+mj-lt"/>
                <a:hlinkClick r:id="rId4">
                  <a:extLst>
                    <a:ext uri="{A12FA001-AC4F-418D-AE19-62706E023703}">
                      <ahyp:hlinkClr xmlns:ahyp="http://schemas.microsoft.com/office/drawing/2018/hyperlinkcolor" val="tx"/>
                    </a:ext>
                  </a:extLst>
                </a:hlinkClick>
              </a:rPr>
              <a:t>LiquidCrystal</a:t>
            </a:r>
            <a:r>
              <a:rPr lang="en-US" altLang="zh-CN" sz="2100" dirty="0">
                <a:latin typeface="+mj-lt"/>
              </a:rPr>
              <a:t> - LCD</a:t>
            </a:r>
            <a:r>
              <a:rPr lang="zh-CN" altLang="zh-CN" sz="2100" dirty="0">
                <a:latin typeface="+mj-lt"/>
              </a:rPr>
              <a:t>控制程序库 </a:t>
            </a:r>
          </a:p>
          <a:p>
            <a:pPr lvl="0">
              <a:lnSpc>
                <a:spcPct val="100000"/>
              </a:lnSpc>
            </a:pPr>
            <a:r>
              <a:rPr lang="en-US" altLang="zh-CN" sz="2100" dirty="0">
                <a:latin typeface="+mj-lt"/>
                <a:hlinkClick r:id="rId5">
                  <a:extLst>
                    <a:ext uri="{A12FA001-AC4F-418D-AE19-62706E023703}">
                      <ahyp:hlinkClr xmlns:ahyp="http://schemas.microsoft.com/office/drawing/2018/hyperlinkcolor" val="tx"/>
                    </a:ext>
                  </a:extLst>
                </a:hlinkClick>
              </a:rPr>
              <a:t>Servo</a:t>
            </a:r>
            <a:r>
              <a:rPr lang="en-US" altLang="zh-CN" sz="2100" dirty="0">
                <a:latin typeface="+mj-lt"/>
              </a:rPr>
              <a:t> - </a:t>
            </a:r>
            <a:r>
              <a:rPr lang="zh-CN" altLang="zh-CN" sz="2100" dirty="0">
                <a:latin typeface="+mj-lt"/>
              </a:rPr>
              <a:t>舵机控制程序库 </a:t>
            </a:r>
          </a:p>
          <a:p>
            <a:pPr lvl="0">
              <a:lnSpc>
                <a:spcPct val="100000"/>
              </a:lnSpc>
            </a:pPr>
            <a:r>
              <a:rPr lang="en-US" altLang="zh-CN" sz="2100" dirty="0" err="1">
                <a:latin typeface="+mj-lt"/>
                <a:hlinkClick r:id="rId6">
                  <a:extLst>
                    <a:ext uri="{A12FA001-AC4F-418D-AE19-62706E023703}">
                      <ahyp:hlinkClr xmlns:ahyp="http://schemas.microsoft.com/office/drawing/2018/hyperlinkcolor" val="tx"/>
                    </a:ext>
                  </a:extLst>
                </a:hlinkClick>
              </a:rPr>
              <a:t>SoftwareSerial</a:t>
            </a:r>
            <a:r>
              <a:rPr lang="en-US" altLang="zh-CN" sz="2100" dirty="0">
                <a:latin typeface="+mj-lt"/>
              </a:rPr>
              <a:t> - </a:t>
            </a:r>
            <a:r>
              <a:rPr lang="zh-CN" altLang="zh-CN" sz="2100" dirty="0">
                <a:latin typeface="+mj-lt"/>
              </a:rPr>
              <a:t>任何数字</a:t>
            </a:r>
            <a:r>
              <a:rPr lang="en-US" altLang="zh-CN" sz="2100" dirty="0">
                <a:latin typeface="+mj-lt"/>
              </a:rPr>
              <a:t>IO</a:t>
            </a:r>
            <a:r>
              <a:rPr lang="zh-CN" altLang="zh-CN" sz="2100" dirty="0">
                <a:latin typeface="+mj-lt"/>
              </a:rPr>
              <a:t>口模拟串口程序库 </a:t>
            </a:r>
          </a:p>
          <a:p>
            <a:pPr lvl="0">
              <a:lnSpc>
                <a:spcPct val="100000"/>
              </a:lnSpc>
            </a:pPr>
            <a:r>
              <a:rPr lang="en-US" altLang="zh-CN" sz="2100" dirty="0">
                <a:latin typeface="+mj-lt"/>
                <a:hlinkClick r:id="rId7">
                  <a:extLst>
                    <a:ext uri="{A12FA001-AC4F-418D-AE19-62706E023703}">
                      <ahyp:hlinkClr xmlns:ahyp="http://schemas.microsoft.com/office/drawing/2018/hyperlinkcolor" val="tx"/>
                    </a:ext>
                  </a:extLst>
                </a:hlinkClick>
              </a:rPr>
              <a:t>Stepper</a:t>
            </a:r>
            <a:r>
              <a:rPr lang="en-US" altLang="zh-CN" sz="2100" dirty="0">
                <a:latin typeface="+mj-lt"/>
              </a:rPr>
              <a:t> - </a:t>
            </a:r>
            <a:r>
              <a:rPr lang="zh-CN" altLang="zh-CN" sz="2100" dirty="0">
                <a:latin typeface="+mj-lt"/>
              </a:rPr>
              <a:t>步进电机控制程序库 </a:t>
            </a:r>
          </a:p>
          <a:p>
            <a:pPr lvl="0">
              <a:lnSpc>
                <a:spcPct val="100000"/>
              </a:lnSpc>
            </a:pPr>
            <a:r>
              <a:rPr lang="en-US" altLang="zh-CN" sz="2100" dirty="0">
                <a:latin typeface="+mj-lt"/>
                <a:hlinkClick r:id="rId8">
                  <a:extLst>
                    <a:ext uri="{A12FA001-AC4F-418D-AE19-62706E023703}">
                      <ahyp:hlinkClr xmlns:ahyp="http://schemas.microsoft.com/office/drawing/2018/hyperlinkcolor" val="tx"/>
                    </a:ext>
                  </a:extLst>
                </a:hlinkClick>
              </a:rPr>
              <a:t>Wire</a:t>
            </a:r>
            <a:r>
              <a:rPr lang="en-US" altLang="zh-CN" sz="2100" dirty="0">
                <a:latin typeface="+mj-lt"/>
              </a:rPr>
              <a:t> - TWI/I2C</a:t>
            </a:r>
            <a:r>
              <a:rPr lang="zh-CN" altLang="zh-CN" sz="2100" dirty="0">
                <a:latin typeface="+mj-lt"/>
              </a:rPr>
              <a:t>总线程序库 </a:t>
            </a:r>
          </a:p>
          <a:p>
            <a:pPr lvl="0">
              <a:lnSpc>
                <a:spcPct val="100000"/>
              </a:lnSpc>
            </a:pPr>
            <a:r>
              <a:rPr lang="en-US" altLang="zh-CN" sz="2100" dirty="0">
                <a:latin typeface="+mj-lt"/>
                <a:hlinkClick r:id="rId9">
                  <a:extLst>
                    <a:ext uri="{A12FA001-AC4F-418D-AE19-62706E023703}">
                      <ahyp:hlinkClr xmlns:ahyp="http://schemas.microsoft.com/office/drawing/2018/hyperlinkcolor" val="tx"/>
                    </a:ext>
                  </a:extLst>
                </a:hlinkClick>
              </a:rPr>
              <a:t>Matrix</a:t>
            </a:r>
            <a:r>
              <a:rPr lang="en-US" altLang="zh-CN" sz="2100" dirty="0">
                <a:latin typeface="+mj-lt"/>
              </a:rPr>
              <a:t> - LED</a:t>
            </a:r>
            <a:r>
              <a:rPr lang="zh-CN" altLang="zh-CN" sz="2100" dirty="0">
                <a:latin typeface="+mj-lt"/>
              </a:rPr>
              <a:t>矩阵控制程序库 </a:t>
            </a:r>
          </a:p>
          <a:p>
            <a:pPr lvl="0">
              <a:lnSpc>
                <a:spcPct val="100000"/>
              </a:lnSpc>
            </a:pPr>
            <a:r>
              <a:rPr lang="en-US" altLang="zh-CN" sz="2100" dirty="0">
                <a:latin typeface="+mj-lt"/>
                <a:hlinkClick r:id="rId10">
                  <a:extLst>
                    <a:ext uri="{A12FA001-AC4F-418D-AE19-62706E023703}">
                      <ahyp:hlinkClr xmlns:ahyp="http://schemas.microsoft.com/office/drawing/2018/hyperlinkcolor" val="tx"/>
                    </a:ext>
                  </a:extLst>
                </a:hlinkClick>
              </a:rPr>
              <a:t>Sprite</a:t>
            </a:r>
            <a:r>
              <a:rPr lang="en-US" altLang="zh-CN" sz="2100" dirty="0">
                <a:latin typeface="+mj-lt"/>
              </a:rPr>
              <a:t> - LED</a:t>
            </a:r>
            <a:r>
              <a:rPr lang="zh-CN" altLang="zh-CN" sz="2100" dirty="0">
                <a:latin typeface="+mj-lt"/>
              </a:rPr>
              <a:t>矩阵图象处理控制程序库 </a:t>
            </a:r>
          </a:p>
        </p:txBody>
      </p:sp>
    </p:spTree>
    <p:extLst>
      <p:ext uri="{BB962C8B-B14F-4D97-AF65-F5344CB8AC3E}">
        <p14:creationId xmlns:p14="http://schemas.microsoft.com/office/powerpoint/2010/main" val="35401299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4BABE-9AE6-4565-B247-4CBEA2AB0025}"/>
              </a:ext>
            </a:extLst>
          </p:cNvPr>
          <p:cNvSpPr>
            <a:spLocks noGrp="1"/>
          </p:cNvSpPr>
          <p:nvPr>
            <p:ph type="title"/>
          </p:nvPr>
        </p:nvSpPr>
        <p:spPr/>
        <p:txBody>
          <a:bodyPr/>
          <a:lstStyle/>
          <a:p>
            <a:pPr algn="ctr"/>
            <a:r>
              <a:rPr lang="zh-CN" altLang="en-US" dirty="0"/>
              <a:t>开发流程概述</a:t>
            </a:r>
          </a:p>
        </p:txBody>
      </p:sp>
      <p:sp>
        <p:nvSpPr>
          <p:cNvPr id="3" name="内容占位符 2">
            <a:extLst>
              <a:ext uri="{FF2B5EF4-FFF2-40B4-BE49-F238E27FC236}">
                <a16:creationId xmlns:a16="http://schemas.microsoft.com/office/drawing/2014/main" id="{D325988B-76CE-42A1-8CEA-92B530ED3CB7}"/>
              </a:ext>
            </a:extLst>
          </p:cNvPr>
          <p:cNvSpPr>
            <a:spLocks noGrp="1"/>
          </p:cNvSpPr>
          <p:nvPr>
            <p:ph idx="1"/>
          </p:nvPr>
        </p:nvSpPr>
        <p:spPr/>
        <p:txBody>
          <a:bodyPr>
            <a:normAutofit/>
          </a:bodyPr>
          <a:lstStyle/>
          <a:p>
            <a:r>
              <a:rPr lang="zh-CN" altLang="en-US" dirty="0"/>
              <a:t>编码</a:t>
            </a:r>
            <a:endParaRPr lang="en-US" altLang="zh-CN" dirty="0"/>
          </a:p>
          <a:p>
            <a:pPr marL="457200" lvl="1" indent="0">
              <a:buNone/>
            </a:pPr>
            <a:r>
              <a:rPr lang="zh-CN" altLang="en-US" dirty="0"/>
              <a:t>编辑</a:t>
            </a:r>
            <a:r>
              <a:rPr lang="en-US" altLang="zh-CN" dirty="0"/>
              <a:t>-&gt;</a:t>
            </a:r>
            <a:r>
              <a:rPr lang="zh-CN" altLang="en-US" dirty="0"/>
              <a:t>预处理</a:t>
            </a:r>
            <a:r>
              <a:rPr lang="en-US" altLang="zh-CN" dirty="0"/>
              <a:t>-&gt;</a:t>
            </a:r>
            <a:r>
              <a:rPr lang="zh-CN" altLang="en-US" dirty="0"/>
              <a:t>编译</a:t>
            </a:r>
            <a:r>
              <a:rPr lang="en-US" altLang="zh-CN" dirty="0"/>
              <a:t>-&gt;</a:t>
            </a:r>
            <a:r>
              <a:rPr lang="zh-CN" altLang="en-US" dirty="0"/>
              <a:t>二进制文件。</a:t>
            </a:r>
            <a:endParaRPr lang="en-US" altLang="zh-CN" dirty="0"/>
          </a:p>
          <a:p>
            <a:r>
              <a:rPr lang="zh-CN" altLang="en-US" dirty="0"/>
              <a:t>烧录</a:t>
            </a:r>
            <a:endParaRPr lang="en-US" altLang="zh-CN" dirty="0"/>
          </a:p>
          <a:p>
            <a:pPr marL="457200" lvl="1" indent="0">
              <a:buNone/>
            </a:pPr>
            <a:r>
              <a:rPr lang="en-US" altLang="zh-CN" dirty="0"/>
              <a:t>Arduino IDE</a:t>
            </a:r>
            <a:r>
              <a:rPr lang="zh-CN" altLang="en-US" dirty="0"/>
              <a:t>通过</a:t>
            </a:r>
            <a:r>
              <a:rPr lang="en-US" altLang="zh-CN" dirty="0"/>
              <a:t>USB</a:t>
            </a:r>
            <a:r>
              <a:rPr lang="zh-CN" altLang="en-US" dirty="0"/>
              <a:t>接口下载目标文件到板子中。</a:t>
            </a:r>
            <a:endParaRPr lang="en-US" altLang="zh-CN" dirty="0"/>
          </a:p>
          <a:p>
            <a:r>
              <a:rPr lang="zh-CN" altLang="en-US" dirty="0"/>
              <a:t>电路</a:t>
            </a:r>
            <a:endParaRPr lang="en-US" altLang="zh-CN" dirty="0"/>
          </a:p>
          <a:p>
            <a:pPr marL="457200" lvl="1" indent="0">
              <a:buNone/>
            </a:pPr>
            <a:r>
              <a:rPr lang="zh-CN" altLang="en-US" dirty="0"/>
              <a:t>必须搭建正确的电路，代码</a:t>
            </a:r>
            <a:r>
              <a:rPr lang="zh-CN" altLang="en-US"/>
              <a:t>才可以在设备上正常运行</a:t>
            </a:r>
            <a:r>
              <a:rPr lang="zh-CN" altLang="en-US" dirty="0"/>
              <a:t>。</a:t>
            </a:r>
            <a:endParaRPr lang="en-US" altLang="zh-CN" dirty="0"/>
          </a:p>
        </p:txBody>
      </p:sp>
    </p:spTree>
    <p:extLst>
      <p:ext uri="{BB962C8B-B14F-4D97-AF65-F5344CB8AC3E}">
        <p14:creationId xmlns:p14="http://schemas.microsoft.com/office/powerpoint/2010/main" val="24683143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264C-A5F3-41C3-AAE0-158777FC08C7}"/>
              </a:ext>
            </a:extLst>
          </p:cNvPr>
          <p:cNvSpPr>
            <a:spLocks noGrp="1"/>
          </p:cNvSpPr>
          <p:nvPr>
            <p:ph type="title" idx="4294967295"/>
          </p:nvPr>
        </p:nvSpPr>
        <p:spPr>
          <a:xfrm>
            <a:off x="838200" y="500062"/>
            <a:ext cx="10515600" cy="1325563"/>
          </a:xfrm>
        </p:spPr>
        <p:txBody>
          <a:bodyPr/>
          <a:lstStyle/>
          <a:p>
            <a:r>
              <a:rPr lang="zh-CN" altLang="en-US" dirty="0"/>
              <a:t>实验</a:t>
            </a:r>
            <a:r>
              <a:rPr lang="en-US" altLang="zh-CN" dirty="0"/>
              <a:t>1</a:t>
            </a:r>
            <a:r>
              <a:rPr lang="zh-CN" altLang="en-US" dirty="0"/>
              <a:t>：串口显示</a:t>
            </a:r>
          </a:p>
        </p:txBody>
      </p:sp>
      <p:sp>
        <p:nvSpPr>
          <p:cNvPr id="3" name="内容占位符 2">
            <a:extLst>
              <a:ext uri="{FF2B5EF4-FFF2-40B4-BE49-F238E27FC236}">
                <a16:creationId xmlns:a16="http://schemas.microsoft.com/office/drawing/2014/main" id="{E6AF96FB-FAC0-4401-B16B-647F3EDE4285}"/>
              </a:ext>
            </a:extLst>
          </p:cNvPr>
          <p:cNvSpPr>
            <a:spLocks noGrp="1"/>
          </p:cNvSpPr>
          <p:nvPr>
            <p:ph idx="4294967295"/>
          </p:nvPr>
        </p:nvSpPr>
        <p:spPr>
          <a:xfrm>
            <a:off x="1191606" y="1730917"/>
            <a:ext cx="10515600" cy="1325563"/>
          </a:xfrm>
        </p:spPr>
        <p:txBody>
          <a:bodyPr/>
          <a:lstStyle/>
          <a:p>
            <a:r>
              <a:rPr lang="zh-CN" altLang="en-US" dirty="0"/>
              <a:t>无需</a:t>
            </a:r>
            <a:r>
              <a:rPr lang="zh-CN" altLang="zh-CN" dirty="0"/>
              <a:t>辅助元件，只需一块</a:t>
            </a:r>
            <a:r>
              <a:rPr lang="en-US" altLang="zh-CN" dirty="0"/>
              <a:t>Arduino Uno</a:t>
            </a:r>
            <a:r>
              <a:rPr lang="zh-CN" altLang="zh-CN" dirty="0"/>
              <a:t>和一根下载线</a:t>
            </a:r>
            <a:r>
              <a:rPr lang="zh-CN" altLang="en-US" dirty="0"/>
              <a:t>。</a:t>
            </a:r>
            <a:endParaRPr lang="en-US" altLang="zh-CN" dirty="0"/>
          </a:p>
          <a:p>
            <a:r>
              <a:rPr lang="zh-CN" altLang="en-US" dirty="0"/>
              <a:t>打印</a:t>
            </a:r>
            <a:r>
              <a:rPr lang="zh-CN" altLang="zh-CN" dirty="0"/>
              <a:t>“</a:t>
            </a:r>
            <a:r>
              <a:rPr lang="en-US" altLang="zh-CN" dirty="0"/>
              <a:t>Hello World</a:t>
            </a:r>
            <a:r>
              <a:rPr lang="zh-CN" altLang="zh-CN" dirty="0"/>
              <a:t>”，</a:t>
            </a:r>
            <a:r>
              <a:rPr lang="zh-CN" altLang="en-US" dirty="0"/>
              <a:t>实现了</a:t>
            </a:r>
            <a:r>
              <a:rPr lang="en-US" altLang="zh-CN" dirty="0"/>
              <a:t>Arduino</a:t>
            </a:r>
            <a:r>
              <a:rPr lang="zh-CN" altLang="en-US" dirty="0"/>
              <a:t>和</a:t>
            </a:r>
            <a:r>
              <a:rPr lang="en-US" altLang="zh-CN" dirty="0"/>
              <a:t>PC</a:t>
            </a:r>
            <a:r>
              <a:rPr lang="zh-CN" altLang="en-US" dirty="0"/>
              <a:t>之间的通信。</a:t>
            </a:r>
          </a:p>
        </p:txBody>
      </p:sp>
      <p:pic>
        <p:nvPicPr>
          <p:cNvPr id="4" name="图片 3">
            <a:extLst>
              <a:ext uri="{FF2B5EF4-FFF2-40B4-BE49-F238E27FC236}">
                <a16:creationId xmlns:a16="http://schemas.microsoft.com/office/drawing/2014/main" id="{7CB0C450-70BF-40F1-ABAF-7574BDF656F1}"/>
              </a:ext>
            </a:extLst>
          </p:cNvPr>
          <p:cNvPicPr>
            <a:picLocks noChangeAspect="1"/>
          </p:cNvPicPr>
          <p:nvPr/>
        </p:nvPicPr>
        <p:blipFill>
          <a:blip r:embed="rId2"/>
          <a:stretch>
            <a:fillRect/>
          </a:stretch>
        </p:blipFill>
        <p:spPr>
          <a:xfrm>
            <a:off x="2641027" y="3684273"/>
            <a:ext cx="2286198" cy="2182557"/>
          </a:xfrm>
          <a:prstGeom prst="rect">
            <a:avLst/>
          </a:prstGeom>
        </p:spPr>
      </p:pic>
      <p:pic>
        <p:nvPicPr>
          <p:cNvPr id="5" name="图片 4">
            <a:extLst>
              <a:ext uri="{FF2B5EF4-FFF2-40B4-BE49-F238E27FC236}">
                <a16:creationId xmlns:a16="http://schemas.microsoft.com/office/drawing/2014/main" id="{C4983C70-523E-44D3-B235-C2329F72DDEB}"/>
              </a:ext>
            </a:extLst>
          </p:cNvPr>
          <p:cNvPicPr>
            <a:picLocks noChangeAspect="1"/>
          </p:cNvPicPr>
          <p:nvPr/>
        </p:nvPicPr>
        <p:blipFill>
          <a:blip r:embed="rId3"/>
          <a:stretch>
            <a:fillRect/>
          </a:stretch>
        </p:blipFill>
        <p:spPr>
          <a:xfrm>
            <a:off x="6777325" y="4001293"/>
            <a:ext cx="1926503" cy="1548518"/>
          </a:xfrm>
          <a:prstGeom prst="rect">
            <a:avLst/>
          </a:prstGeom>
        </p:spPr>
      </p:pic>
    </p:spTree>
    <p:extLst>
      <p:ext uri="{BB962C8B-B14F-4D97-AF65-F5344CB8AC3E}">
        <p14:creationId xmlns:p14="http://schemas.microsoft.com/office/powerpoint/2010/main" val="2352088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A2FA4A-B748-4E09-AFB9-8DC9581FC049}"/>
              </a:ext>
            </a:extLst>
          </p:cNvPr>
          <p:cNvPicPr>
            <a:picLocks noChangeAspect="1"/>
          </p:cNvPicPr>
          <p:nvPr/>
        </p:nvPicPr>
        <p:blipFill>
          <a:blip r:embed="rId2"/>
          <a:stretch>
            <a:fillRect/>
          </a:stretch>
        </p:blipFill>
        <p:spPr>
          <a:xfrm>
            <a:off x="1481137" y="1223962"/>
            <a:ext cx="9229725" cy="4410075"/>
          </a:xfrm>
          <a:prstGeom prst="rect">
            <a:avLst/>
          </a:prstGeom>
        </p:spPr>
      </p:pic>
    </p:spTree>
    <p:extLst>
      <p:ext uri="{BB962C8B-B14F-4D97-AF65-F5344CB8AC3E}">
        <p14:creationId xmlns:p14="http://schemas.microsoft.com/office/powerpoint/2010/main" val="936935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E80B-0E7F-4C1F-AE88-63826E3B91B9}"/>
              </a:ext>
            </a:extLst>
          </p:cNvPr>
          <p:cNvSpPr>
            <a:spLocks noGrp="1"/>
          </p:cNvSpPr>
          <p:nvPr>
            <p:ph type="title"/>
          </p:nvPr>
        </p:nvSpPr>
        <p:spPr/>
        <p:txBody>
          <a:bodyPr/>
          <a:lstStyle/>
          <a:p>
            <a:pPr algn="ctr"/>
            <a:r>
              <a:rPr lang="zh-CN" altLang="en-US" dirty="0"/>
              <a:t>实验</a:t>
            </a:r>
            <a:r>
              <a:rPr lang="en-US" altLang="zh-CN" dirty="0"/>
              <a:t>2</a:t>
            </a:r>
            <a:r>
              <a:rPr lang="zh-CN" altLang="en-US" dirty="0"/>
              <a:t>：</a:t>
            </a:r>
            <a:r>
              <a:rPr lang="en-US" altLang="zh-CN" dirty="0"/>
              <a:t>LED</a:t>
            </a:r>
            <a:r>
              <a:rPr lang="zh-CN" altLang="en-US" dirty="0"/>
              <a:t>灯</a:t>
            </a:r>
          </a:p>
        </p:txBody>
      </p:sp>
      <p:sp>
        <p:nvSpPr>
          <p:cNvPr id="3" name="内容占位符 2">
            <a:extLst>
              <a:ext uri="{FF2B5EF4-FFF2-40B4-BE49-F238E27FC236}">
                <a16:creationId xmlns:a16="http://schemas.microsoft.com/office/drawing/2014/main" id="{E7110F89-241B-482D-8BDC-C7BA723E70F3}"/>
              </a:ext>
            </a:extLst>
          </p:cNvPr>
          <p:cNvSpPr>
            <a:spLocks noGrp="1"/>
          </p:cNvSpPr>
          <p:nvPr>
            <p:ph idx="1"/>
          </p:nvPr>
        </p:nvSpPr>
        <p:spPr/>
        <p:txBody>
          <a:bodyPr>
            <a:normAutofit fontScale="92500" lnSpcReduction="10000"/>
          </a:bodyPr>
          <a:lstStyle/>
          <a:p>
            <a:r>
              <a:rPr lang="zh-CN" altLang="zh-CN" dirty="0"/>
              <a:t>实验</a:t>
            </a:r>
            <a:r>
              <a:rPr lang="en-US" altLang="zh-CN" dirty="0"/>
              <a:t>1</a:t>
            </a:r>
            <a:r>
              <a:rPr lang="zh-CN" altLang="zh-CN" dirty="0"/>
              <a:t>利用了</a:t>
            </a:r>
            <a:r>
              <a:rPr lang="en-US" altLang="zh-CN" dirty="0"/>
              <a:t>Arduino </a:t>
            </a:r>
            <a:r>
              <a:rPr lang="zh-CN" altLang="zh-CN" dirty="0"/>
              <a:t>自带的</a:t>
            </a:r>
            <a:r>
              <a:rPr lang="en-US" altLang="zh-CN" dirty="0"/>
              <a:t>LED</a:t>
            </a:r>
            <a:r>
              <a:rPr lang="zh-CN" altLang="en-US" dirty="0"/>
              <a:t>。</a:t>
            </a:r>
            <a:endParaRPr lang="en-US" altLang="zh-CN" dirty="0"/>
          </a:p>
          <a:p>
            <a:r>
              <a:rPr lang="zh-CN" altLang="en-US" dirty="0"/>
              <a:t>实验</a:t>
            </a:r>
            <a:r>
              <a:rPr lang="en-US" altLang="zh-CN" dirty="0"/>
              <a:t>2</a:t>
            </a:r>
            <a:r>
              <a:rPr lang="zh-CN" altLang="zh-CN" dirty="0"/>
              <a:t>利用其他</a:t>
            </a:r>
            <a:r>
              <a:rPr lang="en-US" altLang="zh-CN" dirty="0"/>
              <a:t>I/O </a:t>
            </a:r>
            <a:r>
              <a:rPr lang="zh-CN" altLang="zh-CN" dirty="0"/>
              <a:t>口</a:t>
            </a:r>
            <a:r>
              <a:rPr lang="zh-CN" altLang="en-US" dirty="0"/>
              <a:t>控制</a:t>
            </a:r>
            <a:r>
              <a:rPr lang="zh-CN" altLang="zh-CN" dirty="0"/>
              <a:t>外接</a:t>
            </a:r>
            <a:r>
              <a:rPr lang="en-US" altLang="zh-CN" dirty="0"/>
              <a:t>LED</a:t>
            </a:r>
            <a:r>
              <a:rPr lang="zh-CN" altLang="en-US" dirty="0"/>
              <a:t>。</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 Uno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en-US" altLang="zh-CN" dirty="0"/>
              <a:t>LED</a:t>
            </a:r>
            <a:r>
              <a:rPr lang="zh-CN" altLang="en-US" dirty="0"/>
              <a:t>灯</a:t>
            </a:r>
            <a:r>
              <a:rPr lang="en-US" altLang="zh-CN" dirty="0"/>
              <a:t>1</a:t>
            </a:r>
            <a:r>
              <a:rPr lang="zh-CN" altLang="en-US" dirty="0"/>
              <a:t>个</a:t>
            </a:r>
            <a:endParaRPr lang="en-US" altLang="zh-CN" dirty="0"/>
          </a:p>
          <a:p>
            <a:pPr marL="914400" lvl="1" indent="-457200">
              <a:buFont typeface="+mj-lt"/>
              <a:buAutoNum type="arabicPeriod"/>
            </a:pP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zh-CN" altLang="en-US" dirty="0"/>
              <a:t>面包板跳线</a:t>
            </a:r>
            <a:r>
              <a:rPr lang="en-US" altLang="zh-CN" dirty="0"/>
              <a:t>1</a:t>
            </a:r>
            <a:r>
              <a:rPr lang="zh-CN" altLang="en-US" dirty="0"/>
              <a:t>扎</a:t>
            </a:r>
          </a:p>
        </p:txBody>
      </p:sp>
    </p:spTree>
    <p:extLst>
      <p:ext uri="{BB962C8B-B14F-4D97-AF65-F5344CB8AC3E}">
        <p14:creationId xmlns:p14="http://schemas.microsoft.com/office/powerpoint/2010/main" val="2006887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6D3E-84E7-4181-B803-9EAE8240FDB4}"/>
              </a:ext>
            </a:extLst>
          </p:cNvPr>
          <p:cNvSpPr>
            <a:spLocks noGrp="1"/>
          </p:cNvSpPr>
          <p:nvPr>
            <p:ph type="title"/>
          </p:nvPr>
        </p:nvSpPr>
        <p:spPr/>
        <p:txBody>
          <a:bodyPr>
            <a:normAutofit/>
          </a:bodyPr>
          <a:lstStyle/>
          <a:p>
            <a:r>
              <a:rPr lang="zh-CN" altLang="en-US" sz="2800" dirty="0"/>
              <a:t>电路图</a:t>
            </a:r>
          </a:p>
        </p:txBody>
      </p:sp>
      <p:sp>
        <p:nvSpPr>
          <p:cNvPr id="3" name="内容占位符 2">
            <a:extLst>
              <a:ext uri="{FF2B5EF4-FFF2-40B4-BE49-F238E27FC236}">
                <a16:creationId xmlns:a16="http://schemas.microsoft.com/office/drawing/2014/main" id="{41F50031-3703-43AA-9FEF-254075035560}"/>
              </a:ext>
            </a:extLst>
          </p:cNvPr>
          <p:cNvSpPr>
            <a:spLocks noGrp="1"/>
          </p:cNvSpPr>
          <p:nvPr>
            <p:ph idx="1"/>
          </p:nvPr>
        </p:nvSpPr>
        <p:spPr>
          <a:xfrm>
            <a:off x="1377606" y="2438401"/>
            <a:ext cx="5781952" cy="2323289"/>
          </a:xfrm>
        </p:spPr>
        <p:txBody>
          <a:bodyPr/>
          <a:lstStyle/>
          <a:p>
            <a:r>
              <a:rPr lang="zh-CN" altLang="zh-CN" sz="2400" dirty="0"/>
              <a:t>使用发光二极管</a:t>
            </a:r>
            <a:r>
              <a:rPr lang="en-US" altLang="zh-CN" sz="2400" dirty="0"/>
              <a:t>LED </a:t>
            </a:r>
            <a:r>
              <a:rPr lang="zh-CN" altLang="zh-CN" sz="2400" dirty="0"/>
              <a:t>时，要接限流电阻，这里为</a:t>
            </a:r>
            <a:r>
              <a:rPr lang="en-US" altLang="zh-CN" sz="2400" dirty="0"/>
              <a:t>220</a:t>
            </a:r>
            <a:r>
              <a:rPr lang="zh-CN" altLang="zh-CN" sz="2400" dirty="0"/>
              <a:t>Ω电阻，</a:t>
            </a:r>
            <a:r>
              <a:rPr lang="zh-CN" altLang="en-US" sz="2400" dirty="0"/>
              <a:t>防止</a:t>
            </a:r>
            <a:r>
              <a:rPr lang="zh-CN" altLang="zh-CN" sz="2400" dirty="0"/>
              <a:t>电流过大烧毁</a:t>
            </a:r>
            <a:r>
              <a:rPr lang="en-US" altLang="zh-CN" sz="2400" dirty="0"/>
              <a:t>LED</a:t>
            </a:r>
            <a:r>
              <a:rPr lang="zh-CN" altLang="zh-CN" sz="2400" dirty="0"/>
              <a:t>。</a:t>
            </a:r>
          </a:p>
          <a:p>
            <a:endParaRPr lang="zh-CN" altLang="en-US" dirty="0"/>
          </a:p>
        </p:txBody>
      </p:sp>
      <p:pic>
        <p:nvPicPr>
          <p:cNvPr id="6" name="图片 5">
            <a:extLst>
              <a:ext uri="{FF2B5EF4-FFF2-40B4-BE49-F238E27FC236}">
                <a16:creationId xmlns:a16="http://schemas.microsoft.com/office/drawing/2014/main" id="{59A8DF05-6D61-4BD2-BEB8-3769A89D25CD}"/>
              </a:ext>
            </a:extLst>
          </p:cNvPr>
          <p:cNvPicPr>
            <a:picLocks noChangeAspect="1"/>
          </p:cNvPicPr>
          <p:nvPr/>
        </p:nvPicPr>
        <p:blipFill>
          <a:blip r:embed="rId2"/>
          <a:stretch>
            <a:fillRect/>
          </a:stretch>
        </p:blipFill>
        <p:spPr>
          <a:xfrm>
            <a:off x="7159558" y="2078801"/>
            <a:ext cx="3359187" cy="4487045"/>
          </a:xfrm>
          <a:prstGeom prst="rect">
            <a:avLst/>
          </a:prstGeom>
        </p:spPr>
      </p:pic>
    </p:spTree>
    <p:extLst>
      <p:ext uri="{BB962C8B-B14F-4D97-AF65-F5344CB8AC3E}">
        <p14:creationId xmlns:p14="http://schemas.microsoft.com/office/powerpoint/2010/main" val="4816191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703E-1301-4ADF-8C09-98682B765AD0}"/>
              </a:ext>
            </a:extLst>
          </p:cNvPr>
          <p:cNvSpPr>
            <a:spLocks noGrp="1"/>
          </p:cNvSpPr>
          <p:nvPr>
            <p:ph type="title"/>
          </p:nvPr>
        </p:nvSpPr>
        <p:spPr/>
        <p:txBody>
          <a:bodyPr>
            <a:normAutofit/>
          </a:bodyPr>
          <a:lstStyle/>
          <a:p>
            <a:r>
              <a:rPr lang="zh-CN" altLang="en-US" sz="2800" dirty="0"/>
              <a:t>实物图</a:t>
            </a:r>
          </a:p>
        </p:txBody>
      </p:sp>
      <p:pic>
        <p:nvPicPr>
          <p:cNvPr id="5" name="内容占位符 4">
            <a:extLst>
              <a:ext uri="{FF2B5EF4-FFF2-40B4-BE49-F238E27FC236}">
                <a16:creationId xmlns:a16="http://schemas.microsoft.com/office/drawing/2014/main" id="{EB981A93-C3A0-4B11-97EA-283FCBB9C91A}"/>
              </a:ext>
            </a:extLst>
          </p:cNvPr>
          <p:cNvPicPr>
            <a:picLocks noGrp="1" noChangeAspect="1"/>
          </p:cNvPicPr>
          <p:nvPr>
            <p:ph idx="1"/>
          </p:nvPr>
        </p:nvPicPr>
        <p:blipFill>
          <a:blip r:embed="rId2"/>
          <a:stretch>
            <a:fillRect/>
          </a:stretch>
        </p:blipFill>
        <p:spPr>
          <a:xfrm>
            <a:off x="5196255" y="2973555"/>
            <a:ext cx="2499577" cy="2719052"/>
          </a:xfrm>
          <a:prstGeom prst="rect">
            <a:avLst/>
          </a:prstGeom>
        </p:spPr>
      </p:pic>
    </p:spTree>
    <p:extLst>
      <p:ext uri="{BB962C8B-B14F-4D97-AF65-F5344CB8AC3E}">
        <p14:creationId xmlns:p14="http://schemas.microsoft.com/office/powerpoint/2010/main" val="74994351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47009F9-DB7D-42EC-8A10-A2A17FE90DA9}"/>
              </a:ext>
            </a:extLst>
          </p:cNvPr>
          <p:cNvSpPr>
            <a:spLocks noGrp="1"/>
          </p:cNvSpPr>
          <p:nvPr>
            <p:ph type="body" idx="4294967295"/>
          </p:nvPr>
        </p:nvSpPr>
        <p:spPr>
          <a:xfrm>
            <a:off x="1133474" y="1681163"/>
            <a:ext cx="4962526" cy="823912"/>
          </a:xfrm>
        </p:spPr>
        <p:txBody>
          <a:bodyPr/>
          <a:lstStyle/>
          <a:p>
            <a:r>
              <a:rPr lang="zh-CN" altLang="en-US" b="0" dirty="0"/>
              <a:t>点灯</a:t>
            </a:r>
          </a:p>
        </p:txBody>
      </p:sp>
      <p:pic>
        <p:nvPicPr>
          <p:cNvPr id="7" name="内容占位符 6">
            <a:extLst>
              <a:ext uri="{FF2B5EF4-FFF2-40B4-BE49-F238E27FC236}">
                <a16:creationId xmlns:a16="http://schemas.microsoft.com/office/drawing/2014/main" id="{B07E4F25-C91A-4CD8-B41A-15EAB897967F}"/>
              </a:ext>
            </a:extLst>
          </p:cNvPr>
          <p:cNvPicPr>
            <a:picLocks noGrp="1" noChangeAspect="1"/>
          </p:cNvPicPr>
          <p:nvPr>
            <p:ph sz="half" idx="4294967295"/>
          </p:nvPr>
        </p:nvPicPr>
        <p:blipFill>
          <a:blip r:embed="rId2"/>
          <a:stretch>
            <a:fillRect/>
          </a:stretch>
        </p:blipFill>
        <p:spPr>
          <a:xfrm>
            <a:off x="1133475" y="3054350"/>
            <a:ext cx="4962525" cy="2571750"/>
          </a:xfrm>
          <a:prstGeom prst="rect">
            <a:avLst/>
          </a:prstGeom>
        </p:spPr>
      </p:pic>
      <p:sp>
        <p:nvSpPr>
          <p:cNvPr id="5" name="文本占位符 4">
            <a:extLst>
              <a:ext uri="{FF2B5EF4-FFF2-40B4-BE49-F238E27FC236}">
                <a16:creationId xmlns:a16="http://schemas.microsoft.com/office/drawing/2014/main" id="{27C11C27-3CCF-46A2-B8B9-098FE3E4000A}"/>
              </a:ext>
            </a:extLst>
          </p:cNvPr>
          <p:cNvSpPr>
            <a:spLocks noGrp="1"/>
          </p:cNvSpPr>
          <p:nvPr>
            <p:ph type="body" sz="quarter" idx="4294967295"/>
          </p:nvPr>
        </p:nvSpPr>
        <p:spPr>
          <a:xfrm>
            <a:off x="6843443" y="1681163"/>
            <a:ext cx="5183187" cy="823912"/>
          </a:xfrm>
        </p:spPr>
        <p:txBody>
          <a:bodyPr/>
          <a:lstStyle/>
          <a:p>
            <a:r>
              <a:rPr lang="zh-CN" altLang="en-US" b="0" dirty="0"/>
              <a:t>闪烁</a:t>
            </a:r>
          </a:p>
        </p:txBody>
      </p:sp>
      <p:pic>
        <p:nvPicPr>
          <p:cNvPr id="8" name="内容占位符 7">
            <a:extLst>
              <a:ext uri="{FF2B5EF4-FFF2-40B4-BE49-F238E27FC236}">
                <a16:creationId xmlns:a16="http://schemas.microsoft.com/office/drawing/2014/main" id="{302C1070-6D78-4B2F-B606-0A64B869BADD}"/>
              </a:ext>
            </a:extLst>
          </p:cNvPr>
          <p:cNvPicPr>
            <a:picLocks noGrp="1" noChangeAspect="1"/>
          </p:cNvPicPr>
          <p:nvPr>
            <p:ph sz="half" idx="4294967295"/>
          </p:nvPr>
        </p:nvPicPr>
        <p:blipFill>
          <a:blip r:embed="rId3"/>
          <a:stretch>
            <a:fillRect/>
          </a:stretch>
        </p:blipFill>
        <p:spPr>
          <a:xfrm>
            <a:off x="6843443" y="2743201"/>
            <a:ext cx="4886325" cy="3219450"/>
          </a:xfrm>
          <a:prstGeom prst="rect">
            <a:avLst/>
          </a:prstGeom>
        </p:spPr>
      </p:pic>
    </p:spTree>
    <p:extLst>
      <p:ext uri="{BB962C8B-B14F-4D97-AF65-F5344CB8AC3E}">
        <p14:creationId xmlns:p14="http://schemas.microsoft.com/office/powerpoint/2010/main" val="3014029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133" y="908720"/>
            <a:ext cx="7704667" cy="1981200"/>
          </a:xfrm>
        </p:spPr>
        <p:txBody>
          <a:bodyPr>
            <a:normAutofit/>
          </a:bodyPr>
          <a:lstStyle/>
          <a:p>
            <a:r>
              <a:rPr lang="en-US" altLang="zh-CN" sz="4800" b="1" dirty="0"/>
              <a:t>1</a:t>
            </a:r>
            <a:r>
              <a:rPr lang="zh-CN" altLang="en-US" sz="4800" b="1" dirty="0"/>
              <a:t>、小学期实</a:t>
            </a:r>
            <a:r>
              <a:rPr lang="zh-CN" altLang="en-US" sz="4800" b="1"/>
              <a:t>训目标</a:t>
            </a:r>
            <a:endParaRPr lang="zh-CN" altLang="en-US" sz="4800" b="1" dirty="0"/>
          </a:p>
        </p:txBody>
      </p:sp>
      <p:sp>
        <p:nvSpPr>
          <p:cNvPr id="3" name="内容占位符 2"/>
          <p:cNvSpPr>
            <a:spLocks noGrp="1"/>
          </p:cNvSpPr>
          <p:nvPr>
            <p:ph idx="1"/>
          </p:nvPr>
        </p:nvSpPr>
        <p:spPr>
          <a:xfrm>
            <a:off x="2583312" y="2780928"/>
            <a:ext cx="7550307" cy="2930856"/>
          </a:xfrm>
        </p:spPr>
        <p:txBody>
          <a:bodyPr>
            <a:normAutofit/>
          </a:bodyPr>
          <a:lstStyle/>
          <a:p>
            <a:r>
              <a:rPr lang="zh-CN" altLang="en-US" sz="2800" dirty="0"/>
              <a:t>通过</a:t>
            </a:r>
            <a:r>
              <a:rPr lang="en-US" altLang="zh-CN" sz="2800" dirty="0"/>
              <a:t>10</a:t>
            </a:r>
            <a:r>
              <a:rPr lang="zh-CN" altLang="en-US" sz="2800" dirty="0"/>
              <a:t>天的计算机软硬件技术的项目实训，对计算机软硬件技术有更深的认识，为未来更好的掌握计算机软硬件技术，服务于同学们的专业发展服务。</a:t>
            </a:r>
            <a:endParaRPr lang="en-US" altLang="zh-CN" sz="2800" dirty="0"/>
          </a:p>
          <a:p>
            <a:r>
              <a:rPr lang="zh-CN" altLang="en-US" sz="2800" dirty="0"/>
              <a:t>其中，</a:t>
            </a:r>
            <a:r>
              <a:rPr lang="en-US" altLang="zh-CN" sz="2800" dirty="0">
                <a:solidFill>
                  <a:srgbClr val="FF0000"/>
                </a:solidFill>
              </a:rPr>
              <a:t>Arduino</a:t>
            </a:r>
            <a:r>
              <a:rPr lang="zh-CN" altLang="en-US" sz="2800" dirty="0">
                <a:solidFill>
                  <a:srgbClr val="FF0000"/>
                </a:solidFill>
              </a:rPr>
              <a:t>项目为期</a:t>
            </a:r>
            <a:r>
              <a:rPr lang="en-US" altLang="zh-CN" sz="2800" dirty="0">
                <a:solidFill>
                  <a:srgbClr val="FF0000"/>
                </a:solidFill>
              </a:rPr>
              <a:t>10</a:t>
            </a:r>
            <a:r>
              <a:rPr lang="zh-CN" altLang="en-US" sz="2800" dirty="0">
                <a:solidFill>
                  <a:srgbClr val="FF0000"/>
                </a:solidFill>
              </a:rPr>
              <a:t>天。</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idx="4294967295"/>
          </p:nvPr>
        </p:nvSpPr>
        <p:spPr>
          <a:xfrm>
            <a:off x="0" y="365125"/>
            <a:ext cx="10515600" cy="1325563"/>
          </a:xfrm>
        </p:spPr>
        <p:txBody>
          <a:bodyPr/>
          <a:lstStyle/>
          <a:p>
            <a:r>
              <a:rPr lang="zh-CN" altLang="en-US" dirty="0"/>
              <a:t>跑马灯？</a:t>
            </a:r>
          </a:p>
        </p:txBody>
      </p:sp>
    </p:spTree>
    <p:extLst>
      <p:ext uri="{BB962C8B-B14F-4D97-AF65-F5344CB8AC3E}">
        <p14:creationId xmlns:p14="http://schemas.microsoft.com/office/powerpoint/2010/main" val="40625354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ED4-2086-4E58-A00F-233CA9966096}"/>
              </a:ext>
            </a:extLst>
          </p:cNvPr>
          <p:cNvSpPr>
            <a:spLocks noGrp="1"/>
          </p:cNvSpPr>
          <p:nvPr>
            <p:ph type="title"/>
          </p:nvPr>
        </p:nvSpPr>
        <p:spPr/>
        <p:txBody>
          <a:bodyPr/>
          <a:lstStyle/>
          <a:p>
            <a:pPr algn="ctr"/>
            <a:r>
              <a:rPr lang="zh-CN" altLang="en-US" dirty="0"/>
              <a:t>实验</a:t>
            </a:r>
            <a:r>
              <a:rPr lang="en-US" altLang="zh-CN" dirty="0"/>
              <a:t>3</a:t>
            </a:r>
            <a:r>
              <a:rPr lang="zh-CN" altLang="en-US" dirty="0"/>
              <a:t>：模拟值获取</a:t>
            </a:r>
          </a:p>
        </p:txBody>
      </p:sp>
      <p:sp>
        <p:nvSpPr>
          <p:cNvPr id="3" name="内容占位符 2">
            <a:extLst>
              <a:ext uri="{FF2B5EF4-FFF2-40B4-BE49-F238E27FC236}">
                <a16:creationId xmlns:a16="http://schemas.microsoft.com/office/drawing/2014/main" id="{F7B4CF77-33FD-4CDA-BE95-527C5B5FAD0E}"/>
              </a:ext>
            </a:extLst>
          </p:cNvPr>
          <p:cNvSpPr>
            <a:spLocks noGrp="1"/>
          </p:cNvSpPr>
          <p:nvPr>
            <p:ph idx="1"/>
          </p:nvPr>
        </p:nvSpPr>
        <p:spPr/>
        <p:txBody>
          <a:bodyPr>
            <a:normAutofit fontScale="92500" lnSpcReduction="20000"/>
          </a:bodyPr>
          <a:lstStyle/>
          <a:p>
            <a:r>
              <a:rPr lang="en-US" altLang="zh-CN" dirty="0"/>
              <a:t>Arduino </a:t>
            </a:r>
            <a:r>
              <a:rPr lang="zh-CN" altLang="en-US" dirty="0"/>
              <a:t>有模拟</a:t>
            </a:r>
            <a:r>
              <a:rPr lang="en-US" altLang="zh-CN" dirty="0"/>
              <a:t>0—</a:t>
            </a:r>
            <a:r>
              <a:rPr lang="zh-CN" altLang="en-US" dirty="0"/>
              <a:t>模拟</a:t>
            </a:r>
            <a:r>
              <a:rPr lang="en-US" altLang="zh-CN" dirty="0"/>
              <a:t>5</a:t>
            </a:r>
            <a:r>
              <a:rPr lang="zh-CN" altLang="en-US" dirty="0"/>
              <a:t>共计</a:t>
            </a:r>
            <a:r>
              <a:rPr lang="en-US" altLang="zh-CN" dirty="0"/>
              <a:t>6</a:t>
            </a:r>
            <a:r>
              <a:rPr lang="zh-CN" altLang="en-US" dirty="0"/>
              <a:t>个模拟接口（</a:t>
            </a:r>
            <a:r>
              <a:rPr lang="en-US" altLang="zh-CN" dirty="0"/>
              <a:t>A0</a:t>
            </a:r>
            <a:r>
              <a:rPr lang="zh-CN" altLang="en-US" dirty="0"/>
              <a:t>，</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en-US" altLang="zh-CN" dirty="0"/>
              <a:t>A4, A5</a:t>
            </a:r>
            <a:r>
              <a:rPr lang="zh-CN" altLang="en-US" dirty="0"/>
              <a:t>），这</a:t>
            </a:r>
            <a:r>
              <a:rPr lang="en-US" altLang="zh-CN" dirty="0"/>
              <a:t>6</a:t>
            </a:r>
            <a:r>
              <a:rPr lang="zh-CN" altLang="en-US" dirty="0"/>
              <a:t>个接口也可以算作为接口功能复用，除模拟接口功能以外，这</a:t>
            </a:r>
            <a:r>
              <a:rPr lang="en-US" altLang="zh-CN" dirty="0"/>
              <a:t>6 </a:t>
            </a:r>
            <a:r>
              <a:rPr lang="zh-CN" altLang="en-US" dirty="0"/>
              <a:t>个接口可作为数字接口使用，编号为数字</a:t>
            </a:r>
            <a:r>
              <a:rPr lang="en-US" altLang="zh-CN" dirty="0"/>
              <a:t>14—</a:t>
            </a:r>
            <a:r>
              <a:rPr lang="zh-CN" altLang="en-US" dirty="0"/>
              <a:t>数字</a:t>
            </a:r>
            <a:r>
              <a:rPr lang="en-US" altLang="zh-CN" dirty="0"/>
              <a:t>19</a:t>
            </a:r>
            <a:r>
              <a:rPr lang="zh-CN" altLang="en-US" dirty="0"/>
              <a:t>。</a:t>
            </a:r>
            <a:endParaRPr lang="en-US" altLang="zh-CN" dirty="0"/>
          </a:p>
          <a:p>
            <a:r>
              <a:rPr lang="zh-CN" altLang="zh-CN" dirty="0"/>
              <a:t>本实验将电位</a:t>
            </a:r>
            <a:r>
              <a:rPr lang="zh-CN" altLang="en-US" dirty="0"/>
              <a:t>器</a:t>
            </a:r>
            <a:r>
              <a:rPr lang="zh-CN" altLang="zh-CN" dirty="0"/>
              <a:t>的阻值转化为模拟值读取出来，然后</a:t>
            </a:r>
            <a:r>
              <a:rPr lang="zh-CN" altLang="en-US" dirty="0"/>
              <a:t>打印到串口</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zh-CN" altLang="en-US" dirty="0"/>
              <a:t>电位器</a:t>
            </a:r>
            <a:r>
              <a:rPr lang="en-US" altLang="zh-CN" dirty="0"/>
              <a:t>1</a:t>
            </a:r>
            <a:r>
              <a:rPr lang="zh-CN" altLang="en-US" dirty="0"/>
              <a:t>个</a:t>
            </a:r>
            <a:endParaRPr lang="en-US" altLang="zh-CN" dirty="0"/>
          </a:p>
          <a:p>
            <a:pPr marL="914400" lvl="1" indent="-457200">
              <a:buFont typeface="+mj-lt"/>
              <a:buAutoNum type="arabicPeriod"/>
            </a:pPr>
            <a:r>
              <a:rPr lang="zh-CN" altLang="en-US" dirty="0"/>
              <a:t>面包板及跳线</a:t>
            </a:r>
            <a:endParaRPr lang="en-US" altLang="zh-CN" dirty="0"/>
          </a:p>
        </p:txBody>
      </p:sp>
    </p:spTree>
    <p:extLst>
      <p:ext uri="{BB962C8B-B14F-4D97-AF65-F5344CB8AC3E}">
        <p14:creationId xmlns:p14="http://schemas.microsoft.com/office/powerpoint/2010/main" val="37702893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92688C-867E-4CA2-864C-488997FA45B3}"/>
              </a:ext>
            </a:extLst>
          </p:cNvPr>
          <p:cNvSpPr>
            <a:spLocks noGrp="1"/>
          </p:cNvSpPr>
          <p:nvPr>
            <p:ph sz="half" idx="4294967295"/>
          </p:nvPr>
        </p:nvSpPr>
        <p:spPr>
          <a:xfrm>
            <a:off x="1215956" y="1825625"/>
            <a:ext cx="3965643" cy="693839"/>
          </a:xfrm>
        </p:spPr>
        <p:txBody>
          <a:bodyPr/>
          <a:lstStyle/>
          <a:p>
            <a:r>
              <a:rPr lang="zh-CN" altLang="en-US" dirty="0"/>
              <a:t>电路图</a:t>
            </a:r>
          </a:p>
        </p:txBody>
      </p:sp>
      <p:sp>
        <p:nvSpPr>
          <p:cNvPr id="4" name="内容占位符 3">
            <a:extLst>
              <a:ext uri="{FF2B5EF4-FFF2-40B4-BE49-F238E27FC236}">
                <a16:creationId xmlns:a16="http://schemas.microsoft.com/office/drawing/2014/main" id="{3E73532D-CBC9-4DA8-895D-F9CD6645D254}"/>
              </a:ext>
            </a:extLst>
          </p:cNvPr>
          <p:cNvSpPr>
            <a:spLocks noGrp="1"/>
          </p:cNvSpPr>
          <p:nvPr>
            <p:ph sz="half" idx="4294967295"/>
          </p:nvPr>
        </p:nvSpPr>
        <p:spPr>
          <a:xfrm>
            <a:off x="7010400" y="1825625"/>
            <a:ext cx="5181600" cy="693839"/>
          </a:xfrm>
        </p:spPr>
        <p:txBody>
          <a:bodyPr/>
          <a:lstStyle/>
          <a:p>
            <a:r>
              <a:rPr lang="zh-CN" altLang="en-US" dirty="0"/>
              <a:t>实物图</a:t>
            </a:r>
          </a:p>
        </p:txBody>
      </p:sp>
      <p:pic>
        <p:nvPicPr>
          <p:cNvPr id="5" name="图片 4">
            <a:extLst>
              <a:ext uri="{FF2B5EF4-FFF2-40B4-BE49-F238E27FC236}">
                <a16:creationId xmlns:a16="http://schemas.microsoft.com/office/drawing/2014/main" id="{58554F47-C7B3-480B-958C-93926332E52E}"/>
              </a:ext>
            </a:extLst>
          </p:cNvPr>
          <p:cNvPicPr>
            <a:picLocks noChangeAspect="1"/>
          </p:cNvPicPr>
          <p:nvPr/>
        </p:nvPicPr>
        <p:blipFill>
          <a:blip r:embed="rId2"/>
          <a:stretch>
            <a:fillRect/>
          </a:stretch>
        </p:blipFill>
        <p:spPr>
          <a:xfrm>
            <a:off x="2072292" y="2516967"/>
            <a:ext cx="2682472" cy="3603048"/>
          </a:xfrm>
          <a:prstGeom prst="rect">
            <a:avLst/>
          </a:prstGeom>
        </p:spPr>
      </p:pic>
      <p:pic>
        <p:nvPicPr>
          <p:cNvPr id="6" name="图片 5">
            <a:extLst>
              <a:ext uri="{FF2B5EF4-FFF2-40B4-BE49-F238E27FC236}">
                <a16:creationId xmlns:a16="http://schemas.microsoft.com/office/drawing/2014/main" id="{7046F749-BE3E-451C-A15A-C6A79F0A369E}"/>
              </a:ext>
            </a:extLst>
          </p:cNvPr>
          <p:cNvPicPr>
            <a:picLocks noChangeAspect="1"/>
          </p:cNvPicPr>
          <p:nvPr/>
        </p:nvPicPr>
        <p:blipFill>
          <a:blip r:embed="rId3"/>
          <a:stretch>
            <a:fillRect/>
          </a:stretch>
        </p:blipFill>
        <p:spPr>
          <a:xfrm>
            <a:off x="8479439" y="2516967"/>
            <a:ext cx="2243522" cy="2200847"/>
          </a:xfrm>
          <a:prstGeom prst="rect">
            <a:avLst/>
          </a:prstGeom>
        </p:spPr>
      </p:pic>
    </p:spTree>
    <p:extLst>
      <p:ext uri="{BB962C8B-B14F-4D97-AF65-F5344CB8AC3E}">
        <p14:creationId xmlns:p14="http://schemas.microsoft.com/office/powerpoint/2010/main" val="41186498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EBD4B-63C0-4F9B-8C60-D81FF07856E3}"/>
              </a:ext>
            </a:extLst>
          </p:cNvPr>
          <p:cNvPicPr>
            <a:picLocks noChangeAspect="1"/>
          </p:cNvPicPr>
          <p:nvPr/>
        </p:nvPicPr>
        <p:blipFill>
          <a:blip r:embed="rId2"/>
          <a:stretch>
            <a:fillRect/>
          </a:stretch>
        </p:blipFill>
        <p:spPr>
          <a:xfrm>
            <a:off x="2524125" y="1843087"/>
            <a:ext cx="7143750" cy="3171825"/>
          </a:xfrm>
          <a:prstGeom prst="rect">
            <a:avLst/>
          </a:prstGeom>
        </p:spPr>
      </p:pic>
    </p:spTree>
    <p:extLst>
      <p:ext uri="{BB962C8B-B14F-4D97-AF65-F5344CB8AC3E}">
        <p14:creationId xmlns:p14="http://schemas.microsoft.com/office/powerpoint/2010/main" val="15676179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BA4C-A3B0-4611-8EF1-97885FA60152}"/>
              </a:ext>
            </a:extLst>
          </p:cNvPr>
          <p:cNvSpPr>
            <a:spLocks noGrp="1"/>
          </p:cNvSpPr>
          <p:nvPr>
            <p:ph type="title"/>
          </p:nvPr>
        </p:nvSpPr>
        <p:spPr/>
        <p:txBody>
          <a:bodyPr/>
          <a:lstStyle/>
          <a:p>
            <a:pPr algn="ctr"/>
            <a:r>
              <a:rPr lang="zh-CN" altLang="en-US" dirty="0"/>
              <a:t>实验</a:t>
            </a:r>
            <a:r>
              <a:rPr lang="en-US" altLang="zh-CN" dirty="0"/>
              <a:t>4</a:t>
            </a:r>
            <a:r>
              <a:rPr lang="zh-CN" altLang="en-US" dirty="0"/>
              <a:t>：</a:t>
            </a:r>
            <a:r>
              <a:rPr lang="en-US" altLang="zh-CN" dirty="0"/>
              <a:t>PWM </a:t>
            </a:r>
            <a:r>
              <a:rPr lang="zh-CN" altLang="zh-CN" dirty="0"/>
              <a:t>调控灯光亮度</a:t>
            </a:r>
            <a:endParaRPr lang="zh-CN" altLang="en-US" dirty="0"/>
          </a:p>
        </p:txBody>
      </p:sp>
      <p:sp>
        <p:nvSpPr>
          <p:cNvPr id="3" name="内容占位符 2">
            <a:extLst>
              <a:ext uri="{FF2B5EF4-FFF2-40B4-BE49-F238E27FC236}">
                <a16:creationId xmlns:a16="http://schemas.microsoft.com/office/drawing/2014/main" id="{A3F326E0-E31C-4641-BAF7-F44E0A5457F9}"/>
              </a:ext>
            </a:extLst>
          </p:cNvPr>
          <p:cNvSpPr>
            <a:spLocks noGrp="1"/>
          </p:cNvSpPr>
          <p:nvPr>
            <p:ph idx="1"/>
          </p:nvPr>
        </p:nvSpPr>
        <p:spPr/>
        <p:txBody>
          <a:bodyPr>
            <a:normAutofit fontScale="92500" lnSpcReduction="10000"/>
          </a:bodyPr>
          <a:lstStyle/>
          <a:p>
            <a:r>
              <a:rPr lang="en-US" altLang="zh-CN" dirty="0"/>
              <a:t>PWM</a:t>
            </a:r>
            <a:r>
              <a:rPr lang="zh-CN" altLang="zh-CN" dirty="0"/>
              <a:t>脉冲宽度调制，简称脉宽调制</a:t>
            </a:r>
            <a:endParaRPr lang="en-US" altLang="zh-CN" dirty="0"/>
          </a:p>
          <a:p>
            <a:r>
              <a:rPr lang="zh-CN" altLang="zh-CN" dirty="0"/>
              <a:t>一种对模拟信号电平进行数字编码的方法</a:t>
            </a:r>
            <a:endParaRPr lang="en-US" altLang="zh-CN" dirty="0"/>
          </a:p>
          <a:p>
            <a:r>
              <a:rPr lang="zh-CN" altLang="zh-CN" dirty="0"/>
              <a:t>由于计算机不能输出模拟电压，只能输出</a:t>
            </a:r>
            <a:r>
              <a:rPr lang="en-US" altLang="zh-CN" dirty="0"/>
              <a:t>0 </a:t>
            </a:r>
            <a:r>
              <a:rPr lang="zh-CN" altLang="zh-CN" dirty="0"/>
              <a:t>或</a:t>
            </a:r>
            <a:r>
              <a:rPr lang="en-US" altLang="zh-CN" dirty="0"/>
              <a:t>5V </a:t>
            </a:r>
            <a:r>
              <a:rPr lang="zh-CN" altLang="zh-CN" dirty="0"/>
              <a:t>的的数字电压值，我们就通过使用高分辨率计数器，利用方波的占空比被调制的方法来对一个具体模拟信号的电平进行编码</a:t>
            </a:r>
            <a:endParaRPr lang="en-US" altLang="zh-CN" dirty="0"/>
          </a:p>
          <a:p>
            <a:r>
              <a:rPr lang="zh-CN" altLang="zh-CN" dirty="0"/>
              <a:t>电压或电流源是以一种通</a:t>
            </a:r>
            <a:r>
              <a:rPr lang="en-US" altLang="zh-CN" dirty="0"/>
              <a:t>(ON)</a:t>
            </a:r>
            <a:r>
              <a:rPr lang="zh-CN" altLang="zh-CN" dirty="0"/>
              <a:t>或断</a:t>
            </a:r>
            <a:r>
              <a:rPr lang="en-US" altLang="zh-CN" dirty="0"/>
              <a:t>(OFF)</a:t>
            </a:r>
            <a:r>
              <a:rPr lang="zh-CN" altLang="zh-CN" dirty="0"/>
              <a:t>的重复脉冲序列被加到模拟负载上去的。通的时候即是直流供电被加到负载上的时候，断的时候即是供电被断开的时候。</a:t>
            </a:r>
            <a:endParaRPr lang="en-US" altLang="zh-CN" dirty="0"/>
          </a:p>
          <a:p>
            <a:r>
              <a:rPr lang="zh-CN" altLang="zh-CN" dirty="0"/>
              <a:t>输出电压</a:t>
            </a:r>
            <a:r>
              <a:rPr lang="en-US" altLang="zh-CN" dirty="0"/>
              <a:t>=</a:t>
            </a:r>
            <a:r>
              <a:rPr lang="zh-CN" altLang="zh-CN" dirty="0"/>
              <a:t>（接通时间</a:t>
            </a:r>
            <a:r>
              <a:rPr lang="en-US" altLang="zh-CN" dirty="0"/>
              <a:t>/</a:t>
            </a:r>
            <a:r>
              <a:rPr lang="zh-CN" altLang="zh-CN" dirty="0"/>
              <a:t>脉冲时间）</a:t>
            </a:r>
            <a:r>
              <a:rPr lang="en-US" altLang="zh-CN" dirty="0"/>
              <a:t>*</a:t>
            </a:r>
            <a:r>
              <a:rPr lang="zh-CN" altLang="zh-CN" dirty="0"/>
              <a:t>最大电压值</a:t>
            </a:r>
            <a:endParaRPr lang="zh-CN" altLang="en-US" dirty="0"/>
          </a:p>
        </p:txBody>
      </p:sp>
    </p:spTree>
    <p:extLst>
      <p:ext uri="{BB962C8B-B14F-4D97-AF65-F5344CB8AC3E}">
        <p14:creationId xmlns:p14="http://schemas.microsoft.com/office/powerpoint/2010/main" val="851443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F80AA69-6100-4016-9E32-41643E72F554}"/>
              </a:ext>
            </a:extLst>
          </p:cNvPr>
          <p:cNvPicPr>
            <a:picLocks noGrp="1"/>
          </p:cNvPicPr>
          <p:nvPr>
            <p:ph idx="4294967295"/>
          </p:nvPr>
        </p:nvPicPr>
        <p:blipFill>
          <a:blip r:embed="rId2"/>
          <a:stretch>
            <a:fillRect/>
          </a:stretch>
        </p:blipFill>
        <p:spPr>
          <a:xfrm>
            <a:off x="4747098" y="2509939"/>
            <a:ext cx="4051300" cy="2535238"/>
          </a:xfrm>
          <a:prstGeom prst="rect">
            <a:avLst/>
          </a:prstGeom>
          <a:noFill/>
          <a:ln w="9525">
            <a:noFill/>
          </a:ln>
        </p:spPr>
      </p:pic>
    </p:spTree>
    <p:extLst>
      <p:ext uri="{BB962C8B-B14F-4D97-AF65-F5344CB8AC3E}">
        <p14:creationId xmlns:p14="http://schemas.microsoft.com/office/powerpoint/2010/main" val="2631097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3F0FC8-B61D-406E-A971-83509DEB13D7}"/>
              </a:ext>
            </a:extLst>
          </p:cNvPr>
          <p:cNvSpPr>
            <a:spLocks noGrp="1"/>
          </p:cNvSpPr>
          <p:nvPr>
            <p:ph idx="4294967295"/>
          </p:nvPr>
        </p:nvSpPr>
        <p:spPr>
          <a:xfrm>
            <a:off x="1070042" y="1621344"/>
            <a:ext cx="10515600" cy="4351338"/>
          </a:xfrm>
        </p:spPr>
        <p:txBody>
          <a:bodyPr>
            <a:normAutofit/>
          </a:bodyPr>
          <a:lstStyle/>
          <a:p>
            <a:r>
              <a:rPr lang="en-US" altLang="zh-CN" dirty="0"/>
              <a:t>Arduino </a:t>
            </a:r>
            <a:r>
              <a:rPr lang="zh-CN" altLang="zh-CN" dirty="0"/>
              <a:t>控制器有</a:t>
            </a:r>
            <a:r>
              <a:rPr lang="en-US" altLang="zh-CN" dirty="0"/>
              <a:t>6 </a:t>
            </a:r>
            <a:r>
              <a:rPr lang="zh-CN" altLang="zh-CN" dirty="0"/>
              <a:t>个</a:t>
            </a:r>
            <a:r>
              <a:rPr lang="en-US" altLang="zh-CN" dirty="0"/>
              <a:t>PWM </a:t>
            </a:r>
            <a:r>
              <a:rPr lang="zh-CN" altLang="zh-CN" dirty="0"/>
              <a:t>接口分别是数字接口</a:t>
            </a:r>
            <a:r>
              <a:rPr lang="en-US" altLang="zh-CN" dirty="0"/>
              <a:t>3</a:t>
            </a:r>
            <a:r>
              <a:rPr lang="zh-CN" altLang="zh-CN" dirty="0"/>
              <a:t>、</a:t>
            </a:r>
            <a:r>
              <a:rPr lang="en-US" altLang="zh-CN" dirty="0"/>
              <a:t>5</a:t>
            </a:r>
            <a:r>
              <a:rPr lang="zh-CN" altLang="zh-CN" dirty="0"/>
              <a:t>、</a:t>
            </a:r>
            <a:r>
              <a:rPr lang="en-US" altLang="zh-CN" dirty="0"/>
              <a:t>6</a:t>
            </a:r>
            <a:r>
              <a:rPr lang="zh-CN" altLang="zh-CN" dirty="0"/>
              <a:t>、</a:t>
            </a:r>
            <a:r>
              <a:rPr lang="en-US" altLang="zh-CN" dirty="0"/>
              <a:t>9</a:t>
            </a:r>
            <a:r>
              <a:rPr lang="zh-CN" altLang="zh-CN" dirty="0"/>
              <a:t>、</a:t>
            </a:r>
            <a:r>
              <a:rPr lang="en-US" altLang="zh-CN" dirty="0"/>
              <a:t>10</a:t>
            </a:r>
            <a:r>
              <a:rPr lang="zh-CN" altLang="zh-CN" dirty="0"/>
              <a:t>、</a:t>
            </a:r>
            <a:r>
              <a:rPr lang="en-US" altLang="zh-CN" dirty="0"/>
              <a:t>11</a:t>
            </a:r>
          </a:p>
          <a:p>
            <a:r>
              <a:rPr lang="zh-CN" altLang="en-US" dirty="0"/>
              <a:t>实验器材</a:t>
            </a:r>
            <a:endParaRPr lang="en-US" altLang="zh-CN" dirty="0"/>
          </a:p>
          <a:p>
            <a:pPr marL="914400" lvl="1" indent="-457200">
              <a:buFont typeface="+mj-lt"/>
              <a:buAutoNum type="arabicPeriod"/>
            </a:pPr>
            <a:r>
              <a:rPr lang="zh-CN" altLang="zh-CN" dirty="0"/>
              <a:t>电位计模块</a:t>
            </a:r>
            <a:r>
              <a:rPr lang="en-US" altLang="zh-CN" dirty="0"/>
              <a:t>*1 </a:t>
            </a:r>
            <a:endParaRPr lang="zh-CN" altLang="zh-CN" sz="1600" dirty="0"/>
          </a:p>
          <a:p>
            <a:pPr marL="914400" lvl="1" indent="-457200">
              <a:buFont typeface="+mj-lt"/>
              <a:buAutoNum type="arabicPeriod"/>
            </a:pPr>
            <a:r>
              <a:rPr lang="zh-CN" altLang="zh-CN" dirty="0"/>
              <a:t>红色</a:t>
            </a:r>
            <a:r>
              <a:rPr lang="en-US" altLang="zh-CN" dirty="0"/>
              <a:t>LED*1</a:t>
            </a:r>
            <a:endParaRPr lang="zh-CN" altLang="zh-CN" sz="1600" dirty="0"/>
          </a:p>
          <a:p>
            <a:pPr marL="914400" lvl="1" indent="-457200">
              <a:buFont typeface="+mj-lt"/>
              <a:buAutoNum type="arabicPeriod"/>
            </a:pPr>
            <a:r>
              <a:rPr lang="en-US" altLang="zh-CN" dirty="0"/>
              <a:t>220</a:t>
            </a:r>
            <a:r>
              <a:rPr lang="zh-CN" altLang="zh-CN" dirty="0"/>
              <a:t>Ω直插电阻</a:t>
            </a:r>
            <a:endParaRPr lang="zh-CN" altLang="zh-CN" sz="1600" dirty="0"/>
          </a:p>
          <a:p>
            <a:pPr marL="914400" lvl="1" indent="-457200">
              <a:buFont typeface="+mj-lt"/>
              <a:buAutoNum type="arabicPeriod"/>
            </a:pPr>
            <a:r>
              <a:rPr lang="zh-CN" altLang="zh-CN" dirty="0"/>
              <a:t>面包板</a:t>
            </a:r>
            <a:r>
              <a:rPr lang="zh-CN" altLang="en-US" dirty="0"/>
              <a:t>及跳线</a:t>
            </a:r>
            <a:endParaRPr lang="zh-CN" altLang="zh-CN" sz="1600" dirty="0"/>
          </a:p>
        </p:txBody>
      </p:sp>
    </p:spTree>
    <p:extLst>
      <p:ext uri="{BB962C8B-B14F-4D97-AF65-F5344CB8AC3E}">
        <p14:creationId xmlns:p14="http://schemas.microsoft.com/office/powerpoint/2010/main" val="415796820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107909-CC1E-4DB2-9E27-E643724BBFFB}"/>
              </a:ext>
            </a:extLst>
          </p:cNvPr>
          <p:cNvSpPr>
            <a:spLocks noGrp="1"/>
          </p:cNvSpPr>
          <p:nvPr>
            <p:ph sz="half" idx="4294967295"/>
          </p:nvPr>
        </p:nvSpPr>
        <p:spPr>
          <a:xfrm>
            <a:off x="1167318" y="1825625"/>
            <a:ext cx="4014281" cy="538196"/>
          </a:xfrm>
        </p:spPr>
        <p:txBody>
          <a:bodyPr/>
          <a:lstStyle/>
          <a:p>
            <a:r>
              <a:rPr lang="zh-CN" altLang="en-US" dirty="0"/>
              <a:t>原理图</a:t>
            </a:r>
          </a:p>
        </p:txBody>
      </p:sp>
      <p:sp>
        <p:nvSpPr>
          <p:cNvPr id="4" name="内容占位符 3">
            <a:extLst>
              <a:ext uri="{FF2B5EF4-FFF2-40B4-BE49-F238E27FC236}">
                <a16:creationId xmlns:a16="http://schemas.microsoft.com/office/drawing/2014/main" id="{B48CFC26-69F6-4886-9848-9241D5C59626}"/>
              </a:ext>
            </a:extLst>
          </p:cNvPr>
          <p:cNvSpPr>
            <a:spLocks noGrp="1"/>
          </p:cNvSpPr>
          <p:nvPr>
            <p:ph sz="half" idx="4294967295"/>
          </p:nvPr>
        </p:nvSpPr>
        <p:spPr>
          <a:xfrm>
            <a:off x="7010400" y="1825625"/>
            <a:ext cx="5181600" cy="538196"/>
          </a:xfrm>
        </p:spPr>
        <p:txBody>
          <a:bodyPr/>
          <a:lstStyle/>
          <a:p>
            <a:r>
              <a:rPr lang="zh-CN" altLang="en-US" dirty="0"/>
              <a:t>实物图</a:t>
            </a:r>
          </a:p>
        </p:txBody>
      </p:sp>
      <p:pic>
        <p:nvPicPr>
          <p:cNvPr id="5" name="图片 4">
            <a:extLst>
              <a:ext uri="{FF2B5EF4-FFF2-40B4-BE49-F238E27FC236}">
                <a16:creationId xmlns:a16="http://schemas.microsoft.com/office/drawing/2014/main" id="{06DC634F-7617-4EC5-8EBC-6268EC01D279}"/>
              </a:ext>
            </a:extLst>
          </p:cNvPr>
          <p:cNvPicPr>
            <a:picLocks noChangeAspect="1"/>
          </p:cNvPicPr>
          <p:nvPr/>
        </p:nvPicPr>
        <p:blipFill>
          <a:blip r:embed="rId2"/>
          <a:stretch>
            <a:fillRect/>
          </a:stretch>
        </p:blipFill>
        <p:spPr>
          <a:xfrm>
            <a:off x="1821028" y="2586898"/>
            <a:ext cx="2706859" cy="2938527"/>
          </a:xfrm>
          <a:prstGeom prst="rect">
            <a:avLst/>
          </a:prstGeom>
        </p:spPr>
      </p:pic>
      <p:pic>
        <p:nvPicPr>
          <p:cNvPr id="6" name="图片 5">
            <a:extLst>
              <a:ext uri="{FF2B5EF4-FFF2-40B4-BE49-F238E27FC236}">
                <a16:creationId xmlns:a16="http://schemas.microsoft.com/office/drawing/2014/main" id="{5BD4B19E-3326-41EE-B935-2CAEA4CC0739}"/>
              </a:ext>
            </a:extLst>
          </p:cNvPr>
          <p:cNvPicPr>
            <a:picLocks noChangeAspect="1"/>
          </p:cNvPicPr>
          <p:nvPr/>
        </p:nvPicPr>
        <p:blipFill>
          <a:blip r:embed="rId3"/>
          <a:stretch>
            <a:fillRect/>
          </a:stretch>
        </p:blipFill>
        <p:spPr>
          <a:xfrm>
            <a:off x="8266060" y="2586898"/>
            <a:ext cx="2670279" cy="2993395"/>
          </a:xfrm>
          <a:prstGeom prst="rect">
            <a:avLst/>
          </a:prstGeom>
        </p:spPr>
      </p:pic>
    </p:spTree>
    <p:extLst>
      <p:ext uri="{BB962C8B-B14F-4D97-AF65-F5344CB8AC3E}">
        <p14:creationId xmlns:p14="http://schemas.microsoft.com/office/powerpoint/2010/main" val="5120595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88E2DD9-23E6-41BD-9B9C-F5887987D28D}"/>
              </a:ext>
            </a:extLst>
          </p:cNvPr>
          <p:cNvPicPr>
            <a:picLocks noGrp="1" noChangeAspect="1"/>
          </p:cNvPicPr>
          <p:nvPr>
            <p:ph sz="half" idx="4294967295"/>
          </p:nvPr>
        </p:nvPicPr>
        <p:blipFill>
          <a:blip r:embed="rId2"/>
          <a:stretch>
            <a:fillRect/>
          </a:stretch>
        </p:blipFill>
        <p:spPr>
          <a:xfrm>
            <a:off x="1099225" y="2391569"/>
            <a:ext cx="5181600" cy="3217862"/>
          </a:xfrm>
          <a:prstGeom prst="rect">
            <a:avLst/>
          </a:prstGeom>
        </p:spPr>
      </p:pic>
      <p:pic>
        <p:nvPicPr>
          <p:cNvPr id="6" name="内容占位符 5">
            <a:extLst>
              <a:ext uri="{FF2B5EF4-FFF2-40B4-BE49-F238E27FC236}">
                <a16:creationId xmlns:a16="http://schemas.microsoft.com/office/drawing/2014/main" id="{EA170801-AD11-47C2-B582-600FE4DB00DB}"/>
              </a:ext>
            </a:extLst>
          </p:cNvPr>
          <p:cNvPicPr>
            <a:picLocks noGrp="1" noChangeAspect="1"/>
          </p:cNvPicPr>
          <p:nvPr>
            <p:ph sz="half" idx="4294967295"/>
          </p:nvPr>
        </p:nvPicPr>
        <p:blipFill>
          <a:blip r:embed="rId3"/>
          <a:stretch>
            <a:fillRect/>
          </a:stretch>
        </p:blipFill>
        <p:spPr>
          <a:xfrm>
            <a:off x="7010400" y="3205162"/>
            <a:ext cx="4724400" cy="1590675"/>
          </a:xfrm>
          <a:prstGeom prst="rect">
            <a:avLst/>
          </a:prstGeom>
        </p:spPr>
      </p:pic>
    </p:spTree>
    <p:extLst>
      <p:ext uri="{BB962C8B-B14F-4D97-AF65-F5344CB8AC3E}">
        <p14:creationId xmlns:p14="http://schemas.microsoft.com/office/powerpoint/2010/main" val="1208865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7" y="260649"/>
            <a:ext cx="7704667" cy="1315615"/>
          </a:xfrm>
        </p:spPr>
        <p:txBody>
          <a:bodyPr>
            <a:normAutofit/>
          </a:bodyPr>
          <a:lstStyle/>
          <a:p>
            <a:r>
              <a:rPr lang="en-US" altLang="zh-CN" sz="4800" b="1" dirty="0"/>
              <a:t>2</a:t>
            </a:r>
            <a:r>
              <a:rPr lang="zh-CN" altLang="en-US" sz="4800" b="1" dirty="0"/>
              <a:t>、项目名称实训内容介绍</a:t>
            </a:r>
          </a:p>
        </p:txBody>
      </p:sp>
      <p:sp>
        <p:nvSpPr>
          <p:cNvPr id="3" name="内容占位符 2"/>
          <p:cNvSpPr>
            <a:spLocks noGrp="1"/>
          </p:cNvSpPr>
          <p:nvPr>
            <p:ph idx="1"/>
          </p:nvPr>
        </p:nvSpPr>
        <p:spPr>
          <a:xfrm>
            <a:off x="2645725" y="1412776"/>
            <a:ext cx="7344816" cy="4536504"/>
          </a:xfrm>
        </p:spPr>
        <p:txBody>
          <a:bodyPr>
            <a:normAutofit/>
          </a:bodyPr>
          <a:lstStyle/>
          <a:p>
            <a:r>
              <a:rPr lang="zh-CN" altLang="en-US" sz="2800" dirty="0"/>
              <a:t>项目名称：</a:t>
            </a:r>
            <a:r>
              <a:rPr lang="en-US" altLang="zh-CN" sz="2800" dirty="0">
                <a:solidFill>
                  <a:srgbClr val="FF0000"/>
                </a:solidFill>
                <a:sym typeface="+mn-ea"/>
              </a:rPr>
              <a:t>Arduino</a:t>
            </a:r>
            <a:endParaRPr lang="en-US" altLang="zh-CN" sz="2800" dirty="0">
              <a:solidFill>
                <a:srgbClr val="FF0000"/>
              </a:solidFill>
            </a:endParaRPr>
          </a:p>
          <a:p>
            <a:r>
              <a:rPr lang="zh-CN" altLang="en-US" sz="2800" dirty="0"/>
              <a:t>项目内容：</a:t>
            </a:r>
            <a:r>
              <a:rPr lang="zh-CN" altLang="zh-CN" sz="2800" dirty="0"/>
              <a:t> </a:t>
            </a:r>
            <a:endParaRPr lang="en-US" altLang="zh-CN" sz="2800" dirty="0"/>
          </a:p>
          <a:p>
            <a:pPr marL="0" indent="0">
              <a:buNone/>
            </a:pPr>
            <a:r>
              <a:rPr lang="en-US" altLang="zh-CN" sz="2800" dirty="0"/>
              <a:t>        </a:t>
            </a:r>
            <a:r>
              <a:rPr lang="zh-CN" altLang="zh-CN" sz="2800" dirty="0">
                <a:sym typeface="+mn-ea"/>
              </a:rPr>
              <a:t>实训项目实现真实</a:t>
            </a:r>
            <a:r>
              <a:rPr lang="zh-CN" altLang="zh-CN" sz="2800" b="1" dirty="0">
                <a:solidFill>
                  <a:srgbClr val="FF0000"/>
                </a:solidFill>
                <a:sym typeface="+mn-ea"/>
              </a:rPr>
              <a:t>气象检测</a:t>
            </a:r>
            <a:r>
              <a:rPr lang="zh-CN" altLang="zh-CN" sz="2800" dirty="0">
                <a:sym typeface="+mn-ea"/>
              </a:rPr>
              <a:t>系统的部分功能，项目基于开源电子平台</a:t>
            </a:r>
            <a:r>
              <a:rPr lang="en-US" altLang="zh-CN" sz="2800" dirty="0" err="1">
                <a:sym typeface="+mn-ea"/>
              </a:rPr>
              <a:t>Arduino</a:t>
            </a:r>
            <a:r>
              <a:rPr lang="zh-CN" altLang="zh-CN" sz="2800" dirty="0">
                <a:sym typeface="+mn-ea"/>
              </a:rPr>
              <a:t>包含</a:t>
            </a:r>
            <a:r>
              <a:rPr lang="zh-CN" altLang="zh-CN" sz="2800" b="1" dirty="0">
                <a:solidFill>
                  <a:srgbClr val="FF0000"/>
                </a:solidFill>
                <a:sym typeface="+mn-ea"/>
              </a:rPr>
              <a:t>硬件</a:t>
            </a:r>
            <a:r>
              <a:rPr lang="en-US" altLang="zh-CN" sz="2800" dirty="0">
                <a:sym typeface="+mn-ea"/>
              </a:rPr>
              <a:t>(</a:t>
            </a:r>
            <a:r>
              <a:rPr lang="en-US" altLang="zh-CN" sz="2800" dirty="0" err="1">
                <a:sym typeface="+mn-ea"/>
              </a:rPr>
              <a:t>Arduino</a:t>
            </a:r>
            <a:r>
              <a:rPr lang="en-US" altLang="zh-CN" sz="2800" dirty="0">
                <a:sym typeface="+mn-ea"/>
              </a:rPr>
              <a:t> UNO</a:t>
            </a:r>
            <a:r>
              <a:rPr lang="zh-CN" altLang="zh-CN" sz="2800" dirty="0">
                <a:sym typeface="+mn-ea"/>
              </a:rPr>
              <a:t>板</a:t>
            </a:r>
            <a:r>
              <a:rPr lang="en-US" altLang="zh-CN" sz="2800" dirty="0">
                <a:sym typeface="+mn-ea"/>
              </a:rPr>
              <a:t>)</a:t>
            </a:r>
            <a:r>
              <a:rPr lang="zh-CN" altLang="zh-CN" sz="2800" dirty="0">
                <a:sym typeface="+mn-ea"/>
              </a:rPr>
              <a:t>和</a:t>
            </a:r>
            <a:r>
              <a:rPr lang="zh-CN" altLang="zh-CN" sz="2800" b="1" dirty="0">
                <a:solidFill>
                  <a:srgbClr val="FF0000"/>
                </a:solidFill>
                <a:sym typeface="+mn-ea"/>
              </a:rPr>
              <a:t>软件</a:t>
            </a:r>
            <a:r>
              <a:rPr lang="en-US" altLang="zh-CN" sz="2800" dirty="0">
                <a:sym typeface="+mn-ea"/>
              </a:rPr>
              <a:t>(</a:t>
            </a:r>
            <a:r>
              <a:rPr lang="en-US" altLang="zh-CN" sz="2800" dirty="0" err="1">
                <a:sym typeface="+mn-ea"/>
              </a:rPr>
              <a:t>Arduino</a:t>
            </a:r>
            <a:r>
              <a:rPr lang="en-US" altLang="zh-CN" sz="2800" dirty="0">
                <a:sym typeface="+mn-ea"/>
              </a:rPr>
              <a:t> IDE)</a:t>
            </a:r>
            <a:r>
              <a:rPr lang="zh-CN" altLang="zh-CN" sz="2800" dirty="0">
                <a:sym typeface="+mn-ea"/>
              </a:rPr>
              <a:t>，</a:t>
            </a:r>
            <a:r>
              <a:rPr lang="en-US" altLang="zh-CN" sz="2800" dirty="0">
                <a:sym typeface="+mn-ea"/>
              </a:rPr>
              <a:t>ESP8266-12E</a:t>
            </a:r>
            <a:r>
              <a:rPr lang="zh-CN" altLang="zh-CN" sz="2800" dirty="0">
                <a:sym typeface="+mn-ea"/>
              </a:rPr>
              <a:t>开发板</a:t>
            </a:r>
            <a:r>
              <a:rPr lang="en-US" altLang="zh-CN" sz="2800" dirty="0">
                <a:sym typeface="+mn-ea"/>
              </a:rPr>
              <a:t>,</a:t>
            </a:r>
            <a:r>
              <a:rPr lang="en-US" altLang="zh-CN" sz="2800" dirty="0" err="1">
                <a:sym typeface="+mn-ea"/>
              </a:rPr>
              <a:t>NodeMCU</a:t>
            </a:r>
            <a:r>
              <a:rPr lang="zh-CN" altLang="zh-CN" sz="2800" dirty="0">
                <a:sym typeface="+mn-ea"/>
              </a:rPr>
              <a:t>开发环境，通过使用环境检测的</a:t>
            </a:r>
            <a:r>
              <a:rPr lang="zh-CN" altLang="zh-CN" sz="2800" b="1" dirty="0">
                <a:solidFill>
                  <a:srgbClr val="FF0000"/>
                </a:solidFill>
                <a:sym typeface="+mn-ea"/>
              </a:rPr>
              <a:t>传感器</a:t>
            </a:r>
            <a:r>
              <a:rPr lang="zh-CN" altLang="zh-CN" sz="2800" dirty="0">
                <a:sym typeface="+mn-ea"/>
              </a:rPr>
              <a:t>实现数据的采集检测，然后通过</a:t>
            </a:r>
            <a:r>
              <a:rPr lang="en-US" altLang="zh-CN" sz="2800" b="1" dirty="0">
                <a:solidFill>
                  <a:srgbClr val="FF0000"/>
                </a:solidFill>
                <a:sym typeface="+mn-ea"/>
              </a:rPr>
              <a:t>WIFI</a:t>
            </a:r>
            <a:r>
              <a:rPr lang="zh-CN" altLang="zh-CN" sz="2800" b="1" dirty="0">
                <a:solidFill>
                  <a:srgbClr val="FF0000"/>
                </a:solidFill>
                <a:sym typeface="+mn-ea"/>
              </a:rPr>
              <a:t>网络</a:t>
            </a:r>
            <a:r>
              <a:rPr lang="en-US" altLang="zh-CN" sz="2800" dirty="0">
                <a:sym typeface="+mn-ea"/>
              </a:rPr>
              <a:t>,</a:t>
            </a:r>
            <a:r>
              <a:rPr lang="zh-CN" altLang="zh-CN" sz="2800" dirty="0">
                <a:sym typeface="+mn-ea"/>
              </a:rPr>
              <a:t>发布实时的气象检测数据。</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692696"/>
            <a:ext cx="7704667" cy="1981200"/>
          </a:xfrm>
        </p:spPr>
        <p:txBody>
          <a:bodyPr>
            <a:normAutofit/>
          </a:bodyPr>
          <a:lstStyle/>
          <a:p>
            <a:r>
              <a:rPr lang="en-US" altLang="zh-CN" sz="4800" b="1" dirty="0"/>
              <a:t>3</a:t>
            </a:r>
            <a:r>
              <a:rPr lang="zh-CN" altLang="en-US" sz="4800" b="1" dirty="0"/>
              <a:t>、实</a:t>
            </a:r>
            <a:r>
              <a:rPr lang="zh-CN" altLang="en-US" sz="4800" b="1"/>
              <a:t>训安排</a:t>
            </a:r>
            <a:endParaRPr lang="zh-CN" altLang="en-US" sz="4800" b="1" dirty="0"/>
          </a:p>
        </p:txBody>
      </p:sp>
      <p:sp>
        <p:nvSpPr>
          <p:cNvPr id="3" name="内容占位符 2"/>
          <p:cNvSpPr>
            <a:spLocks noGrp="1"/>
          </p:cNvSpPr>
          <p:nvPr>
            <p:ph idx="1"/>
          </p:nvPr>
        </p:nvSpPr>
        <p:spPr>
          <a:xfrm>
            <a:off x="2783632" y="1600201"/>
            <a:ext cx="7704856" cy="3773016"/>
          </a:xfrm>
        </p:spPr>
        <p:txBody>
          <a:bodyPr>
            <a:normAutofit/>
          </a:bodyPr>
          <a:lstStyle/>
          <a:p>
            <a:r>
              <a:rPr lang="zh-CN" altLang="en-US" sz="2800" dirty="0">
                <a:solidFill>
                  <a:srgbClr val="FF0000"/>
                </a:solidFill>
              </a:rPr>
              <a:t>实训</a:t>
            </a:r>
            <a:r>
              <a:rPr lang="en-US" altLang="zh-CN" sz="2800" dirty="0">
                <a:solidFill>
                  <a:srgbClr val="FF0000"/>
                </a:solidFill>
              </a:rPr>
              <a:t>Arduino</a:t>
            </a:r>
            <a:r>
              <a:rPr lang="zh-CN" altLang="en-US" sz="2800" dirty="0">
                <a:solidFill>
                  <a:srgbClr val="FF0000"/>
                </a:solidFill>
              </a:rPr>
              <a:t>部分为期</a:t>
            </a:r>
            <a:r>
              <a:rPr lang="en-US" altLang="zh-CN" sz="2800" dirty="0">
                <a:solidFill>
                  <a:srgbClr val="FF0000"/>
                </a:solidFill>
              </a:rPr>
              <a:t>10</a:t>
            </a:r>
            <a:r>
              <a:rPr lang="zh-CN" altLang="en-US" sz="2800" dirty="0">
                <a:solidFill>
                  <a:srgbClr val="FF0000"/>
                </a:solidFill>
              </a:rPr>
              <a:t>天，</a:t>
            </a:r>
            <a:r>
              <a:rPr lang="zh-CN" altLang="en-US" sz="2800" dirty="0"/>
              <a:t>周一至周五，共</a:t>
            </a:r>
            <a:r>
              <a:rPr lang="en-US" altLang="zh-CN" sz="2800" dirty="0"/>
              <a:t>2</a:t>
            </a:r>
            <a:r>
              <a:rPr lang="zh-CN" altLang="en-US" sz="2800" dirty="0"/>
              <a:t>周，每天</a:t>
            </a:r>
            <a:r>
              <a:rPr lang="en-US" altLang="zh-CN" sz="2800" dirty="0"/>
              <a:t>5.5</a:t>
            </a:r>
            <a:r>
              <a:rPr lang="zh-CN" altLang="en-US" sz="2800" dirty="0"/>
              <a:t>个小时；</a:t>
            </a:r>
            <a:endParaRPr lang="en-US" altLang="zh-CN" sz="2800" dirty="0"/>
          </a:p>
          <a:p>
            <a:r>
              <a:rPr lang="zh-CN" altLang="en-US" sz="2800" dirty="0"/>
              <a:t>具体的详细安排请参阅手中的实训大纲。</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002" y="845840"/>
            <a:ext cx="8229600" cy="1143000"/>
          </a:xfrm>
        </p:spPr>
        <p:txBody>
          <a:bodyPr>
            <a:normAutofit/>
          </a:bodyPr>
          <a:lstStyle/>
          <a:p>
            <a:r>
              <a:rPr lang="en-US" altLang="zh-CN" sz="4800" b="1" dirty="0"/>
              <a:t>4</a:t>
            </a:r>
            <a:r>
              <a:rPr lang="zh-CN" altLang="en-US" sz="4800" b="1" dirty="0"/>
              <a:t>、学生需要提交</a:t>
            </a:r>
            <a:r>
              <a:rPr lang="zh-CN" altLang="en-US" sz="4800" b="1"/>
              <a:t>的成果</a:t>
            </a:r>
            <a:endParaRPr lang="zh-CN" altLang="en-US" sz="4800" b="1" dirty="0"/>
          </a:p>
        </p:txBody>
      </p:sp>
      <p:sp>
        <p:nvSpPr>
          <p:cNvPr id="3" name="内容占位符 2"/>
          <p:cNvSpPr>
            <a:spLocks noGrp="1"/>
          </p:cNvSpPr>
          <p:nvPr>
            <p:ph idx="1"/>
          </p:nvPr>
        </p:nvSpPr>
        <p:spPr>
          <a:xfrm>
            <a:off x="2423592" y="1988840"/>
            <a:ext cx="7499176" cy="3773016"/>
          </a:xfrm>
        </p:spPr>
        <p:txBody>
          <a:bodyPr>
            <a:normAutofit/>
          </a:bodyPr>
          <a:lstStyle/>
          <a:p>
            <a:r>
              <a:rPr lang="zh-CN" altLang="en-US" sz="2800" dirty="0"/>
              <a:t>学生提交：根据生产实习目录模板中成果物要求进行填写递交，包括日报、实训总结、程序代码等，各个专业项目不同要求不同，以学生成果物模板为主。</a:t>
            </a:r>
          </a:p>
          <a:p>
            <a:r>
              <a:rPr lang="zh-CN" altLang="en-US" sz="2800" dirty="0">
                <a:sym typeface="+mn-ea"/>
              </a:rPr>
              <a:t>学生日报需要每天提交，代码、实训总结等最后一天整理好提交。</a:t>
            </a:r>
            <a:endParaRPr lang="en-US" altLang="zh-CN" sz="2800" dirty="0"/>
          </a:p>
          <a:p>
            <a:pPr marL="0" indent="0">
              <a:buNone/>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260649"/>
            <a:ext cx="7704667" cy="1385665"/>
          </a:xfrm>
        </p:spPr>
        <p:txBody>
          <a:bodyPr>
            <a:noAutofit/>
          </a:bodyPr>
          <a:lstStyle/>
          <a:p>
            <a:br>
              <a:rPr lang="en-US" altLang="zh-CN" sz="4800" dirty="0"/>
            </a:br>
            <a:r>
              <a:rPr lang="en-US" altLang="zh-CN" sz="4800" b="1" dirty="0"/>
              <a:t>5</a:t>
            </a:r>
            <a:r>
              <a:rPr lang="zh-CN" altLang="en-US" sz="4800" b="1" dirty="0"/>
              <a:t>、考评办法</a:t>
            </a:r>
            <a:br>
              <a:rPr lang="zh-CN" altLang="en-US" sz="4800" b="1" dirty="0"/>
            </a:br>
            <a:endParaRPr lang="zh-CN" altLang="en-US" sz="4800" b="1" dirty="0"/>
          </a:p>
        </p:txBody>
      </p:sp>
      <p:sp>
        <p:nvSpPr>
          <p:cNvPr id="3" name="内容占位符 2"/>
          <p:cNvSpPr>
            <a:spLocks noGrp="1"/>
          </p:cNvSpPr>
          <p:nvPr>
            <p:ph idx="1"/>
          </p:nvPr>
        </p:nvSpPr>
        <p:spPr>
          <a:xfrm>
            <a:off x="2506134" y="1646314"/>
            <a:ext cx="7704667" cy="4879031"/>
          </a:xfrm>
        </p:spPr>
        <p:txBody>
          <a:bodyPr>
            <a:noAutofit/>
          </a:bodyPr>
          <a:lstStyle/>
          <a:p>
            <a:r>
              <a:rPr lang="zh-CN" altLang="zh-CN" sz="2800" dirty="0"/>
              <a:t>成绩考核是</a:t>
            </a:r>
            <a:r>
              <a:rPr lang="zh-CN" altLang="en-US" sz="2800" dirty="0"/>
              <a:t>由两</a:t>
            </a:r>
            <a:r>
              <a:rPr lang="zh-CN" altLang="zh-CN" sz="2800" dirty="0"/>
              <a:t>部分</a:t>
            </a:r>
            <a:r>
              <a:rPr lang="zh-CN" altLang="en-US" sz="2800" dirty="0"/>
              <a:t>组成</a:t>
            </a:r>
            <a:r>
              <a:rPr lang="zh-CN" altLang="zh-CN" sz="2800" dirty="0"/>
              <a:t>。</a:t>
            </a:r>
            <a:endParaRPr lang="en-US" altLang="zh-CN" sz="2800" dirty="0"/>
          </a:p>
          <a:p>
            <a:pPr marL="0" indent="0">
              <a:buNone/>
            </a:pPr>
            <a:r>
              <a:rPr lang="zh-CN" altLang="en-US" sz="2800" dirty="0"/>
              <a:t>    最终成绩</a:t>
            </a:r>
            <a:r>
              <a:rPr lang="en-US" altLang="zh-CN" sz="2800" dirty="0"/>
              <a:t>=</a:t>
            </a:r>
            <a:r>
              <a:rPr lang="zh-CN" altLang="zh-CN" sz="2800" dirty="0"/>
              <a:t>平时成绩</a:t>
            </a:r>
            <a:r>
              <a:rPr lang="en-US" altLang="zh-CN" sz="2800" dirty="0"/>
              <a:t>30%+</a:t>
            </a:r>
            <a:r>
              <a:rPr lang="zh-CN" altLang="zh-CN" sz="2800" dirty="0"/>
              <a:t>最后考核</a:t>
            </a:r>
            <a:r>
              <a:rPr lang="en-US" altLang="zh-CN" sz="2800" dirty="0"/>
              <a:t>70%</a:t>
            </a:r>
            <a:r>
              <a:rPr lang="zh-CN" altLang="zh-CN" sz="2800" dirty="0"/>
              <a:t>。</a:t>
            </a:r>
            <a:endParaRPr lang="en-US" altLang="zh-CN" sz="2800" dirty="0"/>
          </a:p>
          <a:p>
            <a:r>
              <a:rPr lang="zh-CN" altLang="zh-CN" sz="2800" dirty="0"/>
              <a:t>平时成绩</a:t>
            </a:r>
            <a:r>
              <a:rPr lang="en-US" altLang="zh-CN" sz="2800" dirty="0"/>
              <a:t>30%</a:t>
            </a:r>
            <a:r>
              <a:rPr lang="zh-CN" altLang="zh-CN" sz="2800" dirty="0"/>
              <a:t>中，</a:t>
            </a:r>
            <a:r>
              <a:rPr lang="en-US" altLang="zh-CN" sz="2800" dirty="0"/>
              <a:t>20%</a:t>
            </a:r>
            <a:r>
              <a:rPr lang="zh-CN" altLang="zh-CN" sz="2800" dirty="0"/>
              <a:t>来自于考勤。实训</a:t>
            </a:r>
            <a:r>
              <a:rPr lang="en-US" altLang="zh-CN" sz="2800" dirty="0"/>
              <a:t>10</a:t>
            </a:r>
            <a:r>
              <a:rPr lang="zh-CN" altLang="zh-CN" sz="2800" dirty="0"/>
              <a:t>天，每天考勤</a:t>
            </a:r>
            <a:r>
              <a:rPr lang="en-US" altLang="zh-CN" sz="2800" dirty="0"/>
              <a:t>2</a:t>
            </a:r>
            <a:r>
              <a:rPr lang="zh-CN" altLang="zh-CN" sz="2800" dirty="0"/>
              <a:t>次，上下午各一次，每次</a:t>
            </a:r>
            <a:r>
              <a:rPr lang="en-US" altLang="zh-CN" sz="2800" dirty="0"/>
              <a:t>1</a:t>
            </a:r>
            <a:r>
              <a:rPr lang="zh-CN" altLang="zh-CN" sz="2800" dirty="0"/>
              <a:t>分。另外</a:t>
            </a:r>
            <a:r>
              <a:rPr lang="en-US" altLang="zh-CN" sz="2800" dirty="0"/>
              <a:t>10%</a:t>
            </a:r>
            <a:r>
              <a:rPr lang="zh-CN" altLang="zh-CN" sz="2800" dirty="0"/>
              <a:t>来自于平时的表现，如是否按时上传了日志文件等。</a:t>
            </a:r>
            <a:endParaRPr lang="en-US" altLang="zh-CN" sz="2800" dirty="0"/>
          </a:p>
          <a:p>
            <a:r>
              <a:rPr lang="zh-CN" altLang="zh-CN" sz="2800" dirty="0"/>
              <a:t>最后考核</a:t>
            </a:r>
            <a:r>
              <a:rPr lang="en-US" altLang="zh-CN" sz="2800" dirty="0"/>
              <a:t>70%,</a:t>
            </a:r>
            <a:r>
              <a:rPr lang="zh-CN" altLang="en-US" sz="2800" dirty="0"/>
              <a:t>根据</a:t>
            </a:r>
            <a:r>
              <a:rPr lang="zh-CN" altLang="zh-CN" sz="2800" dirty="0"/>
              <a:t>由讲师根据最后一天的考核情况进行打分</a:t>
            </a:r>
            <a:r>
              <a:rPr lang="zh-CN" altLang="en-US" sz="2800" dirty="0"/>
              <a:t>，包括</a:t>
            </a:r>
            <a:r>
              <a:rPr lang="zh-CN" altLang="zh-CN" sz="2800" dirty="0"/>
              <a:t>成果物完成程度</a:t>
            </a:r>
            <a:r>
              <a:rPr lang="zh-CN" altLang="en-US" sz="2800" dirty="0"/>
              <a:t>、程序完成情况、</a:t>
            </a:r>
            <a:r>
              <a:rPr lang="zh-CN" altLang="zh-CN" sz="2800" dirty="0"/>
              <a:t>工作量</a:t>
            </a:r>
            <a:r>
              <a:rPr lang="zh-CN" altLang="en-US" sz="2800" dirty="0"/>
              <a:t>等。</a:t>
            </a:r>
            <a:endParaRPr lang="zh-CN"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实验介绍（单片机）</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r>
              <a:rPr lang="zh-CN" altLang="zh-CN" dirty="0"/>
              <a:t>随着物联网的迅猛发展，各类家用、工业设备逐步趋于智能化，</a:t>
            </a:r>
            <a:r>
              <a:rPr lang="zh-CN" altLang="en-US" dirty="0"/>
              <a:t>其中</a:t>
            </a:r>
            <a:r>
              <a:rPr lang="zh-CN" altLang="zh-CN" dirty="0"/>
              <a:t>单片机功不可没。</a:t>
            </a:r>
            <a:endParaRPr lang="en-US" altLang="zh-CN" dirty="0"/>
          </a:p>
          <a:p>
            <a:r>
              <a:rPr lang="zh-CN" altLang="zh-CN" dirty="0"/>
              <a:t>实训选用</a:t>
            </a:r>
            <a:r>
              <a:rPr lang="en-US" altLang="zh-CN" dirty="0"/>
              <a:t>Arduino </a:t>
            </a:r>
            <a:r>
              <a:rPr lang="zh-CN" altLang="en-US" dirty="0"/>
              <a:t>单片机</a:t>
            </a:r>
            <a:r>
              <a:rPr lang="zh-CN" altLang="zh-CN" dirty="0"/>
              <a:t>。</a:t>
            </a:r>
            <a:r>
              <a:rPr lang="zh-CN" altLang="en-US" dirty="0"/>
              <a:t>它是基于</a:t>
            </a:r>
            <a:r>
              <a:rPr lang="en-US" altLang="zh-CN" dirty="0"/>
              <a:t>AVR</a:t>
            </a:r>
            <a:r>
              <a:rPr lang="zh-CN" altLang="zh-CN" dirty="0"/>
              <a:t>指令集的单片机</a:t>
            </a:r>
            <a:r>
              <a:rPr lang="zh-CN" altLang="en-US" dirty="0"/>
              <a:t>，</a:t>
            </a:r>
            <a:r>
              <a:rPr lang="zh-CN" altLang="zh-CN" dirty="0"/>
              <a:t>价格不高、易于</a:t>
            </a:r>
            <a:r>
              <a:rPr lang="zh-CN" altLang="en-US" dirty="0"/>
              <a:t>学习</a:t>
            </a:r>
            <a:r>
              <a:rPr lang="zh-CN" altLang="zh-CN" dirty="0"/>
              <a:t>使用。</a:t>
            </a:r>
            <a:r>
              <a:rPr lang="en-US" altLang="zh-CN" dirty="0"/>
              <a:t>Arduino</a:t>
            </a:r>
            <a:r>
              <a:rPr lang="zh-CN" altLang="zh-CN" dirty="0"/>
              <a:t>包括硬件和软件在内的整个平台是完全开源的，使用的是松散地基于</a:t>
            </a:r>
            <a:r>
              <a:rPr lang="en-US" altLang="zh-CN" dirty="0"/>
              <a:t> C/C++ </a:t>
            </a:r>
            <a:r>
              <a:rPr lang="zh-CN" altLang="zh-CN" dirty="0"/>
              <a:t>的语言。</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69541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2398</Words>
  <Application>Microsoft Office PowerPoint</Application>
  <PresentationFormat>宽屏</PresentationFormat>
  <Paragraphs>222</Paragraphs>
  <Slides>48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48</vt:i4>
      </vt:variant>
    </vt:vector>
  </HeadingPairs>
  <TitlesOfParts>
    <vt:vector size="52" baseType="lpstr">
      <vt:lpstr>华文楷体</vt:lpstr>
      <vt:lpstr>Arial</vt:lpstr>
      <vt:lpstr>Corbel</vt:lpstr>
      <vt:lpstr>视差</vt:lpstr>
      <vt:lpstr>2021西安交通大学小学期计算机应用能力实训（Arduino项目）</vt:lpstr>
      <vt:lpstr>联系方式</vt:lpstr>
      <vt:lpstr>目 录</vt:lpstr>
      <vt:lpstr>1、小学期实训目标</vt:lpstr>
      <vt:lpstr>2、项目名称实训内容介绍</vt:lpstr>
      <vt:lpstr>3、实训安排</vt:lpstr>
      <vt:lpstr>4、学生需要提交的成果</vt:lpstr>
      <vt:lpstr> 5、考评办法 </vt:lpstr>
      <vt:lpstr>实验介绍（单片机）</vt:lpstr>
      <vt:lpstr>实验介绍（项目）</vt:lpstr>
      <vt:lpstr>Arduino简介</vt:lpstr>
      <vt:lpstr>Arduino Uno</vt:lpstr>
      <vt:lpstr>Arduino UNO（续）</vt:lpstr>
      <vt:lpstr>ESP8266</vt:lpstr>
      <vt:lpstr>ESP8266和NodeMCU</vt:lpstr>
      <vt:lpstr>Arduino编程语言</vt:lpstr>
      <vt:lpstr>关键字</vt:lpstr>
      <vt:lpstr>语法符号</vt:lpstr>
      <vt:lpstr>运算符</vt:lpstr>
      <vt:lpstr>数据类型</vt:lpstr>
      <vt:lpstr>常量</vt:lpstr>
      <vt:lpstr>结构</vt:lpstr>
      <vt:lpstr>数字 I/O</vt:lpstr>
      <vt:lpstr>模拟 I/O</vt:lpstr>
      <vt:lpstr>时间函数</vt:lpstr>
      <vt:lpstr>数学函数</vt:lpstr>
      <vt:lpstr>三角函数</vt:lpstr>
      <vt:lpstr>随机数函数</vt:lpstr>
      <vt:lpstr>外部中断函数</vt:lpstr>
      <vt:lpstr>中断使能函数</vt:lpstr>
      <vt:lpstr>串口收发函数</vt:lpstr>
      <vt:lpstr>官方库文件</vt:lpstr>
      <vt:lpstr>开发流程概述</vt:lpstr>
      <vt:lpstr>实验1：串口显示</vt:lpstr>
      <vt:lpstr>PowerPoint 演示文稿</vt:lpstr>
      <vt:lpstr>实验2：LED灯</vt:lpstr>
      <vt:lpstr>电路图</vt:lpstr>
      <vt:lpstr>实物图</vt:lpstr>
      <vt:lpstr>PowerPoint 演示文稿</vt:lpstr>
      <vt:lpstr>跑马灯？</vt:lpstr>
      <vt:lpstr>实验3：模拟值获取</vt:lpstr>
      <vt:lpstr>PowerPoint 演示文稿</vt:lpstr>
      <vt:lpstr>PowerPoint 演示文稿</vt:lpstr>
      <vt:lpstr>实验4：PWM 调控灯光亮度</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100</cp:revision>
  <dcterms:created xsi:type="dcterms:W3CDTF">2019-06-22T12:59:17Z</dcterms:created>
  <dcterms:modified xsi:type="dcterms:W3CDTF">2021-07-08T16:51:23Z</dcterms:modified>
</cp:coreProperties>
</file>