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7" r:id="rId23"/>
    <p:sldId id="276" r:id="rId24"/>
    <p:sldId id="279" r:id="rId25"/>
    <p:sldId id="280" r:id="rId26"/>
    <p:sldId id="281" r:id="rId27"/>
    <p:sldId id="282" r:id="rId28"/>
    <p:sldId id="284" r:id="rId29"/>
    <p:sldId id="287" r:id="rId30"/>
    <p:sldId id="285" r:id="rId31"/>
    <p:sldId id="283" r:id="rId32"/>
    <p:sldId id="310" r:id="rId33"/>
    <p:sldId id="28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C3B81D2-CC1D-456E-B40B-628C60CC7165}">
          <p14:sldIdLst>
            <p14:sldId id="309"/>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8"/>
            <p14:sldId id="277"/>
            <p14:sldId id="276"/>
            <p14:sldId id="279"/>
            <p14:sldId id="280"/>
            <p14:sldId id="281"/>
            <p14:sldId id="282"/>
            <p14:sldId id="284"/>
            <p14:sldId id="287"/>
            <p14:sldId id="285"/>
            <p14:sldId id="283"/>
            <p14:sldId id="310"/>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85877663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861613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98279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15190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6968312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5745919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8780465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352355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029575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69760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4428279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3486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4719234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529175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748778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4341214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2667323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63526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arduino.cc/en/Reference/Stepp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28454-0A93-4329-86AA-BD4C468BD897}"/>
              </a:ext>
            </a:extLst>
          </p:cNvPr>
          <p:cNvSpPr>
            <a:spLocks noGrp="1"/>
          </p:cNvSpPr>
          <p:nvPr>
            <p:ph type="title"/>
          </p:nvPr>
        </p:nvSpPr>
        <p:spPr/>
        <p:txBody>
          <a:bodyPr/>
          <a:lstStyle/>
          <a:p>
            <a:pPr algn="ctr"/>
            <a:r>
              <a:rPr lang="zh-CN" altLang="en-US" dirty="0"/>
              <a:t>超声波测距</a:t>
            </a:r>
          </a:p>
        </p:txBody>
      </p:sp>
      <p:sp>
        <p:nvSpPr>
          <p:cNvPr id="3" name="内容占位符 2">
            <a:extLst>
              <a:ext uri="{FF2B5EF4-FFF2-40B4-BE49-F238E27FC236}">
                <a16:creationId xmlns:a16="http://schemas.microsoft.com/office/drawing/2014/main" id="{BB21499C-103B-486B-BE94-5CF31B4014EC}"/>
              </a:ext>
            </a:extLst>
          </p:cNvPr>
          <p:cNvSpPr>
            <a:spLocks noGrp="1"/>
          </p:cNvSpPr>
          <p:nvPr>
            <p:ph idx="1"/>
          </p:nvPr>
        </p:nvSpPr>
        <p:spPr/>
        <p:txBody>
          <a:bodyPr>
            <a:normAutofit/>
          </a:bodyPr>
          <a:lstStyle/>
          <a:p>
            <a:r>
              <a:rPr lang="zh-CN" altLang="zh-CN" dirty="0"/>
              <a:t>原理</a:t>
            </a:r>
            <a:endParaRPr lang="en-US" altLang="zh-CN" dirty="0"/>
          </a:p>
          <a:p>
            <a:pPr marL="457200" lvl="1" indent="0">
              <a:buNone/>
            </a:pPr>
            <a:r>
              <a:rPr lang="zh-CN" altLang="zh-CN" dirty="0"/>
              <a:t>超声波发射器向某一方向发射超声波，在发射时刻的同时开始计时，超声波在空气中传播，途中碰到障碍物就立即返回来，超声波接收器收到反射波就立即停止计时。</a:t>
            </a:r>
            <a:endParaRPr lang="en-US" altLang="zh-CN" dirty="0"/>
          </a:p>
          <a:p>
            <a:r>
              <a:rPr lang="zh-CN" altLang="en-US" dirty="0"/>
              <a:t>接口</a:t>
            </a:r>
            <a:endParaRPr lang="en-US" altLang="zh-CN" dirty="0"/>
          </a:p>
          <a:p>
            <a:pPr lvl="1"/>
            <a:r>
              <a:rPr lang="en-US" altLang="zh-CN" dirty="0" err="1"/>
              <a:t>pulseIn</a:t>
            </a:r>
            <a:r>
              <a:rPr lang="en-US" altLang="zh-CN" dirty="0"/>
              <a:t>()</a:t>
            </a:r>
            <a:r>
              <a:rPr lang="zh-CN" altLang="zh-CN" dirty="0"/>
              <a:t>函数用来读取一个引脚的脉冲（</a:t>
            </a:r>
            <a:r>
              <a:rPr lang="en-US" altLang="zh-CN" dirty="0"/>
              <a:t>HIGH</a:t>
            </a:r>
            <a:r>
              <a:rPr lang="zh-CN" altLang="zh-CN" dirty="0"/>
              <a:t>或</a:t>
            </a:r>
            <a:r>
              <a:rPr lang="en-US" altLang="zh-CN" dirty="0"/>
              <a:t>LOW</a:t>
            </a:r>
            <a:r>
              <a:rPr lang="zh-CN" altLang="zh-CN" dirty="0"/>
              <a:t>）。</a:t>
            </a:r>
            <a:endParaRPr lang="zh-CN" altLang="zh-CN" sz="1600" dirty="0"/>
          </a:p>
          <a:p>
            <a:pPr lvl="1"/>
            <a:r>
              <a:rPr lang="zh-CN" altLang="zh-CN" dirty="0"/>
              <a:t>例如，如果</a:t>
            </a:r>
            <a:r>
              <a:rPr lang="en-US" altLang="zh-CN" dirty="0"/>
              <a:t>value</a:t>
            </a:r>
            <a:r>
              <a:rPr lang="zh-CN" altLang="zh-CN" dirty="0"/>
              <a:t>是</a:t>
            </a:r>
            <a:r>
              <a:rPr lang="en-US" altLang="zh-CN" dirty="0"/>
              <a:t>HIGH</a:t>
            </a:r>
            <a:r>
              <a:rPr lang="zh-CN" altLang="zh-CN" dirty="0"/>
              <a:t>，</a:t>
            </a:r>
            <a:r>
              <a:rPr lang="en-US" altLang="zh-CN" dirty="0" err="1"/>
              <a:t>pulseIn</a:t>
            </a:r>
            <a:r>
              <a:rPr lang="en-US" altLang="zh-CN" dirty="0"/>
              <a:t>()</a:t>
            </a:r>
            <a:r>
              <a:rPr lang="zh-CN" altLang="zh-CN" dirty="0"/>
              <a:t>会等待引脚变为</a:t>
            </a:r>
            <a:r>
              <a:rPr lang="en-US" altLang="zh-CN" dirty="0"/>
              <a:t>HIGH</a:t>
            </a:r>
            <a:r>
              <a:rPr lang="zh-CN" altLang="zh-CN" dirty="0"/>
              <a:t>，开始计时，再等待引脚变为</a:t>
            </a:r>
            <a:r>
              <a:rPr lang="en-US" altLang="zh-CN" dirty="0"/>
              <a:t>LOW</a:t>
            </a:r>
            <a:r>
              <a:rPr lang="zh-CN" altLang="zh-CN" dirty="0"/>
              <a:t>并停止计时。</a:t>
            </a:r>
            <a:endParaRPr lang="zh-CN" altLang="zh-CN" sz="1600" dirty="0"/>
          </a:p>
          <a:p>
            <a:pPr lvl="1"/>
            <a:endParaRPr lang="zh-CN" altLang="en-US" dirty="0"/>
          </a:p>
        </p:txBody>
      </p:sp>
    </p:spTree>
    <p:extLst>
      <p:ext uri="{BB962C8B-B14F-4D97-AF65-F5344CB8AC3E}">
        <p14:creationId xmlns:p14="http://schemas.microsoft.com/office/powerpoint/2010/main" val="42083818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384A0-7778-41E5-A696-52692187ECA3}"/>
              </a:ext>
            </a:extLst>
          </p:cNvPr>
          <p:cNvSpPr>
            <a:spLocks noGrp="1"/>
          </p:cNvSpPr>
          <p:nvPr>
            <p:ph type="title"/>
          </p:nvPr>
        </p:nvSpPr>
        <p:spPr/>
        <p:txBody>
          <a:bodyPr/>
          <a:lstStyle/>
          <a:p>
            <a:pPr algn="ctr"/>
            <a:r>
              <a:rPr lang="zh-CN" altLang="en-US" dirty="0"/>
              <a:t>超声波测距（续）</a:t>
            </a:r>
          </a:p>
        </p:txBody>
      </p:sp>
      <p:sp>
        <p:nvSpPr>
          <p:cNvPr id="3" name="内容占位符 2">
            <a:extLst>
              <a:ext uri="{FF2B5EF4-FFF2-40B4-BE49-F238E27FC236}">
                <a16:creationId xmlns:a16="http://schemas.microsoft.com/office/drawing/2014/main" id="{7C23612F-053F-4607-A856-08C4066F1E5F}"/>
              </a:ext>
            </a:extLst>
          </p:cNvPr>
          <p:cNvSpPr>
            <a:spLocks noGrp="1"/>
          </p:cNvSpPr>
          <p:nvPr>
            <p:ph idx="1"/>
          </p:nvPr>
        </p:nvSpPr>
        <p:spPr>
          <a:xfrm>
            <a:off x="1309512" y="2215299"/>
            <a:ext cx="10272889" cy="3784517"/>
          </a:xfrm>
        </p:spPr>
        <p:txBody>
          <a:bodyPr>
            <a:normAutofit fontScale="62500" lnSpcReduction="20000"/>
          </a:bodyPr>
          <a:lstStyle/>
          <a:p>
            <a:r>
              <a:rPr lang="zh-CN" altLang="zh-CN" b="1" dirty="0"/>
              <a:t>语法：</a:t>
            </a:r>
            <a:endParaRPr lang="en-US" altLang="zh-CN" b="1" dirty="0"/>
          </a:p>
          <a:p>
            <a:pPr lvl="1"/>
            <a:r>
              <a:rPr lang="en-US" altLang="zh-CN" dirty="0" err="1"/>
              <a:t>pulseIn</a:t>
            </a:r>
            <a:r>
              <a:rPr lang="en-US" altLang="zh-CN" dirty="0"/>
              <a:t>(pin, value) </a:t>
            </a:r>
            <a:endParaRPr lang="zh-CN" altLang="zh-CN" dirty="0"/>
          </a:p>
          <a:p>
            <a:pPr lvl="1"/>
            <a:r>
              <a:rPr lang="en-US" altLang="zh-CN" dirty="0" err="1"/>
              <a:t>pulseIn</a:t>
            </a:r>
            <a:r>
              <a:rPr lang="en-US" altLang="zh-CN" dirty="0"/>
              <a:t>(pin, value, timeout)</a:t>
            </a:r>
            <a:endParaRPr lang="zh-CN" altLang="zh-CN" dirty="0"/>
          </a:p>
          <a:p>
            <a:r>
              <a:rPr lang="zh-CN" altLang="zh-CN" b="1" dirty="0"/>
              <a:t>参数：</a:t>
            </a:r>
            <a:endParaRPr lang="en-US" altLang="zh-CN" b="1" dirty="0"/>
          </a:p>
          <a:p>
            <a:pPr lvl="1"/>
            <a:r>
              <a:rPr lang="en-US" altLang="zh-CN" dirty="0"/>
              <a:t>pin	:	</a:t>
            </a:r>
            <a:r>
              <a:rPr lang="zh-CN" altLang="zh-CN" dirty="0"/>
              <a:t>进行脉冲计时的引脚号（</a:t>
            </a:r>
            <a:r>
              <a:rPr lang="en-US" altLang="zh-CN" dirty="0"/>
              <a:t>int</a:t>
            </a:r>
            <a:r>
              <a:rPr lang="zh-CN" altLang="zh-CN" dirty="0"/>
              <a:t>）</a:t>
            </a:r>
          </a:p>
          <a:p>
            <a:pPr lvl="1"/>
            <a:r>
              <a:rPr lang="en-US" altLang="zh-CN" dirty="0"/>
              <a:t>value	:	</a:t>
            </a:r>
            <a:r>
              <a:rPr lang="zh-CN" altLang="zh-CN" dirty="0"/>
              <a:t>要读取的脉冲类型，</a:t>
            </a:r>
            <a:r>
              <a:rPr lang="en-US" altLang="zh-CN" dirty="0"/>
              <a:t>HIGH</a:t>
            </a:r>
            <a:r>
              <a:rPr lang="zh-CN" altLang="zh-CN" dirty="0"/>
              <a:t>或</a:t>
            </a:r>
            <a:r>
              <a:rPr lang="en-US" altLang="zh-CN" dirty="0"/>
              <a:t>LOW</a:t>
            </a:r>
            <a:r>
              <a:rPr lang="zh-CN" altLang="zh-CN" dirty="0"/>
              <a:t>（</a:t>
            </a:r>
            <a:r>
              <a:rPr lang="en-US" altLang="zh-CN" dirty="0"/>
              <a:t>int</a:t>
            </a:r>
            <a:r>
              <a:rPr lang="zh-CN" altLang="zh-CN" dirty="0"/>
              <a:t>）</a:t>
            </a:r>
          </a:p>
          <a:p>
            <a:r>
              <a:rPr lang="zh-CN" altLang="zh-CN" b="1" dirty="0"/>
              <a:t>返回值：</a:t>
            </a:r>
            <a:endParaRPr lang="en-US" altLang="zh-CN" b="1" dirty="0"/>
          </a:p>
          <a:p>
            <a:pPr lvl="1"/>
            <a:r>
              <a:rPr lang="zh-CN" altLang="zh-CN" dirty="0"/>
              <a:t>脉冲发生变化的时间</a:t>
            </a:r>
            <a:r>
              <a:rPr lang="en-US" altLang="zh-CN" dirty="0"/>
              <a:t>us</a:t>
            </a:r>
            <a:r>
              <a:rPr lang="en-US" altLang="zh-CN" b="1" dirty="0"/>
              <a:t>​</a:t>
            </a:r>
            <a:endParaRPr lang="zh-CN" altLang="zh-CN" dirty="0"/>
          </a:p>
          <a:p>
            <a:r>
              <a:rPr lang="zh-CN" altLang="zh-CN" b="1" dirty="0"/>
              <a:t>距离</a:t>
            </a:r>
            <a:r>
              <a:rPr lang="en-US" altLang="zh-CN" b="1" dirty="0"/>
              <a:t>s(cm) </a:t>
            </a:r>
          </a:p>
          <a:p>
            <a:pPr lvl="1"/>
            <a:r>
              <a:rPr lang="en-US" altLang="zh-CN" dirty="0"/>
              <a:t>=</a:t>
            </a:r>
            <a:r>
              <a:rPr lang="en-US" altLang="zh-CN" b="1" dirty="0"/>
              <a:t> </a:t>
            </a:r>
            <a:r>
              <a:rPr lang="en-US" altLang="zh-CN" dirty="0" err="1"/>
              <a:t>pulseIn</a:t>
            </a:r>
            <a:r>
              <a:rPr lang="en-US" altLang="zh-CN" dirty="0"/>
              <a:t>(pin, value) *340m/s*1/2</a:t>
            </a:r>
            <a:endParaRPr lang="zh-CN" altLang="zh-CN" dirty="0"/>
          </a:p>
          <a:p>
            <a:pPr lvl="1"/>
            <a:r>
              <a:rPr lang="en-US" altLang="zh-CN" dirty="0"/>
              <a:t>= </a:t>
            </a:r>
            <a:r>
              <a:rPr lang="en-US" altLang="zh-CN" dirty="0" err="1"/>
              <a:t>pulseIn</a:t>
            </a:r>
            <a:r>
              <a:rPr lang="en-US" altLang="zh-CN" dirty="0"/>
              <a:t>(pin, value) *(34000/1000000)*(1/2)</a:t>
            </a:r>
            <a:endParaRPr lang="zh-CN" altLang="zh-CN" dirty="0"/>
          </a:p>
          <a:p>
            <a:pPr lvl="1"/>
            <a:r>
              <a:rPr lang="en-US" altLang="zh-CN" dirty="0"/>
              <a:t>= </a:t>
            </a:r>
            <a:r>
              <a:rPr lang="en-US" altLang="zh-CN" dirty="0" err="1"/>
              <a:t>pulseIn</a:t>
            </a:r>
            <a:r>
              <a:rPr lang="en-US" altLang="zh-CN" dirty="0"/>
              <a:t>(pin, value) *0.015</a:t>
            </a:r>
            <a:endParaRPr lang="zh-CN" altLang="zh-CN" dirty="0"/>
          </a:p>
          <a:p>
            <a:pPr lvl="1"/>
            <a:r>
              <a:rPr lang="en-US" altLang="zh-CN" dirty="0"/>
              <a:t>= </a:t>
            </a:r>
            <a:r>
              <a:rPr lang="en-US" altLang="zh-CN" dirty="0" err="1"/>
              <a:t>pulseIn</a:t>
            </a:r>
            <a:r>
              <a:rPr lang="en-US" altLang="zh-CN" dirty="0"/>
              <a:t>(pin, value) /58.8</a:t>
            </a:r>
            <a:endParaRPr lang="zh-CN" altLang="zh-CN" dirty="0"/>
          </a:p>
        </p:txBody>
      </p:sp>
    </p:spTree>
    <p:extLst>
      <p:ext uri="{BB962C8B-B14F-4D97-AF65-F5344CB8AC3E}">
        <p14:creationId xmlns:p14="http://schemas.microsoft.com/office/powerpoint/2010/main" val="165256814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B4AB7-C77A-4EC1-B56B-79280DFF6B2E}"/>
              </a:ext>
            </a:extLst>
          </p:cNvPr>
          <p:cNvSpPr>
            <a:spLocks noGrp="1"/>
          </p:cNvSpPr>
          <p:nvPr>
            <p:ph type="title"/>
          </p:nvPr>
        </p:nvSpPr>
        <p:spPr/>
        <p:txBody>
          <a:bodyPr/>
          <a:lstStyle/>
          <a:p>
            <a:pPr algn="ctr"/>
            <a:r>
              <a:rPr lang="zh-CN" altLang="en-US" dirty="0"/>
              <a:t>超声波测距（续）</a:t>
            </a:r>
          </a:p>
        </p:txBody>
      </p:sp>
      <p:sp>
        <p:nvSpPr>
          <p:cNvPr id="3" name="内容占位符 2">
            <a:extLst>
              <a:ext uri="{FF2B5EF4-FFF2-40B4-BE49-F238E27FC236}">
                <a16:creationId xmlns:a16="http://schemas.microsoft.com/office/drawing/2014/main" id="{94069C5A-D614-4EFD-9C5F-F1A3E1AE27AB}"/>
              </a:ext>
            </a:extLst>
          </p:cNvPr>
          <p:cNvSpPr>
            <a:spLocks noGrp="1"/>
          </p:cNvSpPr>
          <p:nvPr>
            <p:ph idx="1"/>
          </p:nvPr>
        </p:nvSpPr>
        <p:spPr/>
        <p:txBody>
          <a:bodyPr>
            <a:normAutofit fontScale="92500" lnSpcReduction="10000"/>
          </a:bodyPr>
          <a:lstStyle/>
          <a:p>
            <a:r>
              <a:rPr lang="zh-CN" altLang="en-US" dirty="0"/>
              <a:t>技术参数</a:t>
            </a:r>
            <a:endParaRPr lang="en-US" altLang="zh-CN" dirty="0"/>
          </a:p>
          <a:p>
            <a:pPr lvl="1"/>
            <a:r>
              <a:rPr lang="zh-CN" altLang="zh-CN" dirty="0"/>
              <a:t>使用电压：</a:t>
            </a:r>
            <a:r>
              <a:rPr lang="en-US" altLang="zh-CN" dirty="0"/>
              <a:t>DC---5V  </a:t>
            </a:r>
            <a:endParaRPr lang="zh-CN" altLang="zh-CN" sz="700" dirty="0"/>
          </a:p>
          <a:p>
            <a:pPr lvl="1"/>
            <a:r>
              <a:rPr lang="zh-CN" altLang="zh-CN" dirty="0"/>
              <a:t>静态电流：小于</a:t>
            </a:r>
            <a:r>
              <a:rPr lang="en-US" altLang="zh-CN" dirty="0"/>
              <a:t>2mA      </a:t>
            </a:r>
            <a:endParaRPr lang="zh-CN" altLang="zh-CN" sz="700" dirty="0"/>
          </a:p>
          <a:p>
            <a:pPr lvl="1"/>
            <a:r>
              <a:rPr lang="zh-CN" altLang="zh-CN" dirty="0"/>
              <a:t>电平输出：高</a:t>
            </a:r>
            <a:r>
              <a:rPr lang="en-US" altLang="zh-CN" dirty="0"/>
              <a:t>5V    </a:t>
            </a:r>
            <a:endParaRPr lang="zh-CN" altLang="zh-CN" sz="700" dirty="0"/>
          </a:p>
          <a:p>
            <a:pPr lvl="1"/>
            <a:r>
              <a:rPr lang="zh-CN" altLang="zh-CN" dirty="0"/>
              <a:t>电平输出：底</a:t>
            </a:r>
            <a:r>
              <a:rPr lang="en-US" altLang="zh-CN" dirty="0"/>
              <a:t>0V        </a:t>
            </a:r>
            <a:endParaRPr lang="zh-CN" altLang="zh-CN" sz="700" dirty="0"/>
          </a:p>
          <a:p>
            <a:pPr lvl="1"/>
            <a:r>
              <a:rPr lang="zh-CN" altLang="zh-CN" dirty="0"/>
              <a:t>感应角度：不大于</a:t>
            </a:r>
            <a:r>
              <a:rPr lang="en-US" altLang="zh-CN" dirty="0"/>
              <a:t>15</a:t>
            </a:r>
            <a:r>
              <a:rPr lang="zh-CN" altLang="zh-CN" dirty="0"/>
              <a:t>度</a:t>
            </a:r>
            <a:r>
              <a:rPr lang="en-US" altLang="zh-CN" dirty="0"/>
              <a:t>   </a:t>
            </a:r>
            <a:endParaRPr lang="zh-CN" altLang="zh-CN" sz="700" dirty="0"/>
          </a:p>
          <a:p>
            <a:pPr lvl="1"/>
            <a:r>
              <a:rPr lang="zh-CN" altLang="zh-CN" dirty="0"/>
              <a:t>探测距离：</a:t>
            </a:r>
            <a:r>
              <a:rPr lang="en-US" altLang="zh-CN" dirty="0"/>
              <a:t>2cm-450cm</a:t>
            </a:r>
            <a:endParaRPr lang="zh-CN" altLang="zh-CN" sz="700" dirty="0"/>
          </a:p>
          <a:p>
            <a:pPr lvl="1"/>
            <a:r>
              <a:rPr lang="zh-CN" altLang="zh-CN" dirty="0"/>
              <a:t>高精度 可达</a:t>
            </a:r>
            <a:r>
              <a:rPr lang="en-US" altLang="zh-CN" dirty="0"/>
              <a:t>0.2cm   </a:t>
            </a:r>
            <a:endParaRPr lang="zh-CN" altLang="zh-CN" sz="700" dirty="0"/>
          </a:p>
          <a:p>
            <a:pPr lvl="1"/>
            <a:endParaRPr lang="zh-CN" altLang="en-US" dirty="0"/>
          </a:p>
        </p:txBody>
      </p:sp>
    </p:spTree>
    <p:extLst>
      <p:ext uri="{BB962C8B-B14F-4D97-AF65-F5344CB8AC3E}">
        <p14:creationId xmlns:p14="http://schemas.microsoft.com/office/powerpoint/2010/main" val="213385546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6EE8E-ED09-4686-B331-64159D88C1BE}"/>
              </a:ext>
            </a:extLst>
          </p:cNvPr>
          <p:cNvSpPr>
            <a:spLocks noGrp="1"/>
          </p:cNvSpPr>
          <p:nvPr>
            <p:ph type="title"/>
          </p:nvPr>
        </p:nvSpPr>
        <p:spPr/>
        <p:txBody>
          <a:bodyPr>
            <a:normAutofit/>
          </a:bodyPr>
          <a:lstStyle/>
          <a:p>
            <a:r>
              <a:rPr lang="zh-CN" altLang="en-US" sz="2800" dirty="0"/>
              <a:t>引脚图</a:t>
            </a:r>
          </a:p>
        </p:txBody>
      </p:sp>
      <p:sp>
        <p:nvSpPr>
          <p:cNvPr id="3" name="内容占位符 2">
            <a:extLst>
              <a:ext uri="{FF2B5EF4-FFF2-40B4-BE49-F238E27FC236}">
                <a16:creationId xmlns:a16="http://schemas.microsoft.com/office/drawing/2014/main" id="{C45DD38F-774F-4111-8743-9DA4CADFA54D}"/>
              </a:ext>
            </a:extLst>
          </p:cNvPr>
          <p:cNvSpPr>
            <a:spLocks noGrp="1"/>
          </p:cNvSpPr>
          <p:nvPr>
            <p:ph idx="1"/>
          </p:nvPr>
        </p:nvSpPr>
        <p:spPr/>
        <p:txBody>
          <a:bodyPr/>
          <a:lstStyle/>
          <a:p>
            <a:r>
              <a:rPr lang="en-US" altLang="zh-CN" dirty="0"/>
              <a:t>VCC   -- </a:t>
            </a:r>
            <a:r>
              <a:rPr lang="zh-CN" altLang="zh-CN" dirty="0"/>
              <a:t>供</a:t>
            </a:r>
            <a:r>
              <a:rPr lang="en-US" altLang="zh-CN" dirty="0"/>
              <a:t>5V</a:t>
            </a:r>
            <a:r>
              <a:rPr lang="zh-CN" altLang="zh-CN" dirty="0"/>
              <a:t>电源</a:t>
            </a:r>
          </a:p>
          <a:p>
            <a:r>
              <a:rPr lang="en-US" altLang="zh-CN" dirty="0"/>
              <a:t>TRIG   -- </a:t>
            </a:r>
            <a:r>
              <a:rPr lang="zh-CN" altLang="zh-CN" dirty="0"/>
              <a:t>触发控制信号输入</a:t>
            </a:r>
          </a:p>
          <a:p>
            <a:r>
              <a:rPr lang="en-US" altLang="zh-CN" dirty="0"/>
              <a:t>ECHO  -- </a:t>
            </a:r>
            <a:r>
              <a:rPr lang="zh-CN" altLang="zh-CN" dirty="0"/>
              <a:t>回响信号</a:t>
            </a:r>
          </a:p>
          <a:p>
            <a:r>
              <a:rPr lang="en-US" altLang="zh-CN" dirty="0"/>
              <a:t>GND   -- </a:t>
            </a:r>
            <a:r>
              <a:rPr lang="zh-CN" altLang="zh-CN" dirty="0"/>
              <a:t>为地线</a:t>
            </a:r>
          </a:p>
        </p:txBody>
      </p:sp>
      <p:pic>
        <p:nvPicPr>
          <p:cNvPr id="4" name="图片 3">
            <a:extLst>
              <a:ext uri="{FF2B5EF4-FFF2-40B4-BE49-F238E27FC236}">
                <a16:creationId xmlns:a16="http://schemas.microsoft.com/office/drawing/2014/main" id="{ED1AD216-1C4A-47DD-9416-25A8B5B8F679}"/>
              </a:ext>
            </a:extLst>
          </p:cNvPr>
          <p:cNvPicPr/>
          <p:nvPr/>
        </p:nvPicPr>
        <p:blipFill>
          <a:blip r:embed="rId2"/>
          <a:stretch>
            <a:fillRect/>
          </a:stretch>
        </p:blipFill>
        <p:spPr>
          <a:xfrm>
            <a:off x="6953839" y="3197075"/>
            <a:ext cx="3997325" cy="2272665"/>
          </a:xfrm>
          <a:prstGeom prst="rect">
            <a:avLst/>
          </a:prstGeom>
          <a:noFill/>
          <a:ln w="9525">
            <a:noFill/>
          </a:ln>
        </p:spPr>
      </p:pic>
    </p:spTree>
    <p:extLst>
      <p:ext uri="{BB962C8B-B14F-4D97-AF65-F5344CB8AC3E}">
        <p14:creationId xmlns:p14="http://schemas.microsoft.com/office/powerpoint/2010/main" val="171007983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5874E-5E82-4437-8581-20577FD581D9}"/>
              </a:ext>
            </a:extLst>
          </p:cNvPr>
          <p:cNvSpPr>
            <a:spLocks noGrp="1"/>
          </p:cNvSpPr>
          <p:nvPr>
            <p:ph type="title"/>
          </p:nvPr>
        </p:nvSpPr>
        <p:spPr/>
        <p:txBody>
          <a:bodyPr/>
          <a:lstStyle/>
          <a:p>
            <a:pPr algn="ctr"/>
            <a:r>
              <a:rPr lang="zh-CN" altLang="en-US" dirty="0"/>
              <a:t>实验</a:t>
            </a:r>
            <a:r>
              <a:rPr lang="en-US" altLang="zh-CN" dirty="0"/>
              <a:t>24</a:t>
            </a:r>
            <a:r>
              <a:rPr lang="zh-CN" altLang="en-US" dirty="0"/>
              <a:t>：测距并点灯提示</a:t>
            </a:r>
          </a:p>
        </p:txBody>
      </p:sp>
      <p:sp>
        <p:nvSpPr>
          <p:cNvPr id="3" name="内容占位符 2">
            <a:extLst>
              <a:ext uri="{FF2B5EF4-FFF2-40B4-BE49-F238E27FC236}">
                <a16:creationId xmlns:a16="http://schemas.microsoft.com/office/drawing/2014/main" id="{5274F947-2A06-47CD-BFA1-338FBE9DAC13}"/>
              </a:ext>
            </a:extLst>
          </p:cNvPr>
          <p:cNvSpPr>
            <a:spLocks noGrp="1"/>
          </p:cNvSpPr>
          <p:nvPr>
            <p:ph idx="1"/>
          </p:nvPr>
        </p:nvSpPr>
        <p:spPr>
          <a:xfrm>
            <a:off x="1309512" y="2366128"/>
            <a:ext cx="10272889" cy="3633688"/>
          </a:xfrm>
        </p:spPr>
        <p:txBody>
          <a:bodyPr>
            <a:normAutofit fontScale="77500" lnSpcReduction="20000"/>
          </a:bodyPr>
          <a:lstStyle/>
          <a:p>
            <a:r>
              <a:rPr lang="zh-CN" altLang="en-US" dirty="0"/>
              <a:t>实验器材</a:t>
            </a:r>
            <a:endParaRPr lang="en-US" altLang="zh-CN" dirty="0"/>
          </a:p>
          <a:p>
            <a:pPr lvl="1"/>
            <a:r>
              <a:rPr lang="en-US" altLang="zh-CN" dirty="0" err="1"/>
              <a:t>arduino</a:t>
            </a:r>
            <a:r>
              <a:rPr lang="zh-CN" altLang="zh-CN" dirty="0"/>
              <a:t>开发板</a:t>
            </a:r>
            <a:endParaRPr lang="zh-CN" altLang="zh-CN" sz="1600" dirty="0"/>
          </a:p>
          <a:p>
            <a:pPr lvl="1"/>
            <a:r>
              <a:rPr lang="zh-CN" altLang="zh-CN" dirty="0"/>
              <a:t>面包板</a:t>
            </a:r>
            <a:r>
              <a:rPr lang="zh-CN" altLang="en-US" dirty="0"/>
              <a:t>及跳线</a:t>
            </a:r>
            <a:endParaRPr lang="zh-CN" altLang="zh-CN" sz="1600" dirty="0"/>
          </a:p>
          <a:p>
            <a:pPr lvl="1"/>
            <a:r>
              <a:rPr lang="en-US" altLang="zh-CN" dirty="0"/>
              <a:t>LED</a:t>
            </a:r>
            <a:r>
              <a:rPr lang="zh-CN" altLang="zh-CN" dirty="0"/>
              <a:t>灯</a:t>
            </a:r>
            <a:r>
              <a:rPr lang="en-US" altLang="zh-CN" dirty="0"/>
              <a:t>1</a:t>
            </a:r>
            <a:r>
              <a:rPr lang="zh-CN" altLang="zh-CN" dirty="0"/>
              <a:t>个</a:t>
            </a:r>
            <a:endParaRPr lang="en-US" altLang="zh-CN" dirty="0"/>
          </a:p>
          <a:p>
            <a:pPr lvl="1"/>
            <a:r>
              <a:rPr lang="zh-CN" altLang="en-US" dirty="0"/>
              <a:t>电阻一个</a:t>
            </a:r>
            <a:endParaRPr lang="zh-CN" altLang="zh-CN" dirty="0"/>
          </a:p>
          <a:p>
            <a:pPr lvl="1"/>
            <a:r>
              <a:rPr lang="zh-CN" altLang="zh-CN" dirty="0"/>
              <a:t>超声波模块</a:t>
            </a:r>
            <a:endParaRPr lang="en-US" altLang="zh-CN" sz="1600" dirty="0"/>
          </a:p>
          <a:p>
            <a:r>
              <a:rPr lang="zh-CN" altLang="en-US" dirty="0"/>
              <a:t>接线</a:t>
            </a:r>
            <a:endParaRPr lang="zh-CN" altLang="zh-CN" dirty="0"/>
          </a:p>
          <a:p>
            <a:pPr lvl="1"/>
            <a:r>
              <a:rPr lang="en-US" altLang="zh-CN" dirty="0"/>
              <a:t>VCC    --  5V</a:t>
            </a:r>
            <a:endParaRPr lang="zh-CN" altLang="zh-CN" sz="700" dirty="0"/>
          </a:p>
          <a:p>
            <a:pPr lvl="1"/>
            <a:r>
              <a:rPr lang="en-US" altLang="zh-CN" dirty="0"/>
              <a:t>TRIG    -- 12</a:t>
            </a:r>
            <a:endParaRPr lang="zh-CN" altLang="zh-CN" sz="700" dirty="0"/>
          </a:p>
          <a:p>
            <a:pPr lvl="1"/>
            <a:r>
              <a:rPr lang="en-US" altLang="zh-CN" dirty="0"/>
              <a:t>ECHO  -- 11</a:t>
            </a:r>
            <a:endParaRPr lang="zh-CN" altLang="zh-CN" sz="700" dirty="0"/>
          </a:p>
          <a:p>
            <a:pPr lvl="1"/>
            <a:r>
              <a:rPr lang="en-US" altLang="zh-CN" dirty="0"/>
              <a:t>GND    -- </a:t>
            </a:r>
            <a:r>
              <a:rPr lang="zh-CN" altLang="zh-CN" dirty="0"/>
              <a:t>地线</a:t>
            </a:r>
            <a:endParaRPr lang="zh-CN" altLang="zh-CN" sz="700" dirty="0"/>
          </a:p>
        </p:txBody>
      </p:sp>
    </p:spTree>
    <p:extLst>
      <p:ext uri="{BB962C8B-B14F-4D97-AF65-F5344CB8AC3E}">
        <p14:creationId xmlns:p14="http://schemas.microsoft.com/office/powerpoint/2010/main" val="262657790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31A1E-BE4A-4F30-B166-D096A650A9D9}"/>
              </a:ext>
            </a:extLst>
          </p:cNvPr>
          <p:cNvSpPr>
            <a:spLocks noGrp="1"/>
          </p:cNvSpPr>
          <p:nvPr>
            <p:ph type="title"/>
          </p:nvPr>
        </p:nvSpPr>
        <p:spPr/>
        <p:txBody>
          <a:bodyPr>
            <a:normAutofit/>
          </a:bodyPr>
          <a:lstStyle/>
          <a:p>
            <a:r>
              <a:rPr lang="zh-CN" altLang="en-US" sz="2800" dirty="0"/>
              <a:t>实验要点</a:t>
            </a:r>
          </a:p>
        </p:txBody>
      </p:sp>
      <p:sp>
        <p:nvSpPr>
          <p:cNvPr id="3" name="内容占位符 2">
            <a:extLst>
              <a:ext uri="{FF2B5EF4-FFF2-40B4-BE49-F238E27FC236}">
                <a16:creationId xmlns:a16="http://schemas.microsoft.com/office/drawing/2014/main" id="{9C71A5E0-43B9-4522-B848-D258337057B1}"/>
              </a:ext>
            </a:extLst>
          </p:cNvPr>
          <p:cNvSpPr>
            <a:spLocks noGrp="1"/>
          </p:cNvSpPr>
          <p:nvPr>
            <p:ph idx="1"/>
          </p:nvPr>
        </p:nvSpPr>
        <p:spPr>
          <a:xfrm>
            <a:off x="1309512" y="2158738"/>
            <a:ext cx="10272889" cy="3841078"/>
          </a:xfrm>
        </p:spPr>
        <p:txBody>
          <a:bodyPr>
            <a:normAutofit/>
          </a:bodyPr>
          <a:lstStyle/>
          <a:p>
            <a:r>
              <a:rPr lang="zh-CN" altLang="en-US" dirty="0"/>
              <a:t>初始化时将</a:t>
            </a:r>
            <a:r>
              <a:rPr lang="en-US" altLang="zh-CN" dirty="0"/>
              <a:t>trig</a:t>
            </a:r>
            <a:r>
              <a:rPr lang="zh-CN" altLang="en-US" dirty="0"/>
              <a:t>和</a:t>
            </a:r>
            <a:r>
              <a:rPr lang="en-US" altLang="zh-CN" dirty="0"/>
              <a:t>echo</a:t>
            </a:r>
            <a:r>
              <a:rPr lang="zh-CN" altLang="en-US" dirty="0"/>
              <a:t>端口都置低。</a:t>
            </a:r>
            <a:endParaRPr lang="en-US" altLang="zh-CN" dirty="0"/>
          </a:p>
          <a:p>
            <a:r>
              <a:rPr lang="zh-CN" altLang="en-US" dirty="0"/>
              <a:t>首先向给</a:t>
            </a:r>
            <a:r>
              <a:rPr lang="en-US" altLang="zh-CN" dirty="0"/>
              <a:t>trig </a:t>
            </a:r>
            <a:r>
              <a:rPr lang="zh-CN" altLang="en-US" dirty="0"/>
              <a:t>发送至少</a:t>
            </a:r>
            <a:r>
              <a:rPr lang="en-US" altLang="zh-CN" dirty="0"/>
              <a:t>10 us</a:t>
            </a:r>
            <a:r>
              <a:rPr lang="zh-CN" altLang="en-US" dirty="0"/>
              <a:t>的高电平脉冲（模块自动向外发送</a:t>
            </a:r>
            <a:r>
              <a:rPr lang="en-US" altLang="zh-CN" dirty="0"/>
              <a:t>8</a:t>
            </a:r>
            <a:r>
              <a:rPr lang="zh-CN" altLang="en-US" dirty="0"/>
              <a:t>个</a:t>
            </a:r>
            <a:r>
              <a:rPr lang="en-US" altLang="zh-CN" dirty="0"/>
              <a:t>40K</a:t>
            </a:r>
            <a:r>
              <a:rPr lang="zh-CN" altLang="en-US" dirty="0"/>
              <a:t>的方波），然后等待。</a:t>
            </a:r>
            <a:endParaRPr lang="en-US" altLang="zh-CN" dirty="0"/>
          </a:p>
          <a:p>
            <a:r>
              <a:rPr lang="zh-CN" altLang="en-US" dirty="0"/>
              <a:t>捕捉 </a:t>
            </a:r>
            <a:r>
              <a:rPr lang="en-US" altLang="zh-CN" dirty="0"/>
              <a:t>echo </a:t>
            </a:r>
            <a:r>
              <a:rPr lang="zh-CN" altLang="en-US" dirty="0"/>
              <a:t>端输出上升沿，捕捉到上升沿的同时，打开定时器开始计时，再次等待捕捉</a:t>
            </a:r>
            <a:r>
              <a:rPr lang="en-US" altLang="zh-CN" dirty="0"/>
              <a:t>echo</a:t>
            </a:r>
            <a:r>
              <a:rPr lang="zh-CN" altLang="en-US" dirty="0"/>
              <a:t>的下降沿。</a:t>
            </a:r>
            <a:endParaRPr lang="en-US" altLang="zh-CN" dirty="0"/>
          </a:p>
          <a:p>
            <a:r>
              <a:rPr lang="zh-CN" altLang="en-US" dirty="0"/>
              <a:t>当捕捉到下降沿，读出计时器的时间，这就是超声波在空气中运行的时间。</a:t>
            </a:r>
            <a:endParaRPr lang="en-US" altLang="zh-CN" dirty="0"/>
          </a:p>
          <a:p>
            <a:r>
              <a:rPr lang="zh-CN" altLang="en-US" dirty="0"/>
              <a:t>按照测试距离</a:t>
            </a:r>
            <a:r>
              <a:rPr lang="en-US" altLang="zh-CN" dirty="0"/>
              <a:t>=</a:t>
            </a:r>
            <a:r>
              <a:rPr lang="zh-CN" altLang="en-US" dirty="0"/>
              <a:t>（高电平时间*声速（</a:t>
            </a:r>
            <a:r>
              <a:rPr lang="en-US" altLang="zh-CN" dirty="0"/>
              <a:t>340M/S</a:t>
            </a:r>
            <a:r>
              <a:rPr lang="zh-CN" altLang="en-US" dirty="0"/>
              <a:t>））</a:t>
            </a:r>
            <a:r>
              <a:rPr lang="en-US" altLang="zh-CN" dirty="0"/>
              <a:t>/2</a:t>
            </a:r>
            <a:r>
              <a:rPr lang="zh-CN" altLang="en-US" dirty="0"/>
              <a:t>就可以算出超声波到障碍物的距离。</a:t>
            </a:r>
          </a:p>
        </p:txBody>
      </p:sp>
    </p:spTree>
    <p:extLst>
      <p:ext uri="{BB962C8B-B14F-4D97-AF65-F5344CB8AC3E}">
        <p14:creationId xmlns:p14="http://schemas.microsoft.com/office/powerpoint/2010/main" val="191816784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E1B12-EF0C-4951-8081-EB5DAFFA12FC}"/>
              </a:ext>
            </a:extLst>
          </p:cNvPr>
          <p:cNvSpPr>
            <a:spLocks noGrp="1"/>
          </p:cNvSpPr>
          <p:nvPr>
            <p:ph type="title"/>
          </p:nvPr>
        </p:nvSpPr>
        <p:spPr/>
        <p:txBody>
          <a:bodyPr>
            <a:normAutofit/>
          </a:bodyPr>
          <a:lstStyle/>
          <a:p>
            <a:r>
              <a:rPr lang="zh-CN" altLang="en-US" sz="2800" dirty="0"/>
              <a:t>时序图</a:t>
            </a:r>
          </a:p>
        </p:txBody>
      </p:sp>
      <p:pic>
        <p:nvPicPr>
          <p:cNvPr id="4" name="内容占位符 3">
            <a:extLst>
              <a:ext uri="{FF2B5EF4-FFF2-40B4-BE49-F238E27FC236}">
                <a16:creationId xmlns:a16="http://schemas.microsoft.com/office/drawing/2014/main" id="{B9CA5D24-240A-4B73-8141-52A68AED40CE}"/>
              </a:ext>
            </a:extLst>
          </p:cNvPr>
          <p:cNvPicPr>
            <a:picLocks noGrp="1" noChangeAspect="1"/>
          </p:cNvPicPr>
          <p:nvPr>
            <p:ph idx="1"/>
          </p:nvPr>
        </p:nvPicPr>
        <p:blipFill>
          <a:blip r:embed="rId2"/>
          <a:stretch>
            <a:fillRect/>
          </a:stretch>
        </p:blipFill>
        <p:spPr>
          <a:xfrm>
            <a:off x="3098006" y="2780506"/>
            <a:ext cx="6696075" cy="3105150"/>
          </a:xfrm>
          <a:prstGeom prst="rect">
            <a:avLst/>
          </a:prstGeom>
        </p:spPr>
      </p:pic>
    </p:spTree>
    <p:extLst>
      <p:ext uri="{BB962C8B-B14F-4D97-AF65-F5344CB8AC3E}">
        <p14:creationId xmlns:p14="http://schemas.microsoft.com/office/powerpoint/2010/main" val="29479185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677D5-6512-41FA-8597-FB4FB7634383}"/>
              </a:ext>
            </a:extLst>
          </p:cNvPr>
          <p:cNvSpPr>
            <a:spLocks noGrp="1"/>
          </p:cNvSpPr>
          <p:nvPr>
            <p:ph type="title"/>
          </p:nvPr>
        </p:nvSpPr>
        <p:spPr/>
        <p:txBody>
          <a:bodyPr/>
          <a:lstStyle/>
          <a:p>
            <a:pPr algn="ctr"/>
            <a:r>
              <a:rPr lang="zh-CN" altLang="en-US" dirty="0"/>
              <a:t>声控模块</a:t>
            </a:r>
          </a:p>
        </p:txBody>
      </p:sp>
      <p:sp>
        <p:nvSpPr>
          <p:cNvPr id="3" name="内容占位符 2">
            <a:extLst>
              <a:ext uri="{FF2B5EF4-FFF2-40B4-BE49-F238E27FC236}">
                <a16:creationId xmlns:a16="http://schemas.microsoft.com/office/drawing/2014/main" id="{2C79021A-DD1D-4569-B1D4-4FD34FC0009D}"/>
              </a:ext>
            </a:extLst>
          </p:cNvPr>
          <p:cNvSpPr>
            <a:spLocks noGrp="1"/>
          </p:cNvSpPr>
          <p:nvPr>
            <p:ph idx="1"/>
          </p:nvPr>
        </p:nvSpPr>
        <p:spPr/>
        <p:txBody>
          <a:bodyPr>
            <a:normAutofit fontScale="85000" lnSpcReduction="10000"/>
          </a:bodyPr>
          <a:lstStyle/>
          <a:p>
            <a:r>
              <a:rPr lang="zh-CN" altLang="en-US" dirty="0"/>
              <a:t>模块的电位器（铜制的旋钮）可以调节灵敏度。顺时针旋转变小，逆时针变大。所以若没有反应，就调节它。</a:t>
            </a:r>
            <a:endParaRPr lang="en-US" altLang="zh-CN" dirty="0"/>
          </a:p>
          <a:p>
            <a:pPr marL="0" indent="0">
              <a:buNone/>
            </a:pPr>
            <a:endParaRPr lang="en-US" altLang="zh-CN" dirty="0"/>
          </a:p>
          <a:p>
            <a:pPr marL="0" indent="0">
              <a:buNone/>
            </a:pPr>
            <a:endParaRPr lang="en-US" altLang="zh-CN" dirty="0"/>
          </a:p>
          <a:p>
            <a:r>
              <a:rPr lang="en-US" altLang="zh-CN" dirty="0"/>
              <a:t>4</a:t>
            </a:r>
            <a:r>
              <a:rPr lang="zh-CN" altLang="en-US" dirty="0"/>
              <a:t>个引脚</a:t>
            </a:r>
          </a:p>
          <a:p>
            <a:pPr lvl="1"/>
            <a:r>
              <a:rPr lang="en-US" altLang="zh-CN" dirty="0"/>
              <a:t>G</a:t>
            </a:r>
            <a:r>
              <a:rPr lang="zh-CN" altLang="en-US" dirty="0"/>
              <a:t>，</a:t>
            </a:r>
            <a:r>
              <a:rPr lang="en-US" altLang="zh-CN" dirty="0"/>
              <a:t>GND</a:t>
            </a:r>
          </a:p>
          <a:p>
            <a:pPr lvl="1"/>
            <a:r>
              <a:rPr lang="en-US" altLang="zh-CN" dirty="0"/>
              <a:t>+</a:t>
            </a:r>
            <a:r>
              <a:rPr lang="zh-CN" altLang="en-US" dirty="0"/>
              <a:t>，</a:t>
            </a:r>
            <a:r>
              <a:rPr lang="en-US" altLang="zh-CN" dirty="0"/>
              <a:t>+5V</a:t>
            </a:r>
          </a:p>
          <a:p>
            <a:pPr lvl="1"/>
            <a:r>
              <a:rPr lang="en-US" altLang="zh-CN" dirty="0"/>
              <a:t>A0</a:t>
            </a:r>
            <a:r>
              <a:rPr lang="zh-CN" altLang="en-US" dirty="0"/>
              <a:t>，模拟量输出，实时输出麦克风的电压信号</a:t>
            </a:r>
          </a:p>
          <a:p>
            <a:pPr lvl="1"/>
            <a:r>
              <a:rPr lang="en-US" altLang="zh-CN" dirty="0"/>
              <a:t>D0</a:t>
            </a:r>
            <a:r>
              <a:rPr lang="zh-CN" altLang="en-US" dirty="0"/>
              <a:t>，当声音强度到达某个阀值时，输出高低电平信号，</a:t>
            </a:r>
            <a:r>
              <a:rPr lang="en-US" altLang="zh-CN" dirty="0"/>
              <a:t>[</a:t>
            </a:r>
            <a:r>
              <a:rPr lang="zh-CN" altLang="en-US" dirty="0"/>
              <a:t>阀值</a:t>
            </a:r>
            <a:r>
              <a:rPr lang="en-US" altLang="zh-CN" dirty="0"/>
              <a:t>-</a:t>
            </a:r>
            <a:r>
              <a:rPr lang="zh-CN" altLang="en-US" dirty="0"/>
              <a:t>灵敏度可以通过电位器调节</a:t>
            </a:r>
            <a:r>
              <a:rPr lang="en-US" altLang="zh-CN" dirty="0"/>
              <a:t>]</a:t>
            </a:r>
          </a:p>
        </p:txBody>
      </p:sp>
      <p:pic>
        <p:nvPicPr>
          <p:cNvPr id="4" name="图片 3">
            <a:extLst>
              <a:ext uri="{FF2B5EF4-FFF2-40B4-BE49-F238E27FC236}">
                <a16:creationId xmlns:a16="http://schemas.microsoft.com/office/drawing/2014/main" id="{072D6E1D-E35E-4546-83EE-2792C4926E51}"/>
              </a:ext>
            </a:extLst>
          </p:cNvPr>
          <p:cNvPicPr>
            <a:picLocks noChangeAspect="1"/>
          </p:cNvPicPr>
          <p:nvPr/>
        </p:nvPicPr>
        <p:blipFill>
          <a:blip r:embed="rId2"/>
          <a:stretch>
            <a:fillRect/>
          </a:stretch>
        </p:blipFill>
        <p:spPr>
          <a:xfrm>
            <a:off x="7051936" y="3258532"/>
            <a:ext cx="3971925" cy="1981200"/>
          </a:xfrm>
          <a:prstGeom prst="rect">
            <a:avLst/>
          </a:prstGeom>
        </p:spPr>
      </p:pic>
    </p:spTree>
    <p:extLst>
      <p:ext uri="{BB962C8B-B14F-4D97-AF65-F5344CB8AC3E}">
        <p14:creationId xmlns:p14="http://schemas.microsoft.com/office/powerpoint/2010/main" val="9471538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F3CD0-19B5-4580-B08E-985ECFDF89E1}"/>
              </a:ext>
            </a:extLst>
          </p:cNvPr>
          <p:cNvSpPr>
            <a:spLocks noGrp="1"/>
          </p:cNvSpPr>
          <p:nvPr>
            <p:ph type="title"/>
          </p:nvPr>
        </p:nvSpPr>
        <p:spPr/>
        <p:txBody>
          <a:bodyPr/>
          <a:lstStyle/>
          <a:p>
            <a:pPr algn="ctr"/>
            <a:r>
              <a:rPr lang="zh-CN" altLang="en-US" dirty="0"/>
              <a:t>实验</a:t>
            </a:r>
            <a:r>
              <a:rPr lang="en-US" altLang="zh-CN" dirty="0"/>
              <a:t>25</a:t>
            </a:r>
            <a:r>
              <a:rPr lang="zh-CN" altLang="en-US" dirty="0"/>
              <a:t>：声控灯</a:t>
            </a:r>
          </a:p>
        </p:txBody>
      </p:sp>
      <p:sp>
        <p:nvSpPr>
          <p:cNvPr id="3" name="内容占位符 2">
            <a:extLst>
              <a:ext uri="{FF2B5EF4-FFF2-40B4-BE49-F238E27FC236}">
                <a16:creationId xmlns:a16="http://schemas.microsoft.com/office/drawing/2014/main" id="{66EE7FA2-DACC-4E81-8C47-762A488BB32C}"/>
              </a:ext>
            </a:extLst>
          </p:cNvPr>
          <p:cNvSpPr>
            <a:spLocks noGrp="1"/>
          </p:cNvSpPr>
          <p:nvPr>
            <p:ph idx="1"/>
          </p:nvPr>
        </p:nvSpPr>
        <p:spPr/>
        <p:txBody>
          <a:bodyPr/>
          <a:lstStyle/>
          <a:p>
            <a:r>
              <a:rPr lang="zh-CN" altLang="en-US" dirty="0"/>
              <a:t>声控灯在我们生活中很常见 ，如走廊，楼梯间的灯。</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047590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0003D-C023-4741-AF41-2852BBC34E7C}"/>
              </a:ext>
            </a:extLst>
          </p:cNvPr>
          <p:cNvSpPr>
            <a:spLocks noGrp="1"/>
          </p:cNvSpPr>
          <p:nvPr>
            <p:ph type="title"/>
          </p:nvPr>
        </p:nvSpPr>
        <p:spPr/>
        <p:txBody>
          <a:bodyPr/>
          <a:lstStyle/>
          <a:p>
            <a:pPr algn="ctr"/>
            <a:r>
              <a:rPr lang="en-US" altLang="zh-CN" dirty="0"/>
              <a:t>DHT11</a:t>
            </a:r>
            <a:r>
              <a:rPr lang="zh-CN" altLang="zh-CN" dirty="0"/>
              <a:t>温湿度传感器</a:t>
            </a:r>
            <a:endParaRPr lang="zh-CN" altLang="en-US" dirty="0"/>
          </a:p>
        </p:txBody>
      </p:sp>
      <p:sp>
        <p:nvSpPr>
          <p:cNvPr id="3" name="内容占位符 2">
            <a:extLst>
              <a:ext uri="{FF2B5EF4-FFF2-40B4-BE49-F238E27FC236}">
                <a16:creationId xmlns:a16="http://schemas.microsoft.com/office/drawing/2014/main" id="{721A5A5F-1C59-4EC5-B16F-648175CD4618}"/>
              </a:ext>
            </a:extLst>
          </p:cNvPr>
          <p:cNvSpPr>
            <a:spLocks noGrp="1"/>
          </p:cNvSpPr>
          <p:nvPr>
            <p:ph idx="1"/>
          </p:nvPr>
        </p:nvSpPr>
        <p:spPr/>
        <p:txBody>
          <a:bodyPr>
            <a:normAutofit fontScale="92500" lnSpcReduction="10000"/>
          </a:bodyPr>
          <a:lstStyle/>
          <a:p>
            <a:r>
              <a:rPr lang="en-US" altLang="zh-CN" dirty="0"/>
              <a:t>DHT11</a:t>
            </a:r>
            <a:r>
              <a:rPr lang="zh-CN" altLang="zh-CN" dirty="0"/>
              <a:t>数字温湿度传感器是一款含有已校准数字信号输出的温湿度复合传感器。它应用专用的数字模块采集技术和温湿度传感技术，确保产品具有极高的可靠性与卓越的长期稳定性。传感器包括一个电阻式感湿元件和一个</a:t>
            </a:r>
            <a:r>
              <a:rPr lang="en-US" altLang="zh-CN" dirty="0"/>
              <a:t>NTC</a:t>
            </a:r>
            <a:r>
              <a:rPr lang="zh-CN" altLang="zh-CN" dirty="0"/>
              <a:t>测温元件，并与一个高性能</a:t>
            </a:r>
            <a:r>
              <a:rPr lang="en-US" altLang="zh-CN" dirty="0"/>
              <a:t>8</a:t>
            </a:r>
            <a:r>
              <a:rPr lang="zh-CN" altLang="zh-CN" dirty="0"/>
              <a:t>位单片机相连接。因此该产品具有品质卓越、超快响应、抗干扰能力强、性价比极高等优点。每个</a:t>
            </a:r>
            <a:r>
              <a:rPr lang="en-US" altLang="zh-CN" dirty="0"/>
              <a:t>DHT11</a:t>
            </a:r>
            <a:r>
              <a:rPr lang="zh-CN" altLang="zh-CN" dirty="0"/>
              <a:t>传感器都在极为精确的湿度校验室中进行校准。校准系数以程序的形式储存在</a:t>
            </a:r>
            <a:r>
              <a:rPr lang="en-US" altLang="zh-CN" dirty="0"/>
              <a:t>OTP</a:t>
            </a:r>
            <a:r>
              <a:rPr lang="zh-CN" altLang="zh-CN" dirty="0"/>
              <a:t>内存中，传感器内部在检测信号的处理过程中要调用这些校准系数。单线制串行接口，使系统集成变得简易快捷。超小的体积、极低的功耗，信号传输距离可达</a:t>
            </a:r>
            <a:r>
              <a:rPr lang="en-US" altLang="zh-CN" dirty="0"/>
              <a:t>20</a:t>
            </a:r>
            <a:r>
              <a:rPr lang="zh-CN" altLang="zh-CN" dirty="0"/>
              <a:t>米以上，使其成为各类应用甚至最为苛刻的应用场合的最佳选则。产品为</a:t>
            </a:r>
            <a:r>
              <a:rPr lang="en-US" altLang="zh-CN" dirty="0"/>
              <a:t> 4 </a:t>
            </a:r>
            <a:r>
              <a:rPr lang="zh-CN" altLang="zh-CN" dirty="0"/>
              <a:t>针单排引脚封装。连接方便，特殊封装形式可根据用户需求而提供。</a:t>
            </a:r>
            <a:endParaRPr lang="zh-CN" altLang="en-US" dirty="0"/>
          </a:p>
        </p:txBody>
      </p:sp>
    </p:spTree>
    <p:extLst>
      <p:ext uri="{BB962C8B-B14F-4D97-AF65-F5344CB8AC3E}">
        <p14:creationId xmlns:p14="http://schemas.microsoft.com/office/powerpoint/2010/main" val="170301992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9E7B5-8DEF-49DD-A60F-89724EC94A45}"/>
              </a:ext>
            </a:extLst>
          </p:cNvPr>
          <p:cNvSpPr>
            <a:spLocks noGrp="1"/>
          </p:cNvSpPr>
          <p:nvPr>
            <p:ph type="title"/>
          </p:nvPr>
        </p:nvSpPr>
        <p:spPr/>
        <p:txBody>
          <a:bodyPr/>
          <a:lstStyle/>
          <a:p>
            <a:pPr algn="ctr"/>
            <a:r>
              <a:rPr lang="zh-CN" altLang="en-US" dirty="0"/>
              <a:t>红外遥控</a:t>
            </a:r>
          </a:p>
        </p:txBody>
      </p:sp>
      <p:sp>
        <p:nvSpPr>
          <p:cNvPr id="3" name="内容占位符 2">
            <a:extLst>
              <a:ext uri="{FF2B5EF4-FFF2-40B4-BE49-F238E27FC236}">
                <a16:creationId xmlns:a16="http://schemas.microsoft.com/office/drawing/2014/main" id="{E8678C54-C7F6-4C8A-BAF0-5B555FE46294}"/>
              </a:ext>
            </a:extLst>
          </p:cNvPr>
          <p:cNvSpPr>
            <a:spLocks noGrp="1"/>
          </p:cNvSpPr>
          <p:nvPr>
            <p:ph idx="1"/>
          </p:nvPr>
        </p:nvSpPr>
        <p:spPr/>
        <p:txBody>
          <a:bodyPr/>
          <a:lstStyle/>
          <a:p>
            <a:r>
              <a:rPr lang="zh-CN" altLang="zh-CN" dirty="0"/>
              <a:t>红外遥控器发出的信号是一连串的二进制脉冲码。</a:t>
            </a:r>
            <a:endParaRPr lang="en-US" altLang="zh-CN" dirty="0"/>
          </a:p>
          <a:p>
            <a:r>
              <a:rPr lang="zh-CN" altLang="zh-CN" dirty="0"/>
              <a:t>为了使其在无线传输过程中免受其他红外信号的干扰</a:t>
            </a:r>
            <a:r>
              <a:rPr lang="zh-CN" altLang="en-US" dirty="0"/>
              <a:t>，</a:t>
            </a:r>
            <a:r>
              <a:rPr lang="zh-CN" altLang="zh-CN" dirty="0"/>
              <a:t>通常都是先将其调制在特定的载波频率上</a:t>
            </a:r>
            <a:r>
              <a:rPr lang="zh-CN" altLang="en-US" dirty="0"/>
              <a:t>，</a:t>
            </a:r>
            <a:r>
              <a:rPr lang="zh-CN" altLang="zh-CN" dirty="0"/>
              <a:t>然后再经红外发射二极管发射出去</a:t>
            </a:r>
            <a:r>
              <a:rPr lang="zh-CN" altLang="en-US" dirty="0"/>
              <a:t>，</a:t>
            </a:r>
            <a:r>
              <a:rPr lang="zh-CN" altLang="zh-CN" dirty="0"/>
              <a:t>而红外线接收装置则要滤除其他杂波</a:t>
            </a:r>
            <a:r>
              <a:rPr lang="zh-CN" altLang="en-US" dirty="0"/>
              <a:t>，</a:t>
            </a:r>
            <a:r>
              <a:rPr lang="zh-CN" altLang="zh-CN" dirty="0"/>
              <a:t>接收该特定频率的信号并将其还原成二进制脉冲码</a:t>
            </a:r>
            <a:r>
              <a:rPr lang="zh-CN" altLang="en-US" dirty="0"/>
              <a:t>，</a:t>
            </a:r>
            <a:r>
              <a:rPr lang="zh-CN" altLang="zh-CN" dirty="0"/>
              <a:t>也就是解调。</a:t>
            </a:r>
          </a:p>
          <a:p>
            <a:r>
              <a:rPr lang="zh-CN" altLang="zh-CN" dirty="0"/>
              <a:t>广泛应</a:t>
            </a:r>
            <a:r>
              <a:rPr lang="zh-CN" altLang="en-US" dirty="0"/>
              <a:t>用</a:t>
            </a:r>
            <a:r>
              <a:rPr lang="zh-CN" altLang="zh-CN" dirty="0"/>
              <a:t>于音响、电视、录影机、碟机、机顶盒等视听产品；冷气机、暧风机、电风扇、灯饰等家用电器。</a:t>
            </a:r>
          </a:p>
          <a:p>
            <a:endParaRPr lang="zh-CN" altLang="en-US" dirty="0"/>
          </a:p>
        </p:txBody>
      </p:sp>
    </p:spTree>
    <p:extLst>
      <p:ext uri="{BB962C8B-B14F-4D97-AF65-F5344CB8AC3E}">
        <p14:creationId xmlns:p14="http://schemas.microsoft.com/office/powerpoint/2010/main" val="41017730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B4657-537F-44FC-954B-9C01836C233B}"/>
              </a:ext>
            </a:extLst>
          </p:cNvPr>
          <p:cNvSpPr>
            <a:spLocks noGrp="1"/>
          </p:cNvSpPr>
          <p:nvPr>
            <p:ph type="title"/>
          </p:nvPr>
        </p:nvSpPr>
        <p:spPr/>
        <p:txBody>
          <a:bodyPr/>
          <a:lstStyle/>
          <a:p>
            <a:pPr algn="ctr"/>
            <a:r>
              <a:rPr lang="en-US" altLang="zh-CN" dirty="0"/>
              <a:t>DHT11</a:t>
            </a:r>
            <a:r>
              <a:rPr lang="zh-CN" altLang="zh-CN" dirty="0"/>
              <a:t>温湿度传感器</a:t>
            </a:r>
            <a:r>
              <a:rPr lang="zh-CN" altLang="en-US" dirty="0"/>
              <a:t>（续）</a:t>
            </a:r>
          </a:p>
        </p:txBody>
      </p:sp>
      <p:sp>
        <p:nvSpPr>
          <p:cNvPr id="3" name="内容占位符 2">
            <a:extLst>
              <a:ext uri="{FF2B5EF4-FFF2-40B4-BE49-F238E27FC236}">
                <a16:creationId xmlns:a16="http://schemas.microsoft.com/office/drawing/2014/main" id="{12861A4B-2609-422E-8561-7B50874398E3}"/>
              </a:ext>
            </a:extLst>
          </p:cNvPr>
          <p:cNvSpPr>
            <a:spLocks noGrp="1"/>
          </p:cNvSpPr>
          <p:nvPr>
            <p:ph idx="1"/>
          </p:nvPr>
        </p:nvSpPr>
        <p:spPr>
          <a:xfrm>
            <a:off x="1309512" y="2110739"/>
            <a:ext cx="10272889" cy="3332816"/>
          </a:xfrm>
        </p:spPr>
        <p:txBody>
          <a:bodyPr/>
          <a:lstStyle/>
          <a:p>
            <a:r>
              <a:rPr lang="en-US" altLang="zh-CN" dirty="0"/>
              <a:t>DHT11</a:t>
            </a:r>
            <a:r>
              <a:rPr lang="zh-CN" altLang="zh-CN" dirty="0"/>
              <a:t>广泛应用在一下几个方面：暖通、空调、测试及检测设备、汽车数据记录器、消费品自动控制、气象站、家电、湿度调节器、医疗、除湿器。</a:t>
            </a:r>
            <a:endParaRPr lang="en-US" altLang="zh-CN" dirty="0"/>
          </a:p>
        </p:txBody>
      </p:sp>
      <p:pic>
        <p:nvPicPr>
          <p:cNvPr id="4" name="图片 3">
            <a:extLst>
              <a:ext uri="{FF2B5EF4-FFF2-40B4-BE49-F238E27FC236}">
                <a16:creationId xmlns:a16="http://schemas.microsoft.com/office/drawing/2014/main" id="{92D1375B-7A2A-423B-9FD9-CC467090D6CC}"/>
              </a:ext>
            </a:extLst>
          </p:cNvPr>
          <p:cNvPicPr/>
          <p:nvPr/>
        </p:nvPicPr>
        <p:blipFill>
          <a:blip r:embed="rId2"/>
          <a:stretch>
            <a:fillRect/>
          </a:stretch>
        </p:blipFill>
        <p:spPr>
          <a:xfrm>
            <a:off x="5770284" y="4498439"/>
            <a:ext cx="1009650" cy="1569720"/>
          </a:xfrm>
          <a:prstGeom prst="rect">
            <a:avLst/>
          </a:prstGeom>
        </p:spPr>
      </p:pic>
    </p:spTree>
    <p:extLst>
      <p:ext uri="{BB962C8B-B14F-4D97-AF65-F5344CB8AC3E}">
        <p14:creationId xmlns:p14="http://schemas.microsoft.com/office/powerpoint/2010/main" val="41863532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1D3F2-3DEB-4237-9F8D-D5F0E8103B69}"/>
              </a:ext>
            </a:extLst>
          </p:cNvPr>
          <p:cNvSpPr>
            <a:spLocks noGrp="1"/>
          </p:cNvSpPr>
          <p:nvPr>
            <p:ph type="title"/>
          </p:nvPr>
        </p:nvSpPr>
        <p:spPr/>
        <p:txBody>
          <a:bodyPr>
            <a:normAutofit/>
          </a:bodyPr>
          <a:lstStyle/>
          <a:p>
            <a:r>
              <a:rPr lang="zh-CN" altLang="en-US" sz="2800" dirty="0"/>
              <a:t>引脚图</a:t>
            </a:r>
          </a:p>
        </p:txBody>
      </p:sp>
      <p:pic>
        <p:nvPicPr>
          <p:cNvPr id="5" name="内容占位符 4">
            <a:extLst>
              <a:ext uri="{FF2B5EF4-FFF2-40B4-BE49-F238E27FC236}">
                <a16:creationId xmlns:a16="http://schemas.microsoft.com/office/drawing/2014/main" id="{E87F3695-CB5E-4F25-8ACC-859868DB65F7}"/>
              </a:ext>
            </a:extLst>
          </p:cNvPr>
          <p:cNvPicPr>
            <a:picLocks noGrp="1" noChangeAspect="1"/>
          </p:cNvPicPr>
          <p:nvPr>
            <p:ph idx="4294967295"/>
          </p:nvPr>
        </p:nvPicPr>
        <p:blipFill>
          <a:blip r:embed="rId2"/>
          <a:stretch>
            <a:fillRect/>
          </a:stretch>
        </p:blipFill>
        <p:spPr>
          <a:xfrm>
            <a:off x="4028193" y="2102456"/>
            <a:ext cx="4835525" cy="3986212"/>
          </a:xfrm>
          <a:prstGeom prst="rect">
            <a:avLst/>
          </a:prstGeom>
        </p:spPr>
      </p:pic>
    </p:spTree>
    <p:extLst>
      <p:ext uri="{BB962C8B-B14F-4D97-AF65-F5344CB8AC3E}">
        <p14:creationId xmlns:p14="http://schemas.microsoft.com/office/powerpoint/2010/main" val="15251441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909EF-F4E8-4629-85A7-EE2ADC2C1784}"/>
              </a:ext>
            </a:extLst>
          </p:cNvPr>
          <p:cNvSpPr>
            <a:spLocks noGrp="1"/>
          </p:cNvSpPr>
          <p:nvPr>
            <p:ph type="title"/>
          </p:nvPr>
        </p:nvSpPr>
        <p:spPr/>
        <p:txBody>
          <a:bodyPr>
            <a:normAutofit/>
          </a:bodyPr>
          <a:lstStyle/>
          <a:p>
            <a:r>
              <a:rPr lang="zh-CN" altLang="en-US" sz="2800" dirty="0"/>
              <a:t>相关库</a:t>
            </a:r>
          </a:p>
        </p:txBody>
      </p:sp>
      <p:sp>
        <p:nvSpPr>
          <p:cNvPr id="3" name="内容占位符 2">
            <a:extLst>
              <a:ext uri="{FF2B5EF4-FFF2-40B4-BE49-F238E27FC236}">
                <a16:creationId xmlns:a16="http://schemas.microsoft.com/office/drawing/2014/main" id="{8179E3C1-D8DB-4F28-83FE-DEBD3942316F}"/>
              </a:ext>
            </a:extLst>
          </p:cNvPr>
          <p:cNvSpPr>
            <a:spLocks noGrp="1"/>
          </p:cNvSpPr>
          <p:nvPr>
            <p:ph idx="1"/>
          </p:nvPr>
        </p:nvSpPr>
        <p:spPr/>
        <p:txBody>
          <a:bodyPr/>
          <a:lstStyle/>
          <a:p>
            <a:r>
              <a:rPr lang="zh-CN" altLang="en-US" dirty="0"/>
              <a:t>下载并解压</a:t>
            </a:r>
            <a:r>
              <a:rPr lang="en-US" altLang="zh-CN" dirty="0"/>
              <a:t>dht11</a:t>
            </a:r>
            <a:r>
              <a:rPr lang="zh-CN" altLang="en-US" dirty="0"/>
              <a:t>库，然后拷贝到安装</a:t>
            </a:r>
            <a:r>
              <a:rPr lang="en-US" altLang="zh-CN" dirty="0"/>
              <a:t>Arduino</a:t>
            </a:r>
            <a:r>
              <a:rPr lang="zh-CN" altLang="en-US" dirty="0"/>
              <a:t>编译器安装目录下的</a:t>
            </a:r>
            <a:r>
              <a:rPr lang="en-US" altLang="zh-CN" dirty="0"/>
              <a:t>libraries</a:t>
            </a:r>
            <a:r>
              <a:rPr lang="zh-CN" altLang="en-US" dirty="0"/>
              <a:t>目录；重启</a:t>
            </a:r>
            <a:r>
              <a:rPr lang="en-US" altLang="zh-CN" dirty="0"/>
              <a:t>IDE</a:t>
            </a:r>
            <a:r>
              <a:rPr lang="zh-CN" altLang="en-US" dirty="0"/>
              <a:t>。</a:t>
            </a:r>
            <a:endParaRPr lang="en-US" altLang="zh-CN" dirty="0"/>
          </a:p>
          <a:p>
            <a:r>
              <a:rPr lang="zh-CN" altLang="en-US" dirty="0"/>
              <a:t>接口</a:t>
            </a:r>
            <a:endParaRPr lang="en-US" altLang="zh-CN" dirty="0"/>
          </a:p>
          <a:p>
            <a:pPr lvl="1"/>
            <a:r>
              <a:rPr lang="en-US" altLang="zh-CN" dirty="0"/>
              <a:t>dht11.read() 		</a:t>
            </a:r>
            <a:r>
              <a:rPr lang="zh-CN" altLang="en-US" dirty="0"/>
              <a:t>获取输出端口的值</a:t>
            </a:r>
            <a:endParaRPr lang="en-US" altLang="zh-CN" dirty="0"/>
          </a:p>
          <a:p>
            <a:pPr lvl="1"/>
            <a:r>
              <a:rPr lang="en-US" altLang="zh-CN" dirty="0"/>
              <a:t>dht11.humidity 		</a:t>
            </a:r>
            <a:r>
              <a:rPr lang="zh-CN" altLang="en-US" dirty="0"/>
              <a:t>获取湿度</a:t>
            </a:r>
            <a:endParaRPr lang="en-US" altLang="zh-CN" dirty="0"/>
          </a:p>
          <a:p>
            <a:pPr lvl="1"/>
            <a:r>
              <a:rPr lang="en-US" altLang="zh-CN" dirty="0"/>
              <a:t>dht11.temperature 	</a:t>
            </a:r>
            <a:r>
              <a:rPr lang="zh-CN" altLang="en-US" dirty="0"/>
              <a:t>获取温度</a:t>
            </a:r>
            <a:endParaRPr lang="en-US" altLang="zh-CN" dirty="0"/>
          </a:p>
        </p:txBody>
      </p:sp>
    </p:spTree>
    <p:extLst>
      <p:ext uri="{BB962C8B-B14F-4D97-AF65-F5344CB8AC3E}">
        <p14:creationId xmlns:p14="http://schemas.microsoft.com/office/powerpoint/2010/main" val="35277623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0B5A2-8722-44A7-BBCC-C1A2C139787C}"/>
              </a:ext>
            </a:extLst>
          </p:cNvPr>
          <p:cNvSpPr>
            <a:spLocks noGrp="1"/>
          </p:cNvSpPr>
          <p:nvPr>
            <p:ph type="title"/>
          </p:nvPr>
        </p:nvSpPr>
        <p:spPr/>
        <p:txBody>
          <a:bodyPr/>
          <a:lstStyle/>
          <a:p>
            <a:pPr algn="ctr"/>
            <a:r>
              <a:rPr lang="zh-CN" altLang="en-US" dirty="0"/>
              <a:t>实验</a:t>
            </a:r>
            <a:r>
              <a:rPr lang="en-US" altLang="zh-CN" dirty="0"/>
              <a:t>26</a:t>
            </a:r>
            <a:r>
              <a:rPr lang="zh-CN" altLang="en-US" dirty="0"/>
              <a:t>：温湿度采集</a:t>
            </a:r>
          </a:p>
        </p:txBody>
      </p:sp>
      <p:sp>
        <p:nvSpPr>
          <p:cNvPr id="3" name="内容占位符 2">
            <a:extLst>
              <a:ext uri="{FF2B5EF4-FFF2-40B4-BE49-F238E27FC236}">
                <a16:creationId xmlns:a16="http://schemas.microsoft.com/office/drawing/2014/main" id="{BCEA13BA-E78B-4BC3-872F-B3C00AC01F22}"/>
              </a:ext>
            </a:extLst>
          </p:cNvPr>
          <p:cNvSpPr>
            <a:spLocks noGrp="1"/>
          </p:cNvSpPr>
          <p:nvPr>
            <p:ph idx="1"/>
          </p:nvPr>
        </p:nvSpPr>
        <p:spPr/>
        <p:txBody>
          <a:bodyPr>
            <a:normAutofit/>
          </a:bodyPr>
          <a:lstStyle/>
          <a:p>
            <a:r>
              <a:rPr lang="zh-CN" altLang="zh-CN" dirty="0"/>
              <a:t>测试当前所处环境的温度和湿度</a:t>
            </a:r>
            <a:r>
              <a:rPr lang="zh-CN" altLang="en-US" dirty="0"/>
              <a:t>并显示。</a:t>
            </a:r>
            <a:endParaRPr lang="en-US" altLang="zh-CN" dirty="0"/>
          </a:p>
          <a:p>
            <a:r>
              <a:rPr lang="zh-CN" altLang="en-US" dirty="0"/>
              <a:t>实验器材</a:t>
            </a:r>
            <a:endParaRPr lang="en-US" altLang="zh-CN" dirty="0"/>
          </a:p>
          <a:p>
            <a:pPr lvl="1"/>
            <a:r>
              <a:rPr lang="en-US" altLang="zh-CN" dirty="0"/>
              <a:t>Arduino</a:t>
            </a:r>
            <a:r>
              <a:rPr lang="zh-CN" altLang="en-US" dirty="0"/>
              <a:t>开发板</a:t>
            </a:r>
            <a:endParaRPr lang="en-US" altLang="zh-CN" dirty="0"/>
          </a:p>
          <a:p>
            <a:pPr lvl="1"/>
            <a:r>
              <a:rPr lang="zh-CN" altLang="zh-CN" dirty="0"/>
              <a:t>面包板</a:t>
            </a:r>
            <a:r>
              <a:rPr lang="zh-CN" altLang="en-US" dirty="0"/>
              <a:t>及跳线</a:t>
            </a:r>
            <a:endParaRPr lang="zh-CN" altLang="zh-CN" sz="700" dirty="0"/>
          </a:p>
          <a:p>
            <a:pPr lvl="1"/>
            <a:r>
              <a:rPr lang="zh-CN" altLang="zh-CN" dirty="0"/>
              <a:t>温度湿度传感器</a:t>
            </a:r>
            <a:r>
              <a:rPr lang="en-US" altLang="zh-CN" dirty="0"/>
              <a:t>1</a:t>
            </a:r>
            <a:r>
              <a:rPr lang="zh-CN" altLang="zh-CN" dirty="0"/>
              <a:t>个</a:t>
            </a:r>
            <a:endParaRPr lang="zh-CN" altLang="zh-CN" sz="700" dirty="0"/>
          </a:p>
        </p:txBody>
      </p:sp>
    </p:spTree>
    <p:extLst>
      <p:ext uri="{BB962C8B-B14F-4D97-AF65-F5344CB8AC3E}">
        <p14:creationId xmlns:p14="http://schemas.microsoft.com/office/powerpoint/2010/main" val="19391579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DBF2B-1E66-42D5-BD0D-FECC61CFCDE5}"/>
              </a:ext>
            </a:extLst>
          </p:cNvPr>
          <p:cNvSpPr>
            <a:spLocks noGrp="1"/>
          </p:cNvSpPr>
          <p:nvPr>
            <p:ph type="title"/>
          </p:nvPr>
        </p:nvSpPr>
        <p:spPr/>
        <p:txBody>
          <a:bodyPr/>
          <a:lstStyle/>
          <a:p>
            <a:pPr algn="ctr"/>
            <a:r>
              <a:rPr lang="zh-CN" altLang="en-US" dirty="0"/>
              <a:t>步进电机</a:t>
            </a:r>
          </a:p>
        </p:txBody>
      </p:sp>
      <p:sp>
        <p:nvSpPr>
          <p:cNvPr id="3" name="内容占位符 2">
            <a:extLst>
              <a:ext uri="{FF2B5EF4-FFF2-40B4-BE49-F238E27FC236}">
                <a16:creationId xmlns:a16="http://schemas.microsoft.com/office/drawing/2014/main" id="{546EC698-C67E-4725-A826-CDE29A050B60}"/>
              </a:ext>
            </a:extLst>
          </p:cNvPr>
          <p:cNvSpPr>
            <a:spLocks noGrp="1"/>
          </p:cNvSpPr>
          <p:nvPr>
            <p:ph idx="1"/>
          </p:nvPr>
        </p:nvSpPr>
        <p:spPr>
          <a:xfrm>
            <a:off x="1309512" y="2243579"/>
            <a:ext cx="10272889" cy="3756237"/>
          </a:xfrm>
        </p:spPr>
        <p:txBody>
          <a:bodyPr/>
          <a:lstStyle/>
          <a:p>
            <a:r>
              <a:rPr lang="zh-CN" altLang="zh-CN" dirty="0"/>
              <a:t>步进电机是将电脉冲信号转变为角位移或线位移的开环控制元步进电机件</a:t>
            </a:r>
            <a:r>
              <a:rPr lang="zh-CN" altLang="en-US" dirty="0"/>
              <a:t>。</a:t>
            </a:r>
            <a:endParaRPr lang="en-US" altLang="zh-CN" dirty="0"/>
          </a:p>
          <a:p>
            <a:r>
              <a:rPr lang="zh-CN" altLang="zh-CN" dirty="0"/>
              <a:t>在非超载的情况下，电机的转速、停止的位置只取决于脉冲信号的频率和脉冲数，而不受负载变化的影响，当步进驱动器接收到一个脉冲信号，它就驱动步进电机按设定的方向转动一个固定的角度，称为“步距角”，它的旋转是以固定的角度一步一步运行的</a:t>
            </a:r>
            <a:r>
              <a:rPr lang="zh-CN" altLang="en-US" dirty="0"/>
              <a:t>。</a:t>
            </a:r>
            <a:endParaRPr lang="en-US" altLang="zh-CN" dirty="0"/>
          </a:p>
          <a:p>
            <a:r>
              <a:rPr lang="zh-CN" altLang="zh-CN" dirty="0"/>
              <a:t>可以通过控制脉冲个数来控制角位移量，从而达到准确定位的目的；同时可以通过控制脉冲频率来控制电机转动的速度和加速度，从而达到调速的目的。 </a:t>
            </a:r>
            <a:endParaRPr lang="zh-CN" altLang="en-US" dirty="0"/>
          </a:p>
        </p:txBody>
      </p:sp>
    </p:spTree>
    <p:extLst>
      <p:ext uri="{BB962C8B-B14F-4D97-AF65-F5344CB8AC3E}">
        <p14:creationId xmlns:p14="http://schemas.microsoft.com/office/powerpoint/2010/main" val="32424079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17EA2-C5EC-4C8E-B768-E826BCA41169}"/>
              </a:ext>
            </a:extLst>
          </p:cNvPr>
          <p:cNvSpPr>
            <a:spLocks noGrp="1"/>
          </p:cNvSpPr>
          <p:nvPr>
            <p:ph type="title"/>
          </p:nvPr>
        </p:nvSpPr>
        <p:spPr/>
        <p:txBody>
          <a:bodyPr/>
          <a:lstStyle/>
          <a:p>
            <a:pPr algn="ctr"/>
            <a:r>
              <a:rPr lang="zh-CN" altLang="en-US" dirty="0"/>
              <a:t>步进电机（续）</a:t>
            </a:r>
          </a:p>
        </p:txBody>
      </p:sp>
      <p:sp>
        <p:nvSpPr>
          <p:cNvPr id="3" name="内容占位符 2">
            <a:extLst>
              <a:ext uri="{FF2B5EF4-FFF2-40B4-BE49-F238E27FC236}">
                <a16:creationId xmlns:a16="http://schemas.microsoft.com/office/drawing/2014/main" id="{863793EE-2B27-4933-86F4-37BFDE29A81D}"/>
              </a:ext>
            </a:extLst>
          </p:cNvPr>
          <p:cNvSpPr>
            <a:spLocks noGrp="1"/>
          </p:cNvSpPr>
          <p:nvPr>
            <p:ph idx="1"/>
          </p:nvPr>
        </p:nvSpPr>
        <p:spPr>
          <a:xfrm>
            <a:off x="1309512" y="2187019"/>
            <a:ext cx="10272889" cy="3812797"/>
          </a:xfrm>
        </p:spPr>
        <p:txBody>
          <a:bodyPr>
            <a:normAutofit lnSpcReduction="10000"/>
          </a:bodyPr>
          <a:lstStyle/>
          <a:p>
            <a:r>
              <a:rPr lang="zh-CN" altLang="zh-CN" dirty="0"/>
              <a:t>步进电机驱动方式： </a:t>
            </a:r>
          </a:p>
          <a:p>
            <a:r>
              <a:rPr lang="en-US" altLang="zh-CN" dirty="0"/>
              <a:t>1</a:t>
            </a:r>
            <a:r>
              <a:rPr lang="zh-CN" altLang="zh-CN" dirty="0"/>
              <a:t>、</a:t>
            </a:r>
            <a:r>
              <a:rPr lang="en-US" altLang="zh-CN" dirty="0"/>
              <a:t>1</a:t>
            </a:r>
            <a:r>
              <a:rPr lang="zh-CN" altLang="zh-CN" dirty="0"/>
              <a:t>相励磁法：每一瞬间只有一个线圈导通，其他线圈休息。其特点是励磁方法简单，耗电低，精确度良好。但是力矩小、震动大，每次励磁信号走的角度是标称角度。 </a:t>
            </a:r>
          </a:p>
          <a:p>
            <a:r>
              <a:rPr lang="en-US" altLang="zh-CN" dirty="0"/>
              <a:t>2</a:t>
            </a:r>
            <a:r>
              <a:rPr lang="zh-CN" altLang="zh-CN" dirty="0"/>
              <a:t>、</a:t>
            </a:r>
            <a:r>
              <a:rPr lang="en-US" altLang="zh-CN" dirty="0"/>
              <a:t>2</a:t>
            </a:r>
            <a:r>
              <a:rPr lang="zh-CN" altLang="zh-CN" dirty="0"/>
              <a:t>相励磁法：每一瞬间有两个线圈同时导通，特点是力矩大、震动较小，每次励磁转动角度是标称角度。 </a:t>
            </a:r>
          </a:p>
          <a:p>
            <a:r>
              <a:rPr lang="en-US" altLang="zh-CN" dirty="0"/>
              <a:t>3</a:t>
            </a:r>
            <a:r>
              <a:rPr lang="zh-CN" altLang="zh-CN" dirty="0"/>
              <a:t>、</a:t>
            </a:r>
            <a:r>
              <a:rPr lang="en-US" altLang="zh-CN" dirty="0"/>
              <a:t>1-2</a:t>
            </a:r>
            <a:r>
              <a:rPr lang="zh-CN" altLang="zh-CN" dirty="0"/>
              <a:t>相励磁法：</a:t>
            </a:r>
            <a:r>
              <a:rPr lang="en-US" altLang="zh-CN" dirty="0"/>
              <a:t>1</a:t>
            </a:r>
            <a:r>
              <a:rPr lang="zh-CN" altLang="zh-CN" dirty="0"/>
              <a:t>相和</a:t>
            </a:r>
            <a:r>
              <a:rPr lang="en-US" altLang="zh-CN" dirty="0"/>
              <a:t>2</a:t>
            </a:r>
            <a:r>
              <a:rPr lang="zh-CN" altLang="zh-CN" dirty="0"/>
              <a:t>相轮流交替导通，精度较高，且运转平滑。每送一个励磁信号转动二分之一标称角度。</a:t>
            </a:r>
            <a:r>
              <a:rPr lang="zh-CN" altLang="en-US" dirty="0"/>
              <a:t>又</a:t>
            </a:r>
            <a:r>
              <a:rPr lang="zh-CN" altLang="zh-CN" dirty="0"/>
              <a:t>称为半步驱动。</a:t>
            </a:r>
            <a:r>
              <a:rPr lang="en-US" altLang="zh-CN" dirty="0"/>
              <a:t>4</a:t>
            </a:r>
            <a:r>
              <a:rPr lang="zh-CN" altLang="zh-CN" dirty="0"/>
              <a:t>相电机中，</a:t>
            </a:r>
            <a:r>
              <a:rPr lang="en-US" altLang="zh-CN" dirty="0"/>
              <a:t>1</a:t>
            </a:r>
            <a:r>
              <a:rPr lang="zh-CN" altLang="zh-CN" dirty="0"/>
              <a:t>、</a:t>
            </a:r>
            <a:r>
              <a:rPr lang="en-US" altLang="zh-CN" dirty="0"/>
              <a:t>2</a:t>
            </a:r>
            <a:r>
              <a:rPr lang="zh-CN" altLang="zh-CN" dirty="0"/>
              <a:t>种方式称</a:t>
            </a:r>
            <a:r>
              <a:rPr lang="en-US" altLang="zh-CN" dirty="0"/>
              <a:t>4</a:t>
            </a:r>
            <a:r>
              <a:rPr lang="zh-CN" altLang="zh-CN" dirty="0"/>
              <a:t>相</a:t>
            </a:r>
            <a:r>
              <a:rPr lang="en-US" altLang="zh-CN" dirty="0"/>
              <a:t>4</a:t>
            </a:r>
            <a:r>
              <a:rPr lang="zh-CN" altLang="zh-CN" dirty="0"/>
              <a:t>拍，</a:t>
            </a:r>
            <a:r>
              <a:rPr lang="en-US" altLang="zh-CN" dirty="0"/>
              <a:t>3</a:t>
            </a:r>
            <a:r>
              <a:rPr lang="zh-CN" altLang="zh-CN" dirty="0"/>
              <a:t>种称</a:t>
            </a:r>
            <a:r>
              <a:rPr lang="en-US" altLang="zh-CN" dirty="0"/>
              <a:t>4</a:t>
            </a:r>
            <a:r>
              <a:rPr lang="zh-CN" altLang="zh-CN" dirty="0"/>
              <a:t>相</a:t>
            </a:r>
            <a:r>
              <a:rPr lang="en-US" altLang="zh-CN" dirty="0"/>
              <a:t>8</a:t>
            </a:r>
            <a:r>
              <a:rPr lang="zh-CN" altLang="zh-CN" dirty="0"/>
              <a:t>拍。 </a:t>
            </a:r>
          </a:p>
        </p:txBody>
      </p:sp>
    </p:spTree>
    <p:extLst>
      <p:ext uri="{BB962C8B-B14F-4D97-AF65-F5344CB8AC3E}">
        <p14:creationId xmlns:p14="http://schemas.microsoft.com/office/powerpoint/2010/main" val="17898635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978DD-CAEC-4F98-90F9-515C8CE05AF8}"/>
              </a:ext>
            </a:extLst>
          </p:cNvPr>
          <p:cNvSpPr>
            <a:spLocks noGrp="1"/>
          </p:cNvSpPr>
          <p:nvPr>
            <p:ph type="title"/>
          </p:nvPr>
        </p:nvSpPr>
        <p:spPr/>
        <p:txBody>
          <a:bodyPr/>
          <a:lstStyle/>
          <a:p>
            <a:pPr algn="ctr"/>
            <a:r>
              <a:rPr lang="zh-CN" altLang="en-US" dirty="0"/>
              <a:t>步进电机（续）</a:t>
            </a:r>
          </a:p>
        </p:txBody>
      </p:sp>
      <p:pic>
        <p:nvPicPr>
          <p:cNvPr id="4" name="内容占位符 3">
            <a:extLst>
              <a:ext uri="{FF2B5EF4-FFF2-40B4-BE49-F238E27FC236}">
                <a16:creationId xmlns:a16="http://schemas.microsoft.com/office/drawing/2014/main" id="{78922687-C7EF-4EB5-A7CE-C5C7FBAC7849}"/>
              </a:ext>
            </a:extLst>
          </p:cNvPr>
          <p:cNvPicPr>
            <a:picLocks noGrp="1"/>
          </p:cNvPicPr>
          <p:nvPr>
            <p:ph idx="1"/>
          </p:nvPr>
        </p:nvPicPr>
        <p:blipFill>
          <a:blip r:embed="rId2"/>
          <a:stretch>
            <a:fillRect/>
          </a:stretch>
        </p:blipFill>
        <p:spPr>
          <a:xfrm>
            <a:off x="3909685" y="2667000"/>
            <a:ext cx="5072718" cy="3332163"/>
          </a:xfrm>
          <a:prstGeom prst="rect">
            <a:avLst/>
          </a:prstGeom>
        </p:spPr>
      </p:pic>
    </p:spTree>
    <p:extLst>
      <p:ext uri="{BB962C8B-B14F-4D97-AF65-F5344CB8AC3E}">
        <p14:creationId xmlns:p14="http://schemas.microsoft.com/office/powerpoint/2010/main" val="37730352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D1F3C-5655-4BF0-9A7C-04F9A9269DFF}"/>
              </a:ext>
            </a:extLst>
          </p:cNvPr>
          <p:cNvSpPr>
            <a:spLocks noGrp="1"/>
          </p:cNvSpPr>
          <p:nvPr>
            <p:ph type="title"/>
          </p:nvPr>
        </p:nvSpPr>
        <p:spPr/>
        <p:txBody>
          <a:bodyPr/>
          <a:lstStyle/>
          <a:p>
            <a:pPr algn="ctr"/>
            <a:r>
              <a:rPr lang="zh-CN" altLang="en-US" dirty="0"/>
              <a:t>步进电机（续）</a:t>
            </a:r>
          </a:p>
        </p:txBody>
      </p:sp>
      <p:pic>
        <p:nvPicPr>
          <p:cNvPr id="4" name="内容占位符 3">
            <a:extLst>
              <a:ext uri="{FF2B5EF4-FFF2-40B4-BE49-F238E27FC236}">
                <a16:creationId xmlns:a16="http://schemas.microsoft.com/office/drawing/2014/main" id="{2118E80C-3DE5-4091-AD32-AD5593030CB8}"/>
              </a:ext>
            </a:extLst>
          </p:cNvPr>
          <p:cNvPicPr>
            <a:picLocks noGrp="1" noChangeAspect="1"/>
          </p:cNvPicPr>
          <p:nvPr>
            <p:ph idx="1"/>
          </p:nvPr>
        </p:nvPicPr>
        <p:blipFill>
          <a:blip r:embed="rId2"/>
          <a:stretch>
            <a:fillRect/>
          </a:stretch>
        </p:blipFill>
        <p:spPr>
          <a:xfrm>
            <a:off x="1066095" y="3078552"/>
            <a:ext cx="5273497" cy="2395936"/>
          </a:xfrm>
          <a:prstGeom prst="rect">
            <a:avLst/>
          </a:prstGeom>
        </p:spPr>
      </p:pic>
      <p:pic>
        <p:nvPicPr>
          <p:cNvPr id="5" name="图片 4">
            <a:extLst>
              <a:ext uri="{FF2B5EF4-FFF2-40B4-BE49-F238E27FC236}">
                <a16:creationId xmlns:a16="http://schemas.microsoft.com/office/drawing/2014/main" id="{37B5E4E7-3D05-422E-BD52-C2A4A8BC92A9}"/>
              </a:ext>
            </a:extLst>
          </p:cNvPr>
          <p:cNvPicPr>
            <a:picLocks noChangeAspect="1"/>
          </p:cNvPicPr>
          <p:nvPr/>
        </p:nvPicPr>
        <p:blipFill>
          <a:blip r:embed="rId3"/>
          <a:stretch>
            <a:fillRect/>
          </a:stretch>
        </p:blipFill>
        <p:spPr>
          <a:xfrm>
            <a:off x="6671035" y="3508357"/>
            <a:ext cx="4548010" cy="1536325"/>
          </a:xfrm>
          <a:prstGeom prst="rect">
            <a:avLst/>
          </a:prstGeom>
        </p:spPr>
      </p:pic>
    </p:spTree>
    <p:extLst>
      <p:ext uri="{BB962C8B-B14F-4D97-AF65-F5344CB8AC3E}">
        <p14:creationId xmlns:p14="http://schemas.microsoft.com/office/powerpoint/2010/main" val="174652640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16AF7-23CF-495B-B565-5616E02D6876}"/>
              </a:ext>
            </a:extLst>
          </p:cNvPr>
          <p:cNvSpPr>
            <a:spLocks noGrp="1"/>
          </p:cNvSpPr>
          <p:nvPr>
            <p:ph type="title"/>
          </p:nvPr>
        </p:nvSpPr>
        <p:spPr/>
        <p:txBody>
          <a:bodyPr>
            <a:normAutofit/>
          </a:bodyPr>
          <a:lstStyle/>
          <a:p>
            <a:r>
              <a:rPr lang="zh-CN" altLang="en-US" sz="2800" dirty="0"/>
              <a:t>驱动芯片</a:t>
            </a:r>
          </a:p>
        </p:txBody>
      </p:sp>
      <p:sp>
        <p:nvSpPr>
          <p:cNvPr id="3" name="内容占位符 2">
            <a:extLst>
              <a:ext uri="{FF2B5EF4-FFF2-40B4-BE49-F238E27FC236}">
                <a16:creationId xmlns:a16="http://schemas.microsoft.com/office/drawing/2014/main" id="{FC1FDB36-9106-49F8-A13B-0896920ACB92}"/>
              </a:ext>
            </a:extLst>
          </p:cNvPr>
          <p:cNvSpPr>
            <a:spLocks noGrp="1"/>
          </p:cNvSpPr>
          <p:nvPr>
            <p:ph idx="1"/>
          </p:nvPr>
        </p:nvSpPr>
        <p:spPr>
          <a:xfrm>
            <a:off x="1309512" y="2007124"/>
            <a:ext cx="10272889" cy="3332816"/>
          </a:xfrm>
        </p:spPr>
        <p:txBody>
          <a:bodyPr/>
          <a:lstStyle/>
          <a:p>
            <a:r>
              <a:rPr lang="zh-CN" altLang="zh-CN" dirty="0"/>
              <a:t>因本次使用的步进电机功率很小，所以可以直接使用一</a:t>
            </a:r>
            <a:r>
              <a:rPr lang="en-US" altLang="zh-CN" dirty="0"/>
              <a:t>ULN2003芯</a:t>
            </a:r>
            <a:r>
              <a:rPr lang="zh-CN" altLang="en-US" dirty="0"/>
              <a:t>片</a:t>
            </a:r>
            <a:r>
              <a:rPr lang="zh-CN" altLang="zh-CN" dirty="0"/>
              <a:t>进行驱动，如果是大功率的步进电机，是需要对应的驱动板的。</a:t>
            </a:r>
            <a:endParaRPr lang="en-US" altLang="zh-CN" dirty="0"/>
          </a:p>
          <a:p>
            <a:r>
              <a:rPr lang="en-US" altLang="zh-CN" dirty="0"/>
              <a:t>ULN2003 </a:t>
            </a:r>
            <a:r>
              <a:rPr lang="zh-CN" altLang="zh-CN" dirty="0"/>
              <a:t>是高耐压、大电流复合晶体管阵列，由七个硅</a:t>
            </a:r>
            <a:r>
              <a:rPr lang="en-US" altLang="zh-CN" dirty="0"/>
              <a:t>NPN </a:t>
            </a:r>
            <a:r>
              <a:rPr lang="zh-CN" altLang="zh-CN" dirty="0"/>
              <a:t>复合晶体管组成。可以用来驱动步进电机。</a:t>
            </a:r>
            <a:endParaRPr lang="en-US" altLang="zh-CN" dirty="0"/>
          </a:p>
          <a:p>
            <a:r>
              <a:rPr lang="zh-CN" altLang="en-US" dirty="0"/>
              <a:t>结构图：</a:t>
            </a:r>
          </a:p>
        </p:txBody>
      </p:sp>
      <p:pic>
        <p:nvPicPr>
          <p:cNvPr id="4" name="图片 3">
            <a:extLst>
              <a:ext uri="{FF2B5EF4-FFF2-40B4-BE49-F238E27FC236}">
                <a16:creationId xmlns:a16="http://schemas.microsoft.com/office/drawing/2014/main" id="{CF2021BF-50D7-46E6-966B-40D47B99B289}"/>
              </a:ext>
            </a:extLst>
          </p:cNvPr>
          <p:cNvPicPr>
            <a:picLocks noChangeAspect="1"/>
          </p:cNvPicPr>
          <p:nvPr/>
        </p:nvPicPr>
        <p:blipFill>
          <a:blip r:embed="rId2"/>
          <a:stretch>
            <a:fillRect/>
          </a:stretch>
        </p:blipFill>
        <p:spPr>
          <a:xfrm>
            <a:off x="6096000" y="4419600"/>
            <a:ext cx="2889754" cy="2334970"/>
          </a:xfrm>
          <a:prstGeom prst="rect">
            <a:avLst/>
          </a:prstGeom>
        </p:spPr>
      </p:pic>
    </p:spTree>
    <p:extLst>
      <p:ext uri="{BB962C8B-B14F-4D97-AF65-F5344CB8AC3E}">
        <p14:creationId xmlns:p14="http://schemas.microsoft.com/office/powerpoint/2010/main" val="31631356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B809E-52EF-4C54-8D7D-36E87C8816FD}"/>
              </a:ext>
            </a:extLst>
          </p:cNvPr>
          <p:cNvSpPr>
            <a:spLocks noGrp="1"/>
          </p:cNvSpPr>
          <p:nvPr>
            <p:ph type="title"/>
          </p:nvPr>
        </p:nvSpPr>
        <p:spPr/>
        <p:txBody>
          <a:bodyPr>
            <a:normAutofit/>
          </a:bodyPr>
          <a:lstStyle/>
          <a:p>
            <a:r>
              <a:rPr lang="zh-CN" altLang="en-US" sz="2800" dirty="0"/>
              <a:t>相关库</a:t>
            </a:r>
          </a:p>
        </p:txBody>
      </p:sp>
      <p:sp>
        <p:nvSpPr>
          <p:cNvPr id="3" name="内容占位符 2">
            <a:extLst>
              <a:ext uri="{FF2B5EF4-FFF2-40B4-BE49-F238E27FC236}">
                <a16:creationId xmlns:a16="http://schemas.microsoft.com/office/drawing/2014/main" id="{10D030E1-B885-4C6D-B339-596FA271AFFA}"/>
              </a:ext>
            </a:extLst>
          </p:cNvPr>
          <p:cNvSpPr>
            <a:spLocks noGrp="1"/>
          </p:cNvSpPr>
          <p:nvPr>
            <p:ph idx="1"/>
          </p:nvPr>
        </p:nvSpPr>
        <p:spPr/>
        <p:txBody>
          <a:bodyPr/>
          <a:lstStyle/>
          <a:p>
            <a:r>
              <a:rPr lang="zh-CN" altLang="en-US" dirty="0"/>
              <a:t>参考地址</a:t>
            </a:r>
            <a:endParaRPr lang="en-US" altLang="zh-CN" dirty="0"/>
          </a:p>
          <a:p>
            <a:pPr lvl="1"/>
            <a:r>
              <a:rPr lang="en-US" altLang="zh-CN" dirty="0">
                <a:hlinkClick r:id="rId2"/>
              </a:rPr>
              <a:t>https://www.arduino.cc/en/Reference/Stepper</a:t>
            </a:r>
            <a:endParaRPr lang="zh-CN" altLang="en-US" dirty="0"/>
          </a:p>
        </p:txBody>
      </p:sp>
    </p:spTree>
    <p:extLst>
      <p:ext uri="{BB962C8B-B14F-4D97-AF65-F5344CB8AC3E}">
        <p14:creationId xmlns:p14="http://schemas.microsoft.com/office/powerpoint/2010/main" val="3877284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DDF53-7EDA-465C-89C5-EE623474F59D}"/>
              </a:ext>
            </a:extLst>
          </p:cNvPr>
          <p:cNvSpPr>
            <a:spLocks noGrp="1"/>
          </p:cNvSpPr>
          <p:nvPr>
            <p:ph type="title"/>
          </p:nvPr>
        </p:nvSpPr>
        <p:spPr/>
        <p:txBody>
          <a:bodyPr>
            <a:normAutofit/>
          </a:bodyPr>
          <a:lstStyle/>
          <a:p>
            <a:r>
              <a:rPr lang="zh-CN" altLang="en-US" sz="2800" dirty="0"/>
              <a:t>引脚图</a:t>
            </a:r>
          </a:p>
        </p:txBody>
      </p:sp>
      <p:sp>
        <p:nvSpPr>
          <p:cNvPr id="3" name="内容占位符 2">
            <a:extLst>
              <a:ext uri="{FF2B5EF4-FFF2-40B4-BE49-F238E27FC236}">
                <a16:creationId xmlns:a16="http://schemas.microsoft.com/office/drawing/2014/main" id="{8766C1A5-47A2-45A3-B86B-64C6EC2C599B}"/>
              </a:ext>
            </a:extLst>
          </p:cNvPr>
          <p:cNvSpPr>
            <a:spLocks noGrp="1"/>
          </p:cNvSpPr>
          <p:nvPr>
            <p:ph idx="1"/>
          </p:nvPr>
        </p:nvSpPr>
        <p:spPr/>
        <p:txBody>
          <a:bodyPr>
            <a:normAutofit fontScale="70000" lnSpcReduction="20000"/>
          </a:bodyPr>
          <a:lstStyle/>
          <a:p>
            <a:r>
              <a:rPr lang="en-US" altLang="zh-CN" dirty="0"/>
              <a:t>1838</a:t>
            </a:r>
            <a:r>
              <a:rPr lang="zh-CN" altLang="zh-CN" dirty="0"/>
              <a:t>红外接收头有三个引脚</a:t>
            </a:r>
            <a:endParaRPr lang="en-US" altLang="zh-CN" dirty="0"/>
          </a:p>
          <a:p>
            <a:pPr marL="914400" lvl="1" indent="-457200">
              <a:buFont typeface="+mj-lt"/>
              <a:buAutoNum type="arabicPeriod"/>
            </a:pPr>
            <a:r>
              <a:rPr lang="en-US" altLang="zh-CN" dirty="0"/>
              <a:t>VOUT</a:t>
            </a:r>
            <a:r>
              <a:rPr lang="zh-CN" altLang="en-US" dirty="0"/>
              <a:t>连接到</a:t>
            </a:r>
            <a:r>
              <a:rPr lang="en-US" altLang="zh-CN" dirty="0" err="1"/>
              <a:t>arduino</a:t>
            </a:r>
            <a:r>
              <a:rPr lang="zh-CN" altLang="en-US" dirty="0"/>
              <a:t>端</a:t>
            </a:r>
            <a:r>
              <a:rPr lang="zh-CN" altLang="zh-CN" dirty="0"/>
              <a:t>口</a:t>
            </a:r>
            <a:endParaRPr lang="en-US" altLang="zh-CN" dirty="0"/>
          </a:p>
          <a:p>
            <a:pPr marL="914400" lvl="1" indent="-457200">
              <a:buFont typeface="+mj-lt"/>
              <a:buAutoNum type="arabicPeriod"/>
            </a:pPr>
            <a:r>
              <a:rPr lang="en-US" altLang="zh-CN" dirty="0"/>
              <a:t>GND</a:t>
            </a:r>
            <a:r>
              <a:rPr lang="zh-CN" altLang="en-US" dirty="0"/>
              <a:t>连接到</a:t>
            </a:r>
            <a:r>
              <a:rPr lang="en-US" altLang="zh-CN" dirty="0"/>
              <a:t>GND</a:t>
            </a:r>
          </a:p>
          <a:p>
            <a:pPr marL="914400" lvl="1" indent="-457200">
              <a:buFont typeface="+mj-lt"/>
              <a:buAutoNum type="arabicPeriod"/>
            </a:pPr>
            <a:r>
              <a:rPr lang="en-US" altLang="zh-CN" dirty="0"/>
              <a:t>VCC</a:t>
            </a:r>
            <a:r>
              <a:rPr lang="zh-CN" altLang="en-US" dirty="0"/>
              <a:t>连接到</a:t>
            </a:r>
            <a:r>
              <a:rPr lang="en-US" altLang="zh-CN" dirty="0"/>
              <a:t>+5v</a:t>
            </a:r>
          </a:p>
          <a:p>
            <a:r>
              <a:rPr lang="zh-CN" altLang="en-US" dirty="0"/>
              <a:t>参数</a:t>
            </a:r>
            <a:endParaRPr lang="en-US" altLang="zh-CN" dirty="0"/>
          </a:p>
          <a:p>
            <a:pPr lvl="1"/>
            <a:r>
              <a:rPr lang="zh-CN" altLang="zh-CN" dirty="0"/>
              <a:t>外形尺寸：</a:t>
            </a:r>
            <a:r>
              <a:rPr lang="en-US" altLang="zh-CN" dirty="0"/>
              <a:t>7.4X6.2X5.3mm</a:t>
            </a:r>
            <a:r>
              <a:rPr lang="zh-CN" altLang="zh-CN" dirty="0"/>
              <a:t>（长</a:t>
            </a:r>
            <a:r>
              <a:rPr lang="en-US" altLang="zh-CN" dirty="0"/>
              <a:t>X</a:t>
            </a:r>
            <a:r>
              <a:rPr lang="zh-CN" altLang="zh-CN" dirty="0"/>
              <a:t>宽</a:t>
            </a:r>
            <a:r>
              <a:rPr lang="en-US" altLang="zh-CN" dirty="0"/>
              <a:t>X</a:t>
            </a:r>
            <a:r>
              <a:rPr lang="zh-CN" altLang="zh-CN" dirty="0"/>
              <a:t>高）</a:t>
            </a:r>
          </a:p>
          <a:p>
            <a:pPr lvl="1"/>
            <a:r>
              <a:rPr lang="zh-CN" altLang="zh-CN" dirty="0"/>
              <a:t>工作电压：</a:t>
            </a:r>
            <a:r>
              <a:rPr lang="en-US" altLang="zh-CN" dirty="0"/>
              <a:t>2.7-5.5V</a:t>
            </a:r>
            <a:endParaRPr lang="zh-CN" altLang="zh-CN" dirty="0"/>
          </a:p>
          <a:p>
            <a:pPr lvl="1"/>
            <a:r>
              <a:rPr lang="zh-CN" altLang="zh-CN" dirty="0"/>
              <a:t>接收距离：</a:t>
            </a:r>
            <a:r>
              <a:rPr lang="en-US" altLang="zh-CN" dirty="0"/>
              <a:t>20-23M</a:t>
            </a:r>
            <a:endParaRPr lang="zh-CN" altLang="zh-CN" dirty="0"/>
          </a:p>
          <a:p>
            <a:pPr lvl="1"/>
            <a:r>
              <a:rPr lang="zh-CN" altLang="zh-CN" dirty="0"/>
              <a:t>管脚间距：</a:t>
            </a:r>
            <a:r>
              <a:rPr lang="en-US" altLang="zh-CN" dirty="0"/>
              <a:t>2.54mm</a:t>
            </a:r>
            <a:endParaRPr lang="zh-CN" altLang="zh-CN" dirty="0"/>
          </a:p>
          <a:p>
            <a:pPr lvl="1"/>
            <a:r>
              <a:rPr lang="zh-CN" altLang="zh-CN" dirty="0"/>
              <a:t>脚长：</a:t>
            </a:r>
            <a:r>
              <a:rPr lang="en-US" altLang="zh-CN" dirty="0"/>
              <a:t>23mm</a:t>
            </a:r>
            <a:endParaRPr lang="zh-CN" altLang="zh-CN" dirty="0"/>
          </a:p>
          <a:p>
            <a:pPr lvl="1"/>
            <a:r>
              <a:rPr lang="zh-CN" altLang="zh-CN" dirty="0"/>
              <a:t>采用内、外双屏蔽直插式外形结构，抗光、电磁干扰能力强，宽角度及长距离接收。</a:t>
            </a:r>
          </a:p>
        </p:txBody>
      </p:sp>
      <p:pic>
        <p:nvPicPr>
          <p:cNvPr id="4" name="图片 3">
            <a:extLst>
              <a:ext uri="{FF2B5EF4-FFF2-40B4-BE49-F238E27FC236}">
                <a16:creationId xmlns:a16="http://schemas.microsoft.com/office/drawing/2014/main" id="{FB01F4AD-3C4D-482A-926E-E8CB9D48D452}"/>
              </a:ext>
            </a:extLst>
          </p:cNvPr>
          <p:cNvPicPr/>
          <p:nvPr/>
        </p:nvPicPr>
        <p:blipFill>
          <a:blip r:embed="rId2"/>
          <a:srcRect r="65147"/>
          <a:stretch>
            <a:fillRect/>
          </a:stretch>
        </p:blipFill>
        <p:spPr>
          <a:xfrm>
            <a:off x="9433622" y="2667000"/>
            <a:ext cx="1054735" cy="2253615"/>
          </a:xfrm>
          <a:prstGeom prst="rect">
            <a:avLst/>
          </a:prstGeom>
        </p:spPr>
      </p:pic>
    </p:spTree>
    <p:extLst>
      <p:ext uri="{BB962C8B-B14F-4D97-AF65-F5344CB8AC3E}">
        <p14:creationId xmlns:p14="http://schemas.microsoft.com/office/powerpoint/2010/main" val="23771063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61607-4093-4362-AFE7-D0D11E3631B7}"/>
              </a:ext>
            </a:extLst>
          </p:cNvPr>
          <p:cNvSpPr>
            <a:spLocks noGrp="1"/>
          </p:cNvSpPr>
          <p:nvPr>
            <p:ph type="title"/>
          </p:nvPr>
        </p:nvSpPr>
        <p:spPr/>
        <p:txBody>
          <a:bodyPr/>
          <a:lstStyle/>
          <a:p>
            <a:pPr algn="ctr"/>
            <a:r>
              <a:rPr lang="zh-CN" altLang="en-US" dirty="0"/>
              <a:t>实验</a:t>
            </a:r>
            <a:r>
              <a:rPr lang="en-US" altLang="zh-CN" dirty="0"/>
              <a:t>27</a:t>
            </a:r>
            <a:r>
              <a:rPr lang="zh-CN" altLang="en-US" dirty="0"/>
              <a:t>：驱动步进电机</a:t>
            </a:r>
          </a:p>
        </p:txBody>
      </p:sp>
      <p:sp>
        <p:nvSpPr>
          <p:cNvPr id="3" name="内容占位符 2">
            <a:extLst>
              <a:ext uri="{FF2B5EF4-FFF2-40B4-BE49-F238E27FC236}">
                <a16:creationId xmlns:a16="http://schemas.microsoft.com/office/drawing/2014/main" id="{5450609F-F0E0-4D32-AD98-C814062454FD}"/>
              </a:ext>
            </a:extLst>
          </p:cNvPr>
          <p:cNvSpPr>
            <a:spLocks noGrp="1"/>
          </p:cNvSpPr>
          <p:nvPr>
            <p:ph idx="1"/>
          </p:nvPr>
        </p:nvSpPr>
        <p:spPr/>
        <p:txBody>
          <a:bodyPr/>
          <a:lstStyle/>
          <a:p>
            <a:pPr lvl="0"/>
            <a:r>
              <a:rPr lang="zh-CN" altLang="en-US" dirty="0"/>
              <a:t>实验器材</a:t>
            </a:r>
            <a:endParaRPr lang="en-US" altLang="zh-CN" dirty="0"/>
          </a:p>
          <a:p>
            <a:pPr lvl="1"/>
            <a:r>
              <a:rPr lang="en-US" altLang="zh-CN" dirty="0"/>
              <a:t>Arduino</a:t>
            </a:r>
            <a:r>
              <a:rPr lang="zh-CN" altLang="zh-CN" dirty="0"/>
              <a:t>开发板</a:t>
            </a:r>
          </a:p>
          <a:p>
            <a:pPr lvl="1"/>
            <a:r>
              <a:rPr lang="zh-CN" altLang="zh-CN" dirty="0"/>
              <a:t>步进电机</a:t>
            </a:r>
            <a:r>
              <a:rPr lang="en-US" altLang="zh-CN" dirty="0"/>
              <a:t>1</a:t>
            </a:r>
            <a:r>
              <a:rPr lang="zh-CN" altLang="zh-CN" dirty="0"/>
              <a:t>个</a:t>
            </a:r>
          </a:p>
          <a:p>
            <a:pPr lvl="1"/>
            <a:r>
              <a:rPr lang="en-US" altLang="zh-CN" dirty="0"/>
              <a:t>ULN2003</a:t>
            </a:r>
            <a:r>
              <a:rPr lang="zh-CN" altLang="zh-CN" dirty="0"/>
              <a:t>驱动芯片</a:t>
            </a:r>
          </a:p>
          <a:p>
            <a:pPr lvl="1"/>
            <a:r>
              <a:rPr lang="zh-CN" altLang="zh-CN" dirty="0"/>
              <a:t>面包板</a:t>
            </a:r>
            <a:r>
              <a:rPr lang="zh-CN" altLang="en-US" dirty="0"/>
              <a:t>及</a:t>
            </a:r>
            <a:r>
              <a:rPr lang="zh-CN" altLang="zh-CN" dirty="0"/>
              <a:t>跳线</a:t>
            </a:r>
          </a:p>
        </p:txBody>
      </p:sp>
    </p:spTree>
    <p:extLst>
      <p:ext uri="{BB962C8B-B14F-4D97-AF65-F5344CB8AC3E}">
        <p14:creationId xmlns:p14="http://schemas.microsoft.com/office/powerpoint/2010/main" val="156124350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13FD9-D594-4FF6-87CB-E4FEBED4BFB4}"/>
              </a:ext>
            </a:extLst>
          </p:cNvPr>
          <p:cNvSpPr>
            <a:spLocks noGrp="1"/>
          </p:cNvSpPr>
          <p:nvPr>
            <p:ph type="title"/>
          </p:nvPr>
        </p:nvSpPr>
        <p:spPr/>
        <p:txBody>
          <a:bodyPr>
            <a:normAutofit/>
          </a:bodyPr>
          <a:lstStyle/>
          <a:p>
            <a:r>
              <a:rPr lang="zh-CN" altLang="en-US" sz="2800" dirty="0"/>
              <a:t>实物图</a:t>
            </a:r>
          </a:p>
        </p:txBody>
      </p:sp>
      <p:pic>
        <p:nvPicPr>
          <p:cNvPr id="4" name="内容占位符 3" descr="Snap1.jpg">
            <a:extLst>
              <a:ext uri="{FF2B5EF4-FFF2-40B4-BE49-F238E27FC236}">
                <a16:creationId xmlns:a16="http://schemas.microsoft.com/office/drawing/2014/main" id="{38643D14-90AC-4816-A5A5-D7FCDEB5FB58}"/>
              </a:ext>
            </a:extLst>
          </p:cNvPr>
          <p:cNvPicPr>
            <a:picLocks noGrp="1"/>
          </p:cNvPicPr>
          <p:nvPr>
            <p:ph idx="1"/>
          </p:nvPr>
        </p:nvPicPr>
        <p:blipFill>
          <a:blip r:embed="rId2"/>
          <a:stretch>
            <a:fillRect/>
          </a:stretch>
        </p:blipFill>
        <p:spPr>
          <a:xfrm>
            <a:off x="4451978" y="2667000"/>
            <a:ext cx="3988132" cy="3332163"/>
          </a:xfrm>
          <a:prstGeom prst="rect">
            <a:avLst/>
          </a:prstGeom>
          <a:noFill/>
          <a:ln w="9525">
            <a:noFill/>
          </a:ln>
        </p:spPr>
      </p:pic>
    </p:spTree>
    <p:extLst>
      <p:ext uri="{BB962C8B-B14F-4D97-AF65-F5344CB8AC3E}">
        <p14:creationId xmlns:p14="http://schemas.microsoft.com/office/powerpoint/2010/main" val="3288662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37ABE-5012-42A5-BAFB-DC590C22ABC3}"/>
              </a:ext>
            </a:extLst>
          </p:cNvPr>
          <p:cNvSpPr>
            <a:spLocks noGrp="1"/>
          </p:cNvSpPr>
          <p:nvPr>
            <p:ph type="title"/>
          </p:nvPr>
        </p:nvSpPr>
        <p:spPr/>
        <p:txBody>
          <a:bodyPr/>
          <a:lstStyle/>
          <a:p>
            <a:r>
              <a:rPr lang="zh-CN" altLang="en-US" dirty="0"/>
              <a:t>问题：步进电机只向一个方向转</a:t>
            </a:r>
          </a:p>
        </p:txBody>
      </p:sp>
      <p:pic>
        <p:nvPicPr>
          <p:cNvPr id="1026" name="Picture 2">
            <a:extLst>
              <a:ext uri="{FF2B5EF4-FFF2-40B4-BE49-F238E27FC236}">
                <a16:creationId xmlns:a16="http://schemas.microsoft.com/office/drawing/2014/main" id="{49BB76CA-7818-4347-9B74-D6E3675B5B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6266" y="2438401"/>
            <a:ext cx="2996222" cy="333216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5F57E67-2585-43E9-8C6C-D7643CA53112}"/>
              </a:ext>
            </a:extLst>
          </p:cNvPr>
          <p:cNvSpPr txBox="1"/>
          <p:nvPr/>
        </p:nvSpPr>
        <p:spPr>
          <a:xfrm>
            <a:off x="2340975" y="2811820"/>
            <a:ext cx="4845378" cy="2585323"/>
          </a:xfrm>
          <a:prstGeom prst="rect">
            <a:avLst/>
          </a:prstGeom>
          <a:noFill/>
        </p:spPr>
        <p:txBody>
          <a:bodyPr wrap="square" rtlCol="0">
            <a:spAutoFit/>
          </a:bodyPr>
          <a:lstStyle/>
          <a:p>
            <a:pPr marL="342900" indent="-342900">
              <a:buFont typeface="+mj-lt"/>
              <a:buAutoNum type="arabicPeriod"/>
            </a:pPr>
            <a:r>
              <a:rPr lang="zh-CN" altLang="en-US" dirty="0"/>
              <a:t>假设电机与</a:t>
            </a:r>
            <a:r>
              <a:rPr lang="en-US" altLang="zh-CN" dirty="0"/>
              <a:t>Arduino</a:t>
            </a:r>
            <a:r>
              <a:rPr lang="zh-CN" altLang="en-US" dirty="0"/>
              <a:t>接口</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连接。</a:t>
            </a:r>
            <a:endParaRPr lang="en-US" altLang="zh-CN" dirty="0"/>
          </a:p>
          <a:p>
            <a:pPr marL="342900" indent="-342900">
              <a:buFont typeface="+mj-lt"/>
              <a:buAutoNum type="arabicPeriod"/>
            </a:pPr>
            <a:r>
              <a:rPr lang="zh-CN" altLang="en-US" dirty="0"/>
              <a:t>颜色表示电机延伸的</a:t>
            </a:r>
            <a:r>
              <a:rPr lang="en-US" altLang="zh-CN" dirty="0"/>
              <a:t>5</a:t>
            </a:r>
            <a:r>
              <a:rPr lang="zh-CN" altLang="en-US" dirty="0"/>
              <a:t>根导线，其编号为</a:t>
            </a:r>
            <a:r>
              <a:rPr lang="en-US" altLang="zh-CN" dirty="0"/>
              <a:t>1-5</a:t>
            </a:r>
            <a:r>
              <a:rPr lang="zh-CN" altLang="en-US" dirty="0"/>
              <a:t>。其中编号</a:t>
            </a:r>
            <a:r>
              <a:rPr lang="en-US" altLang="zh-CN" dirty="0"/>
              <a:t>5</a:t>
            </a:r>
            <a:r>
              <a:rPr lang="zh-CN" altLang="en-US" dirty="0"/>
              <a:t>为电源正极，编号</a:t>
            </a:r>
            <a:r>
              <a:rPr lang="en-US" altLang="zh-CN" dirty="0"/>
              <a:t>1-4</a:t>
            </a:r>
            <a:r>
              <a:rPr lang="zh-CN" altLang="en-US" dirty="0"/>
              <a:t>和</a:t>
            </a:r>
            <a:r>
              <a:rPr lang="en-US" altLang="zh-CN" dirty="0"/>
              <a:t>ULN2003</a:t>
            </a:r>
            <a:r>
              <a:rPr lang="zh-CN" altLang="zh-CN" dirty="0"/>
              <a:t>驱动芯片</a:t>
            </a:r>
            <a:r>
              <a:rPr lang="zh-CN" altLang="en-US" dirty="0"/>
              <a:t>的</a:t>
            </a:r>
            <a:r>
              <a:rPr lang="en-US" altLang="zh-CN" dirty="0"/>
              <a:t>IN1-IN4</a:t>
            </a:r>
            <a:r>
              <a:rPr lang="zh-CN" altLang="en-US" dirty="0"/>
              <a:t>一一对应。</a:t>
            </a:r>
            <a:endParaRPr lang="en-US" altLang="zh-CN" dirty="0"/>
          </a:p>
          <a:p>
            <a:pPr marL="342900" indent="-342900">
              <a:buFont typeface="+mj-lt"/>
              <a:buAutoNum type="arabicPeriod"/>
            </a:pPr>
            <a:r>
              <a:rPr lang="zh-CN" altLang="en-US" dirty="0"/>
              <a:t>在使用</a:t>
            </a:r>
            <a:r>
              <a:rPr lang="en-US" altLang="zh-CN" dirty="0"/>
              <a:t>stepper</a:t>
            </a:r>
            <a:r>
              <a:rPr lang="zh-CN" altLang="en-US" dirty="0"/>
              <a:t>类创建实例时，入参的四个接口为</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，对应的顺序应该是</a:t>
            </a:r>
            <a:r>
              <a:rPr lang="en-US" altLang="zh-CN" dirty="0"/>
              <a:t>IN1</a:t>
            </a:r>
            <a:r>
              <a:rPr lang="zh-CN" altLang="en-US" dirty="0"/>
              <a:t>，</a:t>
            </a:r>
            <a:r>
              <a:rPr lang="en-US" altLang="zh-CN" dirty="0"/>
              <a:t>IN3</a:t>
            </a:r>
            <a:r>
              <a:rPr lang="zh-CN" altLang="en-US" dirty="0"/>
              <a:t>，</a:t>
            </a:r>
            <a:r>
              <a:rPr lang="en-US" altLang="zh-CN" dirty="0"/>
              <a:t>IN2</a:t>
            </a:r>
            <a:r>
              <a:rPr lang="zh-CN" altLang="en-US" dirty="0"/>
              <a:t>，</a:t>
            </a:r>
            <a:r>
              <a:rPr lang="en-US" altLang="zh-CN" dirty="0"/>
              <a:t>IN4</a:t>
            </a:r>
            <a:r>
              <a:rPr lang="zh-CN" altLang="en-US" dirty="0"/>
              <a:t>。（解决步进电机只向一个方向转）</a:t>
            </a:r>
            <a:endParaRPr lang="en-US" altLang="zh-CN" dirty="0"/>
          </a:p>
          <a:p>
            <a:pPr marL="342900" indent="-342900">
              <a:buFont typeface="+mj-lt"/>
              <a:buAutoNum type="arabicPeriod"/>
            </a:pPr>
            <a:endParaRPr lang="zh-CN" altLang="en-US" dirty="0"/>
          </a:p>
        </p:txBody>
      </p:sp>
    </p:spTree>
    <p:extLst>
      <p:ext uri="{BB962C8B-B14F-4D97-AF65-F5344CB8AC3E}">
        <p14:creationId xmlns:p14="http://schemas.microsoft.com/office/powerpoint/2010/main" val="37967125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0CBB2-7A7E-406D-95F1-15A6869E6851}"/>
              </a:ext>
            </a:extLst>
          </p:cNvPr>
          <p:cNvSpPr>
            <a:spLocks noGrp="1"/>
          </p:cNvSpPr>
          <p:nvPr>
            <p:ph type="title"/>
          </p:nvPr>
        </p:nvSpPr>
        <p:spPr/>
        <p:txBody>
          <a:bodyPr/>
          <a:lstStyle/>
          <a:p>
            <a:r>
              <a:rPr lang="zh-CN" altLang="en-US" dirty="0"/>
              <a:t>实验</a:t>
            </a:r>
            <a:r>
              <a:rPr lang="en-US" altLang="zh-CN" dirty="0"/>
              <a:t>28</a:t>
            </a:r>
            <a:r>
              <a:rPr lang="zh-CN" altLang="en-US" dirty="0"/>
              <a:t>：电位器控制步进电机</a:t>
            </a:r>
          </a:p>
        </p:txBody>
      </p:sp>
    </p:spTree>
    <p:extLst>
      <p:ext uri="{BB962C8B-B14F-4D97-AF65-F5344CB8AC3E}">
        <p14:creationId xmlns:p14="http://schemas.microsoft.com/office/powerpoint/2010/main" val="23707352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81765-2268-41A8-AF6A-1A6401AA420A}"/>
              </a:ext>
            </a:extLst>
          </p:cNvPr>
          <p:cNvSpPr>
            <a:spLocks noGrp="1"/>
          </p:cNvSpPr>
          <p:nvPr>
            <p:ph type="title"/>
          </p:nvPr>
        </p:nvSpPr>
        <p:spPr/>
        <p:txBody>
          <a:bodyPr>
            <a:normAutofit/>
          </a:bodyPr>
          <a:lstStyle/>
          <a:p>
            <a:r>
              <a:rPr lang="zh-CN" altLang="en-US" sz="2800" dirty="0"/>
              <a:t>实验说明</a:t>
            </a:r>
          </a:p>
        </p:txBody>
      </p:sp>
      <p:sp>
        <p:nvSpPr>
          <p:cNvPr id="3" name="内容占位符 2">
            <a:extLst>
              <a:ext uri="{FF2B5EF4-FFF2-40B4-BE49-F238E27FC236}">
                <a16:creationId xmlns:a16="http://schemas.microsoft.com/office/drawing/2014/main" id="{6EABD568-A004-4823-AEC7-7882ABA859DD}"/>
              </a:ext>
            </a:extLst>
          </p:cNvPr>
          <p:cNvSpPr>
            <a:spLocks noGrp="1"/>
          </p:cNvSpPr>
          <p:nvPr>
            <p:ph idx="1"/>
          </p:nvPr>
        </p:nvSpPr>
        <p:spPr/>
        <p:txBody>
          <a:bodyPr>
            <a:normAutofit/>
          </a:bodyPr>
          <a:lstStyle/>
          <a:p>
            <a:r>
              <a:rPr lang="zh-CN" altLang="zh-CN" dirty="0"/>
              <a:t>使用遥控器控制</a:t>
            </a:r>
            <a:r>
              <a:rPr lang="en-US" altLang="zh-CN" dirty="0" err="1"/>
              <a:t>arduino</a:t>
            </a:r>
            <a:r>
              <a:rPr lang="zh-CN" altLang="en-US" dirty="0"/>
              <a:t>，</a:t>
            </a:r>
            <a:r>
              <a:rPr lang="zh-CN" altLang="zh-CN" dirty="0"/>
              <a:t>首先得知道遥控器各按键对应的编码，不同的遥控器，不同的按键，不同的协议，对应不同的编码。</a:t>
            </a:r>
          </a:p>
          <a:p>
            <a:r>
              <a:rPr lang="zh-CN" altLang="zh-CN" dirty="0"/>
              <a:t>红外接收模块中的一体化红外接收头，内部集成了红外接收电路，包括红外检测二极管，放大器，限幅器，带通滤波电容，积分电路，比较器等。能够将接收到的调制波进行解调。</a:t>
            </a:r>
            <a:endParaRPr lang="en-US" altLang="zh-CN" dirty="0"/>
          </a:p>
          <a:p>
            <a:r>
              <a:rPr lang="zh-CN" altLang="zh-CN" dirty="0"/>
              <a:t>本次实验利用红外遥控器发出的红外载波信号，红外接收模块接收解调红外信号，来相应控制</a:t>
            </a:r>
            <a:r>
              <a:rPr lang="en-US" altLang="zh-CN" dirty="0"/>
              <a:t>LED</a:t>
            </a:r>
            <a:r>
              <a:rPr lang="zh-CN" altLang="zh-CN" dirty="0"/>
              <a:t>通断。</a:t>
            </a:r>
          </a:p>
        </p:txBody>
      </p:sp>
    </p:spTree>
    <p:extLst>
      <p:ext uri="{BB962C8B-B14F-4D97-AF65-F5344CB8AC3E}">
        <p14:creationId xmlns:p14="http://schemas.microsoft.com/office/powerpoint/2010/main" val="140108489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0733B-F327-46EC-8B3E-704C01F687ED}"/>
              </a:ext>
            </a:extLst>
          </p:cNvPr>
          <p:cNvSpPr>
            <a:spLocks noGrp="1"/>
          </p:cNvSpPr>
          <p:nvPr>
            <p:ph type="title"/>
          </p:nvPr>
        </p:nvSpPr>
        <p:spPr/>
        <p:txBody>
          <a:bodyPr>
            <a:normAutofit/>
          </a:bodyPr>
          <a:lstStyle/>
          <a:p>
            <a:r>
              <a:rPr lang="zh-CN" altLang="en-US" sz="2800" dirty="0"/>
              <a:t>相关库文件</a:t>
            </a:r>
          </a:p>
        </p:txBody>
      </p:sp>
      <p:sp>
        <p:nvSpPr>
          <p:cNvPr id="3" name="内容占位符 2">
            <a:extLst>
              <a:ext uri="{FF2B5EF4-FFF2-40B4-BE49-F238E27FC236}">
                <a16:creationId xmlns:a16="http://schemas.microsoft.com/office/drawing/2014/main" id="{2BF7B082-0CF2-4060-B29F-B974A6C64A69}"/>
              </a:ext>
            </a:extLst>
          </p:cNvPr>
          <p:cNvSpPr>
            <a:spLocks noGrp="1"/>
          </p:cNvSpPr>
          <p:nvPr>
            <p:ph idx="1"/>
          </p:nvPr>
        </p:nvSpPr>
        <p:spPr>
          <a:xfrm>
            <a:off x="1309512" y="2026764"/>
            <a:ext cx="10272889" cy="3959257"/>
          </a:xfrm>
        </p:spPr>
        <p:txBody>
          <a:bodyPr>
            <a:normAutofit fontScale="85000" lnSpcReduction="20000"/>
          </a:bodyPr>
          <a:lstStyle/>
          <a:p>
            <a:r>
              <a:rPr lang="zh-CN" altLang="zh-CN" dirty="0">
                <a:latin typeface="宋体" panose="02010600030101010101" pitchFamily="2" charset="-122"/>
                <a:ea typeface="宋体" panose="02010600030101010101" pitchFamily="2" charset="-122"/>
              </a:rPr>
              <a:t>需要库文件</a:t>
            </a:r>
            <a:r>
              <a:rPr lang="en-US" altLang="zh-CN" dirty="0">
                <a:latin typeface="宋体" panose="02010600030101010101" pitchFamily="2" charset="-122"/>
                <a:ea typeface="宋体" panose="02010600030101010101" pitchFamily="2" charset="-122"/>
              </a:rPr>
              <a:t>&lt;</a:t>
            </a:r>
            <a:r>
              <a:rPr lang="en-US" altLang="zh-CN" dirty="0" err="1">
                <a:latin typeface="宋体" panose="02010600030101010101" pitchFamily="2" charset="-122"/>
                <a:ea typeface="宋体" panose="02010600030101010101" pitchFamily="2" charset="-122"/>
              </a:rPr>
              <a:t>IRremote</a:t>
            </a:r>
            <a:r>
              <a:rPr lang="en-US" altLang="zh-CN" dirty="0">
                <a:latin typeface="宋体" panose="02010600030101010101" pitchFamily="2" charset="-122"/>
                <a:ea typeface="宋体" panose="02010600030101010101" pitchFamily="2" charset="-122"/>
              </a:rPr>
              <a:t>&gt;</a:t>
            </a:r>
          </a:p>
          <a:p>
            <a:r>
              <a:rPr lang="en-US" altLang="zh-CN" dirty="0" err="1">
                <a:latin typeface="宋体" panose="02010600030101010101" pitchFamily="2" charset="-122"/>
                <a:ea typeface="宋体" panose="02010600030101010101" pitchFamily="2" charset="-122"/>
              </a:rPr>
              <a:t>IRrecv</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irrecv</a:t>
            </a:r>
            <a:r>
              <a:rPr lang="en-US" altLang="zh-CN" dirty="0">
                <a:latin typeface="宋体" panose="02010600030101010101" pitchFamily="2" charset="-122"/>
                <a:ea typeface="宋体" panose="02010600030101010101" pitchFamily="2" charset="-122"/>
              </a:rPr>
              <a:t>(pin);          </a:t>
            </a:r>
          </a:p>
          <a:p>
            <a:pPr lvl="1"/>
            <a:r>
              <a:rPr lang="zh-CN" altLang="zh-CN" dirty="0">
                <a:latin typeface="宋体" panose="02010600030101010101" pitchFamily="2" charset="-122"/>
                <a:ea typeface="宋体" panose="02010600030101010101" pitchFamily="2" charset="-122"/>
              </a:rPr>
              <a:t>设置</a:t>
            </a:r>
            <a:r>
              <a:rPr lang="en-US" altLang="zh-CN" dirty="0">
                <a:latin typeface="宋体" panose="02010600030101010101" pitchFamily="2" charset="-122"/>
                <a:ea typeface="宋体" panose="02010600030101010101" pitchFamily="2" charset="-122"/>
              </a:rPr>
              <a:t>pin</a:t>
            </a:r>
            <a:r>
              <a:rPr lang="zh-CN" altLang="zh-CN" dirty="0">
                <a:latin typeface="宋体" panose="02010600030101010101" pitchFamily="2" charset="-122"/>
                <a:ea typeface="宋体" panose="02010600030101010101" pitchFamily="2" charset="-122"/>
              </a:rPr>
              <a:t>定义的端口为红外信号接收端口</a:t>
            </a:r>
          </a:p>
          <a:p>
            <a:r>
              <a:rPr lang="en-US" altLang="zh-CN" dirty="0" err="1">
                <a:latin typeface="宋体" panose="02010600030101010101" pitchFamily="2" charset="-122"/>
                <a:ea typeface="宋体" panose="02010600030101010101" pitchFamily="2" charset="-122"/>
              </a:rPr>
              <a:t>decode_results</a:t>
            </a:r>
            <a:r>
              <a:rPr lang="en-US" altLang="zh-CN" dirty="0">
                <a:latin typeface="宋体" panose="02010600030101010101" pitchFamily="2" charset="-122"/>
                <a:ea typeface="宋体" panose="02010600030101010101" pitchFamily="2" charset="-122"/>
              </a:rPr>
              <a:t> 	results;  </a:t>
            </a:r>
          </a:p>
          <a:p>
            <a:pPr lvl="1"/>
            <a:r>
              <a:rPr lang="zh-CN" altLang="zh-CN" dirty="0">
                <a:latin typeface="宋体" panose="02010600030101010101" pitchFamily="2" charset="-122"/>
                <a:ea typeface="宋体" panose="02010600030101010101" pitchFamily="2" charset="-122"/>
              </a:rPr>
              <a:t>定义</a:t>
            </a:r>
            <a:r>
              <a:rPr lang="en-US" altLang="zh-CN" dirty="0">
                <a:latin typeface="宋体" panose="02010600030101010101" pitchFamily="2" charset="-122"/>
                <a:ea typeface="宋体" panose="02010600030101010101" pitchFamily="2" charset="-122"/>
              </a:rPr>
              <a:t>results</a:t>
            </a:r>
            <a:r>
              <a:rPr lang="zh-CN" altLang="zh-CN" dirty="0">
                <a:latin typeface="宋体" panose="02010600030101010101" pitchFamily="2" charset="-122"/>
                <a:ea typeface="宋体" panose="02010600030101010101" pitchFamily="2" charset="-122"/>
              </a:rPr>
              <a:t>变量为红外结果存放位置</a:t>
            </a:r>
          </a:p>
          <a:p>
            <a:r>
              <a:rPr lang="en-US" altLang="zh-CN" dirty="0" err="1">
                <a:latin typeface="宋体" panose="02010600030101010101" pitchFamily="2" charset="-122"/>
                <a:ea typeface="宋体" panose="02010600030101010101" pitchFamily="2" charset="-122"/>
              </a:rPr>
              <a:t>irrecv.enableIRIn</a:t>
            </a:r>
            <a:r>
              <a:rPr lang="en-US" altLang="zh-CN" dirty="0">
                <a:latin typeface="宋体" panose="02010600030101010101" pitchFamily="2" charset="-122"/>
                <a:ea typeface="宋体" panose="02010600030101010101" pitchFamily="2" charset="-122"/>
              </a:rPr>
              <a:t>();         </a:t>
            </a:r>
          </a:p>
          <a:p>
            <a:pPr lvl="1"/>
            <a:r>
              <a:rPr lang="zh-CN" altLang="zh-CN" dirty="0">
                <a:latin typeface="宋体" panose="02010600030101010101" pitchFamily="2" charset="-122"/>
                <a:ea typeface="宋体" panose="02010600030101010101" pitchFamily="2" charset="-122"/>
              </a:rPr>
              <a:t>启动红外解码</a:t>
            </a:r>
          </a:p>
          <a:p>
            <a:r>
              <a:rPr lang="en-US" altLang="zh-CN" dirty="0">
                <a:latin typeface="宋体" panose="02010600030101010101" pitchFamily="2" charset="-122"/>
                <a:ea typeface="宋体" panose="02010600030101010101" pitchFamily="2" charset="-122"/>
              </a:rPr>
              <a:t>int </a:t>
            </a:r>
            <a:r>
              <a:rPr lang="en-US" altLang="zh-CN" dirty="0" err="1">
                <a:latin typeface="宋体" panose="02010600030101010101" pitchFamily="2" charset="-122"/>
                <a:ea typeface="宋体" panose="02010600030101010101" pitchFamily="2" charset="-122"/>
              </a:rPr>
              <a:t>irrecv.decode</a:t>
            </a:r>
            <a:r>
              <a:rPr lang="en-US" altLang="zh-CN" dirty="0">
                <a:latin typeface="宋体" panose="02010600030101010101" pitchFamily="2" charset="-122"/>
                <a:ea typeface="宋体" panose="02010600030101010101" pitchFamily="2" charset="-122"/>
              </a:rPr>
              <a:t>(&amp;results)   </a:t>
            </a:r>
          </a:p>
          <a:p>
            <a:pPr lvl="1"/>
            <a:r>
              <a:rPr lang="zh-CN" altLang="zh-CN" dirty="0">
                <a:latin typeface="宋体" panose="02010600030101010101" pitchFamily="2" charset="-122"/>
                <a:ea typeface="宋体" panose="02010600030101010101" pitchFamily="2" charset="-122"/>
              </a:rPr>
              <a:t>判断是否已经收到编码，如果成功返回</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，数据放入</a:t>
            </a:r>
            <a:r>
              <a:rPr lang="en-US" altLang="zh-CN" dirty="0">
                <a:latin typeface="宋体" panose="02010600030101010101" pitchFamily="2" charset="-122"/>
                <a:ea typeface="宋体" panose="02010600030101010101" pitchFamily="2" charset="-122"/>
              </a:rPr>
              <a:t>results</a:t>
            </a:r>
            <a:r>
              <a:rPr lang="zh-CN" altLang="zh-CN" dirty="0">
                <a:latin typeface="宋体" panose="02010600030101010101" pitchFamily="2" charset="-122"/>
                <a:ea typeface="宋体" panose="02010600030101010101" pitchFamily="2" charset="-122"/>
              </a:rPr>
              <a:t>变量中，失败返回</a:t>
            </a:r>
            <a:r>
              <a:rPr lang="en-US" altLang="zh-CN" dirty="0">
                <a:latin typeface="宋体" panose="02010600030101010101" pitchFamily="2" charset="-122"/>
                <a:ea typeface="宋体" panose="02010600030101010101" pitchFamily="2" charset="-122"/>
              </a:rPr>
              <a:t>0</a:t>
            </a:r>
            <a:r>
              <a:rPr lang="zh-CN" altLang="zh-CN" dirty="0">
                <a:latin typeface="宋体" panose="02010600030101010101" pitchFamily="2" charset="-122"/>
                <a:ea typeface="宋体" panose="02010600030101010101" pitchFamily="2" charset="-122"/>
              </a:rPr>
              <a:t>，</a:t>
            </a:r>
          </a:p>
          <a:p>
            <a:r>
              <a:rPr lang="en-US" altLang="zh-CN" dirty="0" err="1">
                <a:latin typeface="宋体" panose="02010600030101010101" pitchFamily="2" charset="-122"/>
                <a:ea typeface="宋体" panose="02010600030101010101" pitchFamily="2" charset="-122"/>
              </a:rPr>
              <a:t>irrecv.resume</a:t>
            </a:r>
            <a:r>
              <a:rPr lang="en-US" altLang="zh-CN" dirty="0">
                <a:latin typeface="宋体" panose="02010600030101010101" pitchFamily="2" charset="-122"/>
                <a:ea typeface="宋体" panose="02010600030101010101" pitchFamily="2" charset="-122"/>
              </a:rPr>
              <a:t>()   </a:t>
            </a:r>
          </a:p>
          <a:p>
            <a:pPr lvl="1"/>
            <a:r>
              <a:rPr lang="zh-CN" altLang="zh-CN" dirty="0">
                <a:latin typeface="宋体" panose="02010600030101010101" pitchFamily="2" charset="-122"/>
                <a:ea typeface="宋体" panose="02010600030101010101" pitchFamily="2" charset="-122"/>
              </a:rPr>
              <a:t>一旦编码解码成功，</a:t>
            </a:r>
            <a:r>
              <a:rPr lang="en-US" altLang="zh-CN" dirty="0">
                <a:latin typeface="宋体" panose="02010600030101010101" pitchFamily="2" charset="-122"/>
                <a:ea typeface="宋体" panose="02010600030101010101" pitchFamily="2" charset="-122"/>
              </a:rPr>
              <a:t>resume()</a:t>
            </a:r>
            <a:r>
              <a:rPr lang="zh-CN" altLang="zh-CN" dirty="0">
                <a:latin typeface="宋体" panose="02010600030101010101" pitchFamily="2" charset="-122"/>
                <a:ea typeface="宋体" panose="02010600030101010101" pitchFamily="2" charset="-122"/>
              </a:rPr>
              <a:t>函数必须被调用来恢复接收下一次编</a:t>
            </a:r>
            <a:r>
              <a:rPr lang="zh-CN" altLang="zh-CN" dirty="0"/>
              <a:t>码</a:t>
            </a:r>
          </a:p>
        </p:txBody>
      </p:sp>
    </p:spTree>
    <p:extLst>
      <p:ext uri="{BB962C8B-B14F-4D97-AF65-F5344CB8AC3E}">
        <p14:creationId xmlns:p14="http://schemas.microsoft.com/office/powerpoint/2010/main" val="23673644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DE724-4D07-4870-B2C1-9C90819FA341}"/>
              </a:ext>
            </a:extLst>
          </p:cNvPr>
          <p:cNvSpPr>
            <a:spLocks noGrp="1"/>
          </p:cNvSpPr>
          <p:nvPr>
            <p:ph type="title"/>
          </p:nvPr>
        </p:nvSpPr>
        <p:spPr/>
        <p:txBody>
          <a:bodyPr/>
          <a:lstStyle/>
          <a:p>
            <a:pPr algn="ctr"/>
            <a:r>
              <a:rPr lang="zh-CN" altLang="en-US" dirty="0"/>
              <a:t>实验</a:t>
            </a:r>
            <a:r>
              <a:rPr lang="en-US" altLang="zh-CN" dirty="0"/>
              <a:t>22</a:t>
            </a:r>
            <a:r>
              <a:rPr lang="zh-CN" altLang="en-US" dirty="0"/>
              <a:t>：红外按键的编码</a:t>
            </a:r>
          </a:p>
        </p:txBody>
      </p:sp>
      <p:sp>
        <p:nvSpPr>
          <p:cNvPr id="3" name="内容占位符 2">
            <a:extLst>
              <a:ext uri="{FF2B5EF4-FFF2-40B4-BE49-F238E27FC236}">
                <a16:creationId xmlns:a16="http://schemas.microsoft.com/office/drawing/2014/main" id="{3179D3AA-638A-4FB8-B627-E7E62A72A959}"/>
              </a:ext>
            </a:extLst>
          </p:cNvPr>
          <p:cNvSpPr>
            <a:spLocks noGrp="1"/>
          </p:cNvSpPr>
          <p:nvPr>
            <p:ph idx="1"/>
          </p:nvPr>
        </p:nvSpPr>
        <p:spPr/>
        <p:txBody>
          <a:bodyPr>
            <a:normAutofit/>
          </a:bodyPr>
          <a:lstStyle/>
          <a:p>
            <a:r>
              <a:rPr lang="zh-CN" altLang="en-US" dirty="0"/>
              <a:t>获取红外遥控器按键编码。</a:t>
            </a:r>
            <a:endParaRPr lang="en-US" altLang="zh-CN" dirty="0"/>
          </a:p>
          <a:p>
            <a:r>
              <a:rPr lang="zh-CN" altLang="en-US" dirty="0"/>
              <a:t>实验器材</a:t>
            </a:r>
            <a:endParaRPr lang="en-US" altLang="zh-CN" dirty="0"/>
          </a:p>
          <a:p>
            <a:pPr lvl="1"/>
            <a:r>
              <a:rPr lang="en-US" altLang="zh-CN" dirty="0" err="1"/>
              <a:t>arduino</a:t>
            </a:r>
            <a:r>
              <a:rPr lang="zh-CN" altLang="zh-CN" dirty="0"/>
              <a:t>板子</a:t>
            </a:r>
            <a:endParaRPr lang="zh-CN" altLang="zh-CN" sz="700" dirty="0"/>
          </a:p>
          <a:p>
            <a:pPr lvl="1"/>
            <a:r>
              <a:rPr lang="zh-CN" altLang="zh-CN" dirty="0"/>
              <a:t>面包板</a:t>
            </a:r>
            <a:r>
              <a:rPr lang="zh-CN" altLang="en-US" dirty="0"/>
              <a:t>及跳线</a:t>
            </a:r>
            <a:endParaRPr lang="zh-CN" altLang="zh-CN" sz="700" dirty="0"/>
          </a:p>
          <a:p>
            <a:pPr lvl="1"/>
            <a:r>
              <a:rPr lang="zh-CN" altLang="en-US" dirty="0"/>
              <a:t>红外接收头</a:t>
            </a:r>
          </a:p>
          <a:p>
            <a:pPr lvl="1"/>
            <a:r>
              <a:rPr lang="zh-CN" altLang="zh-CN" dirty="0"/>
              <a:t>红外遥控</a:t>
            </a:r>
            <a:r>
              <a:rPr lang="en-US" altLang="zh-CN" dirty="0"/>
              <a:t>1</a:t>
            </a:r>
            <a:r>
              <a:rPr lang="zh-CN" altLang="zh-CN" dirty="0"/>
              <a:t>个</a:t>
            </a:r>
            <a:endParaRPr lang="zh-CN" altLang="zh-CN" sz="700" dirty="0"/>
          </a:p>
        </p:txBody>
      </p:sp>
    </p:spTree>
    <p:extLst>
      <p:ext uri="{BB962C8B-B14F-4D97-AF65-F5344CB8AC3E}">
        <p14:creationId xmlns:p14="http://schemas.microsoft.com/office/powerpoint/2010/main" val="37012453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5A7F7-99B8-4A44-A7EC-7EF8018030B8}"/>
              </a:ext>
            </a:extLst>
          </p:cNvPr>
          <p:cNvSpPr>
            <a:spLocks noGrp="1"/>
          </p:cNvSpPr>
          <p:nvPr>
            <p:ph type="title"/>
          </p:nvPr>
        </p:nvSpPr>
        <p:spPr/>
        <p:txBody>
          <a:bodyPr>
            <a:normAutofit/>
          </a:bodyPr>
          <a:lstStyle/>
          <a:p>
            <a:r>
              <a:rPr lang="zh-CN" altLang="en-US" sz="2800" dirty="0"/>
              <a:t>实物图</a:t>
            </a:r>
          </a:p>
        </p:txBody>
      </p:sp>
      <p:pic>
        <p:nvPicPr>
          <p:cNvPr id="4" name="内容占位符 3">
            <a:extLst>
              <a:ext uri="{FF2B5EF4-FFF2-40B4-BE49-F238E27FC236}">
                <a16:creationId xmlns:a16="http://schemas.microsoft.com/office/drawing/2014/main" id="{F46ECB2D-BDEB-4DDD-9AC7-030904A8496B}"/>
              </a:ext>
            </a:extLst>
          </p:cNvPr>
          <p:cNvPicPr>
            <a:picLocks noGrp="1" noChangeAspect="1"/>
          </p:cNvPicPr>
          <p:nvPr>
            <p:ph idx="4294967295"/>
          </p:nvPr>
        </p:nvPicPr>
        <p:blipFill>
          <a:blip r:embed="rId2"/>
          <a:stretch>
            <a:fillRect/>
          </a:stretch>
        </p:blipFill>
        <p:spPr>
          <a:xfrm>
            <a:off x="3407481" y="2049461"/>
            <a:ext cx="6076950" cy="4351338"/>
          </a:xfrm>
          <a:prstGeom prst="rect">
            <a:avLst/>
          </a:prstGeom>
        </p:spPr>
      </p:pic>
    </p:spTree>
    <p:extLst>
      <p:ext uri="{BB962C8B-B14F-4D97-AF65-F5344CB8AC3E}">
        <p14:creationId xmlns:p14="http://schemas.microsoft.com/office/powerpoint/2010/main" val="295778523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5BD59-C8E8-4382-ACE2-CDD7ACEF15B4}"/>
              </a:ext>
            </a:extLst>
          </p:cNvPr>
          <p:cNvSpPr>
            <a:spLocks noGrp="1"/>
          </p:cNvSpPr>
          <p:nvPr>
            <p:ph type="title"/>
          </p:nvPr>
        </p:nvSpPr>
        <p:spPr/>
        <p:txBody>
          <a:bodyPr>
            <a:normAutofit/>
          </a:bodyPr>
          <a:lstStyle/>
          <a:p>
            <a:r>
              <a:rPr lang="zh-CN" altLang="en-US" sz="2800" dirty="0"/>
              <a:t>实验结果</a:t>
            </a:r>
          </a:p>
        </p:txBody>
      </p:sp>
      <p:sp>
        <p:nvSpPr>
          <p:cNvPr id="6" name="内容占位符 5">
            <a:extLst>
              <a:ext uri="{FF2B5EF4-FFF2-40B4-BE49-F238E27FC236}">
                <a16:creationId xmlns:a16="http://schemas.microsoft.com/office/drawing/2014/main" id="{CE0D500A-C2EF-4E80-8DF0-6C45B08C6981}"/>
              </a:ext>
            </a:extLst>
          </p:cNvPr>
          <p:cNvSpPr>
            <a:spLocks noGrp="1"/>
          </p:cNvSpPr>
          <p:nvPr>
            <p:ph idx="1"/>
          </p:nvPr>
        </p:nvSpPr>
        <p:spPr/>
        <p:txBody>
          <a:bodyPr/>
          <a:lstStyle/>
          <a:p>
            <a:r>
              <a:rPr lang="en-US" altLang="zh-CN" dirty="0"/>
              <a:t>1-</a:t>
            </a:r>
            <a:r>
              <a:rPr lang="zh-CN" altLang="en-US" dirty="0"/>
              <a:t>编号为</a:t>
            </a:r>
            <a:r>
              <a:rPr lang="en-US" altLang="zh-CN" dirty="0"/>
              <a:t>FF30CF</a:t>
            </a:r>
          </a:p>
          <a:p>
            <a:r>
              <a:rPr lang="en-US" altLang="zh-CN" dirty="0"/>
              <a:t>2-</a:t>
            </a:r>
            <a:r>
              <a:rPr lang="zh-CN" altLang="en-US" dirty="0"/>
              <a:t>编号为</a:t>
            </a:r>
            <a:r>
              <a:rPr lang="en-US" altLang="zh-CN" dirty="0"/>
              <a:t>FF18E7</a:t>
            </a:r>
          </a:p>
          <a:p>
            <a:r>
              <a:rPr lang="en-US" altLang="zh-CN" dirty="0"/>
              <a:t>3-</a:t>
            </a:r>
            <a:r>
              <a:rPr lang="zh-CN" altLang="en-US" dirty="0"/>
              <a:t>编号为</a:t>
            </a:r>
            <a:r>
              <a:rPr lang="en-US" altLang="zh-CN" dirty="0"/>
              <a:t>FF7A85</a:t>
            </a:r>
          </a:p>
          <a:p>
            <a:r>
              <a:rPr lang="zh-CN" altLang="en-US" dirty="0"/>
              <a:t>其它均为不正常信号</a:t>
            </a:r>
          </a:p>
        </p:txBody>
      </p:sp>
      <p:pic>
        <p:nvPicPr>
          <p:cNvPr id="7" name="图片 6">
            <a:extLst>
              <a:ext uri="{FF2B5EF4-FFF2-40B4-BE49-F238E27FC236}">
                <a16:creationId xmlns:a16="http://schemas.microsoft.com/office/drawing/2014/main" id="{6E37645F-C551-4A44-9540-B8FD4510570F}"/>
              </a:ext>
            </a:extLst>
          </p:cNvPr>
          <p:cNvPicPr>
            <a:picLocks noChangeAspect="1"/>
          </p:cNvPicPr>
          <p:nvPr/>
        </p:nvPicPr>
        <p:blipFill>
          <a:blip r:embed="rId2"/>
          <a:stretch>
            <a:fillRect/>
          </a:stretch>
        </p:blipFill>
        <p:spPr>
          <a:xfrm>
            <a:off x="6939138" y="2872000"/>
            <a:ext cx="3943350" cy="2324100"/>
          </a:xfrm>
          <a:prstGeom prst="rect">
            <a:avLst/>
          </a:prstGeom>
        </p:spPr>
      </p:pic>
    </p:spTree>
    <p:extLst>
      <p:ext uri="{BB962C8B-B14F-4D97-AF65-F5344CB8AC3E}">
        <p14:creationId xmlns:p14="http://schemas.microsoft.com/office/powerpoint/2010/main" val="327725386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469CB-72D0-461A-8526-9EDADB83314A}"/>
              </a:ext>
            </a:extLst>
          </p:cNvPr>
          <p:cNvSpPr>
            <a:spLocks noGrp="1"/>
          </p:cNvSpPr>
          <p:nvPr>
            <p:ph type="title"/>
          </p:nvPr>
        </p:nvSpPr>
        <p:spPr/>
        <p:txBody>
          <a:bodyPr/>
          <a:lstStyle/>
          <a:p>
            <a:pPr algn="ctr"/>
            <a:r>
              <a:rPr lang="zh-CN" altLang="en-US" dirty="0"/>
              <a:t>实验</a:t>
            </a:r>
            <a:r>
              <a:rPr lang="en-US" altLang="zh-CN" dirty="0"/>
              <a:t>23</a:t>
            </a:r>
            <a:r>
              <a:rPr lang="zh-CN" altLang="en-US" dirty="0"/>
              <a:t>：红外遥控控制</a:t>
            </a:r>
            <a:r>
              <a:rPr lang="en-US" altLang="zh-CN" dirty="0"/>
              <a:t>LED</a:t>
            </a:r>
            <a:endParaRPr lang="zh-CN" altLang="en-US" dirty="0"/>
          </a:p>
        </p:txBody>
      </p:sp>
      <p:sp>
        <p:nvSpPr>
          <p:cNvPr id="3" name="内容占位符 2">
            <a:extLst>
              <a:ext uri="{FF2B5EF4-FFF2-40B4-BE49-F238E27FC236}">
                <a16:creationId xmlns:a16="http://schemas.microsoft.com/office/drawing/2014/main" id="{DB025AA8-D227-4026-AC63-C7D06D738A56}"/>
              </a:ext>
            </a:extLst>
          </p:cNvPr>
          <p:cNvSpPr>
            <a:spLocks noGrp="1"/>
          </p:cNvSpPr>
          <p:nvPr>
            <p:ph idx="1"/>
          </p:nvPr>
        </p:nvSpPr>
        <p:spPr/>
        <p:txBody>
          <a:bodyPr>
            <a:normAutofit fontScale="92500" lnSpcReduction="20000"/>
          </a:bodyPr>
          <a:lstStyle/>
          <a:p>
            <a:r>
              <a:rPr lang="en-US" altLang="zh-CN" dirty="0"/>
              <a:t>Arduino</a:t>
            </a:r>
            <a:r>
              <a:rPr lang="zh-CN" altLang="en-US" dirty="0"/>
              <a:t>开发板通过</a:t>
            </a:r>
            <a:r>
              <a:rPr lang="en-US" altLang="zh-CN" dirty="0"/>
              <a:t>1838</a:t>
            </a:r>
            <a:r>
              <a:rPr lang="zh-CN" altLang="en-US" dirty="0"/>
              <a:t>红外接收器接收遥控器发出的红外遥控信号，并利用该信号控制</a:t>
            </a:r>
            <a:r>
              <a:rPr lang="en-US" altLang="zh-CN" dirty="0"/>
              <a:t>LED</a:t>
            </a:r>
            <a:r>
              <a:rPr lang="zh-CN" altLang="en-US" dirty="0"/>
              <a:t>的点亮和熄灭。</a:t>
            </a:r>
            <a:endParaRPr lang="en-US" altLang="zh-CN" dirty="0"/>
          </a:p>
          <a:p>
            <a:r>
              <a:rPr lang="zh-CN" altLang="en-US" dirty="0"/>
              <a:t>实验器材</a:t>
            </a:r>
            <a:endParaRPr lang="en-US" altLang="zh-CN" dirty="0"/>
          </a:p>
          <a:p>
            <a:pPr lvl="1"/>
            <a:r>
              <a:rPr lang="en-US" altLang="zh-CN" dirty="0"/>
              <a:t>Arduino</a:t>
            </a:r>
            <a:r>
              <a:rPr lang="zh-CN" altLang="en-US" dirty="0"/>
              <a:t>开发板</a:t>
            </a:r>
            <a:endParaRPr lang="en-US" altLang="zh-CN" dirty="0"/>
          </a:p>
          <a:p>
            <a:pPr lvl="1"/>
            <a:r>
              <a:rPr lang="en-US" altLang="zh-CN" dirty="0"/>
              <a:t>1838</a:t>
            </a:r>
            <a:r>
              <a:rPr lang="zh-CN" altLang="en-US" dirty="0"/>
              <a:t>红外接收器</a:t>
            </a:r>
            <a:endParaRPr lang="en-US" altLang="zh-CN" dirty="0"/>
          </a:p>
          <a:p>
            <a:pPr lvl="1"/>
            <a:r>
              <a:rPr lang="en-US" altLang="zh-CN" dirty="0"/>
              <a:t>LED</a:t>
            </a:r>
            <a:r>
              <a:rPr lang="zh-CN" altLang="en-US" dirty="0"/>
              <a:t>红外遥控器</a:t>
            </a:r>
            <a:endParaRPr lang="en-US" altLang="zh-CN" dirty="0"/>
          </a:p>
          <a:p>
            <a:pPr lvl="1"/>
            <a:r>
              <a:rPr lang="en-US" altLang="zh-CN" dirty="0"/>
              <a:t>LED</a:t>
            </a:r>
            <a:r>
              <a:rPr lang="zh-CN" altLang="en-US" dirty="0"/>
              <a:t>*</a:t>
            </a:r>
            <a:r>
              <a:rPr lang="en-US" altLang="zh-CN" dirty="0"/>
              <a:t>1</a:t>
            </a:r>
          </a:p>
          <a:p>
            <a:pPr lvl="1"/>
            <a:r>
              <a:rPr lang="zh-CN" altLang="en-US" dirty="0"/>
              <a:t>电阻*</a:t>
            </a:r>
            <a:r>
              <a:rPr lang="en-US" altLang="zh-CN" dirty="0"/>
              <a:t>1</a:t>
            </a:r>
          </a:p>
          <a:p>
            <a:pPr lvl="1"/>
            <a:r>
              <a:rPr lang="zh-CN" altLang="en-US" dirty="0"/>
              <a:t>面包板及跳线</a:t>
            </a:r>
          </a:p>
        </p:txBody>
      </p:sp>
    </p:spTree>
    <p:extLst>
      <p:ext uri="{BB962C8B-B14F-4D97-AF65-F5344CB8AC3E}">
        <p14:creationId xmlns:p14="http://schemas.microsoft.com/office/powerpoint/2010/main" val="328410653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1870</Words>
  <Application>Microsoft Office PowerPoint</Application>
  <PresentationFormat>宽屏</PresentationFormat>
  <Paragraphs>168</Paragraphs>
  <Slides>33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宋体</vt:lpstr>
      <vt:lpstr>Arial</vt:lpstr>
      <vt:lpstr>Corbel</vt:lpstr>
      <vt:lpstr>视差</vt:lpstr>
      <vt:lpstr>2021西安交通大学小学期计算机应用能力实训（Arduino项目）</vt:lpstr>
      <vt:lpstr>红外遥控</vt:lpstr>
      <vt:lpstr>引脚图</vt:lpstr>
      <vt:lpstr>实验说明</vt:lpstr>
      <vt:lpstr>相关库文件</vt:lpstr>
      <vt:lpstr>实验22：红外按键的编码</vt:lpstr>
      <vt:lpstr>实物图</vt:lpstr>
      <vt:lpstr>实验结果</vt:lpstr>
      <vt:lpstr>实验23：红外遥控控制LED</vt:lpstr>
      <vt:lpstr>超声波测距</vt:lpstr>
      <vt:lpstr>超声波测距（续）</vt:lpstr>
      <vt:lpstr>超声波测距（续）</vt:lpstr>
      <vt:lpstr>引脚图</vt:lpstr>
      <vt:lpstr>实验24：测距并点灯提示</vt:lpstr>
      <vt:lpstr>实验要点</vt:lpstr>
      <vt:lpstr>时序图</vt:lpstr>
      <vt:lpstr>声控模块</vt:lpstr>
      <vt:lpstr>实验25：声控灯</vt:lpstr>
      <vt:lpstr>DHT11温湿度传感器</vt:lpstr>
      <vt:lpstr>DHT11温湿度传感器（续）</vt:lpstr>
      <vt:lpstr>引脚图</vt:lpstr>
      <vt:lpstr>相关库</vt:lpstr>
      <vt:lpstr>实验26：温湿度采集</vt:lpstr>
      <vt:lpstr>步进电机</vt:lpstr>
      <vt:lpstr>步进电机（续）</vt:lpstr>
      <vt:lpstr>步进电机（续）</vt:lpstr>
      <vt:lpstr>步进电机（续）</vt:lpstr>
      <vt:lpstr>驱动芯片</vt:lpstr>
      <vt:lpstr>相关库</vt:lpstr>
      <vt:lpstr>实验27：驱动步进电机</vt:lpstr>
      <vt:lpstr>实物图</vt:lpstr>
      <vt:lpstr>问题：步进电机只向一个方向转</vt:lpstr>
      <vt:lpstr>实验28：电位器控制步进电机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102</cp:revision>
  <dcterms:created xsi:type="dcterms:W3CDTF">2019-06-27T11:11:22Z</dcterms:created>
  <dcterms:modified xsi:type="dcterms:W3CDTF">2021-07-08T06:12:35Z</dcterms:modified>
</cp:coreProperties>
</file>