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5917aa26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5917aa26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5917aa2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5917aa2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5917aa26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5917aa26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@preauthority </a:t>
            </a:r>
            <a:r>
              <a:rPr lang="zh-TW"/>
              <a:t>至controller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5917aa264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5917aa264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5917aa264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5917aa264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oco40725/IPET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IPET </a:t>
            </a:r>
            <a:r>
              <a:rPr lang="zh-TW"/>
              <a:t>美容員工後台 </a:t>
            </a:r>
            <a:r>
              <a:rPr lang="zh-TW" sz="1600"/>
              <a:t>(2022/01 - 2022/02)</a:t>
            </a:r>
            <a:endParaRPr sz="1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1038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560"/>
              <a:t>張育菁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560"/>
              <a:t>GitHub: </a:t>
            </a:r>
            <a:r>
              <a:rPr lang="zh-TW" sz="1560" u="sng">
                <a:solidFill>
                  <a:schemeClr val="hlink"/>
                </a:solidFill>
                <a:hlinkClick r:id="rId3"/>
              </a:rPr>
              <a:t>https://github.com/coco40725/IPET_Project</a:t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資料庫: </a:t>
            </a:r>
            <a:r>
              <a:rPr lang="zh-TW">
                <a:solidFill>
                  <a:srgbClr val="93C47D"/>
                </a:solidFill>
              </a:rPr>
              <a:t>MongoDB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3197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於 GCP Docker 中</a:t>
            </a:r>
            <a:r>
              <a:rPr lang="zh-TW" sz="1500"/>
              <a:t>使用 MongoDB 。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MongoDB 使用 </a:t>
            </a:r>
            <a:r>
              <a:rPr b="1" lang="zh-TW" sz="1500"/>
              <a:t>Replica Set with authentication</a:t>
            </a:r>
            <a:r>
              <a:rPr lang="zh-TW" sz="1500"/>
              <a:t>，架構為 one primary and two secondary。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共有 </a:t>
            </a:r>
            <a:r>
              <a:rPr b="1" lang="zh-TW" sz="1500"/>
              <a:t>11 </a:t>
            </a:r>
            <a:r>
              <a:rPr lang="zh-TW" sz="1500"/>
              <a:t>個 Collections:</a:t>
            </a:r>
            <a:endParaRPr sz="1500"/>
          </a:p>
        </p:txBody>
      </p:sp>
      <p:sp>
        <p:nvSpPr>
          <p:cNvPr id="72" name="Google Shape;72;p14"/>
          <p:cNvSpPr txBox="1"/>
          <p:nvPr/>
        </p:nvSpPr>
        <p:spPr>
          <a:xfrm>
            <a:off x="4824300" y="2342275"/>
            <a:ext cx="17859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會員相關</a:t>
            </a:r>
            <a:endParaRPr b="1"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MEMBER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PET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員工與權限相關</a:t>
            </a:r>
            <a:endParaRPr b="1"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STAFF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JOB_ROLE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JOB_PERMISSION</a:t>
            </a:r>
            <a:endParaRPr sz="1300"/>
          </a:p>
        </p:txBody>
      </p:sp>
      <p:sp>
        <p:nvSpPr>
          <p:cNvPr id="73" name="Google Shape;73;p14"/>
          <p:cNvSpPr txBox="1"/>
          <p:nvPr/>
        </p:nvSpPr>
        <p:spPr>
          <a:xfrm>
            <a:off x="6610200" y="2342275"/>
            <a:ext cx="25338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美容預約相關</a:t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SALON_APPOINTMENT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美容班表</a:t>
            </a:r>
            <a:r>
              <a:rPr b="1" lang="zh-TW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相關</a:t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 SALON_SCHEDULE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美容服務與優惠相關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8. SALON_SERVICE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9. SALON_SERVICE_CATEGORY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10. SALON_SERVICE_PET_TYPE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11. SALON_SALE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571153" y="1184236"/>
            <a:ext cx="2455774" cy="2112442"/>
            <a:chOff x="478225" y="1037850"/>
            <a:chExt cx="2762400" cy="2426700"/>
          </a:xfrm>
        </p:grpSpPr>
        <p:sp>
          <p:nvSpPr>
            <p:cNvPr id="75" name="Google Shape;75;p14"/>
            <p:cNvSpPr/>
            <p:nvPr/>
          </p:nvSpPr>
          <p:spPr>
            <a:xfrm>
              <a:off x="478225" y="1037850"/>
              <a:ext cx="2762400" cy="24267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425" y="1197125"/>
              <a:ext cx="2578000" cy="21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網站功能架構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0" y="421375"/>
            <a:ext cx="2438700" cy="28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zh-TW" sz="1462">
                <a:solidFill>
                  <a:srgbClr val="1C4587"/>
                </a:solidFill>
              </a:rPr>
              <a:t>員工管理</a:t>
            </a:r>
            <a:endParaRPr b="1" sz="1462">
              <a:solidFill>
                <a:srgbClr val="1C4587"/>
              </a:solidFill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3"/>
              <a:buChar char="●"/>
            </a:pPr>
            <a:r>
              <a:rPr lang="zh-TW" sz="1462"/>
              <a:t>員工列表</a:t>
            </a:r>
            <a:endParaRPr sz="14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zh-TW" sz="1462">
                <a:solidFill>
                  <a:srgbClr val="1C4587"/>
                </a:solidFill>
              </a:rPr>
              <a:t>會員資料管理</a:t>
            </a:r>
            <a:endParaRPr b="1" sz="1462">
              <a:solidFill>
                <a:srgbClr val="1C4587"/>
              </a:solidFill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3"/>
              <a:buChar char="●"/>
            </a:pPr>
            <a:r>
              <a:rPr lang="zh-TW" sz="1462"/>
              <a:t>會員列表</a:t>
            </a:r>
            <a:endParaRPr sz="1462"/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zh-TW" sz="1462"/>
              <a:t>寵物列表</a:t>
            </a:r>
            <a:endParaRPr sz="14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zh-TW" sz="1462">
                <a:solidFill>
                  <a:srgbClr val="1C4587"/>
                </a:solidFill>
              </a:rPr>
              <a:t>美容預約管理</a:t>
            </a:r>
            <a:endParaRPr b="1" sz="1462">
              <a:solidFill>
                <a:srgbClr val="1C4587"/>
              </a:solidFill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3"/>
              <a:buChar char="●"/>
            </a:pPr>
            <a:r>
              <a:rPr lang="zh-TW" sz="1462"/>
              <a:t>預約總覽</a:t>
            </a:r>
            <a:endParaRPr sz="1462"/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3"/>
              <a:buChar char="●"/>
            </a:pPr>
            <a:r>
              <a:rPr lang="zh-TW" sz="1462"/>
              <a:t>各種狀態的預約列表</a:t>
            </a:r>
            <a:endParaRPr sz="146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62"/>
          </a:p>
        </p:txBody>
      </p:sp>
      <p:sp>
        <p:nvSpPr>
          <p:cNvPr id="83" name="Google Shape;83;p15"/>
          <p:cNvSpPr txBox="1"/>
          <p:nvPr/>
        </p:nvSpPr>
        <p:spPr>
          <a:xfrm>
            <a:off x="7402100" y="422775"/>
            <a:ext cx="16386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62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班表管理</a:t>
            </a:r>
            <a:endParaRPr b="1" sz="1462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班表瀏覽</a:t>
            </a:r>
            <a:endParaRPr sz="146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班表列表</a:t>
            </a:r>
            <a:endParaRPr b="1" sz="146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62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服務項目管理</a:t>
            </a:r>
            <a:endParaRPr b="1" sz="1462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服務類型</a:t>
            </a:r>
            <a:endParaRPr sz="146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服務細項</a:t>
            </a:r>
            <a:endParaRPr sz="146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62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美容優惠管理</a:t>
            </a:r>
            <a:endParaRPr b="1" sz="1462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優惠列表</a:t>
            </a:r>
            <a:endParaRPr sz="146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572000" y="3459825"/>
            <a:ext cx="16386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62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登入/登出</a:t>
            </a:r>
            <a:endParaRPr b="1" sz="1462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員工帳號</a:t>
            </a:r>
            <a:endParaRPr sz="146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63"/>
              <a:buFont typeface="Roboto"/>
              <a:buChar char="●"/>
            </a:pPr>
            <a:r>
              <a:rPr lang="zh-TW" sz="1462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員工密碼</a:t>
            </a:r>
            <a:endParaRPr sz="1462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50" y="1259100"/>
            <a:ext cx="2438699" cy="1637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5"/>
          <p:cNvGrpSpPr/>
          <p:nvPr/>
        </p:nvGrpSpPr>
        <p:grpSpPr>
          <a:xfrm>
            <a:off x="249275" y="3179175"/>
            <a:ext cx="3357900" cy="1541400"/>
            <a:chOff x="172975" y="3174625"/>
            <a:chExt cx="3357900" cy="1541400"/>
          </a:xfrm>
        </p:grpSpPr>
        <p:sp>
          <p:nvSpPr>
            <p:cNvPr id="87" name="Google Shape;87;p15"/>
            <p:cNvSpPr/>
            <p:nvPr/>
          </p:nvSpPr>
          <p:spPr>
            <a:xfrm>
              <a:off x="172975" y="3174625"/>
              <a:ext cx="3357900" cy="15414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5"/>
            <p:cNvPicPr preferRelativeResize="0"/>
            <p:nvPr/>
          </p:nvPicPr>
          <p:blipFill rotWithShape="1">
            <a:blip r:embed="rId4">
              <a:alphaModFix/>
            </a:blip>
            <a:srcRect b="0" l="0" r="0" t="1146"/>
            <a:stretch/>
          </p:blipFill>
          <p:spPr>
            <a:xfrm>
              <a:off x="311725" y="3261450"/>
              <a:ext cx="3088349" cy="13768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認證與權限: </a:t>
            </a:r>
            <a:r>
              <a:rPr lang="zh-TW" sz="2600">
                <a:solidFill>
                  <a:srgbClr val="93C47D"/>
                </a:solidFill>
              </a:rPr>
              <a:t>Spring Security</a:t>
            </a:r>
            <a:endParaRPr sz="2600">
              <a:solidFill>
                <a:srgbClr val="93C47D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zh-TW" sz="1500"/>
              <a:t>認證: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implements UserDetailService，根據 </a:t>
            </a:r>
            <a:r>
              <a:rPr lang="zh-TW" sz="1500">
                <a:solidFill>
                  <a:srgbClr val="FF0000"/>
                </a:solidFill>
              </a:rPr>
              <a:t>STAFF Collection</a:t>
            </a:r>
            <a:r>
              <a:rPr lang="zh-TW" sz="1500"/>
              <a:t>  來管理合法登入員工。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zh-TW" sz="1500"/>
              <a:t>授權: 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每位員工有多個 Roles，每一個 Role 有多個 Permissions，同樣在 </a:t>
            </a:r>
            <a:r>
              <a:rPr lang="zh-TW" sz="1500"/>
              <a:t>UserDetailService implemention 根據 </a:t>
            </a:r>
            <a:r>
              <a:rPr lang="zh-TW" sz="1500">
                <a:solidFill>
                  <a:srgbClr val="FF0000"/>
                </a:solidFill>
              </a:rPr>
              <a:t>JOB_ROLE 與 JOB_PERMISSION Collections </a:t>
            </a:r>
            <a:r>
              <a:rPr lang="zh-TW" sz="1500"/>
              <a:t>來獲取員工相關權限。</a:t>
            </a:r>
            <a:endParaRPr sz="15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311725" y="1907825"/>
            <a:ext cx="1204500" cy="2060400"/>
            <a:chOff x="311725" y="1907825"/>
            <a:chExt cx="1204500" cy="2060400"/>
          </a:xfrm>
        </p:grpSpPr>
        <p:sp>
          <p:nvSpPr>
            <p:cNvPr id="96" name="Google Shape;96;p16"/>
            <p:cNvSpPr/>
            <p:nvPr/>
          </p:nvSpPr>
          <p:spPr>
            <a:xfrm>
              <a:off x="311725" y="1907825"/>
              <a:ext cx="1204500" cy="2060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661" y="2022261"/>
              <a:ext cx="1000625" cy="1831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6"/>
          <p:cNvGrpSpPr/>
          <p:nvPr/>
        </p:nvGrpSpPr>
        <p:grpSpPr>
          <a:xfrm>
            <a:off x="1740650" y="1800750"/>
            <a:ext cx="1204500" cy="1511100"/>
            <a:chOff x="1740650" y="1800750"/>
            <a:chExt cx="1204500" cy="1511100"/>
          </a:xfrm>
        </p:grpSpPr>
        <p:sp>
          <p:nvSpPr>
            <p:cNvPr id="99" name="Google Shape;99;p16"/>
            <p:cNvSpPr/>
            <p:nvPr/>
          </p:nvSpPr>
          <p:spPr>
            <a:xfrm>
              <a:off x="1740650" y="1800750"/>
              <a:ext cx="1204500" cy="15111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42575" y="1984513"/>
              <a:ext cx="1000625" cy="1174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圖片存取與顯示: </a:t>
            </a:r>
            <a:r>
              <a:rPr lang="zh-TW">
                <a:solidFill>
                  <a:srgbClr val="6FA8DC"/>
                </a:solidFill>
              </a:rPr>
              <a:t>GCP Bucket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644675" y="500925"/>
            <a:ext cx="4258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在 </a:t>
            </a:r>
            <a:r>
              <a:rPr lang="zh-TW" sz="1500"/>
              <a:t>SALON_SERVICE_CATEGORY 需存取圖片的資料以顯示在前端，此專題僅存取圖片在 </a:t>
            </a:r>
            <a:r>
              <a:rPr lang="zh-TW" sz="1500">
                <a:solidFill>
                  <a:srgbClr val="FF0000"/>
                </a:solidFill>
              </a:rPr>
              <a:t>GCP Bucket 上的路徑</a:t>
            </a:r>
            <a:r>
              <a:rPr lang="zh-TW" sz="1500"/>
              <a:t>。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此專題的GCP Bucket 權限是  non public，故上傳與顯示圖片 (url)  皆有使用 </a:t>
            </a:r>
            <a:r>
              <a:rPr lang="zh-TW" sz="1500">
                <a:solidFill>
                  <a:srgbClr val="FF0000"/>
                </a:solidFill>
              </a:rPr>
              <a:t>key file驗證</a:t>
            </a:r>
            <a:r>
              <a:rPr lang="zh-TW" sz="1500"/>
              <a:t> 以及 </a:t>
            </a:r>
            <a:r>
              <a:rPr lang="zh-TW" sz="1500">
                <a:solidFill>
                  <a:srgbClr val="FF0000"/>
                </a:solidFill>
              </a:rPr>
              <a:t>產生 signed URL</a:t>
            </a:r>
            <a:r>
              <a:rPr lang="zh-TW" sz="1500"/>
              <a:t>來顯示圖片。</a:t>
            </a:r>
            <a:endParaRPr sz="15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53100"/>
            <a:ext cx="3046098" cy="143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700" y="3009822"/>
            <a:ext cx="1309836" cy="1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Page &amp; RestfulAPI: </a:t>
            </a:r>
            <a:r>
              <a:rPr lang="zh-TW">
                <a:solidFill>
                  <a:srgbClr val="FFE599"/>
                </a:solidFill>
              </a:rPr>
              <a:t>Axios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zh-TW" sz="1500"/>
              <a:t>Single Page: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此專題的資料 "insert", “delete”, “edit” 皆</a:t>
            </a:r>
            <a:r>
              <a:rPr lang="zh-TW" sz="1500">
                <a:solidFill>
                  <a:srgbClr val="FF0000"/>
                </a:solidFill>
              </a:rPr>
              <a:t>不</a:t>
            </a:r>
            <a:r>
              <a:rPr lang="zh-TW" sz="1500">
                <a:solidFill>
                  <a:srgbClr val="FF0000"/>
                </a:solidFill>
              </a:rPr>
              <a:t>進行</a:t>
            </a:r>
            <a:r>
              <a:rPr lang="zh-TW" sz="1500">
                <a:solidFill>
                  <a:srgbClr val="FF0000"/>
                </a:solidFill>
              </a:rPr>
              <a:t>頁面跳轉</a:t>
            </a:r>
            <a:r>
              <a:rPr lang="zh-TW" sz="1500"/>
              <a:t>，採取 single page的設計。使用者將透過 </a:t>
            </a:r>
            <a:r>
              <a:rPr lang="zh-TW" sz="1500">
                <a:solidFill>
                  <a:srgbClr val="FF0000"/>
                </a:solidFill>
              </a:rPr>
              <a:t>Modal </a:t>
            </a:r>
            <a:r>
              <a:rPr lang="zh-TW" sz="1500"/>
              <a:t>來進行資料處理。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zh-TW" sz="1500"/>
              <a:t>RestfulAPI</a:t>
            </a:r>
            <a:r>
              <a:rPr b="1" lang="zh-TW" sz="1500"/>
              <a:t>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data query: get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data insert: post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data update: put and patch(partial update)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data delete: delete</a:t>
            </a:r>
            <a:endParaRPr sz="15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" y="2046452"/>
            <a:ext cx="1629725" cy="2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275" y="3131675"/>
            <a:ext cx="1745250" cy="193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