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4072850" cy="13698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4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9106" y="2241868"/>
            <a:ext cx="18054638" cy="4769121"/>
          </a:xfrm>
        </p:spPr>
        <p:txBody>
          <a:bodyPr anchor="b"/>
          <a:lstStyle>
            <a:lvl1pPr algn="ctr">
              <a:defRPr sz="1184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9106" y="7194904"/>
            <a:ext cx="18054638" cy="3307308"/>
          </a:xfrm>
        </p:spPr>
        <p:txBody>
          <a:bodyPr/>
          <a:lstStyle>
            <a:lvl1pPr marL="0" indent="0" algn="ctr">
              <a:buNone/>
              <a:defRPr sz="4739"/>
            </a:lvl1pPr>
            <a:lvl2pPr marL="902741" indent="0" algn="ctr">
              <a:buNone/>
              <a:defRPr sz="3949"/>
            </a:lvl2pPr>
            <a:lvl3pPr marL="1805483" indent="0" algn="ctr">
              <a:buNone/>
              <a:defRPr sz="3554"/>
            </a:lvl3pPr>
            <a:lvl4pPr marL="2708224" indent="0" algn="ctr">
              <a:buNone/>
              <a:defRPr sz="3159"/>
            </a:lvl4pPr>
            <a:lvl5pPr marL="3610966" indent="0" algn="ctr">
              <a:buNone/>
              <a:defRPr sz="3159"/>
            </a:lvl5pPr>
            <a:lvl6pPr marL="4513707" indent="0" algn="ctr">
              <a:buNone/>
              <a:defRPr sz="3159"/>
            </a:lvl6pPr>
            <a:lvl7pPr marL="5416448" indent="0" algn="ctr">
              <a:buNone/>
              <a:defRPr sz="3159"/>
            </a:lvl7pPr>
            <a:lvl8pPr marL="6319190" indent="0" algn="ctr">
              <a:buNone/>
              <a:defRPr sz="3159"/>
            </a:lvl8pPr>
            <a:lvl9pPr marL="7221931" indent="0" algn="ctr">
              <a:buNone/>
              <a:defRPr sz="3159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C47F-2BBB-4538-80AC-65316CEC80D7}" type="datetimeFigureOut">
              <a:rPr lang="zh-TW" altLang="en-US" smtClean="0"/>
              <a:t>2024/8/6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9FFA-995E-4BA9-9F83-F1EFA23FE4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67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C47F-2BBB-4538-80AC-65316CEC80D7}" type="datetimeFigureOut">
              <a:rPr lang="zh-TW" altLang="en-US" smtClean="0"/>
              <a:t>2024/8/6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9FFA-995E-4BA9-9F83-F1EFA23FE4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84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27133" y="729320"/>
            <a:ext cx="5190708" cy="1160887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5009" y="729320"/>
            <a:ext cx="15271214" cy="1160887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C47F-2BBB-4538-80AC-65316CEC80D7}" type="datetimeFigureOut">
              <a:rPr lang="zh-TW" altLang="en-US" smtClean="0"/>
              <a:t>2024/8/6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9FFA-995E-4BA9-9F83-F1EFA23FE4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2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C47F-2BBB-4538-80AC-65316CEC80D7}" type="datetimeFigureOut">
              <a:rPr lang="zh-TW" altLang="en-US" smtClean="0"/>
              <a:t>2024/8/6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9FFA-995E-4BA9-9F83-F1EFA23FE4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03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471" y="3415124"/>
            <a:ext cx="20762833" cy="5698210"/>
          </a:xfrm>
        </p:spPr>
        <p:txBody>
          <a:bodyPr anchor="b"/>
          <a:lstStyle>
            <a:lvl1pPr>
              <a:defRPr sz="1184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2471" y="9167241"/>
            <a:ext cx="20762833" cy="2996554"/>
          </a:xfrm>
        </p:spPr>
        <p:txBody>
          <a:bodyPr/>
          <a:lstStyle>
            <a:lvl1pPr marL="0" indent="0">
              <a:buNone/>
              <a:defRPr sz="4739">
                <a:solidFill>
                  <a:schemeClr val="tx1">
                    <a:tint val="75000"/>
                  </a:schemeClr>
                </a:solidFill>
              </a:defRPr>
            </a:lvl1pPr>
            <a:lvl2pPr marL="902741" indent="0">
              <a:buNone/>
              <a:defRPr sz="3949">
                <a:solidFill>
                  <a:schemeClr val="tx1">
                    <a:tint val="75000"/>
                  </a:schemeClr>
                </a:solidFill>
              </a:defRPr>
            </a:lvl2pPr>
            <a:lvl3pPr marL="1805483" indent="0">
              <a:buNone/>
              <a:defRPr sz="3554">
                <a:solidFill>
                  <a:schemeClr val="tx1">
                    <a:tint val="75000"/>
                  </a:schemeClr>
                </a:solidFill>
              </a:defRPr>
            </a:lvl3pPr>
            <a:lvl4pPr marL="2708224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4pPr>
            <a:lvl5pPr marL="3610966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5pPr>
            <a:lvl6pPr marL="4513707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6pPr>
            <a:lvl7pPr marL="5416448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7pPr>
            <a:lvl8pPr marL="6319190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8pPr>
            <a:lvl9pPr marL="7221931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C47F-2BBB-4538-80AC-65316CEC80D7}" type="datetimeFigureOut">
              <a:rPr lang="zh-TW" altLang="en-US" smtClean="0"/>
              <a:t>2024/8/6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9FFA-995E-4BA9-9F83-F1EFA23FE4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96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5009" y="3646601"/>
            <a:ext cx="10230961" cy="869159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6880" y="3646601"/>
            <a:ext cx="10230961" cy="869159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C47F-2BBB-4538-80AC-65316CEC80D7}" type="datetimeFigureOut">
              <a:rPr lang="zh-TW" altLang="en-US" smtClean="0"/>
              <a:t>2024/8/6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9FFA-995E-4BA9-9F83-F1EFA23FE4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26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4" y="729321"/>
            <a:ext cx="20762833" cy="264775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145" y="3358045"/>
            <a:ext cx="10183943" cy="1645726"/>
          </a:xfrm>
        </p:spPr>
        <p:txBody>
          <a:bodyPr anchor="b"/>
          <a:lstStyle>
            <a:lvl1pPr marL="0" indent="0">
              <a:buNone/>
              <a:defRPr sz="4739" b="1"/>
            </a:lvl1pPr>
            <a:lvl2pPr marL="902741" indent="0">
              <a:buNone/>
              <a:defRPr sz="3949" b="1"/>
            </a:lvl2pPr>
            <a:lvl3pPr marL="1805483" indent="0">
              <a:buNone/>
              <a:defRPr sz="3554" b="1"/>
            </a:lvl3pPr>
            <a:lvl4pPr marL="2708224" indent="0">
              <a:buNone/>
              <a:defRPr sz="3159" b="1"/>
            </a:lvl4pPr>
            <a:lvl5pPr marL="3610966" indent="0">
              <a:buNone/>
              <a:defRPr sz="3159" b="1"/>
            </a:lvl5pPr>
            <a:lvl6pPr marL="4513707" indent="0">
              <a:buNone/>
              <a:defRPr sz="3159" b="1"/>
            </a:lvl6pPr>
            <a:lvl7pPr marL="5416448" indent="0">
              <a:buNone/>
              <a:defRPr sz="3159" b="1"/>
            </a:lvl7pPr>
            <a:lvl8pPr marL="6319190" indent="0">
              <a:buNone/>
              <a:defRPr sz="3159" b="1"/>
            </a:lvl8pPr>
            <a:lvl9pPr marL="7221931" indent="0">
              <a:buNone/>
              <a:defRPr sz="315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145" y="5003772"/>
            <a:ext cx="10183943" cy="73597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86880" y="3358045"/>
            <a:ext cx="10234097" cy="1645726"/>
          </a:xfrm>
        </p:spPr>
        <p:txBody>
          <a:bodyPr anchor="b"/>
          <a:lstStyle>
            <a:lvl1pPr marL="0" indent="0">
              <a:buNone/>
              <a:defRPr sz="4739" b="1"/>
            </a:lvl1pPr>
            <a:lvl2pPr marL="902741" indent="0">
              <a:buNone/>
              <a:defRPr sz="3949" b="1"/>
            </a:lvl2pPr>
            <a:lvl3pPr marL="1805483" indent="0">
              <a:buNone/>
              <a:defRPr sz="3554" b="1"/>
            </a:lvl3pPr>
            <a:lvl4pPr marL="2708224" indent="0">
              <a:buNone/>
              <a:defRPr sz="3159" b="1"/>
            </a:lvl4pPr>
            <a:lvl5pPr marL="3610966" indent="0">
              <a:buNone/>
              <a:defRPr sz="3159" b="1"/>
            </a:lvl5pPr>
            <a:lvl6pPr marL="4513707" indent="0">
              <a:buNone/>
              <a:defRPr sz="3159" b="1"/>
            </a:lvl6pPr>
            <a:lvl7pPr marL="5416448" indent="0">
              <a:buNone/>
              <a:defRPr sz="3159" b="1"/>
            </a:lvl7pPr>
            <a:lvl8pPr marL="6319190" indent="0">
              <a:buNone/>
              <a:defRPr sz="3159" b="1"/>
            </a:lvl8pPr>
            <a:lvl9pPr marL="7221931" indent="0">
              <a:buNone/>
              <a:defRPr sz="315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186880" y="5003772"/>
            <a:ext cx="10234097" cy="73597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C47F-2BBB-4538-80AC-65316CEC80D7}" type="datetimeFigureOut">
              <a:rPr lang="zh-TW" altLang="en-US" smtClean="0"/>
              <a:t>2024/8/6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9FFA-995E-4BA9-9F83-F1EFA23FE4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9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C47F-2BBB-4538-80AC-65316CEC80D7}" type="datetimeFigureOut">
              <a:rPr lang="zh-TW" altLang="en-US" smtClean="0"/>
              <a:t>2024/8/6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9FFA-995E-4BA9-9F83-F1EFA23FE4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79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C47F-2BBB-4538-80AC-65316CEC80D7}" type="datetimeFigureOut">
              <a:rPr lang="zh-TW" altLang="en-US" smtClean="0"/>
              <a:t>2024/8/6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9FFA-995E-4BA9-9F83-F1EFA23FE4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62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5" y="913236"/>
            <a:ext cx="7764120" cy="3196326"/>
          </a:xfrm>
        </p:spPr>
        <p:txBody>
          <a:bodyPr anchor="b"/>
          <a:lstStyle>
            <a:lvl1pPr>
              <a:defRPr sz="631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4097" y="1972337"/>
            <a:ext cx="12186880" cy="9734841"/>
          </a:xfrm>
        </p:spPr>
        <p:txBody>
          <a:bodyPr/>
          <a:lstStyle>
            <a:lvl1pPr>
              <a:defRPr sz="6318"/>
            </a:lvl1pPr>
            <a:lvl2pPr>
              <a:defRPr sz="5529"/>
            </a:lvl2pPr>
            <a:lvl3pPr>
              <a:defRPr sz="4739"/>
            </a:lvl3pPr>
            <a:lvl4pPr>
              <a:defRPr sz="3949"/>
            </a:lvl4pPr>
            <a:lvl5pPr>
              <a:defRPr sz="3949"/>
            </a:lvl5pPr>
            <a:lvl6pPr>
              <a:defRPr sz="3949"/>
            </a:lvl6pPr>
            <a:lvl7pPr>
              <a:defRPr sz="3949"/>
            </a:lvl7pPr>
            <a:lvl8pPr>
              <a:defRPr sz="3949"/>
            </a:lvl8pPr>
            <a:lvl9pPr>
              <a:defRPr sz="3949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145" y="4109561"/>
            <a:ext cx="7764120" cy="7613471"/>
          </a:xfrm>
        </p:spPr>
        <p:txBody>
          <a:bodyPr/>
          <a:lstStyle>
            <a:lvl1pPr marL="0" indent="0">
              <a:buNone/>
              <a:defRPr sz="3159"/>
            </a:lvl1pPr>
            <a:lvl2pPr marL="902741" indent="0">
              <a:buNone/>
              <a:defRPr sz="2764"/>
            </a:lvl2pPr>
            <a:lvl3pPr marL="1805483" indent="0">
              <a:buNone/>
              <a:defRPr sz="2369"/>
            </a:lvl3pPr>
            <a:lvl4pPr marL="2708224" indent="0">
              <a:buNone/>
              <a:defRPr sz="1975"/>
            </a:lvl4pPr>
            <a:lvl5pPr marL="3610966" indent="0">
              <a:buNone/>
              <a:defRPr sz="1975"/>
            </a:lvl5pPr>
            <a:lvl6pPr marL="4513707" indent="0">
              <a:buNone/>
              <a:defRPr sz="1975"/>
            </a:lvl6pPr>
            <a:lvl7pPr marL="5416448" indent="0">
              <a:buNone/>
              <a:defRPr sz="1975"/>
            </a:lvl7pPr>
            <a:lvl8pPr marL="6319190" indent="0">
              <a:buNone/>
              <a:defRPr sz="1975"/>
            </a:lvl8pPr>
            <a:lvl9pPr marL="7221931" indent="0">
              <a:buNone/>
              <a:defRPr sz="19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C47F-2BBB-4538-80AC-65316CEC80D7}" type="datetimeFigureOut">
              <a:rPr lang="zh-TW" altLang="en-US" smtClean="0"/>
              <a:t>2024/8/6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9FFA-995E-4BA9-9F83-F1EFA23FE4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31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5" y="913236"/>
            <a:ext cx="7764120" cy="3196326"/>
          </a:xfrm>
        </p:spPr>
        <p:txBody>
          <a:bodyPr anchor="b"/>
          <a:lstStyle>
            <a:lvl1pPr>
              <a:defRPr sz="631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34097" y="1972337"/>
            <a:ext cx="12186880" cy="9734841"/>
          </a:xfrm>
        </p:spPr>
        <p:txBody>
          <a:bodyPr anchor="t"/>
          <a:lstStyle>
            <a:lvl1pPr marL="0" indent="0">
              <a:buNone/>
              <a:defRPr sz="6318"/>
            </a:lvl1pPr>
            <a:lvl2pPr marL="902741" indent="0">
              <a:buNone/>
              <a:defRPr sz="5529"/>
            </a:lvl2pPr>
            <a:lvl3pPr marL="1805483" indent="0">
              <a:buNone/>
              <a:defRPr sz="4739"/>
            </a:lvl3pPr>
            <a:lvl4pPr marL="2708224" indent="0">
              <a:buNone/>
              <a:defRPr sz="3949"/>
            </a:lvl4pPr>
            <a:lvl5pPr marL="3610966" indent="0">
              <a:buNone/>
              <a:defRPr sz="3949"/>
            </a:lvl5pPr>
            <a:lvl6pPr marL="4513707" indent="0">
              <a:buNone/>
              <a:defRPr sz="3949"/>
            </a:lvl6pPr>
            <a:lvl7pPr marL="5416448" indent="0">
              <a:buNone/>
              <a:defRPr sz="3949"/>
            </a:lvl7pPr>
            <a:lvl8pPr marL="6319190" indent="0">
              <a:buNone/>
              <a:defRPr sz="3949"/>
            </a:lvl8pPr>
            <a:lvl9pPr marL="7221931" indent="0">
              <a:buNone/>
              <a:defRPr sz="3949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145" y="4109561"/>
            <a:ext cx="7764120" cy="7613471"/>
          </a:xfrm>
        </p:spPr>
        <p:txBody>
          <a:bodyPr/>
          <a:lstStyle>
            <a:lvl1pPr marL="0" indent="0">
              <a:buNone/>
              <a:defRPr sz="3159"/>
            </a:lvl1pPr>
            <a:lvl2pPr marL="902741" indent="0">
              <a:buNone/>
              <a:defRPr sz="2764"/>
            </a:lvl2pPr>
            <a:lvl3pPr marL="1805483" indent="0">
              <a:buNone/>
              <a:defRPr sz="2369"/>
            </a:lvl3pPr>
            <a:lvl4pPr marL="2708224" indent="0">
              <a:buNone/>
              <a:defRPr sz="1975"/>
            </a:lvl4pPr>
            <a:lvl5pPr marL="3610966" indent="0">
              <a:buNone/>
              <a:defRPr sz="1975"/>
            </a:lvl5pPr>
            <a:lvl6pPr marL="4513707" indent="0">
              <a:buNone/>
              <a:defRPr sz="1975"/>
            </a:lvl6pPr>
            <a:lvl7pPr marL="5416448" indent="0">
              <a:buNone/>
              <a:defRPr sz="1975"/>
            </a:lvl7pPr>
            <a:lvl8pPr marL="6319190" indent="0">
              <a:buNone/>
              <a:defRPr sz="1975"/>
            </a:lvl8pPr>
            <a:lvl9pPr marL="7221931" indent="0">
              <a:buNone/>
              <a:defRPr sz="19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C47F-2BBB-4538-80AC-65316CEC80D7}" type="datetimeFigureOut">
              <a:rPr lang="zh-TW" altLang="en-US" smtClean="0"/>
              <a:t>2024/8/6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9FFA-995E-4BA9-9F83-F1EFA23FE4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3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5009" y="729321"/>
            <a:ext cx="20762833" cy="2647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5009" y="3646601"/>
            <a:ext cx="20762833" cy="8691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5009" y="12696516"/>
            <a:ext cx="5416391" cy="729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CC47F-2BBB-4538-80AC-65316CEC80D7}" type="datetimeFigureOut">
              <a:rPr lang="zh-TW" altLang="en-US" smtClean="0"/>
              <a:t>2024/8/6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74132" y="12696516"/>
            <a:ext cx="8124587" cy="729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01450" y="12696516"/>
            <a:ext cx="5416391" cy="729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79FFA-995E-4BA9-9F83-F1EFA23FE4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08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5483" rtl="0" eaLnBrk="1" latinLnBrk="0" hangingPunct="1">
        <a:lnSpc>
          <a:spcPct val="90000"/>
        </a:lnSpc>
        <a:spcBef>
          <a:spcPct val="0"/>
        </a:spcBef>
        <a:buNone/>
        <a:defRPr sz="86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1371" indent="-451371" algn="l" defTabSz="1805483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5529" kern="1200">
          <a:solidFill>
            <a:schemeClr val="tx1"/>
          </a:solidFill>
          <a:latin typeface="+mn-lt"/>
          <a:ea typeface="+mn-ea"/>
          <a:cs typeface="+mn-cs"/>
        </a:defRPr>
      </a:lvl1pPr>
      <a:lvl2pPr marL="1354112" indent="-451371" algn="l" defTabSz="1805483" rtl="0" eaLnBrk="1" latinLnBrk="0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4739" kern="1200">
          <a:solidFill>
            <a:schemeClr val="tx1"/>
          </a:solidFill>
          <a:latin typeface="+mn-lt"/>
          <a:ea typeface="+mn-ea"/>
          <a:cs typeface="+mn-cs"/>
        </a:defRPr>
      </a:lvl2pPr>
      <a:lvl3pPr marL="2256854" indent="-451371" algn="l" defTabSz="1805483" rtl="0" eaLnBrk="1" latinLnBrk="0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949" kern="1200">
          <a:solidFill>
            <a:schemeClr val="tx1"/>
          </a:solidFill>
          <a:latin typeface="+mn-lt"/>
          <a:ea typeface="+mn-ea"/>
          <a:cs typeface="+mn-cs"/>
        </a:defRPr>
      </a:lvl3pPr>
      <a:lvl4pPr marL="3159595" indent="-451371" algn="l" defTabSz="1805483" rtl="0" eaLnBrk="1" latinLnBrk="0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4pPr>
      <a:lvl5pPr marL="4062336" indent="-451371" algn="l" defTabSz="1805483" rtl="0" eaLnBrk="1" latinLnBrk="0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5pPr>
      <a:lvl6pPr marL="4965078" indent="-451371" algn="l" defTabSz="1805483" rtl="0" eaLnBrk="1" latinLnBrk="0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6pPr>
      <a:lvl7pPr marL="5867819" indent="-451371" algn="l" defTabSz="1805483" rtl="0" eaLnBrk="1" latinLnBrk="0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7pPr>
      <a:lvl8pPr marL="6770561" indent="-451371" algn="l" defTabSz="1805483" rtl="0" eaLnBrk="1" latinLnBrk="0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8pPr>
      <a:lvl9pPr marL="7673302" indent="-451371" algn="l" defTabSz="1805483" rtl="0" eaLnBrk="1" latinLnBrk="0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5483" rtl="0" eaLnBrk="1" latinLnBrk="0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1pPr>
      <a:lvl2pPr marL="902741" algn="l" defTabSz="1805483" rtl="0" eaLnBrk="1" latinLnBrk="0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2pPr>
      <a:lvl3pPr marL="1805483" algn="l" defTabSz="1805483" rtl="0" eaLnBrk="1" latinLnBrk="0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3pPr>
      <a:lvl4pPr marL="2708224" algn="l" defTabSz="1805483" rtl="0" eaLnBrk="1" latinLnBrk="0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4pPr>
      <a:lvl5pPr marL="3610966" algn="l" defTabSz="1805483" rtl="0" eaLnBrk="1" latinLnBrk="0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5pPr>
      <a:lvl6pPr marL="4513707" algn="l" defTabSz="1805483" rtl="0" eaLnBrk="1" latinLnBrk="0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6pPr>
      <a:lvl7pPr marL="5416448" algn="l" defTabSz="1805483" rtl="0" eaLnBrk="1" latinLnBrk="0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7pPr>
      <a:lvl8pPr marL="6319190" algn="l" defTabSz="1805483" rtl="0" eaLnBrk="1" latinLnBrk="0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8pPr>
      <a:lvl9pPr marL="7221931" algn="l" defTabSz="1805483" rtl="0" eaLnBrk="1" latinLnBrk="0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群組 91">
            <a:extLst>
              <a:ext uri="{FF2B5EF4-FFF2-40B4-BE49-F238E27FC236}">
                <a16:creationId xmlns:a16="http://schemas.microsoft.com/office/drawing/2014/main" id="{5B331290-24C7-FF86-45F1-37B9A1F74AAE}"/>
              </a:ext>
            </a:extLst>
          </p:cNvPr>
          <p:cNvGrpSpPr/>
          <p:nvPr/>
        </p:nvGrpSpPr>
        <p:grpSpPr>
          <a:xfrm>
            <a:off x="1472997" y="3991723"/>
            <a:ext cx="22474911" cy="9502048"/>
            <a:chOff x="1307897" y="3998767"/>
            <a:chExt cx="22474911" cy="9502048"/>
          </a:xfrm>
        </p:grpSpPr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123BB626-C1B8-8EA4-F2A4-A3663D4854A6}"/>
                </a:ext>
              </a:extLst>
            </p:cNvPr>
            <p:cNvGrpSpPr/>
            <p:nvPr/>
          </p:nvGrpSpPr>
          <p:grpSpPr>
            <a:xfrm>
              <a:off x="12036425" y="4071455"/>
              <a:ext cx="5691674" cy="5555627"/>
              <a:chOff x="2590800" y="606489"/>
              <a:chExt cx="6158204" cy="5555627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7D5B24-1E41-5F4E-7298-EC613F453263}"/>
                  </a:ext>
                </a:extLst>
              </p:cNvPr>
              <p:cNvSpPr/>
              <p:nvPr/>
            </p:nvSpPr>
            <p:spPr>
              <a:xfrm>
                <a:off x="2590800" y="606489"/>
                <a:ext cx="6158204" cy="480215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D6B3C872-1DA7-E036-96CA-BFA6D4827A2D}"/>
                  </a:ext>
                </a:extLst>
              </p:cNvPr>
              <p:cNvSpPr txBox="1"/>
              <p:nvPr/>
            </p:nvSpPr>
            <p:spPr>
              <a:xfrm>
                <a:off x="7464489" y="4971277"/>
                <a:ext cx="1237861" cy="1190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RabbitMQ</a:t>
                </a:r>
                <a:endParaRPr lang="zh-TW" altLang="en-US" dirty="0"/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14735AD2-FDBE-262B-B2E9-D8DFFC0AA962}"/>
                </a:ext>
              </a:extLst>
            </p:cNvPr>
            <p:cNvGrpSpPr/>
            <p:nvPr/>
          </p:nvGrpSpPr>
          <p:grpSpPr>
            <a:xfrm>
              <a:off x="3631556" y="3998767"/>
              <a:ext cx="5691674" cy="5555627"/>
              <a:chOff x="2590800" y="606489"/>
              <a:chExt cx="6158204" cy="5555627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27A335F-B3D2-99E2-F732-6823C179EF65}"/>
                  </a:ext>
                </a:extLst>
              </p:cNvPr>
              <p:cNvSpPr/>
              <p:nvPr/>
            </p:nvSpPr>
            <p:spPr>
              <a:xfrm>
                <a:off x="2590800" y="606489"/>
                <a:ext cx="6158204" cy="480215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D08F0125-82AB-D906-65DA-CA5F8B0190A0}"/>
                  </a:ext>
                </a:extLst>
              </p:cNvPr>
              <p:cNvSpPr txBox="1"/>
              <p:nvPr/>
            </p:nvSpPr>
            <p:spPr>
              <a:xfrm>
                <a:off x="7464489" y="4971277"/>
                <a:ext cx="1237861" cy="1190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RabbitMQ</a:t>
                </a:r>
                <a:endParaRPr lang="zh-TW" altLang="en-US" dirty="0"/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4AACBC0-EA83-0336-B1AC-3F6D4F5A8DC1}"/>
                </a:ext>
              </a:extLst>
            </p:cNvPr>
            <p:cNvSpPr/>
            <p:nvPr/>
          </p:nvSpPr>
          <p:spPr>
            <a:xfrm>
              <a:off x="4357283" y="5821347"/>
              <a:ext cx="1704392" cy="7464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X exchange</a:t>
              </a:r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9C0B790-7B39-1440-49E6-61E9FCABA1DA}"/>
                </a:ext>
              </a:extLst>
            </p:cNvPr>
            <p:cNvSpPr/>
            <p:nvPr/>
          </p:nvSpPr>
          <p:spPr>
            <a:xfrm>
              <a:off x="1511446" y="5901301"/>
              <a:ext cx="1704392" cy="74644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X Producer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B6C29E7-0D02-A74F-EF1B-0981BEEC6544}"/>
                </a:ext>
              </a:extLst>
            </p:cNvPr>
            <p:cNvSpPr/>
            <p:nvPr/>
          </p:nvSpPr>
          <p:spPr>
            <a:xfrm>
              <a:off x="9727825" y="4871178"/>
              <a:ext cx="1704392" cy="7464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 Consumer / A Producer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4A65936-A5F2-8024-249B-9240E75EE03E}"/>
                </a:ext>
              </a:extLst>
            </p:cNvPr>
            <p:cNvSpPr/>
            <p:nvPr/>
          </p:nvSpPr>
          <p:spPr>
            <a:xfrm>
              <a:off x="9727825" y="6875707"/>
              <a:ext cx="1704392" cy="7464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 Consumer / B Producer</a:t>
              </a:r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2F1C6A2-1EB7-0EB3-D1E0-453B8745C9C3}"/>
                </a:ext>
              </a:extLst>
            </p:cNvPr>
            <p:cNvSpPr/>
            <p:nvPr/>
          </p:nvSpPr>
          <p:spPr>
            <a:xfrm>
              <a:off x="12731096" y="5915294"/>
              <a:ext cx="1704392" cy="7464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Collect-out exchange</a:t>
              </a:r>
              <a:endParaRPr lang="zh-TW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E776B90-8B3E-3C3E-5327-971EFEAEE140}"/>
                </a:ext>
              </a:extLst>
            </p:cNvPr>
            <p:cNvSpPr/>
            <p:nvPr/>
          </p:nvSpPr>
          <p:spPr>
            <a:xfrm>
              <a:off x="18522208" y="5901301"/>
              <a:ext cx="1636564" cy="7464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Multi Stream</a:t>
              </a:r>
              <a:endParaRPr lang="zh-TW" altLang="en-US" dirty="0"/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7DCD4BA7-263D-9C14-351A-C65A891BB1E6}"/>
                </a:ext>
              </a:extLst>
            </p:cNvPr>
            <p:cNvCxnSpPr>
              <a:cxnSpLocks/>
            </p:cNvCxnSpPr>
            <p:nvPr/>
          </p:nvCxnSpPr>
          <p:spPr>
            <a:xfrm>
              <a:off x="3323524" y="6249642"/>
              <a:ext cx="945502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76B5EEC9-AA1B-AAD5-51B5-C70B2C248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9084" y="5584973"/>
              <a:ext cx="852196" cy="363893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3E853897-C895-32B1-E2A1-D3EEE8BAA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05911" y="6388957"/>
              <a:ext cx="870079" cy="460312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AEF10D17-05C9-52B0-17EE-2052C7B46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3773" y="5244403"/>
              <a:ext cx="831979" cy="340569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86671EC6-76E2-5B13-F60D-E3352ECE85C2}"/>
                </a:ext>
              </a:extLst>
            </p:cNvPr>
            <p:cNvCxnSpPr>
              <a:cxnSpLocks/>
            </p:cNvCxnSpPr>
            <p:nvPr/>
          </p:nvCxnSpPr>
          <p:spPr>
            <a:xfrm>
              <a:off x="8857747" y="6852377"/>
              <a:ext cx="748005" cy="340568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矩形: 圓角化同側角落 34">
              <a:extLst>
                <a:ext uri="{FF2B5EF4-FFF2-40B4-BE49-F238E27FC236}">
                  <a16:creationId xmlns:a16="http://schemas.microsoft.com/office/drawing/2014/main" id="{79ECEA05-6E79-FE6C-B4E7-91BBBA45B15F}"/>
                </a:ext>
              </a:extLst>
            </p:cNvPr>
            <p:cNvSpPr/>
            <p:nvPr/>
          </p:nvSpPr>
          <p:spPr>
            <a:xfrm>
              <a:off x="7130806" y="5347042"/>
              <a:ext cx="1540328" cy="475861"/>
            </a:xfrm>
            <a:prstGeom prst="round2Same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 - queue</a:t>
              </a:r>
              <a:endParaRPr lang="zh-TW" altLang="en-US" dirty="0"/>
            </a:p>
          </p:txBody>
        </p:sp>
        <p:sp>
          <p:nvSpPr>
            <p:cNvPr id="36" name="矩形: 圓角化同側角落 35">
              <a:extLst>
                <a:ext uri="{FF2B5EF4-FFF2-40B4-BE49-F238E27FC236}">
                  <a16:creationId xmlns:a16="http://schemas.microsoft.com/office/drawing/2014/main" id="{8AD9F3FA-D9E0-7D11-BEB2-92F738FFFD5C}"/>
                </a:ext>
              </a:extLst>
            </p:cNvPr>
            <p:cNvSpPr/>
            <p:nvPr/>
          </p:nvSpPr>
          <p:spPr>
            <a:xfrm>
              <a:off x="7130806" y="6637777"/>
              <a:ext cx="1540328" cy="475861"/>
            </a:xfrm>
            <a:prstGeom prst="round2Same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 - queue</a:t>
              </a:r>
              <a:endParaRPr lang="zh-TW" altLang="en-US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73761DC6-AA8D-47BC-608E-2DB85CBA66B2}"/>
                </a:ext>
              </a:extLst>
            </p:cNvPr>
            <p:cNvSpPr txBox="1"/>
            <p:nvPr/>
          </p:nvSpPr>
          <p:spPr>
            <a:xfrm>
              <a:off x="7048387" y="5796855"/>
              <a:ext cx="188711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00" dirty="0"/>
                <a:t>Routing key: all, a</a:t>
              </a:r>
              <a:endParaRPr lang="zh-TW" altLang="en-US" sz="1300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6024BEDC-2AA0-174E-16C4-39930392ABFA}"/>
                </a:ext>
              </a:extLst>
            </p:cNvPr>
            <p:cNvSpPr txBox="1"/>
            <p:nvPr/>
          </p:nvSpPr>
          <p:spPr>
            <a:xfrm>
              <a:off x="7031281" y="7081567"/>
              <a:ext cx="188711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00" dirty="0"/>
                <a:t>Routing key: all, b</a:t>
              </a:r>
              <a:endParaRPr lang="zh-TW" altLang="en-US" sz="1300" dirty="0"/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95551B68-5E44-15BA-D592-954689EEB853}"/>
                </a:ext>
              </a:extLst>
            </p:cNvPr>
            <p:cNvCxnSpPr>
              <a:cxnSpLocks/>
            </p:cNvCxnSpPr>
            <p:nvPr/>
          </p:nvCxnSpPr>
          <p:spPr>
            <a:xfrm>
              <a:off x="11620435" y="5244402"/>
              <a:ext cx="983509" cy="950169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783F9C4A-C668-7EB7-7010-BE13A4F58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54290" y="6567796"/>
              <a:ext cx="1049654" cy="636881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矩形: 圓角化同側角落 59">
              <a:extLst>
                <a:ext uri="{FF2B5EF4-FFF2-40B4-BE49-F238E27FC236}">
                  <a16:creationId xmlns:a16="http://schemas.microsoft.com/office/drawing/2014/main" id="{D4B2FFD6-894C-05D6-92E2-F9FC2ECA5894}"/>
                </a:ext>
              </a:extLst>
            </p:cNvPr>
            <p:cNvSpPr/>
            <p:nvPr/>
          </p:nvSpPr>
          <p:spPr>
            <a:xfrm>
              <a:off x="15131800" y="6015919"/>
              <a:ext cx="2060001" cy="551877"/>
            </a:xfrm>
            <a:prstGeom prst="round2SameRect">
              <a:avLst/>
            </a:prstGeom>
            <a:solidFill>
              <a:srgbClr val="7030A0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Collect –in  - queue</a:t>
              </a:r>
              <a:endParaRPr lang="zh-TW" altLang="en-US" dirty="0"/>
            </a:p>
          </p:txBody>
        </p: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3A810AA5-095C-F8A7-E617-E8B2CD8D6369}"/>
                </a:ext>
              </a:extLst>
            </p:cNvPr>
            <p:cNvCxnSpPr>
              <a:cxnSpLocks/>
            </p:cNvCxnSpPr>
            <p:nvPr/>
          </p:nvCxnSpPr>
          <p:spPr>
            <a:xfrm>
              <a:off x="14513059" y="6304334"/>
              <a:ext cx="526637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DD8B6215-A11C-0303-11D1-694673565687}"/>
                </a:ext>
              </a:extLst>
            </p:cNvPr>
            <p:cNvCxnSpPr/>
            <p:nvPr/>
          </p:nvCxnSpPr>
          <p:spPr>
            <a:xfrm>
              <a:off x="17283905" y="6304334"/>
              <a:ext cx="1138865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67" name="群組 66">
              <a:extLst>
                <a:ext uri="{FF2B5EF4-FFF2-40B4-BE49-F238E27FC236}">
                  <a16:creationId xmlns:a16="http://schemas.microsoft.com/office/drawing/2014/main" id="{5C2109B0-6BE1-5B72-7E3E-1EC1ADE080BA}"/>
                </a:ext>
              </a:extLst>
            </p:cNvPr>
            <p:cNvGrpSpPr/>
            <p:nvPr/>
          </p:nvGrpSpPr>
          <p:grpSpPr>
            <a:xfrm>
              <a:off x="10659236" y="9237901"/>
              <a:ext cx="13123572" cy="4262914"/>
              <a:chOff x="2590800" y="606489"/>
              <a:chExt cx="6213812" cy="4802153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577D8B35-B3DE-44AF-AA42-9E8F3751F5F6}"/>
                  </a:ext>
                </a:extLst>
              </p:cNvPr>
              <p:cNvSpPr/>
              <p:nvPr/>
            </p:nvSpPr>
            <p:spPr>
              <a:xfrm>
                <a:off x="2590800" y="606489"/>
                <a:ext cx="6158204" cy="480215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A8311928-B7BD-21B5-C626-1435FF863F60}"/>
                  </a:ext>
                </a:extLst>
              </p:cNvPr>
              <p:cNvSpPr txBox="1"/>
              <p:nvPr/>
            </p:nvSpPr>
            <p:spPr>
              <a:xfrm>
                <a:off x="8210969" y="5039310"/>
                <a:ext cx="593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Frontend</a:t>
                </a:r>
                <a:endParaRPr lang="zh-TW" altLang="en-US" dirty="0"/>
              </a:p>
            </p:txBody>
          </p:sp>
        </p:grp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2B15EB27-7C0A-A772-D3FC-A3F9258A5C7A}"/>
                </a:ext>
              </a:extLst>
            </p:cNvPr>
            <p:cNvSpPr txBox="1"/>
            <p:nvPr/>
          </p:nvSpPr>
          <p:spPr>
            <a:xfrm>
              <a:off x="15010170" y="6583220"/>
              <a:ext cx="188711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00" dirty="0"/>
                <a:t>Routing key: collect</a:t>
              </a:r>
              <a:endParaRPr lang="zh-TW" altLang="en-US" sz="1300" dirty="0"/>
            </a:p>
          </p:txBody>
        </p:sp>
        <p:sp>
          <p:nvSpPr>
            <p:cNvPr id="71" name="Rectangle 1">
              <a:extLst>
                <a:ext uri="{FF2B5EF4-FFF2-40B4-BE49-F238E27FC236}">
                  <a16:creationId xmlns:a16="http://schemas.microsoft.com/office/drawing/2014/main" id="{A72537E1-E31C-6A25-D99E-E0AE03912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5096" y="9699984"/>
              <a:ext cx="5013132" cy="1938992"/>
            </a:xfrm>
            <a:prstGeom prst="rect">
              <a:avLst/>
            </a:prstGeom>
            <a:solidFill>
              <a:srgbClr val="282C3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&lt;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F596F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script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&gt;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    </a:t>
              </a:r>
              <a:r>
                <a:rPr kumimoji="0" lang="zh-TW" altLang="zh-TW" sz="1200" b="0" i="1" u="none" strike="noStrike" cap="none" normalizeH="0" baseline="0" dirty="0">
                  <a:ln>
                    <a:noFill/>
                  </a:ln>
                  <a:solidFill>
                    <a:srgbClr val="D55FDE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var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F596F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source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= </a:t>
              </a:r>
              <a:r>
                <a:rPr kumimoji="0" lang="zh-TW" altLang="zh-TW" sz="1200" b="0" i="1" u="none" strike="noStrike" cap="none" normalizeH="0" baseline="0" dirty="0">
                  <a:ln>
                    <a:noFill/>
                  </a:ln>
                  <a:solidFill>
                    <a:srgbClr val="D55FDE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new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61AFEF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EventSource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89CA78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"/y"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);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F596F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source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.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F596F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onmessage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= </a:t>
              </a:r>
              <a:r>
                <a:rPr kumimoji="0" lang="zh-TW" altLang="zh-TW" sz="1200" b="0" i="1" u="none" strike="noStrike" cap="none" normalizeH="0" baseline="0" dirty="0">
                  <a:ln>
                    <a:noFill/>
                  </a:ln>
                  <a:solidFill>
                    <a:srgbClr val="D55FDE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function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D19A66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event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) {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F596F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console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.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61AFEF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log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D19A66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event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.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F596F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data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);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        </a:t>
              </a:r>
              <a:r>
                <a:rPr kumimoji="0" lang="zh-TW" altLang="zh-TW" sz="1200" b="0" i="1" u="none" strike="noStrike" cap="none" normalizeH="0" baseline="0" dirty="0">
                  <a:ln>
                    <a:noFill/>
                  </a:ln>
                  <a:solidFill>
                    <a:srgbClr val="D55FDE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const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data 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F596F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JSON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.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61AFEF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parse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D19A66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event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.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F596F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data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        </a:t>
              </a:r>
              <a:r>
                <a:rPr kumimoji="0" lang="zh-TW" altLang="zh-TW" sz="1200" b="0" i="1" u="none" strike="noStrike" cap="none" normalizeH="0" baseline="0" dirty="0">
                  <a:ln>
                    <a:noFill/>
                  </a:ln>
                  <a:solidFill>
                    <a:srgbClr val="D55FDE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const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div 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F596F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document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.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61AFEF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createElement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89CA78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"div"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        div.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F596F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innerText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=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89CA78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`order: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${data.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F596F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id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}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89CA78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 is Finished`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89CA78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89CA78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       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F596F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document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.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61AFEF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getElementById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89CA78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"content"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).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61AFEF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appendChild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(div)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    };</a:t>
              </a:r>
              <a:b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</a:b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&lt;/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EF596F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script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BBBBBB"/>
                  </a:solidFill>
                  <a:effectLst/>
                  <a:latin typeface="Arial Unicode MS" panose="020B0604020202020204" pitchFamily="34" charset="-120"/>
                  <a:ea typeface="JetBrains Mono"/>
                </a:rPr>
                <a:t>&gt;</a:t>
              </a:r>
              <a:endPara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94EF1DCE-10AA-178B-27CA-00C873AAD0B2}"/>
                </a:ext>
              </a:extLst>
            </p:cNvPr>
            <p:cNvSpPr txBox="1"/>
            <p:nvPr/>
          </p:nvSpPr>
          <p:spPr>
            <a:xfrm>
              <a:off x="10876015" y="9878782"/>
              <a:ext cx="6977322" cy="3416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TW" b="0" i="0" dirty="0">
                  <a:solidFill>
                    <a:srgbClr val="363636"/>
                  </a:solidFill>
                  <a:effectLst/>
                  <a:highlight>
                    <a:srgbClr val="FFFFFF"/>
                  </a:highlight>
                  <a:latin typeface="Open Sans" panose="020F0502020204030204" pitchFamily="34" charset="0"/>
                </a:rPr>
                <a:t>Order List</a:t>
              </a:r>
            </a:p>
            <a:p>
              <a:pPr algn="l"/>
              <a:r>
                <a:rPr lang="en-US" altLang="zh-TW" b="0" i="0" dirty="0">
                  <a:solidFill>
                    <a:srgbClr val="363636"/>
                  </a:solidFill>
                  <a:effectLst/>
                  <a:highlight>
                    <a:srgbClr val="FFFFFF"/>
                  </a:highlight>
                  <a:latin typeface="Open Sans" panose="020F0502020204030204" pitchFamily="34" charset="0"/>
                </a:rPr>
                <a:t>The finished Order:</a:t>
              </a:r>
            </a:p>
            <a:p>
              <a:pPr algn="l"/>
              <a:r>
                <a:rPr lang="en-US" altLang="zh-TW" b="0" i="0" dirty="0">
                  <a:solidFill>
                    <a:srgbClr val="363636"/>
                  </a:solidFill>
                  <a:effectLst/>
                  <a:highlight>
                    <a:srgbClr val="FFFFFF"/>
                  </a:highlight>
                  <a:latin typeface="Open Sans" panose="020F0502020204030204" pitchFamily="34" charset="0"/>
                </a:rPr>
                <a:t>order: 57e245eb-85a6-4c2a-9ff7-ac85145371be is Finished</a:t>
              </a:r>
            </a:p>
            <a:p>
              <a:pPr algn="l"/>
              <a:r>
                <a:rPr lang="en-US" altLang="zh-TW" b="0" i="0" dirty="0">
                  <a:solidFill>
                    <a:srgbClr val="363636"/>
                  </a:solidFill>
                  <a:effectLst/>
                  <a:highlight>
                    <a:srgbClr val="FFFFFF"/>
                  </a:highlight>
                  <a:latin typeface="Open Sans" panose="020F0502020204030204" pitchFamily="34" charset="0"/>
                </a:rPr>
                <a:t>order: 0921afd9-dc8a-468c-a47d-4cdbecab099b is Finished</a:t>
              </a:r>
            </a:p>
            <a:p>
              <a:pPr algn="l"/>
              <a:r>
                <a:rPr lang="en-US" altLang="zh-TW" b="0" i="0" dirty="0">
                  <a:solidFill>
                    <a:srgbClr val="363636"/>
                  </a:solidFill>
                  <a:effectLst/>
                  <a:highlight>
                    <a:srgbClr val="FFFFFF"/>
                  </a:highlight>
                  <a:latin typeface="Open Sans" panose="020F0502020204030204" pitchFamily="34" charset="0"/>
                </a:rPr>
                <a:t>order: 705d3cc8-d3e9-4a4e-91ed-e9cb2b70e0b5 is Finished</a:t>
              </a:r>
            </a:p>
            <a:p>
              <a:pPr algn="l"/>
              <a:r>
                <a:rPr lang="en-US" altLang="zh-TW" b="0" i="0" dirty="0">
                  <a:solidFill>
                    <a:srgbClr val="363636"/>
                  </a:solidFill>
                  <a:effectLst/>
                  <a:highlight>
                    <a:srgbClr val="FFFFFF"/>
                  </a:highlight>
                  <a:latin typeface="Open Sans" panose="020F0502020204030204" pitchFamily="34" charset="0"/>
                </a:rPr>
                <a:t>order: 440ad7a0-0518-48b9-83d9-c5096a327c01 is Finished</a:t>
              </a:r>
            </a:p>
            <a:p>
              <a:pPr algn="l"/>
              <a:r>
                <a:rPr lang="en-US" altLang="zh-TW" b="0" i="0" dirty="0">
                  <a:solidFill>
                    <a:srgbClr val="363636"/>
                  </a:solidFill>
                  <a:effectLst/>
                  <a:highlight>
                    <a:srgbClr val="FFFFFF"/>
                  </a:highlight>
                  <a:latin typeface="Open Sans" panose="020F0502020204030204" pitchFamily="34" charset="0"/>
                </a:rPr>
                <a:t>order: 606315b9-a2c0-4d52-8581-8fc8fb52efb4 is Finished</a:t>
              </a:r>
            </a:p>
            <a:p>
              <a:pPr algn="l"/>
              <a:r>
                <a:rPr lang="en-US" altLang="zh-TW" b="0" i="0" dirty="0">
                  <a:solidFill>
                    <a:srgbClr val="363636"/>
                  </a:solidFill>
                  <a:effectLst/>
                  <a:highlight>
                    <a:srgbClr val="FFFFFF"/>
                  </a:highlight>
                  <a:latin typeface="Open Sans" panose="020F0502020204030204" pitchFamily="34" charset="0"/>
                </a:rPr>
                <a:t>order: 05a013a2-f43c-46dc-8947-6a6d1152c74a is Finished</a:t>
              </a:r>
            </a:p>
            <a:p>
              <a:pPr algn="l"/>
              <a:r>
                <a:rPr lang="en-US" altLang="zh-TW" b="0" i="0" dirty="0">
                  <a:solidFill>
                    <a:srgbClr val="363636"/>
                  </a:solidFill>
                  <a:effectLst/>
                  <a:highlight>
                    <a:srgbClr val="FFFFFF"/>
                  </a:highlight>
                  <a:latin typeface="Open Sans" panose="020F0502020204030204" pitchFamily="34" charset="0"/>
                </a:rPr>
                <a:t>order: 0f07b415-e204-4ef2-9477-1625431eed9f is Finished</a:t>
              </a:r>
            </a:p>
            <a:p>
              <a:pPr algn="l"/>
              <a:r>
                <a:rPr lang="en-US" altLang="zh-TW" b="0" i="0" dirty="0">
                  <a:solidFill>
                    <a:srgbClr val="363636"/>
                  </a:solidFill>
                  <a:effectLst/>
                  <a:highlight>
                    <a:srgbClr val="FFFFFF"/>
                  </a:highlight>
                  <a:latin typeface="Open Sans" panose="020F0502020204030204" pitchFamily="34" charset="0"/>
                </a:rPr>
                <a:t>order: b315c18c-aaa2-4fa2-a4d4-f804cb19c613 is Finished</a:t>
              </a:r>
            </a:p>
            <a:p>
              <a:pPr algn="l"/>
              <a:r>
                <a:rPr lang="en-US" altLang="zh-TW" b="0" i="0" dirty="0">
                  <a:solidFill>
                    <a:srgbClr val="363636"/>
                  </a:solidFill>
                  <a:effectLst/>
                  <a:highlight>
                    <a:srgbClr val="FFFFFF"/>
                  </a:highlight>
                  <a:latin typeface="Open Sans" panose="020F0502020204030204" pitchFamily="34" charset="0"/>
                </a:rPr>
                <a:t>order: f2543962-3153-4d5c-be13-2a119f753920 is Finished</a:t>
              </a:r>
            </a:p>
            <a:p>
              <a:pPr algn="l"/>
              <a:r>
                <a:rPr lang="en-US" altLang="zh-TW" b="0" i="0" dirty="0">
                  <a:solidFill>
                    <a:srgbClr val="363636"/>
                  </a:solidFill>
                  <a:effectLst/>
                  <a:highlight>
                    <a:srgbClr val="FFFFFF"/>
                  </a:highlight>
                  <a:latin typeface="Open Sans" panose="020F0502020204030204" pitchFamily="34" charset="0"/>
                </a:rPr>
                <a:t>order: f2f9e13f-c53d-42d3-b6c9-fbbf9b67346e is Finished</a:t>
              </a:r>
            </a:p>
          </p:txBody>
        </p: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44FB3BB6-9050-A3AF-5D01-01B83FA07D8C}"/>
                </a:ext>
              </a:extLst>
            </p:cNvPr>
            <p:cNvCxnSpPr/>
            <p:nvPr/>
          </p:nvCxnSpPr>
          <p:spPr>
            <a:xfrm>
              <a:off x="19156016" y="6849269"/>
              <a:ext cx="479793" cy="27051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AD9B1351-7C53-D08A-9504-24C6241D67A6}"/>
                </a:ext>
              </a:extLst>
            </p:cNvPr>
            <p:cNvCxnSpPr/>
            <p:nvPr/>
          </p:nvCxnSpPr>
          <p:spPr>
            <a:xfrm flipH="1">
              <a:off x="17446401" y="11920406"/>
              <a:ext cx="1378039" cy="734096"/>
            </a:xfrm>
            <a:prstGeom prst="straightConnector1">
              <a:avLst/>
            </a:prstGeom>
            <a:ln w="57150"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7C337B75-6CAE-DA6D-4F47-20F9CB5BA3CE}"/>
                </a:ext>
              </a:extLst>
            </p:cNvPr>
            <p:cNvSpPr/>
            <p:nvPr/>
          </p:nvSpPr>
          <p:spPr>
            <a:xfrm>
              <a:off x="1334930" y="5414687"/>
              <a:ext cx="4844154" cy="1666880"/>
            </a:xfrm>
            <a:prstGeom prst="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DD800BAD-1984-0086-7EEE-87F459F7169A}"/>
                </a:ext>
              </a:extLst>
            </p:cNvPr>
            <p:cNvSpPr/>
            <p:nvPr/>
          </p:nvSpPr>
          <p:spPr>
            <a:xfrm rot="21049352">
              <a:off x="4279858" y="5049390"/>
              <a:ext cx="7200903" cy="99639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D05BF2AE-4C6B-064B-DBC8-CFA68F737D2B}"/>
                </a:ext>
              </a:extLst>
            </p:cNvPr>
            <p:cNvSpPr/>
            <p:nvPr/>
          </p:nvSpPr>
          <p:spPr>
            <a:xfrm rot="578380">
              <a:off x="4186376" y="6421821"/>
              <a:ext cx="7285013" cy="996392"/>
            </a:xfrm>
            <a:prstGeom prst="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3738A23-FC25-73E2-8842-26916B98B99C}"/>
                </a:ext>
              </a:extLst>
            </p:cNvPr>
            <p:cNvSpPr/>
            <p:nvPr/>
          </p:nvSpPr>
          <p:spPr>
            <a:xfrm>
              <a:off x="9605752" y="4618085"/>
              <a:ext cx="5136085" cy="3388173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3FEC1AA8-92EA-74E4-D81C-7DA357F03CF5}"/>
                </a:ext>
              </a:extLst>
            </p:cNvPr>
            <p:cNvSpPr/>
            <p:nvPr/>
          </p:nvSpPr>
          <p:spPr>
            <a:xfrm>
              <a:off x="12616824" y="5584972"/>
              <a:ext cx="4829577" cy="1402722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422C4447-055D-A28B-C622-9FA1F4360615}"/>
                </a:ext>
              </a:extLst>
            </p:cNvPr>
            <p:cNvSpPr txBox="1"/>
            <p:nvPr/>
          </p:nvSpPr>
          <p:spPr>
            <a:xfrm>
              <a:off x="1307897" y="5014577"/>
              <a:ext cx="25016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accent1">
                      <a:lumMod val="50000"/>
                    </a:schemeClr>
                  </a:solidFill>
                </a:rPr>
                <a:t>X channel (outgoing)</a:t>
              </a:r>
              <a:endParaRPr lang="zh-TW" alt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25B38FEF-7508-E596-70BC-489151972E18}"/>
                </a:ext>
              </a:extLst>
            </p:cNvPr>
            <p:cNvSpPr txBox="1"/>
            <p:nvPr/>
          </p:nvSpPr>
          <p:spPr>
            <a:xfrm rot="21073913">
              <a:off x="6365017" y="4603324"/>
              <a:ext cx="2358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bg2">
                      <a:lumMod val="25000"/>
                    </a:schemeClr>
                  </a:solidFill>
                </a:rPr>
                <a:t>a channel (incoming)</a:t>
              </a:r>
              <a:endParaRPr lang="zh-TW" altLang="en-US" sz="20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D0291ABE-3C14-3E6C-2355-BAB27EE2D4F8}"/>
                </a:ext>
              </a:extLst>
            </p:cNvPr>
            <p:cNvSpPr txBox="1"/>
            <p:nvPr/>
          </p:nvSpPr>
          <p:spPr>
            <a:xfrm rot="532657">
              <a:off x="6581949" y="7460806"/>
              <a:ext cx="27410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accent4">
                      <a:lumMod val="50000"/>
                    </a:schemeClr>
                  </a:solidFill>
                </a:rPr>
                <a:t>b channel (incoming)</a:t>
              </a:r>
              <a:endParaRPr lang="zh-TW" altLang="en-US" sz="2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CAC416F4-7470-D34E-490E-56973B293D2D}"/>
                </a:ext>
              </a:extLst>
            </p:cNvPr>
            <p:cNvSpPr txBox="1"/>
            <p:nvPr/>
          </p:nvSpPr>
          <p:spPr>
            <a:xfrm>
              <a:off x="12173794" y="4225838"/>
              <a:ext cx="43671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accent1">
                      <a:lumMod val="50000"/>
                    </a:schemeClr>
                  </a:solidFill>
                </a:rPr>
                <a:t>Collect-out channel (merge, outgoing)</a:t>
              </a:r>
              <a:endParaRPr lang="zh-TW" alt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7ABC290C-23E1-0F09-218B-9BE744703DC0}"/>
                </a:ext>
              </a:extLst>
            </p:cNvPr>
            <p:cNvSpPr txBox="1"/>
            <p:nvPr/>
          </p:nvSpPr>
          <p:spPr>
            <a:xfrm>
              <a:off x="15432100" y="5197669"/>
              <a:ext cx="32893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rgbClr val="7030A0"/>
                  </a:solidFill>
                </a:rPr>
                <a:t>Collect-in channel (incoming)</a:t>
              </a:r>
              <a:endParaRPr lang="zh-TW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E69D57C0-7742-A696-B2BA-7278135C341C}"/>
              </a:ext>
            </a:extLst>
          </p:cNvPr>
          <p:cNvSpPr txBox="1"/>
          <p:nvPr/>
        </p:nvSpPr>
        <p:spPr>
          <a:xfrm>
            <a:off x="176224" y="283335"/>
            <a:ext cx="164859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>
                <a:solidFill>
                  <a:schemeClr val="tx1"/>
                </a:solidFill>
              </a:rPr>
              <a:t>X Producer will send </a:t>
            </a:r>
            <a:r>
              <a:rPr lang="en-US" altLang="zh-TW" b="1" dirty="0">
                <a:solidFill>
                  <a:schemeClr val="tx1"/>
                </a:solidFill>
              </a:rPr>
              <a:t>order</a:t>
            </a:r>
            <a:r>
              <a:rPr lang="en-US" altLang="zh-TW" dirty="0">
                <a:solidFill>
                  <a:schemeClr val="tx1"/>
                </a:solidFill>
              </a:rPr>
              <a:t> message in every 5 s</a:t>
            </a:r>
          </a:p>
          <a:p>
            <a:pPr marL="342900" indent="-342900">
              <a:buAutoNum type="arabicPeriod"/>
            </a:pPr>
            <a:r>
              <a:rPr lang="en-US" altLang="zh-TW" dirty="0"/>
              <a:t>O</a:t>
            </a:r>
            <a:r>
              <a:rPr lang="en-US" altLang="zh-TW" dirty="0">
                <a:solidFill>
                  <a:schemeClr val="tx1"/>
                </a:solidFill>
              </a:rPr>
              <a:t>rder  message would have routing key: all</a:t>
            </a:r>
          </a:p>
          <a:p>
            <a:pPr marL="342900" indent="-342900">
              <a:buAutoNum type="arabicPeriod"/>
            </a:pPr>
            <a:r>
              <a:rPr lang="en-US" altLang="zh-TW" dirty="0"/>
              <a:t>Order message would send to 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</a:rPr>
              <a:t>A-queue</a:t>
            </a:r>
            <a:r>
              <a:rPr lang="en-US" altLang="zh-TW" dirty="0"/>
              <a:t> and </a:t>
            </a:r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</a:rPr>
              <a:t>B-queue</a:t>
            </a:r>
            <a:r>
              <a:rPr lang="en-US" altLang="zh-TW" dirty="0"/>
              <a:t> by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X exchange</a:t>
            </a:r>
          </a:p>
          <a:p>
            <a:pPr marL="342900" indent="-342900">
              <a:buAutoNum type="arabicPeriod"/>
            </a:pP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A consumer </a:t>
            </a:r>
            <a:r>
              <a:rPr lang="en-US" altLang="zh-TW" dirty="0"/>
              <a:t>would receive order message and update </a:t>
            </a:r>
            <a:r>
              <a:rPr lang="en-US" altLang="zh-TW" dirty="0" err="1"/>
              <a:t>isAFinished</a:t>
            </a:r>
            <a:r>
              <a:rPr lang="en-US" altLang="zh-TW" dirty="0"/>
              <a:t> to true. Then, it will send the updated order message with routing key “collect” to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collect-out exchange</a:t>
            </a:r>
            <a:r>
              <a:rPr lang="en-US" altLang="zh-TW" dirty="0"/>
              <a:t>.</a:t>
            </a:r>
          </a:p>
          <a:p>
            <a:pPr marL="342900" indent="-342900">
              <a:buAutoNum type="arabicPeriod"/>
            </a:pP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B consumer </a:t>
            </a:r>
            <a:r>
              <a:rPr lang="en-US" altLang="zh-TW" dirty="0"/>
              <a:t>would do the same thing (update </a:t>
            </a:r>
            <a:r>
              <a:rPr lang="en-US" altLang="zh-TW" dirty="0" err="1"/>
              <a:t>isBFinished</a:t>
            </a:r>
            <a:r>
              <a:rPr lang="en-US" altLang="zh-TW" dirty="0"/>
              <a:t> to true).</a:t>
            </a:r>
          </a:p>
          <a:p>
            <a:pPr marL="342900" indent="-342900">
              <a:buAutoNum type="arabicPeriod"/>
            </a:pPr>
            <a:r>
              <a:rPr lang="en-US" altLang="zh-TW" dirty="0"/>
              <a:t>Updated order message would send to </a:t>
            </a:r>
            <a:r>
              <a:rPr lang="en-US" altLang="zh-TW" b="1" dirty="0">
                <a:solidFill>
                  <a:srgbClr val="7030A0"/>
                </a:solidFill>
              </a:rPr>
              <a:t>Collect-in queue </a:t>
            </a:r>
            <a:r>
              <a:rPr lang="en-US" altLang="zh-TW" dirty="0"/>
              <a:t>by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collect-out exchange</a:t>
            </a:r>
          </a:p>
          <a:p>
            <a:pPr marL="342900" indent="-342900">
              <a:buAutoNum type="arabicPeriod"/>
            </a:pPr>
            <a:r>
              <a:rPr lang="en-US" altLang="zh-TW" dirty="0"/>
              <a:t>Finally, we would  use multi stream to get all the message from queue, and send it to the frontend if </a:t>
            </a:r>
            <a:r>
              <a:rPr lang="en-US" altLang="zh-TW" dirty="0" err="1"/>
              <a:t>isAFinished</a:t>
            </a:r>
            <a:r>
              <a:rPr lang="en-US" altLang="zh-TW" dirty="0"/>
              <a:t> and </a:t>
            </a:r>
            <a:r>
              <a:rPr lang="en-US" altLang="zh-TW" dirty="0" err="1"/>
              <a:t>isBFinished</a:t>
            </a:r>
            <a:r>
              <a:rPr lang="en-US" altLang="zh-TW" dirty="0"/>
              <a:t> are all true.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8C3A9A2C-B3E9-D38C-C043-A4062BCCEDB7}"/>
              </a:ext>
            </a:extLst>
          </p:cNvPr>
          <p:cNvSpPr txBox="1"/>
          <p:nvPr/>
        </p:nvSpPr>
        <p:spPr>
          <a:xfrm>
            <a:off x="200069" y="2391604"/>
            <a:ext cx="3218363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Order Object:</a:t>
            </a:r>
          </a:p>
          <a:p>
            <a:pPr marL="342900" indent="-342900">
              <a:buAutoNum type="arabicPeriod"/>
            </a:pPr>
            <a:r>
              <a:rPr lang="en-US" altLang="zh-TW" dirty="0"/>
              <a:t>Id: String</a:t>
            </a:r>
          </a:p>
          <a:p>
            <a:pPr marL="342900" indent="-342900">
              <a:buAutoNum type="arabicPeriod"/>
            </a:pPr>
            <a:r>
              <a:rPr lang="en-US" altLang="zh-TW" dirty="0" err="1"/>
              <a:t>isAFinished</a:t>
            </a:r>
            <a:r>
              <a:rPr lang="en-US" altLang="zh-TW" dirty="0"/>
              <a:t>: Boolean</a:t>
            </a:r>
          </a:p>
          <a:p>
            <a:pPr marL="342900" indent="-342900">
              <a:buAutoNum type="arabicPeriod"/>
            </a:pPr>
            <a:r>
              <a:rPr lang="en-US" altLang="zh-TW" dirty="0" err="1"/>
              <a:t>isBFinished</a:t>
            </a:r>
            <a:r>
              <a:rPr lang="en-US" altLang="zh-TW" dirty="0"/>
              <a:t>: Boolean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517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107</TotalTime>
  <Words>349</Words>
  <Application>Microsoft Office PowerPoint</Application>
  <PresentationFormat>自訂</PresentationFormat>
  <Paragraphs>44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Arial Unicode MS</vt:lpstr>
      <vt:lpstr>Arial</vt:lpstr>
      <vt:lpstr>Calibri</vt:lpstr>
      <vt:lpstr>Calibri Light</vt:lpstr>
      <vt:lpstr>Open Sans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Fine Sveta</dc:creator>
  <cp:lastModifiedBy>Fine Sveta</cp:lastModifiedBy>
  <cp:revision>5</cp:revision>
  <dcterms:created xsi:type="dcterms:W3CDTF">2024-08-06T06:36:26Z</dcterms:created>
  <dcterms:modified xsi:type="dcterms:W3CDTF">2024-08-06T08:23:42Z</dcterms:modified>
</cp:coreProperties>
</file>