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1C7D1D-094F-4A28-898E-C0C4026395B9}">
  <a:tblStyle styleId="{0E1C7D1D-094F-4A28-898E-C0C4026395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c645f7e3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c645f7e3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c645f7e33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c645f7e3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c645f7e33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c645f7e33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c6faf3cc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c6faf3cc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6faf3cc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6faf3cc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c6faf3cc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c6faf3cc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c6faf3cc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c6faf3cc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c6faf3cc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c6faf3cc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c6faf3cc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c6faf3cc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c645f7e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c645f7e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c6faf3cc8_0_1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c6faf3cc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c645f7e3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c645f7e3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c645f7e3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c645f7e3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c645f7e3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c645f7e3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c645f7e3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c645f7e3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c645f7e3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c645f7e3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645f7e33_1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645f7e3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GdGdfokFKes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1" Type="http://schemas.openxmlformats.org/officeDocument/2006/relationships/image" Target="../media/image1.png"/><Relationship Id="rId10" Type="http://schemas.openxmlformats.org/officeDocument/2006/relationships/image" Target="../media/image7.png"/><Relationship Id="rId12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58450" y="1535679"/>
            <a:ext cx="82221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Нативная и кроссплатформенная разработка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150" y="1116550"/>
            <a:ext cx="7229677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388" y="1062900"/>
            <a:ext cx="7275218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grpSp>
        <p:nvGrpSpPr>
          <p:cNvPr id="169" name="Google Shape;169;p24"/>
          <p:cNvGrpSpPr/>
          <p:nvPr/>
        </p:nvGrpSpPr>
        <p:grpSpPr>
          <a:xfrm>
            <a:off x="6043494" y="1589379"/>
            <a:ext cx="2788764" cy="3058361"/>
            <a:chOff x="431925" y="1304875"/>
            <a:chExt cx="2628925" cy="3416400"/>
          </a:xfrm>
        </p:grpSpPr>
        <p:sp>
          <p:nvSpPr>
            <p:cNvPr id="170" name="Google Shape;170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4"/>
          <p:cNvSpPr txBox="1"/>
          <p:nvPr>
            <p:ph idx="4294967295" type="body"/>
          </p:nvPr>
        </p:nvSpPr>
        <p:spPr>
          <a:xfrm>
            <a:off x="613142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4"/>
          <p:cNvSpPr txBox="1"/>
          <p:nvPr>
            <p:ph idx="4294967295" type="body"/>
          </p:nvPr>
        </p:nvSpPr>
        <p:spPr>
          <a:xfrm>
            <a:off x="60435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extension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9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mutating func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9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index1: </a:t>
            </a:r>
            <a:r>
              <a:rPr lang="ru" sz="9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_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index2: </a:t>
            </a:r>
            <a:r>
              <a:rPr lang="ru" sz="9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let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tmp =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[index1]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[index1] =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[index2]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self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[index2] = tmp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85450" y="1017800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Extensions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3214469" y="1589379"/>
            <a:ext cx="2788764" cy="3058361"/>
            <a:chOff x="431925" y="1304875"/>
            <a:chExt cx="2628925" cy="3416400"/>
          </a:xfrm>
        </p:grpSpPr>
        <p:sp>
          <p:nvSpPr>
            <p:cNvPr id="176" name="Google Shape;176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3302400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Kotlin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3214475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MutableList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&gt;.</a:t>
            </a:r>
            <a:r>
              <a:rPr lang="ru" sz="9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(index1: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index2: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[index1] </a:t>
            </a:r>
            <a:endParaRPr i="1" sz="900">
              <a:solidFill>
                <a:srgbClr val="8C8C8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[index1] =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[index2]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[index2] =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/>
          </a:p>
        </p:txBody>
      </p:sp>
      <p:grpSp>
        <p:nvGrpSpPr>
          <p:cNvPr id="180" name="Google Shape;180;p24"/>
          <p:cNvGrpSpPr/>
          <p:nvPr/>
        </p:nvGrpSpPr>
        <p:grpSpPr>
          <a:xfrm>
            <a:off x="385444" y="1589379"/>
            <a:ext cx="2788764" cy="3058361"/>
            <a:chOff x="431925" y="1304875"/>
            <a:chExt cx="2628925" cy="3416400"/>
          </a:xfrm>
        </p:grpSpPr>
        <p:sp>
          <p:nvSpPr>
            <p:cNvPr id="181" name="Google Shape;181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4"/>
          <p:cNvSpPr txBox="1"/>
          <p:nvPr>
            <p:ph idx="4294967295" type="body"/>
          </p:nvPr>
        </p:nvSpPr>
        <p:spPr>
          <a:xfrm>
            <a:off x="47337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Flutter</a:t>
            </a:r>
            <a:r>
              <a:rPr lang="ru">
                <a:solidFill>
                  <a:schemeClr val="lt1"/>
                </a:solidFill>
              </a:rPr>
              <a:t> (Dart)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/>
          <p:nvPr>
            <p:ph idx="4294967295" type="body"/>
          </p:nvPr>
        </p:nvSpPr>
        <p:spPr>
          <a:xfrm>
            <a:off x="38545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extension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ListExtension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9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index1,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index2) {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 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[index1];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[index1] =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[index2];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9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[index2] = </a:t>
            </a: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tmp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9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8502050" y="1678325"/>
            <a:ext cx="234600" cy="23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6043494" y="1589379"/>
            <a:ext cx="2788764" cy="3058361"/>
            <a:chOff x="431925" y="1304875"/>
            <a:chExt cx="2628925" cy="3416400"/>
          </a:xfrm>
        </p:grpSpPr>
        <p:sp>
          <p:nvSpPr>
            <p:cNvPr id="192" name="Google Shape;192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5"/>
          <p:cNvSpPr txBox="1"/>
          <p:nvPr>
            <p:ph idx="4294967295" type="body"/>
          </p:nvPr>
        </p:nvSpPr>
        <p:spPr>
          <a:xfrm>
            <a:off x="613142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5"/>
          <p:cNvSpPr txBox="1"/>
          <p:nvPr>
            <p:ph idx="4294967295" type="body"/>
          </p:nvPr>
        </p:nvSpPr>
        <p:spPr>
          <a:xfrm>
            <a:off x="60435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signInRequest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(login: </a:t>
            </a:r>
            <a:r>
              <a:rPr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password: </a:t>
            </a:r>
            <a:r>
              <a:rPr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async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throws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-&gt;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try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await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http.post(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"https://server.host.dev/api/signIn"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body: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"login"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login,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password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385450" y="1017800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Async Await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197" name="Google Shape;197;p25"/>
          <p:cNvGrpSpPr/>
          <p:nvPr/>
        </p:nvGrpSpPr>
        <p:grpSpPr>
          <a:xfrm>
            <a:off x="3214469" y="1589379"/>
            <a:ext cx="2788764" cy="3058361"/>
            <a:chOff x="431925" y="1304875"/>
            <a:chExt cx="2628925" cy="3416400"/>
          </a:xfrm>
        </p:grpSpPr>
        <p:sp>
          <p:nvSpPr>
            <p:cNvPr id="198" name="Google Shape;198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5"/>
          <p:cNvSpPr txBox="1"/>
          <p:nvPr>
            <p:ph idx="4294967295" type="body"/>
          </p:nvPr>
        </p:nvSpPr>
        <p:spPr>
          <a:xfrm>
            <a:off x="3302400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Kotlin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5"/>
          <p:cNvSpPr txBox="1"/>
          <p:nvPr>
            <p:ph idx="4294967295" type="body"/>
          </p:nvPr>
        </p:nvSpPr>
        <p:spPr>
          <a:xfrm>
            <a:off x="3214475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suspend fun </a:t>
            </a:r>
            <a:r>
              <a:rPr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signInRequest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(login: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password: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val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Differed&lt;Response&gt; = httpPostAsync </a:t>
            </a: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 =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"https://server.host.dev"</a:t>
            </a:r>
            <a:endParaRPr sz="700">
              <a:solidFill>
                <a:srgbClr val="067D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 =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"/api/signIn"</a:t>
            </a:r>
            <a:endParaRPr sz="700">
              <a:solidFill>
                <a:srgbClr val="067D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body </a:t>
            </a: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 </a:t>
            </a: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"login" </a:t>
            </a:r>
            <a:r>
              <a:rPr i="1"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login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"password" </a:t>
            </a:r>
            <a:r>
              <a:rPr i="1"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</a:t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}</a:t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</a:t>
            </a:r>
            <a:endParaRPr b="1"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.await()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5"/>
          <p:cNvGrpSpPr/>
          <p:nvPr/>
        </p:nvGrpSpPr>
        <p:grpSpPr>
          <a:xfrm>
            <a:off x="385444" y="1589379"/>
            <a:ext cx="2788764" cy="3058361"/>
            <a:chOff x="431925" y="1304875"/>
            <a:chExt cx="2628925" cy="3416400"/>
          </a:xfrm>
        </p:grpSpPr>
        <p:sp>
          <p:nvSpPr>
            <p:cNvPr id="203" name="Google Shape;203;p2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5"/>
          <p:cNvSpPr txBox="1"/>
          <p:nvPr>
            <p:ph idx="4294967295" type="body"/>
          </p:nvPr>
        </p:nvSpPr>
        <p:spPr>
          <a:xfrm>
            <a:off x="47337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Flutter</a:t>
            </a:r>
            <a:r>
              <a:rPr lang="ru">
                <a:solidFill>
                  <a:schemeClr val="lt1"/>
                </a:solidFill>
              </a:rPr>
              <a:t> (Dart)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5"/>
          <p:cNvSpPr txBox="1"/>
          <p:nvPr>
            <p:ph idx="4294967295" type="body"/>
          </p:nvPr>
        </p:nvSpPr>
        <p:spPr>
          <a:xfrm>
            <a:off x="38545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ru" sz="7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signInRequest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({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9E88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@required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login,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9E88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@required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password,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})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async 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7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 await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.post(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"https://server.host.dev/api/signIn"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body: </a:t>
            </a:r>
            <a:r>
              <a:rPr lang="ru" sz="7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json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.encode({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"login"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login,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ru" sz="7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"password"</a:t>
            </a: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password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}),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);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700">
                <a:solidFill>
                  <a:srgbClr val="08080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sz="700">
              <a:solidFill>
                <a:srgbClr val="08080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131425" y="4224775"/>
            <a:ext cx="266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Нет реализации, только proposal</a:t>
            </a:r>
            <a:endParaRPr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/>
          <p:nvPr/>
        </p:nvSpPr>
        <p:spPr>
          <a:xfrm>
            <a:off x="5691525" y="1678325"/>
            <a:ext cx="234600" cy="23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grpSp>
        <p:nvGrpSpPr>
          <p:cNvPr id="214" name="Google Shape;214;p26"/>
          <p:cNvGrpSpPr/>
          <p:nvPr/>
        </p:nvGrpSpPr>
        <p:grpSpPr>
          <a:xfrm>
            <a:off x="6043494" y="1589379"/>
            <a:ext cx="2788764" cy="3058361"/>
            <a:chOff x="431925" y="1304875"/>
            <a:chExt cx="2628925" cy="3416400"/>
          </a:xfrm>
        </p:grpSpPr>
        <p:sp>
          <p:nvSpPr>
            <p:cNvPr id="215" name="Google Shape;215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6"/>
          <p:cNvSpPr txBox="1"/>
          <p:nvPr>
            <p:ph idx="4294967295" type="body"/>
          </p:nvPr>
        </p:nvSpPr>
        <p:spPr>
          <a:xfrm>
            <a:off x="613142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6"/>
          <p:cNvSpPr txBox="1"/>
          <p:nvPr>
            <p:ph idx="4294967295" type="body"/>
          </p:nvPr>
        </p:nvSpPr>
        <p:spPr>
          <a:xfrm>
            <a:off x="60435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 = </a:t>
            </a:r>
            <a:r>
              <a:rPr lang="ru" sz="10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"some long string"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" sz="10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nil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85450" y="1017800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Null Safety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220" name="Google Shape;220;p26"/>
          <p:cNvGrpSpPr/>
          <p:nvPr/>
        </p:nvGrpSpPr>
        <p:grpSpPr>
          <a:xfrm>
            <a:off x="3214469" y="1589379"/>
            <a:ext cx="2788764" cy="3058361"/>
            <a:chOff x="431925" y="1304875"/>
            <a:chExt cx="2628925" cy="3416400"/>
          </a:xfrm>
        </p:grpSpPr>
        <p:sp>
          <p:nvSpPr>
            <p:cNvPr id="221" name="Google Shape;221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6"/>
          <p:cNvSpPr txBox="1"/>
          <p:nvPr>
            <p:ph idx="4294967295" type="body"/>
          </p:nvPr>
        </p:nvSpPr>
        <p:spPr>
          <a:xfrm>
            <a:off x="3302400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Kotlin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p26"/>
          <p:cNvSpPr txBox="1"/>
          <p:nvPr>
            <p:ph idx="4294967295" type="body"/>
          </p:nvPr>
        </p:nvSpPr>
        <p:spPr>
          <a:xfrm>
            <a:off x="3214475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 = </a:t>
            </a:r>
            <a:r>
              <a:rPr lang="ru" sz="10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"some long string"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" sz="10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385444" y="1589379"/>
            <a:ext cx="2788764" cy="3058361"/>
            <a:chOff x="431925" y="1304875"/>
            <a:chExt cx="2628925" cy="3416400"/>
          </a:xfrm>
        </p:grpSpPr>
        <p:sp>
          <p:nvSpPr>
            <p:cNvPr id="226" name="Google Shape;226;p2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6"/>
          <p:cNvSpPr txBox="1"/>
          <p:nvPr>
            <p:ph idx="4294967295" type="body"/>
          </p:nvPr>
        </p:nvSpPr>
        <p:spPr>
          <a:xfrm>
            <a:off x="47337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Flutter (Dart)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6"/>
          <p:cNvSpPr txBox="1"/>
          <p:nvPr>
            <p:ph idx="4294967295" type="body"/>
          </p:nvPr>
        </p:nvSpPr>
        <p:spPr>
          <a:xfrm>
            <a:off x="38545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" sz="1000">
                <a:solidFill>
                  <a:srgbClr val="067D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"some long string"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627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authToken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" sz="1000">
                <a:solidFill>
                  <a:srgbClr val="0033B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ru" sz="1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33B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46450" y="4231475"/>
            <a:ext cx="266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Sound Null Safety - т</a:t>
            </a:r>
            <a:r>
              <a:rPr i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олько в Beta </a:t>
            </a:r>
            <a:endParaRPr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8502050" y="1678325"/>
            <a:ext cx="234600" cy="23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275500" y="4231475"/>
            <a:ext cx="266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Safety</a:t>
            </a:r>
            <a:endParaRPr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104550" y="4231475"/>
            <a:ext cx="266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Sound Null Safety</a:t>
            </a:r>
            <a:endParaRPr i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grpSp>
        <p:nvGrpSpPr>
          <p:cNvPr id="239" name="Google Shape;239;p27"/>
          <p:cNvGrpSpPr/>
          <p:nvPr/>
        </p:nvGrpSpPr>
        <p:grpSpPr>
          <a:xfrm>
            <a:off x="6043494" y="1589379"/>
            <a:ext cx="2788764" cy="3058361"/>
            <a:chOff x="431925" y="1304875"/>
            <a:chExt cx="2628925" cy="3416400"/>
          </a:xfrm>
        </p:grpSpPr>
        <p:sp>
          <p:nvSpPr>
            <p:cNvPr id="240" name="Google Shape;240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7"/>
          <p:cNvSpPr txBox="1"/>
          <p:nvPr>
            <p:ph idx="4294967295" type="body"/>
          </p:nvPr>
        </p:nvSpPr>
        <p:spPr>
          <a:xfrm>
            <a:off x="613142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7"/>
          <p:cNvSpPr txBox="1"/>
          <p:nvPr>
            <p:ph idx="4294967295" type="body"/>
          </p:nvPr>
        </p:nvSpPr>
        <p:spPr>
          <a:xfrm>
            <a:off x="60435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QoS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85450" y="1017800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Multithreading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245" name="Google Shape;245;p27"/>
          <p:cNvGrpSpPr/>
          <p:nvPr/>
        </p:nvGrpSpPr>
        <p:grpSpPr>
          <a:xfrm>
            <a:off x="3214469" y="1589379"/>
            <a:ext cx="2788764" cy="3058361"/>
            <a:chOff x="431925" y="1304875"/>
            <a:chExt cx="2628925" cy="3416400"/>
          </a:xfrm>
        </p:grpSpPr>
        <p:sp>
          <p:nvSpPr>
            <p:cNvPr id="246" name="Google Shape;246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3302400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Kotlin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49" name="Google Shape;249;p27"/>
          <p:cNvGrpSpPr/>
          <p:nvPr/>
        </p:nvGrpSpPr>
        <p:grpSpPr>
          <a:xfrm>
            <a:off x="385444" y="1589379"/>
            <a:ext cx="2788764" cy="3058361"/>
            <a:chOff x="431925" y="1304875"/>
            <a:chExt cx="2628925" cy="3416400"/>
          </a:xfrm>
        </p:grpSpPr>
        <p:sp>
          <p:nvSpPr>
            <p:cNvPr id="250" name="Google Shape;250;p2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7"/>
          <p:cNvSpPr txBox="1"/>
          <p:nvPr>
            <p:ph idx="4294967295" type="body"/>
          </p:nvPr>
        </p:nvSpPr>
        <p:spPr>
          <a:xfrm>
            <a:off x="47337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Flutter (Dart)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5660200" y="1678325"/>
            <a:ext cx="234600" cy="23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2851675" y="1678325"/>
            <a:ext cx="234600" cy="23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>
            <p:ph idx="4294967295" type="body"/>
          </p:nvPr>
        </p:nvSpPr>
        <p:spPr>
          <a:xfrm>
            <a:off x="321445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Garbage Collector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Dispatchers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/>
          <p:nvPr>
            <p:ph idx="4294967295" type="body"/>
          </p:nvPr>
        </p:nvSpPr>
        <p:spPr>
          <a:xfrm>
            <a:off x="3854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Garbage Collector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Isolates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>
            <a:off x="6043494" y="1589379"/>
            <a:ext cx="2788764" cy="3058361"/>
            <a:chOff x="431925" y="1304875"/>
            <a:chExt cx="2628925" cy="3416400"/>
          </a:xfrm>
        </p:grpSpPr>
        <p:sp>
          <p:nvSpPr>
            <p:cNvPr id="263" name="Google Shape;263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28"/>
          <p:cNvSpPr txBox="1"/>
          <p:nvPr>
            <p:ph idx="4294967295" type="body"/>
          </p:nvPr>
        </p:nvSpPr>
        <p:spPr>
          <a:xfrm>
            <a:off x="613142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Swift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28"/>
          <p:cNvSpPr txBox="1"/>
          <p:nvPr>
            <p:ph idx="4294967295" type="body"/>
          </p:nvPr>
        </p:nvSpPr>
        <p:spPr>
          <a:xfrm>
            <a:off x="60435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Swift UI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iOS 13+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385450" y="1017800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Declarative UI</a:t>
            </a:r>
            <a:endParaRPr b="1" sz="1800">
              <a:solidFill>
                <a:schemeClr val="dk1"/>
              </a:solidFill>
            </a:endParaRPr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214469" y="1589379"/>
            <a:ext cx="2788764" cy="3058361"/>
            <a:chOff x="431925" y="1304875"/>
            <a:chExt cx="2628925" cy="3416400"/>
          </a:xfrm>
        </p:grpSpPr>
        <p:sp>
          <p:nvSpPr>
            <p:cNvPr id="269" name="Google Shape;269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28"/>
          <p:cNvSpPr txBox="1"/>
          <p:nvPr>
            <p:ph idx="4294967295" type="body"/>
          </p:nvPr>
        </p:nvSpPr>
        <p:spPr>
          <a:xfrm>
            <a:off x="3302400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Kotlin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2" name="Google Shape;272;p28"/>
          <p:cNvGrpSpPr/>
          <p:nvPr/>
        </p:nvGrpSpPr>
        <p:grpSpPr>
          <a:xfrm>
            <a:off x="385444" y="1589379"/>
            <a:ext cx="2788764" cy="3058361"/>
            <a:chOff x="431925" y="1304875"/>
            <a:chExt cx="2628925" cy="3416400"/>
          </a:xfrm>
        </p:grpSpPr>
        <p:sp>
          <p:nvSpPr>
            <p:cNvPr id="273" name="Google Shape;273;p2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8"/>
          <p:cNvSpPr txBox="1"/>
          <p:nvPr>
            <p:ph idx="4294967295" type="body"/>
          </p:nvPr>
        </p:nvSpPr>
        <p:spPr>
          <a:xfrm>
            <a:off x="473375" y="1589375"/>
            <a:ext cx="24945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Flutter (Dart)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2851675" y="1678325"/>
            <a:ext cx="234600" cy="2331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 txBox="1"/>
          <p:nvPr>
            <p:ph idx="4294967295" type="body"/>
          </p:nvPr>
        </p:nvSpPr>
        <p:spPr>
          <a:xfrm>
            <a:off x="321445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JetPack Compose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level 21+ (5.0+)</a:t>
            </a:r>
            <a:endParaRPr b="1"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 txBox="1"/>
          <p:nvPr>
            <p:ph idx="4294967295" type="body"/>
          </p:nvPr>
        </p:nvSpPr>
        <p:spPr>
          <a:xfrm>
            <a:off x="385400" y="2125250"/>
            <a:ext cx="2788800" cy="15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Flutter Widgets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ru" sz="12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API level 16+ (4.1+), iOS 9+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языков программирования</a:t>
            </a:r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385450" y="1017800"/>
            <a:ext cx="37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Declarative UI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descr="Matt Carroll talks about his opinion on Flutter SDK, JetPack Compose, and Swift UI, and which is the best?.&#10;&#10;Watch the full stream of Flutter Stream Day here - https://bit.ly/31tXhGu&#10;&#10;Support this channel either by donating - &#10;https://www.patreon.com/mtechviral&#10;&#10;or joining any channel membership&#10;&#10;or by buying my course at https://school.mtechviral.com&#10;&#10;#Flutter #FSD #Interview&#10;&#10;Follow me on Instagram and Twitter for many tips and amazing stuff - &#10;Instagram - https://instagram.com/codepur_ka_superhero&#10;Twitter: https://twitter.com/imthepk&#10;&#10;Read my articles on medium - https://medium.com/@imthepk&#10;&#10;My portfolio - https://pawan.live&#10;&#10;Flutter UI Kit - https://goo.gl/N2RxBf&#10;Flutter Example Apps - https://goo.gl/8hZQkq&#10;&#10;FB Group - https://www.facebook.com/groups/425920117856409/&#10;&#10;Please subscribe to my channel to motivate me.&#10;Subscribe my channel: https://goo.gl/BlFui4&#10;&#10;LIKE | SHARE | SUBSCRIBE FOR MORE VIDEOS LIKE THIS" id="285" name="Google Shape;285;p29" title="How Flutter is different from JetPack compose &amp; Swift UI? | Matt Carroll | Ex-Googler | FS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675" y="1441299"/>
            <a:ext cx="4221200" cy="3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161175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кроссплатформенные решения все-таки не становятся дефолтными?</a:t>
            </a:r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709600" y="1017800"/>
            <a:ext cx="7229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С точки зрения бизнеса к выбору  можно прийти следуя схеме: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709600" y="1556175"/>
            <a:ext cx="1563900" cy="86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Разработка мобильного приложения как можно дешевле?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2884513" y="1556175"/>
            <a:ext cx="1563900" cy="86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Скорость выхода на рынок важнее скорости работы приложения?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5059425" y="1556175"/>
            <a:ext cx="1563900" cy="86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Готовы ли вы содержать две команды разработки для двух разных платформ?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295" name="Google Shape;295;p30"/>
          <p:cNvCxnSpPr>
            <a:stCxn id="292" idx="3"/>
            <a:endCxn id="293" idx="1"/>
          </p:cNvCxnSpPr>
          <p:nvPr/>
        </p:nvCxnSpPr>
        <p:spPr>
          <a:xfrm>
            <a:off x="2273500" y="1987725"/>
            <a:ext cx="611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0"/>
          <p:cNvCxnSpPr/>
          <p:nvPr/>
        </p:nvCxnSpPr>
        <p:spPr>
          <a:xfrm>
            <a:off x="4448425" y="1987725"/>
            <a:ext cx="6111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0"/>
          <p:cNvSpPr txBox="1"/>
          <p:nvPr/>
        </p:nvSpPr>
        <p:spPr>
          <a:xfrm>
            <a:off x="2346663" y="1663125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нет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0"/>
          <p:cNvSpPr txBox="1"/>
          <p:nvPr/>
        </p:nvSpPr>
        <p:spPr>
          <a:xfrm>
            <a:off x="4521563" y="1663125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нет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709600" y="2776800"/>
            <a:ext cx="1563900" cy="86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Есть ли потребность в аппаратной функциональности (доступ к камере, GPS  и т.д.)?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00" name="Google Shape;300;p30"/>
          <p:cNvCxnSpPr>
            <a:stCxn id="292" idx="2"/>
            <a:endCxn id="299" idx="0"/>
          </p:cNvCxnSpPr>
          <p:nvPr/>
        </p:nvCxnSpPr>
        <p:spPr>
          <a:xfrm>
            <a:off x="1491550" y="2419275"/>
            <a:ext cx="0" cy="35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0"/>
          <p:cNvSpPr txBox="1"/>
          <p:nvPr/>
        </p:nvSpPr>
        <p:spPr>
          <a:xfrm>
            <a:off x="1026838" y="2435738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да</a:t>
            </a:r>
            <a:endParaRPr sz="1000">
              <a:solidFill>
                <a:srgbClr val="FFFFFF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30"/>
          <p:cNvCxnSpPr/>
          <p:nvPr/>
        </p:nvCxnSpPr>
        <p:spPr>
          <a:xfrm flipH="1" rot="10800000">
            <a:off x="2247850" y="2393625"/>
            <a:ext cx="675000" cy="435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0"/>
          <p:cNvSpPr txBox="1"/>
          <p:nvPr/>
        </p:nvSpPr>
        <p:spPr>
          <a:xfrm>
            <a:off x="2205113" y="2305588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да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0"/>
          <p:cNvSpPr/>
          <p:nvPr/>
        </p:nvSpPr>
        <p:spPr>
          <a:xfrm>
            <a:off x="2884513" y="2776800"/>
            <a:ext cx="1563900" cy="86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Вы создаете приложение с часто изменяемым контентом (например интернет магазин)?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05" name="Google Shape;305;p30"/>
          <p:cNvCxnSpPr>
            <a:stCxn id="293" idx="2"/>
            <a:endCxn id="304" idx="0"/>
          </p:cNvCxnSpPr>
          <p:nvPr/>
        </p:nvCxnSpPr>
        <p:spPr>
          <a:xfrm>
            <a:off x="3666463" y="2419275"/>
            <a:ext cx="0" cy="35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0"/>
          <p:cNvSpPr txBox="1"/>
          <p:nvPr/>
        </p:nvSpPr>
        <p:spPr>
          <a:xfrm>
            <a:off x="3199663" y="2435738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да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709600" y="3957575"/>
            <a:ext cx="5913600" cy="1068000"/>
          </a:xfrm>
          <a:prstGeom prst="horizontalScroll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953725" y="4166825"/>
            <a:ext cx="1563900" cy="649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"/>
          <p:cNvSpPr txBox="1"/>
          <p:nvPr/>
        </p:nvSpPr>
        <p:spPr>
          <a:xfrm>
            <a:off x="1140100" y="4529225"/>
            <a:ext cx="4647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ionic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228525" y="4082975"/>
            <a:ext cx="1014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Гибридная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50" y="4340975"/>
            <a:ext cx="272401" cy="27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300" y="4355375"/>
            <a:ext cx="272401" cy="25816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 txBox="1"/>
          <p:nvPr/>
        </p:nvSpPr>
        <p:spPr>
          <a:xfrm>
            <a:off x="1655000" y="4529225"/>
            <a:ext cx="67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Cordova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2884450" y="4166825"/>
            <a:ext cx="1563900" cy="649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30"/>
          <p:cNvCxnSpPr>
            <a:stCxn id="299" idx="2"/>
          </p:cNvCxnSpPr>
          <p:nvPr/>
        </p:nvCxnSpPr>
        <p:spPr>
          <a:xfrm flipH="1">
            <a:off x="1487350" y="3639900"/>
            <a:ext cx="4200" cy="53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0"/>
          <p:cNvSpPr txBox="1"/>
          <p:nvPr/>
        </p:nvSpPr>
        <p:spPr>
          <a:xfrm>
            <a:off x="1026838" y="3699138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нет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2884525" y="4082975"/>
            <a:ext cx="15639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Кроссплатформенная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2895675" y="4529225"/>
            <a:ext cx="528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499" y="4377575"/>
            <a:ext cx="200292" cy="22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/>
        </p:nvSpPr>
        <p:spPr>
          <a:xfrm>
            <a:off x="3350038" y="4529225"/>
            <a:ext cx="6111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Flutter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7075" y="4370623"/>
            <a:ext cx="272400" cy="2419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0"/>
          <p:cNvSpPr txBox="1"/>
          <p:nvPr/>
        </p:nvSpPr>
        <p:spPr>
          <a:xfrm>
            <a:off x="3799625" y="4529225"/>
            <a:ext cx="7473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Xamarin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4815325" y="4159712"/>
            <a:ext cx="1563900" cy="649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4815325" y="4082975"/>
            <a:ext cx="15639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Прогрессивная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5" name="Google Shape;32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9425" y="4385108"/>
            <a:ext cx="200300" cy="21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1812" y="4380404"/>
            <a:ext cx="230925" cy="20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43163" y="4376112"/>
            <a:ext cx="230925" cy="2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34825" y="4382425"/>
            <a:ext cx="272400" cy="189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0"/>
          <p:cNvCxnSpPr/>
          <p:nvPr/>
        </p:nvCxnSpPr>
        <p:spPr>
          <a:xfrm flipH="1">
            <a:off x="3664375" y="3639900"/>
            <a:ext cx="4200" cy="531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0"/>
          <p:cNvSpPr txBox="1"/>
          <p:nvPr/>
        </p:nvSpPr>
        <p:spPr>
          <a:xfrm>
            <a:off x="3199663" y="3699125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нет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1" name="Google Shape;331;p30"/>
          <p:cNvCxnSpPr>
            <a:endCxn id="324" idx="1"/>
          </p:cNvCxnSpPr>
          <p:nvPr/>
        </p:nvCxnSpPr>
        <p:spPr>
          <a:xfrm>
            <a:off x="4410025" y="3615575"/>
            <a:ext cx="405300" cy="603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0"/>
          <p:cNvSpPr txBox="1"/>
          <p:nvPr/>
        </p:nvSpPr>
        <p:spPr>
          <a:xfrm>
            <a:off x="4603176" y="3689175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да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4817100" y="4512325"/>
            <a:ext cx="67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Angular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5333275" y="4512325"/>
            <a:ext cx="528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React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5762275" y="4512325"/>
            <a:ext cx="67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Polymer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5059450" y="2756875"/>
            <a:ext cx="1563900" cy="86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</a:rPr>
              <a:t>Тогда необходимо выбрать из этих подходов</a:t>
            </a:r>
            <a:endParaRPr sz="1000">
              <a:solidFill>
                <a:srgbClr val="FFFFFF"/>
              </a:solidFill>
            </a:endParaRPr>
          </a:p>
        </p:txBody>
      </p:sp>
      <p:cxnSp>
        <p:nvCxnSpPr>
          <p:cNvPr id="337" name="Google Shape;337;p30"/>
          <p:cNvCxnSpPr/>
          <p:nvPr/>
        </p:nvCxnSpPr>
        <p:spPr>
          <a:xfrm>
            <a:off x="5845600" y="3624188"/>
            <a:ext cx="0" cy="470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30"/>
          <p:cNvCxnSpPr/>
          <p:nvPr/>
        </p:nvCxnSpPr>
        <p:spPr>
          <a:xfrm>
            <a:off x="5841388" y="2419250"/>
            <a:ext cx="0" cy="3576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0"/>
          <p:cNvSpPr txBox="1"/>
          <p:nvPr/>
        </p:nvSpPr>
        <p:spPr>
          <a:xfrm>
            <a:off x="5397088" y="2406500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нет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6939825" y="3943175"/>
            <a:ext cx="1350000" cy="1068000"/>
          </a:xfrm>
          <a:prstGeom prst="horizontalScroll">
            <a:avLst>
              <a:gd fmla="val 12500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/>
          <p:nvPr/>
        </p:nvSpPr>
        <p:spPr>
          <a:xfrm>
            <a:off x="7192000" y="4159700"/>
            <a:ext cx="1014300" cy="6495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7192000" y="4083500"/>
            <a:ext cx="10143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Нативная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3" name="Google Shape;343;p30"/>
          <p:cNvCxnSpPr>
            <a:stCxn id="294" idx="3"/>
            <a:endCxn id="342" idx="0"/>
          </p:cNvCxnSpPr>
          <p:nvPr/>
        </p:nvCxnSpPr>
        <p:spPr>
          <a:xfrm>
            <a:off x="6623325" y="1987725"/>
            <a:ext cx="1075800" cy="20958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0"/>
          <p:cNvSpPr txBox="1"/>
          <p:nvPr/>
        </p:nvSpPr>
        <p:spPr>
          <a:xfrm>
            <a:off x="7013613" y="2406488"/>
            <a:ext cx="4647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да</a:t>
            </a:r>
            <a:endParaRPr sz="1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93575" y="4377025"/>
            <a:ext cx="200300" cy="2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832575" y="4382425"/>
            <a:ext cx="189499" cy="189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0"/>
          <p:cNvSpPr txBox="1"/>
          <p:nvPr/>
        </p:nvSpPr>
        <p:spPr>
          <a:xfrm>
            <a:off x="7156225" y="4512325"/>
            <a:ext cx="67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Swift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0"/>
          <p:cNvSpPr txBox="1"/>
          <p:nvPr/>
        </p:nvSpPr>
        <p:spPr>
          <a:xfrm>
            <a:off x="7595125" y="4512325"/>
            <a:ext cx="675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Kotlin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7583650" y="4287425"/>
            <a:ext cx="231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рынок, уровень разработчиков</a:t>
            </a:r>
            <a:endParaRPr/>
          </a:p>
        </p:txBody>
      </p:sp>
      <p:sp>
        <p:nvSpPr>
          <p:cNvPr id="355" name="Google Shape;355;p31"/>
          <p:cNvSpPr txBox="1"/>
          <p:nvPr/>
        </p:nvSpPr>
        <p:spPr>
          <a:xfrm>
            <a:off x="311700" y="1686525"/>
            <a:ext cx="8740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HH: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Специалистов на HH: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195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385450" y="1017800"/>
            <a:ext cx="8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Спрос/предложения Flutter на рынке Казахстана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Flutter SDK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350625" y="1508800"/>
            <a:ext cx="8085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Разработан Google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Первый релиз -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май 2017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Релиз версии 1.0 -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декабрь 2018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Язык программирования Dart (Dart 1.0 -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ноябрь 2013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Основной акцент сделан на: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Быстрой разработке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Легком UI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Нативной скорости работы приложений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рынок, уровень разработчиков</a:t>
            </a:r>
            <a:endParaRPr/>
          </a:p>
        </p:txBody>
      </p:sp>
      <p:sp>
        <p:nvSpPr>
          <p:cNvPr id="362" name="Google Shape;362;p32"/>
          <p:cNvSpPr txBox="1"/>
          <p:nvPr/>
        </p:nvSpPr>
        <p:spPr>
          <a:xfrm>
            <a:off x="385450" y="1017800"/>
            <a:ext cx="85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Flutter на мировом рынке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311700" y="1686525"/>
            <a:ext cx="87405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Фрилансеров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на 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Upwork</a:t>
            </a: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~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Stackoverflow: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538 (+ 40 компаний)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Google Jobs: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76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Indeed: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331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LinkedIn (USA):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714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LinkedIn (UK):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305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LinkedIn (France):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255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LinkedIn (Spain):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Вакансий на LinkedIn (Ukraine): </a:t>
            </a:r>
            <a:r>
              <a:rPr b="1" lang="ru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66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React Native</a:t>
            </a:r>
            <a:endParaRPr/>
          </a:p>
        </p:txBody>
      </p:sp>
      <p:graphicFrame>
        <p:nvGraphicFramePr>
          <p:cNvPr id="97" name="Google Shape;97;p1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{0E1C7D1D-094F-4A28-898E-C0C4026395B9}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React Native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Flutter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Версия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0.61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1.22.6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Тип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Framework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SDK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Язык программирования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JavaScript/TypeScript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Dart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Количество контрибьютеров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2258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797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Архитектура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На усмотрение разработчика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Рекомендации от Вендора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React Native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250" y="1101350"/>
            <a:ext cx="6347070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React Native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825" y="1170200"/>
            <a:ext cx="6514516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React Native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" y="1136650"/>
            <a:ext cx="730341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Статистика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125" y="1049500"/>
            <a:ext cx="5544192" cy="382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(для Владельцев бизнеса)</a:t>
            </a:r>
            <a:endParaRPr/>
          </a:p>
        </p:txBody>
      </p:sp>
      <p:grpSp>
        <p:nvGrpSpPr>
          <p:cNvPr id="127" name="Google Shape;127;p20"/>
          <p:cNvGrpSpPr/>
          <p:nvPr/>
        </p:nvGrpSpPr>
        <p:grpSpPr>
          <a:xfrm>
            <a:off x="431918" y="1304875"/>
            <a:ext cx="4014105" cy="3416400"/>
            <a:chOff x="431925" y="1304875"/>
            <a:chExt cx="2628925" cy="3416400"/>
          </a:xfrm>
        </p:grpSpPr>
        <p:sp>
          <p:nvSpPr>
            <p:cNvPr id="128" name="Google Shape;128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0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Плюсы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0"/>
          <p:cNvSpPr txBox="1"/>
          <p:nvPr>
            <p:ph idx="4294967295" type="body"/>
          </p:nvPr>
        </p:nvSpPr>
        <p:spPr>
          <a:xfrm>
            <a:off x="508325" y="1850300"/>
            <a:ext cx="386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Single Codebase (одна продуктовая команда)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Скорость разработки и тестирования (быстрый выход на рынок)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Цена разработки (на 50% меньше затрат)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Доступны все инструменты аналитики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4623345" y="1304875"/>
            <a:ext cx="4014036" cy="3416400"/>
            <a:chOff x="3320450" y="1304875"/>
            <a:chExt cx="2632500" cy="3416400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4769050" y="1304875"/>
            <a:ext cx="3868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Минусы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4623450" y="1850300"/>
            <a:ext cx="4014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Отсутствие квалифицированных кадров на рынке KZ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Ожидание адаптации новых возможностей платформы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 особенных случаях необходимость привлечения нативных разработчиков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Дорогой переход с нативной разработки на кроссплатформенный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и минусы (для Разработчиков)</a:t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431918" y="1304875"/>
            <a:ext cx="4014106" cy="3416400"/>
            <a:chOff x="431925" y="1304875"/>
            <a:chExt cx="2628925" cy="3416400"/>
          </a:xfrm>
        </p:grpSpPr>
        <p:sp>
          <p:nvSpPr>
            <p:cNvPr id="143" name="Google Shape;143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Плюсы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 txBox="1"/>
          <p:nvPr>
            <p:ph idx="4294967295" type="body"/>
          </p:nvPr>
        </p:nvSpPr>
        <p:spPr>
          <a:xfrm>
            <a:off x="508325" y="1850300"/>
            <a:ext cx="38685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Быстрые эксперименты за счет hot reload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Возможность быстрого определения ошибок верстки за счет DevTools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Возможность дебаггинга (поддержка от вендора)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Возможность разбора стэктрейсов в продакшне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Известный вендор (Google)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4623345" y="1304875"/>
            <a:ext cx="4014036" cy="3416400"/>
            <a:chOff x="3320450" y="1304875"/>
            <a:chExt cx="2632500" cy="3416400"/>
          </a:xfrm>
        </p:grpSpPr>
        <p:sp>
          <p:nvSpPr>
            <p:cNvPr id="148" name="Google Shape;148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21"/>
          <p:cNvSpPr txBox="1"/>
          <p:nvPr>
            <p:ph idx="4294967295" type="body"/>
          </p:nvPr>
        </p:nvSpPr>
        <p:spPr>
          <a:xfrm>
            <a:off x="4769050" y="1304875"/>
            <a:ext cx="3868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Минусы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21"/>
          <p:cNvSpPr txBox="1"/>
          <p:nvPr>
            <p:ph idx="4294967295" type="body"/>
          </p:nvPr>
        </p:nvSpPr>
        <p:spPr>
          <a:xfrm>
            <a:off x="4623450" y="1850300"/>
            <a:ext cx="40140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Необходимость изучения нового языка (Dart)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Необходимость изучения нового SDK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 всегда есть возможность решить абсолютно все бизнес кейсы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Необходимость реализовывать адаптацию новых возможностей платформ (или ожидание)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