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599988" cy="10799763"/>
  <p:notesSz cx="6858000" cy="9144000"/>
  <p:defaultTextStyle>
    <a:defPPr>
      <a:defRPr lang="ko-KR"/>
    </a:defPPr>
    <a:lvl1pPr marL="0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1pPr>
    <a:lvl2pPr marL="687263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2pPr>
    <a:lvl3pPr marL="1374526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3pPr>
    <a:lvl4pPr marL="2061789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4pPr>
    <a:lvl5pPr marL="2749052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5pPr>
    <a:lvl6pPr marL="3436315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6pPr>
    <a:lvl7pPr marL="4123578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7pPr>
    <a:lvl8pPr marL="4810841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8pPr>
    <a:lvl9pPr marL="5498104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EEEA"/>
    <a:srgbClr val="B3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8"/>
    <p:restoredTop sz="94680"/>
  </p:normalViewPr>
  <p:slideViewPr>
    <p:cSldViewPr snapToGrid="0" snapToObjects="1">
      <p:cViewPr varScale="1">
        <p:scale>
          <a:sx n="134" d="100"/>
          <a:sy n="134" d="100"/>
        </p:scale>
        <p:origin x="28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44A1A-A969-124B-B5CE-C9452D919B51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0520B-B4E3-CA40-B4FD-10A0EA626B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39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1pPr>
    <a:lvl2pPr marL="687263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2pPr>
    <a:lvl3pPr marL="1374526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3pPr>
    <a:lvl4pPr marL="2061789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4pPr>
    <a:lvl5pPr marL="2749052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5pPr>
    <a:lvl6pPr marL="3436315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6pPr>
    <a:lvl7pPr marL="4123578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7pPr>
    <a:lvl8pPr marL="4810841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8pPr>
    <a:lvl9pPr marL="5498104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767462"/>
            <a:ext cx="10709990" cy="375991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5672376"/>
            <a:ext cx="9449991" cy="260744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574987"/>
            <a:ext cx="2716872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574987"/>
            <a:ext cx="7993117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692444"/>
            <a:ext cx="10867490" cy="44924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7227345"/>
            <a:ext cx="10867490" cy="2362447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874937"/>
            <a:ext cx="5354995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874937"/>
            <a:ext cx="5354995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4990"/>
            <a:ext cx="108674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647443"/>
            <a:ext cx="5330385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944914"/>
            <a:ext cx="533038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647443"/>
            <a:ext cx="5356636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944914"/>
            <a:ext cx="535663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554968"/>
            <a:ext cx="6378744" cy="767483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554968"/>
            <a:ext cx="6378744" cy="767483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574990"/>
            <a:ext cx="108674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874937"/>
            <a:ext cx="108674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1AAD-9EAF-1B4D-A52E-C813FA8F7575}" type="datetimeFigureOut">
              <a:rPr kumimoji="1" lang="ko-KR" altLang="en-US" smtClean="0"/>
              <a:t>2018. 4. 20.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0009783"/>
            <a:ext cx="42524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1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60043" rtl="0" eaLnBrk="1" latinLnBrk="1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직사각형 245"/>
          <p:cNvSpPr/>
          <p:nvPr/>
        </p:nvSpPr>
        <p:spPr>
          <a:xfrm>
            <a:off x="280441" y="374072"/>
            <a:ext cx="12105523" cy="10293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3" name="자유형 92"/>
          <p:cNvSpPr/>
          <p:nvPr/>
        </p:nvSpPr>
        <p:spPr>
          <a:xfrm>
            <a:off x="4299796" y="5122025"/>
            <a:ext cx="173367" cy="200410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94" name="직선 연결선[R] 93"/>
          <p:cNvCxnSpPr/>
          <p:nvPr/>
        </p:nvCxnSpPr>
        <p:spPr>
          <a:xfrm>
            <a:off x="4299797" y="5467857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/>
          <p:cNvCxnSpPr/>
          <p:nvPr/>
        </p:nvCxnSpPr>
        <p:spPr>
          <a:xfrm>
            <a:off x="4299797" y="578167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/>
          <p:cNvCxnSpPr/>
          <p:nvPr/>
        </p:nvCxnSpPr>
        <p:spPr>
          <a:xfrm>
            <a:off x="4299797" y="613108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/>
          <p:cNvCxnSpPr/>
          <p:nvPr/>
        </p:nvCxnSpPr>
        <p:spPr>
          <a:xfrm>
            <a:off x="4299797" y="646175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/>
          <p:cNvCxnSpPr/>
          <p:nvPr/>
        </p:nvCxnSpPr>
        <p:spPr>
          <a:xfrm>
            <a:off x="4080474" y="5307719"/>
            <a:ext cx="219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/>
          <p:cNvCxnSpPr/>
          <p:nvPr/>
        </p:nvCxnSpPr>
        <p:spPr>
          <a:xfrm>
            <a:off x="4302423" y="679546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 100"/>
          <p:cNvSpPr/>
          <p:nvPr/>
        </p:nvSpPr>
        <p:spPr>
          <a:xfrm>
            <a:off x="3512402" y="2917836"/>
            <a:ext cx="161543" cy="1695643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02" name="직선 연결선[R] 101"/>
          <p:cNvCxnSpPr/>
          <p:nvPr/>
        </p:nvCxnSpPr>
        <p:spPr>
          <a:xfrm>
            <a:off x="3512403" y="326366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/>
          <p:cNvCxnSpPr/>
          <p:nvPr/>
        </p:nvCxnSpPr>
        <p:spPr>
          <a:xfrm>
            <a:off x="3512403" y="357748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/>
          <p:cNvCxnSpPr/>
          <p:nvPr/>
        </p:nvCxnSpPr>
        <p:spPr>
          <a:xfrm>
            <a:off x="3512403" y="3926891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/>
          <p:cNvCxnSpPr/>
          <p:nvPr/>
        </p:nvCxnSpPr>
        <p:spPr>
          <a:xfrm>
            <a:off x="3512403" y="425757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105"/>
          <p:cNvSpPr txBox="1"/>
          <p:nvPr/>
        </p:nvSpPr>
        <p:spPr>
          <a:xfrm>
            <a:off x="1780070" y="3627693"/>
            <a:ext cx="46198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kumimoji="1" lang="ko-KR" alt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7" name="텍스트 상자 106"/>
          <p:cNvSpPr txBox="1"/>
          <p:nvPr/>
        </p:nvSpPr>
        <p:spPr>
          <a:xfrm>
            <a:off x="1780071" y="5163840"/>
            <a:ext cx="68800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Projects</a:t>
            </a:r>
            <a:endParaRPr kumimoji="1" lang="ko-KR" alt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8" name="텍스트 상자 107"/>
          <p:cNvSpPr txBox="1"/>
          <p:nvPr/>
        </p:nvSpPr>
        <p:spPr>
          <a:xfrm>
            <a:off x="1780071" y="6789948"/>
            <a:ext cx="55335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>
                <a:latin typeface="Helvetica" charset="0"/>
                <a:ea typeface="Helvetica" charset="0"/>
                <a:cs typeface="Helvetica" charset="0"/>
              </a:rPr>
              <a:t>collab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9" name="텍스트 상자 108"/>
          <p:cNvSpPr txBox="1"/>
          <p:nvPr/>
        </p:nvSpPr>
        <p:spPr>
          <a:xfrm>
            <a:off x="1780071" y="6453766"/>
            <a:ext cx="63030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1780070" y="7126130"/>
            <a:ext cx="95090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>
                <a:latin typeface="Helvetica" charset="0"/>
                <a:ea typeface="Helvetica" charset="0"/>
                <a:cs typeface="Helvetica" charset="0"/>
              </a:rPr>
              <a:t>shared_data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1" name="텍스트 상자 110"/>
          <p:cNvSpPr txBox="1"/>
          <p:nvPr/>
        </p:nvSpPr>
        <p:spPr>
          <a:xfrm>
            <a:off x="1780069" y="7475059"/>
            <a:ext cx="31290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mr-IN" altLang="ko-KR" sz="100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3" name="자유형 112"/>
          <p:cNvSpPr/>
          <p:nvPr/>
        </p:nvSpPr>
        <p:spPr>
          <a:xfrm>
            <a:off x="1672057" y="3741622"/>
            <a:ext cx="106532" cy="3870665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14" name="직선 연결선[R] 113"/>
          <p:cNvCxnSpPr/>
          <p:nvPr/>
        </p:nvCxnSpPr>
        <p:spPr>
          <a:xfrm>
            <a:off x="1672057" y="528112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/>
          <p:cNvCxnSpPr/>
          <p:nvPr/>
        </p:nvCxnSpPr>
        <p:spPr>
          <a:xfrm>
            <a:off x="1672057" y="655460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/>
          <p:cNvCxnSpPr/>
          <p:nvPr/>
        </p:nvCxnSpPr>
        <p:spPr>
          <a:xfrm>
            <a:off x="1672057" y="6901163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/>
          <p:cNvCxnSpPr/>
          <p:nvPr/>
        </p:nvCxnSpPr>
        <p:spPr>
          <a:xfrm>
            <a:off x="1672057" y="7247716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473572" y="5112310"/>
            <a:ext cx="995785" cy="8002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Workstations</a:t>
            </a: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Habenula</a:t>
            </a:r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Accumbens</a:t>
            </a:r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</a:p>
          <a:p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Sein/</a:t>
            </a: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Wissen</a:t>
            </a:r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  <a:endParaRPr kumimoji="1" lang="ko-KR" alt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0" name="직선 연결선[R] 119"/>
          <p:cNvCxnSpPr/>
          <p:nvPr/>
        </p:nvCxnSpPr>
        <p:spPr>
          <a:xfrm>
            <a:off x="1469357" y="5506597"/>
            <a:ext cx="202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텍스트 상자 120"/>
          <p:cNvSpPr txBox="1"/>
          <p:nvPr/>
        </p:nvSpPr>
        <p:spPr>
          <a:xfrm>
            <a:off x="2148921" y="7474208"/>
            <a:ext cx="418704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Etc.</a:t>
            </a:r>
            <a:endParaRPr kumimoji="1" lang="ko-KR" altLang="en-US" sz="900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2" name="직선 연결선[R] 121"/>
          <p:cNvCxnSpPr/>
          <p:nvPr/>
        </p:nvCxnSpPr>
        <p:spPr>
          <a:xfrm>
            <a:off x="2242056" y="3749917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122"/>
          <p:cNvSpPr txBox="1"/>
          <p:nvPr/>
        </p:nvSpPr>
        <p:spPr>
          <a:xfrm>
            <a:off x="2348591" y="3572948"/>
            <a:ext cx="944489" cy="353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Study name </a:t>
            </a:r>
          </a:p>
          <a:p>
            <a:r>
              <a:rPr kumimoji="1" lang="en-US" altLang="ko-KR" sz="700" dirty="0">
                <a:latin typeface="Helvetica" charset="0"/>
                <a:ea typeface="Helvetica" charset="0"/>
                <a:cs typeface="Helvetica" charset="0"/>
              </a:rPr>
              <a:t>(e.g., CAPS2)</a:t>
            </a:r>
            <a:endParaRPr kumimoji="1" lang="ko-KR" altLang="en-US" sz="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4" name="텍스트 상자 123"/>
          <p:cNvSpPr txBox="1"/>
          <p:nvPr/>
        </p:nvSpPr>
        <p:spPr>
          <a:xfrm>
            <a:off x="2574611" y="5103315"/>
            <a:ext cx="1503938" cy="3539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Project name </a:t>
            </a:r>
          </a:p>
          <a:p>
            <a:r>
              <a:rPr kumimoji="1" lang="en-US" altLang="ko-KR" sz="700" dirty="0">
                <a:latin typeface="Helvetica" charset="0"/>
                <a:ea typeface="Helvetica" charset="0"/>
                <a:cs typeface="Helvetica" charset="0"/>
              </a:rPr>
              <a:t>(could be same with study name)</a:t>
            </a:r>
            <a:endParaRPr kumimoji="1" lang="ko-KR" altLang="en-US" sz="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5" name="직선 연결선[R] 124"/>
          <p:cNvCxnSpPr/>
          <p:nvPr/>
        </p:nvCxnSpPr>
        <p:spPr>
          <a:xfrm>
            <a:off x="2459453" y="528028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텍스트 상자 125"/>
          <p:cNvSpPr txBox="1"/>
          <p:nvPr/>
        </p:nvSpPr>
        <p:spPr>
          <a:xfrm>
            <a:off x="3623250" y="3130908"/>
            <a:ext cx="77296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behavioral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텍스트 상자 126"/>
          <p:cNvSpPr txBox="1"/>
          <p:nvPr/>
        </p:nvSpPr>
        <p:spPr>
          <a:xfrm>
            <a:off x="3623249" y="3467090"/>
            <a:ext cx="55335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physio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텍스트 상자 127"/>
          <p:cNvSpPr txBox="1"/>
          <p:nvPr/>
        </p:nvSpPr>
        <p:spPr>
          <a:xfrm>
            <a:off x="3623246" y="4139454"/>
            <a:ext cx="71526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metadata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텍스트 상자 128"/>
          <p:cNvSpPr txBox="1"/>
          <p:nvPr/>
        </p:nvSpPr>
        <p:spPr>
          <a:xfrm>
            <a:off x="3623249" y="3803272"/>
            <a:ext cx="80021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audiovideo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0" name="텍스트 상자 129"/>
          <p:cNvSpPr txBox="1"/>
          <p:nvPr/>
        </p:nvSpPr>
        <p:spPr>
          <a:xfrm>
            <a:off x="3623247" y="2794726"/>
            <a:ext cx="63190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imaging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1" name="텍스트 상자 130"/>
          <p:cNvSpPr txBox="1"/>
          <p:nvPr/>
        </p:nvSpPr>
        <p:spPr>
          <a:xfrm>
            <a:off x="3623248" y="4475636"/>
            <a:ext cx="80823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B34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documents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2" name="직선 연결선[R] 131"/>
          <p:cNvCxnSpPr/>
          <p:nvPr/>
        </p:nvCxnSpPr>
        <p:spPr>
          <a:xfrm>
            <a:off x="3293077" y="3749917"/>
            <a:ext cx="219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텍스트 상자 132"/>
          <p:cNvSpPr txBox="1"/>
          <p:nvPr/>
        </p:nvSpPr>
        <p:spPr>
          <a:xfrm>
            <a:off x="614214" y="2448955"/>
            <a:ext cx="2290104" cy="86177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store raw to preprocessed data</a:t>
            </a:r>
          </a:p>
          <a:p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         that can be used in projects </a:t>
            </a:r>
          </a:p>
          <a:p>
            <a:endParaRPr kumimoji="1" lang="en-US" altLang="ko-KR" sz="10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Keep in mind that your data can be used for other projects</a:t>
            </a:r>
            <a:endParaRPr kumimoji="1" lang="ko-KR" altLang="en-US" sz="10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4" name="텍스트 상자 133"/>
          <p:cNvSpPr txBox="1"/>
          <p:nvPr/>
        </p:nvSpPr>
        <p:spPr>
          <a:xfrm>
            <a:off x="1879444" y="5685974"/>
            <a:ext cx="2259329" cy="553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Projects</a:t>
            </a:r>
            <a:r>
              <a:rPr kumimoji="1" lang="en-US" altLang="ko-KR" sz="1000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: store models and analyses         </a:t>
            </a:r>
          </a:p>
          <a:p>
            <a:r>
              <a:rPr kumimoji="1" lang="en-US" altLang="ko-KR" sz="1000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               that are specifically related </a:t>
            </a:r>
          </a:p>
          <a:p>
            <a:r>
              <a:rPr kumimoji="1" lang="en-US" altLang="ko-KR" sz="1000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               to your projects</a:t>
            </a:r>
            <a:endParaRPr kumimoji="1" lang="ko-KR" altLang="en-US" sz="1000" dirty="0">
              <a:solidFill>
                <a:schemeClr val="accent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5" name="텍스트 상자 134"/>
          <p:cNvSpPr txBox="1"/>
          <p:nvPr/>
        </p:nvSpPr>
        <p:spPr>
          <a:xfrm>
            <a:off x="4410644" y="5335097"/>
            <a:ext cx="68159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literature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6" name="텍스트 상자 135"/>
          <p:cNvSpPr txBox="1"/>
          <p:nvPr/>
        </p:nvSpPr>
        <p:spPr>
          <a:xfrm>
            <a:off x="4410640" y="5671279"/>
            <a:ext cx="43152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data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7" name="텍스트 상자 136"/>
          <p:cNvSpPr txBox="1"/>
          <p:nvPr/>
        </p:nvSpPr>
        <p:spPr>
          <a:xfrm>
            <a:off x="4410643" y="6343643"/>
            <a:ext cx="49564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notes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8" name="텍스트 상자 137"/>
          <p:cNvSpPr txBox="1"/>
          <p:nvPr/>
        </p:nvSpPr>
        <p:spPr>
          <a:xfrm>
            <a:off x="4410640" y="6007461"/>
            <a:ext cx="55496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scripts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9" name="텍스트 상자 138"/>
          <p:cNvSpPr txBox="1"/>
          <p:nvPr/>
        </p:nvSpPr>
        <p:spPr>
          <a:xfrm>
            <a:off x="4410641" y="4998915"/>
            <a:ext cx="55496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writing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0" name="텍스트 상자 139"/>
          <p:cNvSpPr txBox="1"/>
          <p:nvPr/>
        </p:nvSpPr>
        <p:spPr>
          <a:xfrm>
            <a:off x="4410642" y="6679825"/>
            <a:ext cx="64633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nalysis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1" name="텍스트 상자 140"/>
          <p:cNvSpPr txBox="1"/>
          <p:nvPr/>
        </p:nvSpPr>
        <p:spPr>
          <a:xfrm>
            <a:off x="4396216" y="7006019"/>
            <a:ext cx="56778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figures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2" name="직선 연결선[R] 141"/>
          <p:cNvCxnSpPr/>
          <p:nvPr/>
        </p:nvCxnSpPr>
        <p:spPr>
          <a:xfrm flipV="1">
            <a:off x="4261636" y="2917833"/>
            <a:ext cx="591516" cy="1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자유형 143"/>
          <p:cNvSpPr/>
          <p:nvPr/>
        </p:nvSpPr>
        <p:spPr>
          <a:xfrm>
            <a:off x="8734978" y="1742357"/>
            <a:ext cx="161543" cy="104443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45" name="직선 연결선[R] 144"/>
          <p:cNvCxnSpPr/>
          <p:nvPr/>
        </p:nvCxnSpPr>
        <p:spPr>
          <a:xfrm>
            <a:off x="8734979" y="208818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[R] 145"/>
          <p:cNvCxnSpPr/>
          <p:nvPr/>
        </p:nvCxnSpPr>
        <p:spPr>
          <a:xfrm>
            <a:off x="8734979" y="2402006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자유형 146"/>
          <p:cNvSpPr/>
          <p:nvPr/>
        </p:nvSpPr>
        <p:spPr>
          <a:xfrm>
            <a:off x="4851178" y="1370881"/>
            <a:ext cx="170005" cy="1645232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48" name="직선 연결선[R] 147"/>
          <p:cNvCxnSpPr/>
          <p:nvPr/>
        </p:nvCxnSpPr>
        <p:spPr>
          <a:xfrm>
            <a:off x="4859638" y="236121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/>
          <p:cNvCxnSpPr/>
          <p:nvPr/>
        </p:nvCxnSpPr>
        <p:spPr>
          <a:xfrm flipV="1">
            <a:off x="5364108" y="2027972"/>
            <a:ext cx="17601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[R] 149"/>
          <p:cNvCxnSpPr/>
          <p:nvPr/>
        </p:nvCxnSpPr>
        <p:spPr>
          <a:xfrm>
            <a:off x="8506007" y="1891353"/>
            <a:ext cx="228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[R] 150"/>
          <p:cNvCxnSpPr/>
          <p:nvPr/>
        </p:nvCxnSpPr>
        <p:spPr>
          <a:xfrm>
            <a:off x="7124215" y="223718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[R] 151"/>
          <p:cNvCxnSpPr/>
          <p:nvPr/>
        </p:nvCxnSpPr>
        <p:spPr>
          <a:xfrm>
            <a:off x="7124215" y="2551002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자유형 152"/>
          <p:cNvSpPr/>
          <p:nvPr/>
        </p:nvSpPr>
        <p:spPr>
          <a:xfrm>
            <a:off x="7124214" y="1888306"/>
            <a:ext cx="116732" cy="1063558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54" name="텍스트 상자 153"/>
          <p:cNvSpPr txBox="1"/>
          <p:nvPr/>
        </p:nvSpPr>
        <p:spPr>
          <a:xfrm>
            <a:off x="7105128" y="275127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4970611" y="3334631"/>
            <a:ext cx="147057" cy="35395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56" name="텍스트 상자 155"/>
          <p:cNvSpPr txBox="1"/>
          <p:nvPr/>
        </p:nvSpPr>
        <p:spPr>
          <a:xfrm>
            <a:off x="5067786" y="3278819"/>
            <a:ext cx="416166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raw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7" name="텍스트 상자 156"/>
          <p:cNvSpPr txBox="1"/>
          <p:nvPr/>
        </p:nvSpPr>
        <p:spPr>
          <a:xfrm>
            <a:off x="5067789" y="3614137"/>
            <a:ext cx="1017747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preprocessed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8" name="꺾인 연결선[E] 157"/>
          <p:cNvCxnSpPr/>
          <p:nvPr/>
        </p:nvCxnSpPr>
        <p:spPr>
          <a:xfrm>
            <a:off x="4409664" y="3254019"/>
            <a:ext cx="558000" cy="26746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4970611" y="4049376"/>
            <a:ext cx="147057" cy="35395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60" name="텍스트 상자 159"/>
          <p:cNvSpPr txBox="1"/>
          <p:nvPr/>
        </p:nvSpPr>
        <p:spPr>
          <a:xfrm>
            <a:off x="5067786" y="3993564"/>
            <a:ext cx="416166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raw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1" name="텍스트 상자 160"/>
          <p:cNvSpPr txBox="1"/>
          <p:nvPr/>
        </p:nvSpPr>
        <p:spPr>
          <a:xfrm>
            <a:off x="5067788" y="4329746"/>
            <a:ext cx="1017747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preprocessed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2" name="꺾인 연결선[E] 161"/>
          <p:cNvCxnSpPr/>
          <p:nvPr/>
        </p:nvCxnSpPr>
        <p:spPr>
          <a:xfrm>
            <a:off x="4188036" y="3583363"/>
            <a:ext cx="782451" cy="6471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텍스트 상자 162"/>
          <p:cNvSpPr txBox="1"/>
          <p:nvPr/>
        </p:nvSpPr>
        <p:spPr>
          <a:xfrm>
            <a:off x="4994197" y="459585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4" name="텍스트 상자 163"/>
          <p:cNvSpPr txBox="1"/>
          <p:nvPr/>
        </p:nvSpPr>
        <p:spPr>
          <a:xfrm>
            <a:off x="7424449" y="2837996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e.g., sub-caps001</a:t>
            </a:r>
            <a:endParaRPr kumimoji="1" lang="ko-KR" altLang="en-US" sz="1000" dirty="0">
              <a:solidFill>
                <a:srgbClr val="0070C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5" name="직선 연결선[R] 164"/>
          <p:cNvCxnSpPr/>
          <p:nvPr/>
        </p:nvCxnSpPr>
        <p:spPr>
          <a:xfrm>
            <a:off x="4857856" y="202056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텍스트 상자 165"/>
          <p:cNvSpPr txBox="1"/>
          <p:nvPr/>
        </p:nvSpPr>
        <p:spPr>
          <a:xfrm>
            <a:off x="6180130" y="450875"/>
            <a:ext cx="2608112" cy="1015663"/>
          </a:xfrm>
          <a:prstGeom prst="rect">
            <a:avLst/>
          </a:prstGeom>
          <a:noFill/>
          <a:ln w="19050">
            <a:solidFill>
              <a:srgbClr val="0004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This is where you should copy the raw imaging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files (.IMA) directly from the scanner, but after you make the raw/sub-studyname001/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folder has been made, please move your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files from here to there. So this folder is temporary. 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7" name="텍스트 상자 166"/>
          <p:cNvSpPr txBox="1"/>
          <p:nvPr/>
        </p:nvSpPr>
        <p:spPr>
          <a:xfrm>
            <a:off x="4945418" y="2251009"/>
            <a:ext cx="1017747" cy="246221"/>
          </a:xfrm>
          <a:prstGeom prst="rect">
            <a:avLst/>
          </a:prstGeom>
          <a:solidFill>
            <a:srgbClr val="B7DFE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preprocessed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텍스트 상자 167"/>
          <p:cNvSpPr txBox="1"/>
          <p:nvPr/>
        </p:nvSpPr>
        <p:spPr>
          <a:xfrm>
            <a:off x="4946994" y="2911041"/>
            <a:ext cx="1416530" cy="246221"/>
          </a:xfrm>
          <a:prstGeom prst="rect">
            <a:avLst/>
          </a:prstGeom>
          <a:solidFill>
            <a:srgbClr val="B7DFE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disdaq_dcmheaders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9" name="텍스트 상자 168"/>
          <p:cNvSpPr txBox="1"/>
          <p:nvPr/>
        </p:nvSpPr>
        <p:spPr>
          <a:xfrm>
            <a:off x="4945773" y="1914827"/>
            <a:ext cx="416166" cy="246221"/>
          </a:xfrm>
          <a:prstGeom prst="rect">
            <a:avLst/>
          </a:prstGeom>
          <a:solidFill>
            <a:srgbClr val="B7DFE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raw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0" name="텍스트 상자 169"/>
          <p:cNvSpPr txBox="1"/>
          <p:nvPr/>
        </p:nvSpPr>
        <p:spPr>
          <a:xfrm>
            <a:off x="7244701" y="1768246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1" name="텍스트 상자 170"/>
          <p:cNvSpPr txBox="1"/>
          <p:nvPr/>
        </p:nvSpPr>
        <p:spPr>
          <a:xfrm>
            <a:off x="8842526" y="1625575"/>
            <a:ext cx="52610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dicom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2" name="텍스트 상자 171"/>
          <p:cNvSpPr txBox="1"/>
          <p:nvPr/>
        </p:nvSpPr>
        <p:spPr>
          <a:xfrm>
            <a:off x="8847980" y="1961758"/>
            <a:ext cx="42511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func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3" name="텍스트 상자 172"/>
          <p:cNvSpPr txBox="1"/>
          <p:nvPr/>
        </p:nvSpPr>
        <p:spPr>
          <a:xfrm>
            <a:off x="8847980" y="2297940"/>
            <a:ext cx="43152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anat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4" name="텍스트 상자 173"/>
          <p:cNvSpPr txBox="1"/>
          <p:nvPr/>
        </p:nvSpPr>
        <p:spPr>
          <a:xfrm>
            <a:off x="8847980" y="2634122"/>
            <a:ext cx="46839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fmap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5" name="텍스트 상자 174"/>
          <p:cNvSpPr txBox="1"/>
          <p:nvPr/>
        </p:nvSpPr>
        <p:spPr>
          <a:xfrm>
            <a:off x="7244701" y="2101184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6" name="텍스트 상자 175"/>
          <p:cNvSpPr txBox="1"/>
          <p:nvPr/>
        </p:nvSpPr>
        <p:spPr>
          <a:xfrm>
            <a:off x="7244700" y="2440610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sub-studyname003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8" name="텍스트 상자 177"/>
          <p:cNvSpPr txBox="1"/>
          <p:nvPr/>
        </p:nvSpPr>
        <p:spPr>
          <a:xfrm>
            <a:off x="8802032" y="3085348"/>
            <a:ext cx="227258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These folders will be made by our preprocessing scripts</a:t>
            </a:r>
          </a:p>
          <a:p>
            <a:endParaRPr kumimoji="1" lang="en-US" altLang="ko-KR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(e.g., see </a:t>
            </a:r>
            <a:r>
              <a:rPr lang="en-US" altLang="ko-KR" sz="1000" dirty="0">
                <a:latin typeface="Helvetica" charset="0"/>
                <a:ea typeface="Helvetica" charset="0"/>
                <a:cs typeface="Helvetica" charset="0"/>
              </a:rPr>
              <a:t>humanfmri_a1_make_directories.m)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56" y="8529093"/>
            <a:ext cx="8640914" cy="177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0" name="자유형 179"/>
          <p:cNvSpPr/>
          <p:nvPr/>
        </p:nvSpPr>
        <p:spPr>
          <a:xfrm>
            <a:off x="9594166" y="2461846"/>
            <a:ext cx="2124222" cy="5824025"/>
          </a:xfrm>
          <a:custGeom>
            <a:avLst/>
            <a:gdLst>
              <a:gd name="connsiteX0" fmla="*/ 0 w 2124222"/>
              <a:gd name="connsiteY0" fmla="*/ 0 h 5824025"/>
              <a:gd name="connsiteX1" fmla="*/ 2124222 w 2124222"/>
              <a:gd name="connsiteY1" fmla="*/ 0 h 5824025"/>
              <a:gd name="connsiteX2" fmla="*/ 2110154 w 2124222"/>
              <a:gd name="connsiteY2" fmla="*/ 4149969 h 5824025"/>
              <a:gd name="connsiteX3" fmla="*/ 478302 w 2124222"/>
              <a:gd name="connsiteY3" fmla="*/ 5824025 h 58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222" h="5824025">
                <a:moveTo>
                  <a:pt x="0" y="0"/>
                </a:moveTo>
                <a:lnTo>
                  <a:pt x="2124222" y="0"/>
                </a:lnTo>
                <a:cubicBezTo>
                  <a:pt x="2119533" y="1383323"/>
                  <a:pt x="2114843" y="2766646"/>
                  <a:pt x="2110154" y="4149969"/>
                </a:cubicBezTo>
                <a:lnTo>
                  <a:pt x="478302" y="5824025"/>
                </a:ln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텍스트 상자 180"/>
          <p:cNvSpPr txBox="1"/>
          <p:nvPr/>
        </p:nvSpPr>
        <p:spPr>
          <a:xfrm>
            <a:off x="10748449" y="2207156"/>
            <a:ext cx="12083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See an example!</a:t>
            </a:r>
            <a:endParaRPr lang="en-US" altLang="ko-KR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9" name="텍스트 상자 188"/>
          <p:cNvSpPr txBox="1"/>
          <p:nvPr/>
        </p:nvSpPr>
        <p:spPr>
          <a:xfrm>
            <a:off x="5676921" y="5012173"/>
            <a:ext cx="2586167" cy="707886"/>
          </a:xfrm>
          <a:prstGeom prst="rect">
            <a:avLst/>
          </a:prstGeom>
          <a:noFill/>
          <a:ln w="19050">
            <a:solidFill>
              <a:srgbClr val="B34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Please use this folder (/documents) to save all the experiment-related documents (e.g., IRB, consent form, subjects spreadsheet, instruction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ppt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/word files, etc.)</a:t>
            </a:r>
            <a:endParaRPr lang="en-US" altLang="ko-KR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2" name="자유형 191"/>
          <p:cNvSpPr/>
          <p:nvPr/>
        </p:nvSpPr>
        <p:spPr>
          <a:xfrm>
            <a:off x="5341767" y="6476021"/>
            <a:ext cx="147057" cy="35395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93" name="직선 연결선[R] 192"/>
          <p:cNvCxnSpPr/>
          <p:nvPr/>
        </p:nvCxnSpPr>
        <p:spPr>
          <a:xfrm flipV="1">
            <a:off x="5051305" y="6748273"/>
            <a:ext cx="288000" cy="1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텍스트 상자 189"/>
          <p:cNvSpPr txBox="1"/>
          <p:nvPr/>
        </p:nvSpPr>
        <p:spPr>
          <a:xfrm>
            <a:off x="5461946" y="6340535"/>
            <a:ext cx="77296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behavioral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1" name="텍스트 상자 190"/>
          <p:cNvSpPr txBox="1"/>
          <p:nvPr/>
        </p:nvSpPr>
        <p:spPr>
          <a:xfrm>
            <a:off x="5461946" y="6709596"/>
            <a:ext cx="631904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imaging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1" name="직선 연결선[R] 200"/>
          <p:cNvCxnSpPr/>
          <p:nvPr/>
        </p:nvCxnSpPr>
        <p:spPr>
          <a:xfrm>
            <a:off x="6400100" y="697709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자유형 202"/>
          <p:cNvSpPr/>
          <p:nvPr/>
        </p:nvSpPr>
        <p:spPr>
          <a:xfrm>
            <a:off x="6400099" y="6628215"/>
            <a:ext cx="118247" cy="1657656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04" name="텍스트 상자 203"/>
          <p:cNvSpPr txBox="1"/>
          <p:nvPr/>
        </p:nvSpPr>
        <p:spPr>
          <a:xfrm>
            <a:off x="6414400" y="778414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6" name="텍스트 상자 205"/>
          <p:cNvSpPr txBox="1"/>
          <p:nvPr/>
        </p:nvSpPr>
        <p:spPr>
          <a:xfrm>
            <a:off x="6520586" y="6508155"/>
            <a:ext cx="72487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first_level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1" name="텍스트 상자 210"/>
          <p:cNvSpPr txBox="1"/>
          <p:nvPr/>
        </p:nvSpPr>
        <p:spPr>
          <a:xfrm>
            <a:off x="6520586" y="6841093"/>
            <a:ext cx="92845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second_level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13" name="직선 연결선[R] 212"/>
          <p:cNvCxnSpPr>
            <a:stCxn id="191" idx="3"/>
          </p:cNvCxnSpPr>
          <p:nvPr/>
        </p:nvCxnSpPr>
        <p:spPr>
          <a:xfrm>
            <a:off x="6093850" y="6832707"/>
            <a:ext cx="306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/>
          <p:cNvCxnSpPr/>
          <p:nvPr/>
        </p:nvCxnSpPr>
        <p:spPr>
          <a:xfrm>
            <a:off x="6403972" y="730301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텍스트 상자 221"/>
          <p:cNvSpPr txBox="1"/>
          <p:nvPr/>
        </p:nvSpPr>
        <p:spPr>
          <a:xfrm>
            <a:off x="6514730" y="7167013"/>
            <a:ext cx="737702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mediation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3" name="직선 연결선[R] 222"/>
          <p:cNvCxnSpPr/>
          <p:nvPr/>
        </p:nvCxnSpPr>
        <p:spPr>
          <a:xfrm>
            <a:off x="6403972" y="764080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텍스트 상자 223"/>
          <p:cNvSpPr txBox="1"/>
          <p:nvPr/>
        </p:nvSpPr>
        <p:spPr>
          <a:xfrm>
            <a:off x="6514730" y="7504807"/>
            <a:ext cx="58060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pattern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5" name="직선 연결선[R] 224"/>
          <p:cNvCxnSpPr/>
          <p:nvPr/>
        </p:nvCxnSpPr>
        <p:spPr>
          <a:xfrm>
            <a:off x="6397860" y="7977813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텍스트 상자 225"/>
          <p:cNvSpPr txBox="1"/>
          <p:nvPr/>
        </p:nvSpPr>
        <p:spPr>
          <a:xfrm>
            <a:off x="6508618" y="7841812"/>
            <a:ext cx="851515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connectivity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7" name="텍스트 상자 226"/>
          <p:cNvSpPr txBox="1"/>
          <p:nvPr/>
        </p:nvSpPr>
        <p:spPr>
          <a:xfrm>
            <a:off x="6451126" y="808272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9" name="직선 연결선[R] 228"/>
          <p:cNvCxnSpPr/>
          <p:nvPr/>
        </p:nvCxnSpPr>
        <p:spPr>
          <a:xfrm>
            <a:off x="7789309" y="641769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자유형 230"/>
          <p:cNvSpPr/>
          <p:nvPr/>
        </p:nvSpPr>
        <p:spPr>
          <a:xfrm>
            <a:off x="7789307" y="6068819"/>
            <a:ext cx="145383" cy="656596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33" name="텍스트 상자 232"/>
          <p:cNvSpPr txBox="1"/>
          <p:nvPr/>
        </p:nvSpPr>
        <p:spPr>
          <a:xfrm>
            <a:off x="7909795" y="5948759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4" name="텍스트 상자 233"/>
          <p:cNvSpPr txBox="1"/>
          <p:nvPr/>
        </p:nvSpPr>
        <p:spPr>
          <a:xfrm>
            <a:off x="7909795" y="6281697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6" name="텍스트 상자 235"/>
          <p:cNvSpPr txBox="1"/>
          <p:nvPr/>
        </p:nvSpPr>
        <p:spPr>
          <a:xfrm>
            <a:off x="7761312" y="650151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37" name="직선 연결선[R] 236"/>
          <p:cNvCxnSpPr/>
          <p:nvPr/>
        </p:nvCxnSpPr>
        <p:spPr>
          <a:xfrm>
            <a:off x="7240945" y="6626368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[R] 239"/>
          <p:cNvCxnSpPr/>
          <p:nvPr/>
        </p:nvCxnSpPr>
        <p:spPr>
          <a:xfrm>
            <a:off x="7978074" y="724007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자유형 240"/>
          <p:cNvSpPr/>
          <p:nvPr/>
        </p:nvSpPr>
        <p:spPr>
          <a:xfrm>
            <a:off x="7978072" y="6891200"/>
            <a:ext cx="145383" cy="656596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42" name="텍스트 상자 241"/>
          <p:cNvSpPr txBox="1"/>
          <p:nvPr/>
        </p:nvSpPr>
        <p:spPr>
          <a:xfrm>
            <a:off x="8098560" y="6771140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3" name="텍스트 상자 242"/>
          <p:cNvSpPr txBox="1"/>
          <p:nvPr/>
        </p:nvSpPr>
        <p:spPr>
          <a:xfrm>
            <a:off x="8098560" y="7104078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4" name="텍스트 상자 243"/>
          <p:cNvSpPr txBox="1"/>
          <p:nvPr/>
        </p:nvSpPr>
        <p:spPr>
          <a:xfrm>
            <a:off x="7950077" y="732390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45" name="직선 연결선[R] 244"/>
          <p:cNvCxnSpPr/>
          <p:nvPr/>
        </p:nvCxnSpPr>
        <p:spPr>
          <a:xfrm>
            <a:off x="7429429" y="697922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텍스트 상자 246"/>
          <p:cNvSpPr txBox="1"/>
          <p:nvPr/>
        </p:nvSpPr>
        <p:spPr>
          <a:xfrm>
            <a:off x="385542" y="430395"/>
            <a:ext cx="4429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>
                <a:latin typeface="Seravek Light" charset="0"/>
                <a:ea typeface="Seravek Light" charset="0"/>
                <a:cs typeface="Seravek Light" charset="0"/>
              </a:rPr>
              <a:t>Cocoan</a:t>
            </a:r>
            <a:r>
              <a:rPr kumimoji="1" lang="en-US" altLang="ko-KR" sz="2000" b="1" dirty="0">
                <a:latin typeface="Seravek Light" charset="0"/>
                <a:ea typeface="Seravek Light" charset="0"/>
                <a:cs typeface="Seravek Light" charset="0"/>
              </a:rPr>
              <a:t> data structure v1.0 (2017/12/02)</a:t>
            </a:r>
            <a:endParaRPr kumimoji="1" lang="ko-KR" altLang="en-US" sz="20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cxnSp>
        <p:nvCxnSpPr>
          <p:cNvPr id="250" name="직선 연결선[R] 249"/>
          <p:cNvCxnSpPr/>
          <p:nvPr/>
        </p:nvCxnSpPr>
        <p:spPr>
          <a:xfrm>
            <a:off x="7111778" y="364139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자유형 250"/>
          <p:cNvSpPr/>
          <p:nvPr/>
        </p:nvSpPr>
        <p:spPr>
          <a:xfrm>
            <a:off x="7111777" y="3292519"/>
            <a:ext cx="106533" cy="790801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2" name="텍스트 상자 251"/>
          <p:cNvSpPr txBox="1"/>
          <p:nvPr/>
        </p:nvSpPr>
        <p:spPr>
          <a:xfrm>
            <a:off x="7232264" y="3172459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3" name="텍스트 상자 252"/>
          <p:cNvSpPr txBox="1"/>
          <p:nvPr/>
        </p:nvSpPr>
        <p:spPr>
          <a:xfrm>
            <a:off x="7232264" y="3505397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4" name="텍스트 상자 253"/>
          <p:cNvSpPr txBox="1"/>
          <p:nvPr/>
        </p:nvSpPr>
        <p:spPr>
          <a:xfrm>
            <a:off x="7133368" y="382281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5" name="꺾인 연결선[E] 254"/>
          <p:cNvCxnSpPr/>
          <p:nvPr/>
        </p:nvCxnSpPr>
        <p:spPr>
          <a:xfrm>
            <a:off x="5969634" y="2364594"/>
            <a:ext cx="1135494" cy="1090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텍스트 상자 166">
            <a:extLst>
              <a:ext uri="{FF2B5EF4-FFF2-40B4-BE49-F238E27FC236}">
                <a16:creationId xmlns:a16="http://schemas.microsoft.com/office/drawing/2014/main" id="{669F9BC3-BE8F-864D-AA5B-575A78476DEC}"/>
              </a:ext>
            </a:extLst>
          </p:cNvPr>
          <p:cNvSpPr txBox="1"/>
          <p:nvPr/>
        </p:nvSpPr>
        <p:spPr>
          <a:xfrm>
            <a:off x="4945418" y="1258160"/>
            <a:ext cx="1140117" cy="246221"/>
          </a:xfrm>
          <a:prstGeom prst="rect">
            <a:avLst/>
          </a:prstGeom>
          <a:solidFill>
            <a:srgbClr val="B7DFE0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preproc_script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87A8DFA4-7814-B24C-8B17-1429A5113D1B}"/>
              </a:ext>
            </a:extLst>
          </p:cNvPr>
          <p:cNvCxnSpPr/>
          <p:nvPr/>
        </p:nvCxnSpPr>
        <p:spPr>
          <a:xfrm>
            <a:off x="4848331" y="172528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텍스트 상자 176"/>
          <p:cNvSpPr txBox="1"/>
          <p:nvPr/>
        </p:nvSpPr>
        <p:spPr>
          <a:xfrm>
            <a:off x="4945775" y="1589300"/>
            <a:ext cx="2035387" cy="246221"/>
          </a:xfrm>
          <a:prstGeom prst="rect">
            <a:avLst/>
          </a:prstGeom>
          <a:solidFill>
            <a:srgbClr val="B7DFE0"/>
          </a:solidFill>
          <a:ln w="19050">
            <a:solidFill>
              <a:srgbClr val="0004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dicom_from_scanner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(temporary)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4" name="직선 연결선[R] 183">
            <a:extLst>
              <a:ext uri="{FF2B5EF4-FFF2-40B4-BE49-F238E27FC236}">
                <a16:creationId xmlns:a16="http://schemas.microsoft.com/office/drawing/2014/main" id="{E7453C33-E69D-C54A-A968-37F7809E9973}"/>
              </a:ext>
            </a:extLst>
          </p:cNvPr>
          <p:cNvCxnSpPr/>
          <p:nvPr/>
        </p:nvCxnSpPr>
        <p:spPr>
          <a:xfrm>
            <a:off x="4850113" y="269458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텍스트 상자 166">
            <a:extLst>
              <a:ext uri="{FF2B5EF4-FFF2-40B4-BE49-F238E27FC236}">
                <a16:creationId xmlns:a16="http://schemas.microsoft.com/office/drawing/2014/main" id="{F9E98C9A-D5B3-2644-9FE3-1A65F19B3B45}"/>
              </a:ext>
            </a:extLst>
          </p:cNvPr>
          <p:cNvSpPr txBox="1"/>
          <p:nvPr/>
        </p:nvSpPr>
        <p:spPr>
          <a:xfrm>
            <a:off x="4949079" y="2584038"/>
            <a:ext cx="1082894" cy="246221"/>
          </a:xfrm>
          <a:prstGeom prst="rect">
            <a:avLst/>
          </a:prstGeom>
          <a:solidFill>
            <a:srgbClr val="B7DFE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preprocess_QC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D488EF5D-4BB8-7F47-AFC5-5B092D4F5679}"/>
              </a:ext>
            </a:extLst>
          </p:cNvPr>
          <p:cNvSpPr/>
          <p:nvPr/>
        </p:nvSpPr>
        <p:spPr>
          <a:xfrm>
            <a:off x="6038850" y="2695575"/>
            <a:ext cx="1427520" cy="1562100"/>
          </a:xfrm>
          <a:custGeom>
            <a:avLst/>
            <a:gdLst>
              <a:gd name="connsiteX0" fmla="*/ 0 w 1543050"/>
              <a:gd name="connsiteY0" fmla="*/ 0 h 1562100"/>
              <a:gd name="connsiteX1" fmla="*/ 409575 w 1543050"/>
              <a:gd name="connsiteY1" fmla="*/ 0 h 1562100"/>
              <a:gd name="connsiteX2" fmla="*/ 409575 w 1543050"/>
              <a:gd name="connsiteY2" fmla="*/ 1562100 h 1562100"/>
              <a:gd name="connsiteX3" fmla="*/ 1543050 w 1543050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1562100">
                <a:moveTo>
                  <a:pt x="0" y="0"/>
                </a:moveTo>
                <a:lnTo>
                  <a:pt x="409575" y="0"/>
                </a:lnTo>
                <a:lnTo>
                  <a:pt x="409575" y="1562100"/>
                </a:lnTo>
                <a:lnTo>
                  <a:pt x="1543050" y="15621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자유형 187">
            <a:extLst>
              <a:ext uri="{FF2B5EF4-FFF2-40B4-BE49-F238E27FC236}">
                <a16:creationId xmlns:a16="http://schemas.microsoft.com/office/drawing/2014/main" id="{61E89F7D-03EC-8040-B9F6-12189C6662D0}"/>
              </a:ext>
            </a:extLst>
          </p:cNvPr>
          <p:cNvSpPr/>
          <p:nvPr/>
        </p:nvSpPr>
        <p:spPr>
          <a:xfrm>
            <a:off x="7464871" y="4177997"/>
            <a:ext cx="134200" cy="347999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F60A7796-3967-2D40-BD46-122151DC7493}"/>
              </a:ext>
            </a:extLst>
          </p:cNvPr>
          <p:cNvCxnSpPr/>
          <p:nvPr/>
        </p:nvCxnSpPr>
        <p:spPr>
          <a:xfrm>
            <a:off x="7464203" y="4527223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텍스트 상자 251">
            <a:extLst>
              <a:ext uri="{FF2B5EF4-FFF2-40B4-BE49-F238E27FC236}">
                <a16:creationId xmlns:a16="http://schemas.microsoft.com/office/drawing/2014/main" id="{AB33735A-7FC6-C74F-B53D-4A35A5F1D8F3}"/>
              </a:ext>
            </a:extLst>
          </p:cNvPr>
          <p:cNvSpPr txBox="1"/>
          <p:nvPr/>
        </p:nvSpPr>
        <p:spPr>
          <a:xfrm>
            <a:off x="7594224" y="4077080"/>
            <a:ext cx="97013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data_plot_QC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7" name="텍스트 상자 251">
            <a:extLst>
              <a:ext uri="{FF2B5EF4-FFF2-40B4-BE49-F238E27FC236}">
                <a16:creationId xmlns:a16="http://schemas.microsoft.com/office/drawing/2014/main" id="{AC2BF66E-14CB-304E-81B9-38827D82DAF9}"/>
              </a:ext>
            </a:extLst>
          </p:cNvPr>
          <p:cNvSpPr txBox="1"/>
          <p:nvPr/>
        </p:nvSpPr>
        <p:spPr>
          <a:xfrm>
            <a:off x="7594911" y="4420808"/>
            <a:ext cx="88036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norm_check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279</Words>
  <Application>Microsoft Macintosh PowerPoint</Application>
  <PresentationFormat>사용자 지정</PresentationFormat>
  <Paragraphs>83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Helvetica</vt:lpstr>
      <vt:lpstr>Seravek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17</cp:revision>
  <cp:lastPrinted>2018-04-20T09:13:16Z</cp:lastPrinted>
  <dcterms:created xsi:type="dcterms:W3CDTF">2017-12-02T07:28:00Z</dcterms:created>
  <dcterms:modified xsi:type="dcterms:W3CDTF">2018-04-20T09:13:17Z</dcterms:modified>
</cp:coreProperties>
</file>