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4400213" cy="11879263"/>
  <p:notesSz cx="6858000" cy="9144000"/>
  <p:defaultTextStyle>
    <a:defPPr>
      <a:defRPr lang="ko-KR"/>
    </a:defPPr>
    <a:lvl1pPr marL="0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1pPr>
    <a:lvl2pPr marL="687263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2pPr>
    <a:lvl3pPr marL="1374526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3pPr>
    <a:lvl4pPr marL="2061789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4pPr>
    <a:lvl5pPr marL="2749052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5pPr>
    <a:lvl6pPr marL="3436315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6pPr>
    <a:lvl7pPr marL="4123578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7pPr>
    <a:lvl8pPr marL="4810841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8pPr>
    <a:lvl9pPr marL="5498104" algn="l" defTabSz="1374526" rtl="0" eaLnBrk="1" latinLnBrk="1" hangingPunct="1">
      <a:defRPr sz="2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A5C"/>
    <a:srgbClr val="AB7942"/>
    <a:srgbClr val="45EEEA"/>
    <a:srgbClr val="B3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14"/>
    <p:restoredTop sz="86344"/>
  </p:normalViewPr>
  <p:slideViewPr>
    <p:cSldViewPr snapToGrid="0" snapToObjects="1">
      <p:cViewPr varScale="1">
        <p:scale>
          <a:sx n="69" d="100"/>
          <a:sy n="69" d="100"/>
        </p:scale>
        <p:origin x="264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44A1A-A969-124B-B5CE-C9452D919B51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58925" y="1143000"/>
            <a:ext cx="374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0520B-B4E3-CA40-B4FD-10A0EA626B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039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1pPr>
    <a:lvl2pPr marL="687263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2pPr>
    <a:lvl3pPr marL="1374526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3pPr>
    <a:lvl4pPr marL="2061789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4pPr>
    <a:lvl5pPr marL="2749052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5pPr>
    <a:lvl6pPr marL="3436315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6pPr>
    <a:lvl7pPr marL="4123578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7pPr>
    <a:lvl8pPr marL="4810841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8pPr>
    <a:lvl9pPr marL="5498104" algn="l" defTabSz="1374526" rtl="0" eaLnBrk="1" latinLnBrk="1" hangingPunct="1">
      <a:defRPr sz="18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558925" y="1143000"/>
            <a:ext cx="3740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0520B-B4E3-CA40-B4FD-10A0EA626B7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541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44130"/>
            <a:ext cx="12240181" cy="4135743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239364"/>
            <a:ext cx="10800160" cy="2868071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297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33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32461"/>
            <a:ext cx="3105046" cy="100671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32461"/>
            <a:ext cx="9135135" cy="100671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360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102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961570"/>
            <a:ext cx="12420184" cy="4941443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949760"/>
            <a:ext cx="12420184" cy="2598588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955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162304"/>
            <a:ext cx="6120091" cy="753728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162304"/>
            <a:ext cx="6120091" cy="753728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05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32464"/>
            <a:ext cx="12420184" cy="22961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12070"/>
            <a:ext cx="6091964" cy="14271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339231"/>
            <a:ext cx="6091964" cy="638235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12070"/>
            <a:ext cx="6121966" cy="14271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339231"/>
            <a:ext cx="6121966" cy="638235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93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612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17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91951"/>
            <a:ext cx="4644444" cy="2771828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10397"/>
            <a:ext cx="7290108" cy="8441976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563779"/>
            <a:ext cx="4644444" cy="660234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34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91951"/>
            <a:ext cx="4644444" cy="2771828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10397"/>
            <a:ext cx="7290108" cy="8441976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563779"/>
            <a:ext cx="4644444" cy="660234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14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32464"/>
            <a:ext cx="1242018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162304"/>
            <a:ext cx="1242018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010319"/>
            <a:ext cx="324004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1AAD-9EAF-1B4D-A52E-C813FA8F7575}" type="datetimeFigureOut">
              <a:rPr kumimoji="1" lang="ko-KR" altLang="en-US" smtClean="0"/>
              <a:t>2019. 6. 14.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010319"/>
            <a:ext cx="4860072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010319"/>
            <a:ext cx="324004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5F20-3A94-BE4E-9525-D88EA87B41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6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직사각형 245"/>
          <p:cNvSpPr/>
          <p:nvPr/>
        </p:nvSpPr>
        <p:spPr>
          <a:xfrm>
            <a:off x="128315" y="202171"/>
            <a:ext cx="14114745" cy="11568545"/>
          </a:xfrm>
          <a:prstGeom prst="rect">
            <a:avLst/>
          </a:prstGeom>
          <a:solidFill>
            <a:schemeClr val="bg1"/>
          </a:solidFill>
          <a:ln w="44450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B1E9BEFD-F77F-0C4E-A168-20557E42E951}"/>
              </a:ext>
            </a:extLst>
          </p:cNvPr>
          <p:cNvCxnSpPr>
            <a:cxnSpLocks/>
          </p:cNvCxnSpPr>
          <p:nvPr/>
        </p:nvCxnSpPr>
        <p:spPr>
          <a:xfrm>
            <a:off x="7363557" y="5752881"/>
            <a:ext cx="181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[R] 238">
            <a:extLst>
              <a:ext uri="{FF2B5EF4-FFF2-40B4-BE49-F238E27FC236}">
                <a16:creationId xmlns:a16="http://schemas.microsoft.com/office/drawing/2014/main" id="{805414D0-60F3-E046-88CE-4B5800F9BD5D}"/>
              </a:ext>
            </a:extLst>
          </p:cNvPr>
          <p:cNvCxnSpPr>
            <a:cxnSpLocks/>
          </p:cNvCxnSpPr>
          <p:nvPr/>
        </p:nvCxnSpPr>
        <p:spPr>
          <a:xfrm>
            <a:off x="7367888" y="6978767"/>
            <a:ext cx="181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5E7DAF12-2C8E-7642-AA48-5FA1192A7E02}"/>
              </a:ext>
            </a:extLst>
          </p:cNvPr>
          <p:cNvCxnSpPr>
            <a:cxnSpLocks/>
          </p:cNvCxnSpPr>
          <p:nvPr/>
        </p:nvCxnSpPr>
        <p:spPr>
          <a:xfrm>
            <a:off x="7367888" y="6360067"/>
            <a:ext cx="181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[R] 227">
            <a:extLst>
              <a:ext uri="{FF2B5EF4-FFF2-40B4-BE49-F238E27FC236}">
                <a16:creationId xmlns:a16="http://schemas.microsoft.com/office/drawing/2014/main" id="{25EE797C-2DF4-7E49-9946-F44A89C39B7D}"/>
              </a:ext>
            </a:extLst>
          </p:cNvPr>
          <p:cNvCxnSpPr>
            <a:cxnSpLocks/>
          </p:cNvCxnSpPr>
          <p:nvPr/>
        </p:nvCxnSpPr>
        <p:spPr>
          <a:xfrm>
            <a:off x="7363557" y="6680742"/>
            <a:ext cx="181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A8B81E34-1749-3F4A-ABF7-4C06B83FBB45}"/>
              </a:ext>
            </a:extLst>
          </p:cNvPr>
          <p:cNvCxnSpPr>
            <a:cxnSpLocks/>
          </p:cNvCxnSpPr>
          <p:nvPr/>
        </p:nvCxnSpPr>
        <p:spPr>
          <a:xfrm>
            <a:off x="7367888" y="6068527"/>
            <a:ext cx="181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꺾인 연결선[E] 254"/>
          <p:cNvCxnSpPr>
            <a:cxnSpLocks/>
            <a:stCxn id="167" idx="3"/>
          </p:cNvCxnSpPr>
          <p:nvPr/>
        </p:nvCxnSpPr>
        <p:spPr>
          <a:xfrm>
            <a:off x="8097402" y="2844659"/>
            <a:ext cx="1171499" cy="10820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자유형 92"/>
          <p:cNvSpPr/>
          <p:nvPr/>
        </p:nvSpPr>
        <p:spPr>
          <a:xfrm>
            <a:off x="6405114" y="5595538"/>
            <a:ext cx="185213" cy="1670332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95" name="직선 연결선[R] 94"/>
          <p:cNvCxnSpPr/>
          <p:nvPr/>
        </p:nvCxnSpPr>
        <p:spPr>
          <a:xfrm>
            <a:off x="6416959" y="657863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/>
          <p:cNvCxnSpPr/>
          <p:nvPr/>
        </p:nvCxnSpPr>
        <p:spPr>
          <a:xfrm>
            <a:off x="6416959" y="6935269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/>
          <p:cNvCxnSpPr>
            <a:cxnSpLocks/>
          </p:cNvCxnSpPr>
          <p:nvPr/>
        </p:nvCxnSpPr>
        <p:spPr>
          <a:xfrm>
            <a:off x="6188844" y="5781229"/>
            <a:ext cx="2193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 100"/>
          <p:cNvSpPr/>
          <p:nvPr/>
        </p:nvSpPr>
        <p:spPr>
          <a:xfrm>
            <a:off x="5656013" y="3391987"/>
            <a:ext cx="161543" cy="1695643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02" name="직선 연결선[R] 101"/>
          <p:cNvCxnSpPr/>
          <p:nvPr/>
        </p:nvCxnSpPr>
        <p:spPr>
          <a:xfrm>
            <a:off x="5656012" y="3737817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/>
          <p:cNvCxnSpPr/>
          <p:nvPr/>
        </p:nvCxnSpPr>
        <p:spPr>
          <a:xfrm>
            <a:off x="5656012" y="4051634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/>
          <p:cNvCxnSpPr/>
          <p:nvPr/>
        </p:nvCxnSpPr>
        <p:spPr>
          <a:xfrm>
            <a:off x="5656012" y="4401040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/>
          <p:cNvCxnSpPr/>
          <p:nvPr/>
        </p:nvCxnSpPr>
        <p:spPr>
          <a:xfrm>
            <a:off x="5656012" y="4731719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텍스트 상자 107"/>
          <p:cNvSpPr txBox="1"/>
          <p:nvPr/>
        </p:nvSpPr>
        <p:spPr>
          <a:xfrm>
            <a:off x="3915198" y="7352947"/>
            <a:ext cx="55335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>
                <a:latin typeface="Helvetica" charset="0"/>
                <a:ea typeface="Helvetica" charset="0"/>
                <a:cs typeface="Helvetica" charset="0"/>
              </a:rPr>
              <a:t>collab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9" name="텍스트 상자 108"/>
          <p:cNvSpPr txBox="1"/>
          <p:nvPr/>
        </p:nvSpPr>
        <p:spPr>
          <a:xfrm>
            <a:off x="3915571" y="7002217"/>
            <a:ext cx="63030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archive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0" name="텍스트 상자 109"/>
          <p:cNvSpPr txBox="1"/>
          <p:nvPr/>
        </p:nvSpPr>
        <p:spPr>
          <a:xfrm>
            <a:off x="3911937" y="7703895"/>
            <a:ext cx="95090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b="1" dirty="0" err="1">
                <a:latin typeface="Helvetica" charset="0"/>
                <a:ea typeface="Helvetica" charset="0"/>
                <a:cs typeface="Helvetica" charset="0"/>
              </a:rPr>
              <a:t>shared_data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3" name="자유형 112"/>
          <p:cNvSpPr/>
          <p:nvPr/>
        </p:nvSpPr>
        <p:spPr>
          <a:xfrm>
            <a:off x="3811736" y="4253515"/>
            <a:ext cx="125653" cy="4616640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14" name="직선 연결선[R] 113"/>
          <p:cNvCxnSpPr/>
          <p:nvPr/>
        </p:nvCxnSpPr>
        <p:spPr>
          <a:xfrm>
            <a:off x="3806270" y="5808608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/>
          <p:cNvCxnSpPr/>
          <p:nvPr/>
        </p:nvCxnSpPr>
        <p:spPr>
          <a:xfrm>
            <a:off x="3807555" y="7103058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/>
          <p:cNvCxnSpPr/>
          <p:nvPr/>
        </p:nvCxnSpPr>
        <p:spPr>
          <a:xfrm>
            <a:off x="3807555" y="7449612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/>
          <p:cNvCxnSpPr/>
          <p:nvPr/>
        </p:nvCxnSpPr>
        <p:spPr>
          <a:xfrm>
            <a:off x="3807555" y="779616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텍스트 상자 118"/>
          <p:cNvSpPr txBox="1"/>
          <p:nvPr/>
        </p:nvSpPr>
        <p:spPr>
          <a:xfrm>
            <a:off x="2611294" y="5633835"/>
            <a:ext cx="995785" cy="8002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Workstations</a:t>
            </a:r>
          </a:p>
          <a:p>
            <a:r>
              <a:rPr kumimoji="1" lang="en-US" altLang="ko-KR" sz="9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Habenula</a:t>
            </a:r>
            <a:r>
              <a:rPr kumimoji="1" lang="en-US" altLang="ko-KR" sz="9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</a:p>
          <a:p>
            <a:r>
              <a:rPr kumimoji="1" lang="en-US" altLang="ko-KR" sz="9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Accumbens</a:t>
            </a:r>
            <a:r>
              <a:rPr kumimoji="1" lang="en-US" altLang="ko-KR" sz="9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</a:p>
          <a:p>
            <a:r>
              <a:rPr kumimoji="1" lang="en-US" altLang="ko-KR" sz="9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Sein/</a:t>
            </a:r>
          </a:p>
          <a:p>
            <a:r>
              <a:rPr kumimoji="1" lang="en-US" altLang="ko-KR" sz="9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Wissen</a:t>
            </a:r>
            <a:r>
              <a:rPr kumimoji="1" lang="en-US" altLang="ko-KR" sz="9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  <a:endParaRPr kumimoji="1" lang="ko-KR" alt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0" name="직선 연결선[R] 119"/>
          <p:cNvCxnSpPr/>
          <p:nvPr/>
        </p:nvCxnSpPr>
        <p:spPr>
          <a:xfrm>
            <a:off x="3609035" y="6018490"/>
            <a:ext cx="202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/>
          <p:cNvCxnSpPr/>
          <p:nvPr/>
        </p:nvCxnSpPr>
        <p:spPr>
          <a:xfrm>
            <a:off x="4380321" y="4253512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122"/>
          <p:cNvSpPr txBox="1"/>
          <p:nvPr/>
        </p:nvSpPr>
        <p:spPr>
          <a:xfrm>
            <a:off x="4486858" y="4076545"/>
            <a:ext cx="944489" cy="353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Study name </a:t>
            </a:r>
          </a:p>
          <a:p>
            <a:r>
              <a:rPr kumimoji="1" lang="en-US" altLang="ko-KR" sz="700" dirty="0">
                <a:latin typeface="Helvetica" charset="0"/>
                <a:ea typeface="Helvetica" charset="0"/>
                <a:cs typeface="Helvetica" charset="0"/>
              </a:rPr>
              <a:t>(e.g., CAPS2)</a:t>
            </a:r>
            <a:endParaRPr kumimoji="1" lang="ko-KR" altLang="en-US" sz="6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5" name="직선 연결선[R] 124"/>
          <p:cNvCxnSpPr/>
          <p:nvPr/>
        </p:nvCxnSpPr>
        <p:spPr>
          <a:xfrm>
            <a:off x="4579518" y="5785178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텍스트 상자 123"/>
          <p:cNvSpPr txBox="1"/>
          <p:nvPr/>
        </p:nvSpPr>
        <p:spPr>
          <a:xfrm>
            <a:off x="4686444" y="5632501"/>
            <a:ext cx="1613310" cy="3539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Project name </a:t>
            </a:r>
          </a:p>
          <a:p>
            <a:r>
              <a:rPr kumimoji="1" lang="en-US" altLang="ko-KR" sz="700" dirty="0">
                <a:latin typeface="Helvetica" charset="0"/>
                <a:ea typeface="Helvetica" charset="0"/>
                <a:cs typeface="Helvetica" charset="0"/>
              </a:rPr>
              <a:t>(could be the same with study name)</a:t>
            </a:r>
            <a:endParaRPr kumimoji="1" lang="ko-KR" altLang="en-US" sz="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6" name="텍스트 상자 125"/>
          <p:cNvSpPr txBox="1"/>
          <p:nvPr/>
        </p:nvSpPr>
        <p:spPr>
          <a:xfrm>
            <a:off x="5766861" y="3605059"/>
            <a:ext cx="772969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behavioral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텍스트 상자 126"/>
          <p:cNvSpPr txBox="1"/>
          <p:nvPr/>
        </p:nvSpPr>
        <p:spPr>
          <a:xfrm>
            <a:off x="5766860" y="3941241"/>
            <a:ext cx="55335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physio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텍스트 상자 127"/>
          <p:cNvSpPr txBox="1"/>
          <p:nvPr/>
        </p:nvSpPr>
        <p:spPr>
          <a:xfrm>
            <a:off x="5766855" y="4613605"/>
            <a:ext cx="71526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metadata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9" name="텍스트 상자 128"/>
          <p:cNvSpPr txBox="1"/>
          <p:nvPr/>
        </p:nvSpPr>
        <p:spPr>
          <a:xfrm>
            <a:off x="5766860" y="4277423"/>
            <a:ext cx="800219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audiovideo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0" name="텍스트 상자 129"/>
          <p:cNvSpPr txBox="1"/>
          <p:nvPr/>
        </p:nvSpPr>
        <p:spPr>
          <a:xfrm>
            <a:off x="5766856" y="3268877"/>
            <a:ext cx="63190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imaging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1" name="텍스트 상자 130"/>
          <p:cNvSpPr txBox="1"/>
          <p:nvPr/>
        </p:nvSpPr>
        <p:spPr>
          <a:xfrm>
            <a:off x="5766859" y="4949787"/>
            <a:ext cx="808235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B34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documents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2" name="직선 연결선[R] 131"/>
          <p:cNvCxnSpPr/>
          <p:nvPr/>
        </p:nvCxnSpPr>
        <p:spPr>
          <a:xfrm>
            <a:off x="5431345" y="4243985"/>
            <a:ext cx="219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텍스트 상자 132"/>
          <p:cNvSpPr txBox="1"/>
          <p:nvPr/>
        </p:nvSpPr>
        <p:spPr>
          <a:xfrm>
            <a:off x="1416567" y="2988685"/>
            <a:ext cx="2290104" cy="86177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r>
              <a:rPr kumimoji="1" lang="en-US" altLang="ko-KR" sz="10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: store raw to preprocessed data</a:t>
            </a:r>
          </a:p>
          <a:p>
            <a:r>
              <a:rPr kumimoji="1" lang="en-US" altLang="ko-KR" sz="10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         that can be used in projects </a:t>
            </a:r>
          </a:p>
          <a:p>
            <a:endParaRPr kumimoji="1" lang="en-US" altLang="ko-KR" sz="10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kumimoji="1" lang="en-US" altLang="ko-KR" sz="1000" dirty="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❊Keep in mind that your data can be used for other projects</a:t>
            </a:r>
            <a:endParaRPr kumimoji="1" lang="ko-KR" altLang="en-US" sz="1000" dirty="0">
              <a:solidFill>
                <a:schemeClr val="accent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4" name="텍스트 상자 133"/>
          <p:cNvSpPr txBox="1"/>
          <p:nvPr/>
        </p:nvSpPr>
        <p:spPr>
          <a:xfrm>
            <a:off x="4338569" y="6281437"/>
            <a:ext cx="1832853" cy="553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rPr>
              <a:t>Projects</a:t>
            </a:r>
            <a:r>
              <a:rPr kumimoji="1" lang="en-US" altLang="ko-KR" sz="1000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rPr>
              <a:t>: store models and analyses that are specifically related to your projects</a:t>
            </a:r>
            <a:endParaRPr kumimoji="1" lang="ko-KR" altLang="en-US" sz="1000" dirty="0">
              <a:solidFill>
                <a:schemeClr val="accent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5" name="텍스트 상자 134"/>
          <p:cNvSpPr txBox="1"/>
          <p:nvPr/>
        </p:nvSpPr>
        <p:spPr>
          <a:xfrm>
            <a:off x="7535067" y="5629773"/>
            <a:ext cx="68159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rgbClr val="AB794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literature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6" name="텍스트 상자 135"/>
          <p:cNvSpPr txBox="1"/>
          <p:nvPr/>
        </p:nvSpPr>
        <p:spPr>
          <a:xfrm>
            <a:off x="6526497" y="6455525"/>
            <a:ext cx="43152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data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7" name="텍스트 상자 136"/>
          <p:cNvSpPr txBox="1"/>
          <p:nvPr/>
        </p:nvSpPr>
        <p:spPr>
          <a:xfrm>
            <a:off x="6527807" y="6817155"/>
            <a:ext cx="49564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notes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0" name="텍스트 상자 139"/>
          <p:cNvSpPr txBox="1"/>
          <p:nvPr/>
        </p:nvSpPr>
        <p:spPr>
          <a:xfrm>
            <a:off x="6527806" y="7153337"/>
            <a:ext cx="64633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kumimoji="1" lang="en-US" altLang="ko-KR" sz="1000">
                <a:latin typeface="Helvetica" charset="0"/>
                <a:ea typeface="Helvetica" charset="0"/>
                <a:cs typeface="Helvetica" charset="0"/>
              </a:rPr>
              <a:t>nalysis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2" name="직선 연결선[R] 141"/>
          <p:cNvCxnSpPr/>
          <p:nvPr/>
        </p:nvCxnSpPr>
        <p:spPr>
          <a:xfrm flipV="1">
            <a:off x="6395871" y="3388372"/>
            <a:ext cx="591516" cy="1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자유형 143"/>
          <p:cNvSpPr/>
          <p:nvPr/>
        </p:nvSpPr>
        <p:spPr>
          <a:xfrm>
            <a:off x="10891334" y="2202787"/>
            <a:ext cx="161543" cy="1044437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45" name="직선 연결선[R] 144"/>
          <p:cNvCxnSpPr/>
          <p:nvPr/>
        </p:nvCxnSpPr>
        <p:spPr>
          <a:xfrm>
            <a:off x="10891333" y="2548617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[R] 145"/>
          <p:cNvCxnSpPr/>
          <p:nvPr/>
        </p:nvCxnSpPr>
        <p:spPr>
          <a:xfrm>
            <a:off x="10891333" y="2862434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자유형 146"/>
          <p:cNvSpPr/>
          <p:nvPr/>
        </p:nvSpPr>
        <p:spPr>
          <a:xfrm>
            <a:off x="6985415" y="1841420"/>
            <a:ext cx="170005" cy="1645232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48" name="직선 연결선[R] 147"/>
          <p:cNvCxnSpPr/>
          <p:nvPr/>
        </p:nvCxnSpPr>
        <p:spPr>
          <a:xfrm>
            <a:off x="6994938" y="283847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[R] 148"/>
          <p:cNvCxnSpPr/>
          <p:nvPr/>
        </p:nvCxnSpPr>
        <p:spPr>
          <a:xfrm flipV="1">
            <a:off x="7508859" y="2494823"/>
            <a:ext cx="17601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[R] 149"/>
          <p:cNvCxnSpPr/>
          <p:nvPr/>
        </p:nvCxnSpPr>
        <p:spPr>
          <a:xfrm>
            <a:off x="10662361" y="2351781"/>
            <a:ext cx="228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[R] 150"/>
          <p:cNvCxnSpPr/>
          <p:nvPr/>
        </p:nvCxnSpPr>
        <p:spPr>
          <a:xfrm>
            <a:off x="9268966" y="2704036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[R] 151"/>
          <p:cNvCxnSpPr/>
          <p:nvPr/>
        </p:nvCxnSpPr>
        <p:spPr>
          <a:xfrm>
            <a:off x="9268966" y="3017853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자유형 152"/>
          <p:cNvSpPr/>
          <p:nvPr/>
        </p:nvSpPr>
        <p:spPr>
          <a:xfrm>
            <a:off x="9268965" y="2355157"/>
            <a:ext cx="116732" cy="1063558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54" name="텍스트 상자 153"/>
          <p:cNvSpPr txBox="1"/>
          <p:nvPr/>
        </p:nvSpPr>
        <p:spPr>
          <a:xfrm>
            <a:off x="9249879" y="321812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5" name="자유형 154"/>
          <p:cNvSpPr/>
          <p:nvPr/>
        </p:nvSpPr>
        <p:spPr>
          <a:xfrm>
            <a:off x="7089585" y="3793809"/>
            <a:ext cx="147057" cy="353957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56" name="텍스트 상자 155"/>
          <p:cNvSpPr txBox="1"/>
          <p:nvPr/>
        </p:nvSpPr>
        <p:spPr>
          <a:xfrm>
            <a:off x="7186758" y="3737997"/>
            <a:ext cx="416166" cy="246221"/>
          </a:xfrm>
          <a:prstGeom prst="rect">
            <a:avLst/>
          </a:prstGeom>
          <a:solidFill>
            <a:srgbClr val="B7DFE0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raw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7" name="텍스트 상자 156"/>
          <p:cNvSpPr txBox="1"/>
          <p:nvPr/>
        </p:nvSpPr>
        <p:spPr>
          <a:xfrm>
            <a:off x="7186763" y="4073315"/>
            <a:ext cx="1017747" cy="246221"/>
          </a:xfrm>
          <a:prstGeom prst="rect">
            <a:avLst/>
          </a:prstGeom>
          <a:solidFill>
            <a:srgbClr val="B7DFE0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preprocessed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8" name="꺾인 연결선[E] 157"/>
          <p:cNvCxnSpPr/>
          <p:nvPr/>
        </p:nvCxnSpPr>
        <p:spPr>
          <a:xfrm>
            <a:off x="6528636" y="3713197"/>
            <a:ext cx="558000" cy="26746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자유형 158"/>
          <p:cNvSpPr/>
          <p:nvPr/>
        </p:nvSpPr>
        <p:spPr>
          <a:xfrm>
            <a:off x="7099298" y="4527613"/>
            <a:ext cx="172781" cy="422174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60" name="텍스트 상자 159"/>
          <p:cNvSpPr txBox="1"/>
          <p:nvPr/>
        </p:nvSpPr>
        <p:spPr>
          <a:xfrm>
            <a:off x="7196471" y="4471801"/>
            <a:ext cx="416166" cy="246221"/>
          </a:xfrm>
          <a:prstGeom prst="rect">
            <a:avLst/>
          </a:prstGeom>
          <a:solidFill>
            <a:srgbClr val="B7DFE0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raw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1" name="텍스트 상자 160"/>
          <p:cNvSpPr txBox="1"/>
          <p:nvPr/>
        </p:nvSpPr>
        <p:spPr>
          <a:xfrm>
            <a:off x="7196475" y="4807983"/>
            <a:ext cx="1017747" cy="246221"/>
          </a:xfrm>
          <a:prstGeom prst="rect">
            <a:avLst/>
          </a:prstGeom>
          <a:solidFill>
            <a:srgbClr val="B7DFE0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preprocessed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2" name="꺾인 연결선[E] 161"/>
          <p:cNvCxnSpPr/>
          <p:nvPr/>
        </p:nvCxnSpPr>
        <p:spPr>
          <a:xfrm>
            <a:off x="6316723" y="4061598"/>
            <a:ext cx="782451" cy="6471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텍스트 상자 162"/>
          <p:cNvSpPr txBox="1"/>
          <p:nvPr/>
        </p:nvSpPr>
        <p:spPr>
          <a:xfrm>
            <a:off x="7100908" y="506189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4" name="텍스트 상자 163"/>
          <p:cNvSpPr txBox="1"/>
          <p:nvPr/>
        </p:nvSpPr>
        <p:spPr>
          <a:xfrm>
            <a:off x="9569202" y="3304849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e.g., sub-caps001</a:t>
            </a:r>
            <a:endParaRPr kumimoji="1" lang="ko-KR" altLang="en-US" sz="1000" dirty="0">
              <a:solidFill>
                <a:srgbClr val="0070C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5" name="직선 연결선[R] 164"/>
          <p:cNvCxnSpPr/>
          <p:nvPr/>
        </p:nvCxnSpPr>
        <p:spPr>
          <a:xfrm>
            <a:off x="6993156" y="249782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텍스트 상자 165"/>
          <p:cNvSpPr txBox="1"/>
          <p:nvPr/>
        </p:nvSpPr>
        <p:spPr>
          <a:xfrm>
            <a:off x="8497759" y="935248"/>
            <a:ext cx="2608112" cy="1015663"/>
          </a:xfrm>
          <a:prstGeom prst="rect">
            <a:avLst/>
          </a:prstGeom>
          <a:noFill/>
          <a:ln w="22225">
            <a:solidFill>
              <a:srgbClr val="0004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This is where you should copy the raw imaging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dicom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files (.IMA) directly from the scanner, but after you make the raw/sub-studyname001/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dicom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folder has been made, please move your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dicom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files from here to there. So this folder is temporary. 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7" name="텍스트 상자 166"/>
          <p:cNvSpPr txBox="1"/>
          <p:nvPr/>
        </p:nvSpPr>
        <p:spPr>
          <a:xfrm>
            <a:off x="7079655" y="2721550"/>
            <a:ext cx="1017747" cy="246221"/>
          </a:xfrm>
          <a:prstGeom prst="rect">
            <a:avLst/>
          </a:prstGeom>
          <a:solidFill>
            <a:srgbClr val="B7DFE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preprocessed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8" name="텍스트 상자 167"/>
          <p:cNvSpPr txBox="1"/>
          <p:nvPr/>
        </p:nvSpPr>
        <p:spPr>
          <a:xfrm>
            <a:off x="7081229" y="3381582"/>
            <a:ext cx="1416530" cy="246221"/>
          </a:xfrm>
          <a:prstGeom prst="rect">
            <a:avLst/>
          </a:prstGeom>
          <a:solidFill>
            <a:srgbClr val="B7DFE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disdaq_dcmheaders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9" name="텍스트 상자 168"/>
          <p:cNvSpPr txBox="1"/>
          <p:nvPr/>
        </p:nvSpPr>
        <p:spPr>
          <a:xfrm>
            <a:off x="7080008" y="2385368"/>
            <a:ext cx="416166" cy="246221"/>
          </a:xfrm>
          <a:prstGeom prst="rect">
            <a:avLst/>
          </a:prstGeom>
          <a:solidFill>
            <a:srgbClr val="B7DFE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raw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0" name="텍스트 상자 169"/>
          <p:cNvSpPr txBox="1"/>
          <p:nvPr/>
        </p:nvSpPr>
        <p:spPr>
          <a:xfrm>
            <a:off x="9389452" y="2235099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sub-studyname001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1" name="텍스트 상자 170"/>
          <p:cNvSpPr txBox="1"/>
          <p:nvPr/>
        </p:nvSpPr>
        <p:spPr>
          <a:xfrm>
            <a:off x="10998880" y="2086005"/>
            <a:ext cx="52610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latin typeface="Helvetica" charset="0"/>
                <a:ea typeface="Helvetica" charset="0"/>
                <a:cs typeface="Helvetica" charset="0"/>
              </a:rPr>
              <a:t>dicom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2" name="텍스트 상자 171"/>
          <p:cNvSpPr txBox="1"/>
          <p:nvPr/>
        </p:nvSpPr>
        <p:spPr>
          <a:xfrm>
            <a:off x="11004334" y="2422188"/>
            <a:ext cx="42511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latin typeface="Helvetica" charset="0"/>
                <a:ea typeface="Helvetica" charset="0"/>
                <a:cs typeface="Helvetica" charset="0"/>
              </a:rPr>
              <a:t>func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3" name="텍스트 상자 172"/>
          <p:cNvSpPr txBox="1"/>
          <p:nvPr/>
        </p:nvSpPr>
        <p:spPr>
          <a:xfrm>
            <a:off x="11004334" y="2758370"/>
            <a:ext cx="431528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anat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4" name="텍스트 상자 173"/>
          <p:cNvSpPr txBox="1"/>
          <p:nvPr/>
        </p:nvSpPr>
        <p:spPr>
          <a:xfrm>
            <a:off x="11004334" y="3094552"/>
            <a:ext cx="468398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fmap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5" name="텍스트 상자 174"/>
          <p:cNvSpPr txBox="1"/>
          <p:nvPr/>
        </p:nvSpPr>
        <p:spPr>
          <a:xfrm>
            <a:off x="9389452" y="2568037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sub-studyname002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6" name="텍스트 상자 175"/>
          <p:cNvSpPr txBox="1"/>
          <p:nvPr/>
        </p:nvSpPr>
        <p:spPr>
          <a:xfrm>
            <a:off x="9389451" y="2907463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sub-studyname003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8" name="텍스트 상자 177"/>
          <p:cNvSpPr txBox="1"/>
          <p:nvPr/>
        </p:nvSpPr>
        <p:spPr>
          <a:xfrm>
            <a:off x="10728701" y="3590521"/>
            <a:ext cx="2325926" cy="7078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These folders will be made by our preprocessing scripts</a:t>
            </a:r>
          </a:p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(e.g., see </a:t>
            </a:r>
            <a:r>
              <a:rPr lang="en-US" altLang="ko-KR" sz="1000" dirty="0">
                <a:latin typeface="Helvetica" charset="0"/>
                <a:ea typeface="Helvetica" charset="0"/>
                <a:cs typeface="Helvetica" charset="0"/>
              </a:rPr>
              <a:t>humanfmri_a1_make_directories.m)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72" y="9577660"/>
            <a:ext cx="7972017" cy="1635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0" name="자유형 179"/>
          <p:cNvSpPr/>
          <p:nvPr/>
        </p:nvSpPr>
        <p:spPr>
          <a:xfrm>
            <a:off x="11717851" y="2758368"/>
            <a:ext cx="1838009" cy="6757950"/>
          </a:xfrm>
          <a:custGeom>
            <a:avLst/>
            <a:gdLst>
              <a:gd name="connsiteX0" fmla="*/ 0 w 2124222"/>
              <a:gd name="connsiteY0" fmla="*/ 0 h 5824025"/>
              <a:gd name="connsiteX1" fmla="*/ 2124222 w 2124222"/>
              <a:gd name="connsiteY1" fmla="*/ 0 h 5824025"/>
              <a:gd name="connsiteX2" fmla="*/ 2110154 w 2124222"/>
              <a:gd name="connsiteY2" fmla="*/ 4149969 h 5824025"/>
              <a:gd name="connsiteX3" fmla="*/ 478302 w 2124222"/>
              <a:gd name="connsiteY3" fmla="*/ 5824025 h 58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222" h="5824025">
                <a:moveTo>
                  <a:pt x="0" y="0"/>
                </a:moveTo>
                <a:lnTo>
                  <a:pt x="2124222" y="0"/>
                </a:lnTo>
                <a:cubicBezTo>
                  <a:pt x="2119533" y="1383323"/>
                  <a:pt x="2114843" y="2766646"/>
                  <a:pt x="2110154" y="4149969"/>
                </a:cubicBezTo>
                <a:lnTo>
                  <a:pt x="478302" y="5824025"/>
                </a:lnTo>
              </a:path>
            </a:pathLst>
          </a:custGeom>
          <a:noFill/>
          <a:ln w="2222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1" name="텍스트 상자 180"/>
          <p:cNvSpPr txBox="1"/>
          <p:nvPr/>
        </p:nvSpPr>
        <p:spPr>
          <a:xfrm>
            <a:off x="11864474" y="2494825"/>
            <a:ext cx="120834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See an example!</a:t>
            </a:r>
            <a:endParaRPr lang="en-US" altLang="ko-KR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9" name="텍스트 상자 188"/>
          <p:cNvSpPr txBox="1"/>
          <p:nvPr/>
        </p:nvSpPr>
        <p:spPr>
          <a:xfrm>
            <a:off x="9486911" y="5247884"/>
            <a:ext cx="2586167" cy="707886"/>
          </a:xfrm>
          <a:prstGeom prst="rect">
            <a:avLst/>
          </a:prstGeom>
          <a:noFill/>
          <a:ln w="22225">
            <a:solidFill>
              <a:srgbClr val="B34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Please use this folder (/documents) to save all the experiment-related documents (e.g., IRB, consent form, subjects spreadsheet, instruction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ppt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/word files, etc.)</a:t>
            </a:r>
            <a:endParaRPr lang="en-US" altLang="ko-KR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2" name="자유형 191"/>
          <p:cNvSpPr/>
          <p:nvPr/>
        </p:nvSpPr>
        <p:spPr>
          <a:xfrm>
            <a:off x="7893992" y="7655700"/>
            <a:ext cx="147057" cy="353957"/>
          </a:xfrm>
          <a:custGeom>
            <a:avLst/>
            <a:gdLst>
              <a:gd name="connsiteX0" fmla="*/ 106532 w 106532"/>
              <a:gd name="connsiteY0" fmla="*/ 0 h 3870665"/>
              <a:gd name="connsiteX1" fmla="*/ 0 w 106532"/>
              <a:gd name="connsiteY1" fmla="*/ 0 h 3870665"/>
              <a:gd name="connsiteX2" fmla="*/ 0 w 106532"/>
              <a:gd name="connsiteY2" fmla="*/ 3870665 h 3870665"/>
              <a:gd name="connsiteX3" fmla="*/ 88777 w 106532"/>
              <a:gd name="connsiteY3" fmla="*/ 3870665 h 3870665"/>
              <a:gd name="connsiteX4" fmla="*/ 88777 w 106532"/>
              <a:gd name="connsiteY4" fmla="*/ 3870665 h 3870665"/>
              <a:gd name="connsiteX5" fmla="*/ 88777 w 106532"/>
              <a:gd name="connsiteY5" fmla="*/ 3870665 h 38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32" h="3870665">
                <a:moveTo>
                  <a:pt x="106532" y="0"/>
                </a:moveTo>
                <a:lnTo>
                  <a:pt x="0" y="0"/>
                </a:lnTo>
                <a:lnTo>
                  <a:pt x="0" y="3870665"/>
                </a:lnTo>
                <a:lnTo>
                  <a:pt x="88777" y="3870665"/>
                </a:lnTo>
                <a:lnTo>
                  <a:pt x="88777" y="3870665"/>
                </a:lnTo>
                <a:lnTo>
                  <a:pt x="88777" y="387066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90" name="텍스트 상자 189"/>
          <p:cNvSpPr txBox="1"/>
          <p:nvPr/>
        </p:nvSpPr>
        <p:spPr>
          <a:xfrm>
            <a:off x="8014171" y="7520214"/>
            <a:ext cx="77296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behavioral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1" name="텍스트 상자 190"/>
          <p:cNvSpPr txBox="1"/>
          <p:nvPr/>
        </p:nvSpPr>
        <p:spPr>
          <a:xfrm>
            <a:off x="8014169" y="7889275"/>
            <a:ext cx="631904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imaging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1" name="직선 연결선[R] 200"/>
          <p:cNvCxnSpPr>
            <a:cxnSpLocks/>
          </p:cNvCxnSpPr>
          <p:nvPr/>
        </p:nvCxnSpPr>
        <p:spPr>
          <a:xfrm>
            <a:off x="8952323" y="8156771"/>
            <a:ext cx="1630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자유형 202"/>
          <p:cNvSpPr/>
          <p:nvPr/>
        </p:nvSpPr>
        <p:spPr>
          <a:xfrm>
            <a:off x="8952324" y="7807892"/>
            <a:ext cx="118247" cy="1657656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04" name="텍스트 상자 203"/>
          <p:cNvSpPr txBox="1"/>
          <p:nvPr/>
        </p:nvSpPr>
        <p:spPr>
          <a:xfrm>
            <a:off x="8966623" y="896381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6" name="텍스트 상자 205"/>
          <p:cNvSpPr txBox="1"/>
          <p:nvPr/>
        </p:nvSpPr>
        <p:spPr>
          <a:xfrm>
            <a:off x="9072809" y="7687834"/>
            <a:ext cx="72487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first_level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1" name="텍스트 상자 210"/>
          <p:cNvSpPr txBox="1"/>
          <p:nvPr/>
        </p:nvSpPr>
        <p:spPr>
          <a:xfrm>
            <a:off x="9072811" y="8020772"/>
            <a:ext cx="92845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second_level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13" name="직선 연결선[R] 212"/>
          <p:cNvCxnSpPr>
            <a:stCxn id="191" idx="3"/>
          </p:cNvCxnSpPr>
          <p:nvPr/>
        </p:nvCxnSpPr>
        <p:spPr>
          <a:xfrm>
            <a:off x="8646075" y="8012384"/>
            <a:ext cx="306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[R] 220"/>
          <p:cNvCxnSpPr/>
          <p:nvPr/>
        </p:nvCxnSpPr>
        <p:spPr>
          <a:xfrm>
            <a:off x="8956195" y="8482691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텍스트 상자 221"/>
          <p:cNvSpPr txBox="1"/>
          <p:nvPr/>
        </p:nvSpPr>
        <p:spPr>
          <a:xfrm>
            <a:off x="9066953" y="8346692"/>
            <a:ext cx="737702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mediation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23" name="직선 연결선[R] 222"/>
          <p:cNvCxnSpPr/>
          <p:nvPr/>
        </p:nvCxnSpPr>
        <p:spPr>
          <a:xfrm>
            <a:off x="8956195" y="882048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텍스트 상자 223"/>
          <p:cNvSpPr txBox="1"/>
          <p:nvPr/>
        </p:nvSpPr>
        <p:spPr>
          <a:xfrm>
            <a:off x="9066953" y="8684486"/>
            <a:ext cx="58060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pattern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25" name="직선 연결선[R] 224"/>
          <p:cNvCxnSpPr/>
          <p:nvPr/>
        </p:nvCxnSpPr>
        <p:spPr>
          <a:xfrm>
            <a:off x="8950083" y="9157490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텍스트 상자 225"/>
          <p:cNvSpPr txBox="1"/>
          <p:nvPr/>
        </p:nvSpPr>
        <p:spPr>
          <a:xfrm>
            <a:off x="9060843" y="9021491"/>
            <a:ext cx="851515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connectivity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7" name="텍스트 상자 226"/>
          <p:cNvSpPr txBox="1"/>
          <p:nvPr/>
        </p:nvSpPr>
        <p:spPr>
          <a:xfrm>
            <a:off x="9003349" y="9262402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29" name="직선 연결선[R] 228"/>
          <p:cNvCxnSpPr/>
          <p:nvPr/>
        </p:nvCxnSpPr>
        <p:spPr>
          <a:xfrm>
            <a:off x="10341532" y="759737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자유형 230"/>
          <p:cNvSpPr/>
          <p:nvPr/>
        </p:nvSpPr>
        <p:spPr>
          <a:xfrm>
            <a:off x="10341532" y="7248496"/>
            <a:ext cx="145383" cy="656596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33" name="텍스트 상자 232"/>
          <p:cNvSpPr txBox="1"/>
          <p:nvPr/>
        </p:nvSpPr>
        <p:spPr>
          <a:xfrm>
            <a:off x="10462018" y="7128438"/>
            <a:ext cx="673582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model01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4" name="텍스트 상자 233"/>
          <p:cNvSpPr txBox="1"/>
          <p:nvPr/>
        </p:nvSpPr>
        <p:spPr>
          <a:xfrm>
            <a:off x="10462018" y="7461376"/>
            <a:ext cx="673582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model02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6" name="텍스트 상자 235"/>
          <p:cNvSpPr txBox="1"/>
          <p:nvPr/>
        </p:nvSpPr>
        <p:spPr>
          <a:xfrm>
            <a:off x="10352073" y="77054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37" name="직선 연결선[R] 236"/>
          <p:cNvCxnSpPr/>
          <p:nvPr/>
        </p:nvCxnSpPr>
        <p:spPr>
          <a:xfrm>
            <a:off x="9793168" y="7806045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[R] 239"/>
          <p:cNvCxnSpPr>
            <a:cxnSpLocks/>
          </p:cNvCxnSpPr>
          <p:nvPr/>
        </p:nvCxnSpPr>
        <p:spPr>
          <a:xfrm>
            <a:off x="10530297" y="8419756"/>
            <a:ext cx="1984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자유형 240"/>
          <p:cNvSpPr/>
          <p:nvPr/>
        </p:nvSpPr>
        <p:spPr>
          <a:xfrm>
            <a:off x="10530297" y="8070877"/>
            <a:ext cx="145383" cy="656596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42" name="텍스트 상자 241"/>
          <p:cNvSpPr txBox="1"/>
          <p:nvPr/>
        </p:nvSpPr>
        <p:spPr>
          <a:xfrm>
            <a:off x="10650783" y="7950819"/>
            <a:ext cx="673582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model01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3" name="텍스트 상자 242"/>
          <p:cNvSpPr txBox="1"/>
          <p:nvPr/>
        </p:nvSpPr>
        <p:spPr>
          <a:xfrm>
            <a:off x="10650783" y="8283757"/>
            <a:ext cx="673582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model02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4" name="텍스트 상자 243"/>
          <p:cNvSpPr txBox="1"/>
          <p:nvPr/>
        </p:nvSpPr>
        <p:spPr>
          <a:xfrm>
            <a:off x="10541217" y="852753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45" name="직선 연결선[R] 244"/>
          <p:cNvCxnSpPr/>
          <p:nvPr/>
        </p:nvCxnSpPr>
        <p:spPr>
          <a:xfrm>
            <a:off x="9981652" y="8158903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텍스트 상자 246"/>
          <p:cNvSpPr txBox="1"/>
          <p:nvPr/>
        </p:nvSpPr>
        <p:spPr>
          <a:xfrm>
            <a:off x="4912710" y="1173042"/>
            <a:ext cx="24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n w="12700">
                  <a:noFill/>
                </a:ln>
                <a:latin typeface="Seravek Light" charset="0"/>
                <a:ea typeface="Seravek Light" charset="0"/>
                <a:cs typeface="Seravek Light" charset="0"/>
              </a:rPr>
              <a:t>updated June 14 2019</a:t>
            </a:r>
            <a:endParaRPr kumimoji="1" lang="ko-KR" altLang="en-US" sz="2000" b="1" dirty="0">
              <a:ln w="12700">
                <a:noFill/>
              </a:ln>
              <a:latin typeface="Seravek Light" charset="0"/>
              <a:ea typeface="Seravek Light" charset="0"/>
              <a:cs typeface="Seravek Light" charset="0"/>
            </a:endParaRPr>
          </a:p>
        </p:txBody>
      </p:sp>
      <p:cxnSp>
        <p:nvCxnSpPr>
          <p:cNvPr id="250" name="직선 연결선[R] 249"/>
          <p:cNvCxnSpPr/>
          <p:nvPr/>
        </p:nvCxnSpPr>
        <p:spPr>
          <a:xfrm>
            <a:off x="9275549" y="4113489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자유형 250"/>
          <p:cNvSpPr/>
          <p:nvPr/>
        </p:nvSpPr>
        <p:spPr>
          <a:xfrm>
            <a:off x="9275550" y="3764613"/>
            <a:ext cx="120485" cy="633862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52" name="텍스트 상자 251"/>
          <p:cNvSpPr txBox="1"/>
          <p:nvPr/>
        </p:nvSpPr>
        <p:spPr>
          <a:xfrm>
            <a:off x="9396035" y="3644552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sub-studyname001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3" name="텍스트 상자 252"/>
          <p:cNvSpPr txBox="1"/>
          <p:nvPr/>
        </p:nvSpPr>
        <p:spPr>
          <a:xfrm>
            <a:off x="9396035" y="3977490"/>
            <a:ext cx="126829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sub-studyname002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4" name="텍스트 상자 253"/>
          <p:cNvSpPr txBox="1"/>
          <p:nvPr/>
        </p:nvSpPr>
        <p:spPr>
          <a:xfrm>
            <a:off x="9280479" y="422973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텍스트 상자 166">
            <a:extLst>
              <a:ext uri="{FF2B5EF4-FFF2-40B4-BE49-F238E27FC236}">
                <a16:creationId xmlns:a16="http://schemas.microsoft.com/office/drawing/2014/main" id="{669F9BC3-BE8F-864D-AA5B-575A78476DEC}"/>
              </a:ext>
            </a:extLst>
          </p:cNvPr>
          <p:cNvSpPr txBox="1"/>
          <p:nvPr/>
        </p:nvSpPr>
        <p:spPr>
          <a:xfrm>
            <a:off x="7079655" y="1728701"/>
            <a:ext cx="1140117" cy="246221"/>
          </a:xfrm>
          <a:prstGeom prst="rect">
            <a:avLst/>
          </a:prstGeom>
          <a:solidFill>
            <a:srgbClr val="B7DFE0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preproc_script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87A8DFA4-7814-B24C-8B17-1429A5113D1B}"/>
              </a:ext>
            </a:extLst>
          </p:cNvPr>
          <p:cNvCxnSpPr/>
          <p:nvPr/>
        </p:nvCxnSpPr>
        <p:spPr>
          <a:xfrm>
            <a:off x="6983631" y="2184382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텍스트 상자 176"/>
          <p:cNvSpPr txBox="1"/>
          <p:nvPr/>
        </p:nvSpPr>
        <p:spPr>
          <a:xfrm>
            <a:off x="7080012" y="2059841"/>
            <a:ext cx="2035387" cy="246221"/>
          </a:xfrm>
          <a:prstGeom prst="rect">
            <a:avLst/>
          </a:prstGeom>
          <a:solidFill>
            <a:srgbClr val="B7DFE0"/>
          </a:solidFill>
          <a:ln w="22225">
            <a:solidFill>
              <a:srgbClr val="0004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dicom_from_scanner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(temporary)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4" name="직선 연결선[R] 183">
            <a:extLst>
              <a:ext uri="{FF2B5EF4-FFF2-40B4-BE49-F238E27FC236}">
                <a16:creationId xmlns:a16="http://schemas.microsoft.com/office/drawing/2014/main" id="{E7453C33-E69D-C54A-A968-37F7809E9973}"/>
              </a:ext>
            </a:extLst>
          </p:cNvPr>
          <p:cNvCxnSpPr/>
          <p:nvPr/>
        </p:nvCxnSpPr>
        <p:spPr>
          <a:xfrm>
            <a:off x="6985413" y="3171850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>
            <a:extLst>
              <a:ext uri="{FF2B5EF4-FFF2-40B4-BE49-F238E27FC236}">
                <a16:creationId xmlns:a16="http://schemas.microsoft.com/office/drawing/2014/main" id="{D488EF5D-4BB8-7F47-AFC5-5B092D4F5679}"/>
              </a:ext>
            </a:extLst>
          </p:cNvPr>
          <p:cNvSpPr/>
          <p:nvPr/>
        </p:nvSpPr>
        <p:spPr>
          <a:xfrm>
            <a:off x="8167694" y="3173905"/>
            <a:ext cx="1427520" cy="1647767"/>
          </a:xfrm>
          <a:custGeom>
            <a:avLst/>
            <a:gdLst>
              <a:gd name="connsiteX0" fmla="*/ 0 w 1543050"/>
              <a:gd name="connsiteY0" fmla="*/ 0 h 1562100"/>
              <a:gd name="connsiteX1" fmla="*/ 409575 w 1543050"/>
              <a:gd name="connsiteY1" fmla="*/ 0 h 1562100"/>
              <a:gd name="connsiteX2" fmla="*/ 409575 w 1543050"/>
              <a:gd name="connsiteY2" fmla="*/ 1562100 h 1562100"/>
              <a:gd name="connsiteX3" fmla="*/ 1543050 w 1543050"/>
              <a:gd name="connsiteY3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050" h="1562100">
                <a:moveTo>
                  <a:pt x="0" y="0"/>
                </a:moveTo>
                <a:lnTo>
                  <a:pt x="409575" y="0"/>
                </a:lnTo>
                <a:lnTo>
                  <a:pt x="409575" y="1562100"/>
                </a:lnTo>
                <a:lnTo>
                  <a:pt x="1543050" y="15621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8" name="자유형 187">
            <a:extLst>
              <a:ext uri="{FF2B5EF4-FFF2-40B4-BE49-F238E27FC236}">
                <a16:creationId xmlns:a16="http://schemas.microsoft.com/office/drawing/2014/main" id="{61E89F7D-03EC-8040-B9F6-12189C6662D0}"/>
              </a:ext>
            </a:extLst>
          </p:cNvPr>
          <p:cNvSpPr/>
          <p:nvPr/>
        </p:nvSpPr>
        <p:spPr>
          <a:xfrm>
            <a:off x="9593715" y="4656330"/>
            <a:ext cx="134200" cy="347999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F60A7796-3967-2D40-BD46-122151DC7493}"/>
              </a:ext>
            </a:extLst>
          </p:cNvPr>
          <p:cNvCxnSpPr/>
          <p:nvPr/>
        </p:nvCxnSpPr>
        <p:spPr>
          <a:xfrm>
            <a:off x="9593047" y="5005554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텍스트 상자 251">
            <a:extLst>
              <a:ext uri="{FF2B5EF4-FFF2-40B4-BE49-F238E27FC236}">
                <a16:creationId xmlns:a16="http://schemas.microsoft.com/office/drawing/2014/main" id="{AB33735A-7FC6-C74F-B53D-4A35A5F1D8F3}"/>
              </a:ext>
            </a:extLst>
          </p:cNvPr>
          <p:cNvSpPr txBox="1"/>
          <p:nvPr/>
        </p:nvSpPr>
        <p:spPr>
          <a:xfrm>
            <a:off x="9723070" y="4555413"/>
            <a:ext cx="97013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data_plot_QC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7" name="텍스트 상자 251">
            <a:extLst>
              <a:ext uri="{FF2B5EF4-FFF2-40B4-BE49-F238E27FC236}">
                <a16:creationId xmlns:a16="http://schemas.microsoft.com/office/drawing/2014/main" id="{AC2BF66E-14CB-304E-81B9-38827D82DAF9}"/>
              </a:ext>
            </a:extLst>
          </p:cNvPr>
          <p:cNvSpPr txBox="1"/>
          <p:nvPr/>
        </p:nvSpPr>
        <p:spPr>
          <a:xfrm>
            <a:off x="9723757" y="4899141"/>
            <a:ext cx="880369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norm_check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00E682-02E2-2640-8ED2-617B6F27D51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116285" y="5640514"/>
            <a:ext cx="809100" cy="809100"/>
          </a:xfrm>
          <a:prstGeom prst="rect">
            <a:avLst/>
          </a:prstGeom>
        </p:spPr>
      </p:pic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C625539-B744-2547-B530-53009333A4E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25387" y="6045064"/>
            <a:ext cx="66270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419D62-DC7C-184B-A370-2CC399BF37EE}"/>
              </a:ext>
            </a:extLst>
          </p:cNvPr>
          <p:cNvSpPr txBox="1"/>
          <p:nvPr/>
        </p:nvSpPr>
        <p:spPr>
          <a:xfrm>
            <a:off x="2041290" y="5756945"/>
            <a:ext cx="457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sync</a:t>
            </a:r>
            <a:endParaRPr kumimoji="1" lang="ko-KR" altLang="en-US" sz="1200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41D681E-88B5-DF4D-9E58-04B7B75A4C1F}"/>
              </a:ext>
            </a:extLst>
          </p:cNvPr>
          <p:cNvCxnSpPr>
            <a:cxnSpLocks/>
          </p:cNvCxnSpPr>
          <p:nvPr/>
        </p:nvCxnSpPr>
        <p:spPr>
          <a:xfrm>
            <a:off x="3717789" y="3419572"/>
            <a:ext cx="47463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[R] 194">
            <a:extLst>
              <a:ext uri="{FF2B5EF4-FFF2-40B4-BE49-F238E27FC236}">
                <a16:creationId xmlns:a16="http://schemas.microsoft.com/office/drawing/2014/main" id="{D0B24BDD-1C35-3E47-B3B5-26AF5939BA88}"/>
              </a:ext>
            </a:extLst>
          </p:cNvPr>
          <p:cNvCxnSpPr>
            <a:cxnSpLocks/>
          </p:cNvCxnSpPr>
          <p:nvPr/>
        </p:nvCxnSpPr>
        <p:spPr>
          <a:xfrm>
            <a:off x="4193116" y="3419572"/>
            <a:ext cx="0" cy="7188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33D7068E-3439-B94A-8C24-98FA7A27B31A}"/>
              </a:ext>
            </a:extLst>
          </p:cNvPr>
          <p:cNvCxnSpPr>
            <a:cxnSpLocks/>
          </p:cNvCxnSpPr>
          <p:nvPr/>
        </p:nvCxnSpPr>
        <p:spPr>
          <a:xfrm>
            <a:off x="4224133" y="6537516"/>
            <a:ext cx="1011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[R] 196">
            <a:extLst>
              <a:ext uri="{FF2B5EF4-FFF2-40B4-BE49-F238E27FC236}">
                <a16:creationId xmlns:a16="http://schemas.microsoft.com/office/drawing/2014/main" id="{A67B17E4-B0B3-A941-8B1E-8CBE33A6A3AB}"/>
              </a:ext>
            </a:extLst>
          </p:cNvPr>
          <p:cNvCxnSpPr>
            <a:cxnSpLocks/>
          </p:cNvCxnSpPr>
          <p:nvPr/>
        </p:nvCxnSpPr>
        <p:spPr>
          <a:xfrm>
            <a:off x="4224133" y="5954494"/>
            <a:ext cx="0" cy="57860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[R] 198">
            <a:extLst>
              <a:ext uri="{FF2B5EF4-FFF2-40B4-BE49-F238E27FC236}">
                <a16:creationId xmlns:a16="http://schemas.microsoft.com/office/drawing/2014/main" id="{1FE49BE5-CF1A-FF45-A0C7-C267738F124F}"/>
              </a:ext>
            </a:extLst>
          </p:cNvPr>
          <p:cNvCxnSpPr/>
          <p:nvPr/>
        </p:nvCxnSpPr>
        <p:spPr>
          <a:xfrm>
            <a:off x="3807555" y="8161536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텍스트 상자 109">
            <a:extLst>
              <a:ext uri="{FF2B5EF4-FFF2-40B4-BE49-F238E27FC236}">
                <a16:creationId xmlns:a16="http://schemas.microsoft.com/office/drawing/2014/main" id="{CC879718-9A6D-7F44-A84B-47ADF3161790}"/>
              </a:ext>
            </a:extLst>
          </p:cNvPr>
          <p:cNvSpPr txBox="1"/>
          <p:nvPr/>
        </p:nvSpPr>
        <p:spPr>
          <a:xfrm>
            <a:off x="3907631" y="8043876"/>
            <a:ext cx="62549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current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0" name="직선 연결선[R] 199">
            <a:extLst>
              <a:ext uri="{FF2B5EF4-FFF2-40B4-BE49-F238E27FC236}">
                <a16:creationId xmlns:a16="http://schemas.microsoft.com/office/drawing/2014/main" id="{DA844584-27A6-394C-9FE2-FAA3F5A69A0F}"/>
              </a:ext>
            </a:extLst>
          </p:cNvPr>
          <p:cNvCxnSpPr/>
          <p:nvPr/>
        </p:nvCxnSpPr>
        <p:spPr>
          <a:xfrm>
            <a:off x="3814479" y="8522005"/>
            <a:ext cx="106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텍스트 상자 109">
            <a:extLst>
              <a:ext uri="{FF2B5EF4-FFF2-40B4-BE49-F238E27FC236}">
                <a16:creationId xmlns:a16="http://schemas.microsoft.com/office/drawing/2014/main" id="{1EA26950-24C4-E548-9379-D4F9411BB13C}"/>
              </a:ext>
            </a:extLst>
          </p:cNvPr>
          <p:cNvSpPr txBox="1"/>
          <p:nvPr/>
        </p:nvSpPr>
        <p:spPr>
          <a:xfrm>
            <a:off x="3912640" y="8397001"/>
            <a:ext cx="482824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docs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5" name="텍스트 상자 109">
            <a:extLst>
              <a:ext uri="{FF2B5EF4-FFF2-40B4-BE49-F238E27FC236}">
                <a16:creationId xmlns:a16="http://schemas.microsoft.com/office/drawing/2014/main" id="{3540F505-35C9-0146-9217-55DA274D3E82}"/>
              </a:ext>
            </a:extLst>
          </p:cNvPr>
          <p:cNvSpPr txBox="1"/>
          <p:nvPr/>
        </p:nvSpPr>
        <p:spPr>
          <a:xfrm>
            <a:off x="3911937" y="8748746"/>
            <a:ext cx="79380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resources</a:t>
            </a:r>
            <a:endParaRPr kumimoji="1" lang="ko-KR" alt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6" name="텍스트 상자 105"/>
          <p:cNvSpPr txBox="1"/>
          <p:nvPr/>
        </p:nvSpPr>
        <p:spPr>
          <a:xfrm>
            <a:off x="3916872" y="4138655"/>
            <a:ext cx="461986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Data</a:t>
            </a:r>
            <a:endParaRPr kumimoji="1" lang="ko-KR" alt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7" name="텍스트 상자 134">
            <a:extLst>
              <a:ext uri="{FF2B5EF4-FFF2-40B4-BE49-F238E27FC236}">
                <a16:creationId xmlns:a16="http://schemas.microsoft.com/office/drawing/2014/main" id="{B7E17A81-AE09-3442-8C4B-F3EE62E08784}"/>
              </a:ext>
            </a:extLst>
          </p:cNvPr>
          <p:cNvSpPr txBox="1"/>
          <p:nvPr/>
        </p:nvSpPr>
        <p:spPr>
          <a:xfrm>
            <a:off x="6524475" y="5489052"/>
            <a:ext cx="44755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sync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FB0637F4-0E54-4248-93E2-246A2551DA12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6972035" y="5612161"/>
            <a:ext cx="395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텍스트 상자 134">
            <a:extLst>
              <a:ext uri="{FF2B5EF4-FFF2-40B4-BE49-F238E27FC236}">
                <a16:creationId xmlns:a16="http://schemas.microsoft.com/office/drawing/2014/main" id="{01760D89-C06D-7148-A852-F4F8176007E5}"/>
              </a:ext>
            </a:extLst>
          </p:cNvPr>
          <p:cNvSpPr txBox="1"/>
          <p:nvPr/>
        </p:nvSpPr>
        <p:spPr>
          <a:xfrm>
            <a:off x="7529041" y="5935596"/>
            <a:ext cx="431528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rgbClr val="AB794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data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4" name="텍스트 상자 134">
            <a:extLst>
              <a:ext uri="{FF2B5EF4-FFF2-40B4-BE49-F238E27FC236}">
                <a16:creationId xmlns:a16="http://schemas.microsoft.com/office/drawing/2014/main" id="{A2E687AF-4F77-7F40-86AB-47CA6CF01D86}"/>
              </a:ext>
            </a:extLst>
          </p:cNvPr>
          <p:cNvSpPr txBox="1"/>
          <p:nvPr/>
        </p:nvSpPr>
        <p:spPr>
          <a:xfrm>
            <a:off x="7535065" y="6236833"/>
            <a:ext cx="554960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rgbClr val="AB794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scripts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5" name="텍스트 상자 134">
            <a:extLst>
              <a:ext uri="{FF2B5EF4-FFF2-40B4-BE49-F238E27FC236}">
                <a16:creationId xmlns:a16="http://schemas.microsoft.com/office/drawing/2014/main" id="{6A29D149-D34D-1242-8B96-147EAF6E6534}"/>
              </a:ext>
            </a:extLst>
          </p:cNvPr>
          <p:cNvSpPr txBox="1"/>
          <p:nvPr/>
        </p:nvSpPr>
        <p:spPr>
          <a:xfrm>
            <a:off x="7535065" y="6554376"/>
            <a:ext cx="561372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rgbClr val="AB794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results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6" name="텍스트 상자 134">
            <a:extLst>
              <a:ext uri="{FF2B5EF4-FFF2-40B4-BE49-F238E27FC236}">
                <a16:creationId xmlns:a16="http://schemas.microsoft.com/office/drawing/2014/main" id="{88129ED3-A968-DA4B-9BEF-F3AAD63E4372}"/>
              </a:ext>
            </a:extLst>
          </p:cNvPr>
          <p:cNvSpPr txBox="1"/>
          <p:nvPr/>
        </p:nvSpPr>
        <p:spPr>
          <a:xfrm>
            <a:off x="7539006" y="6859859"/>
            <a:ext cx="567784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rgbClr val="AB794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figures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2" name="텍스트 상자 162">
            <a:extLst>
              <a:ext uri="{FF2B5EF4-FFF2-40B4-BE49-F238E27FC236}">
                <a16:creationId xmlns:a16="http://schemas.microsoft.com/office/drawing/2014/main" id="{696E9768-608D-0C43-8B24-A8265215F92B}"/>
              </a:ext>
            </a:extLst>
          </p:cNvPr>
          <p:cNvSpPr txBox="1"/>
          <p:nvPr/>
        </p:nvSpPr>
        <p:spPr>
          <a:xfrm>
            <a:off x="7412756" y="708329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050" b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kumimoji="1" lang="ko-KR" altLang="en-US" sz="105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5" name="자유형 234">
            <a:extLst>
              <a:ext uri="{FF2B5EF4-FFF2-40B4-BE49-F238E27FC236}">
                <a16:creationId xmlns:a16="http://schemas.microsoft.com/office/drawing/2014/main" id="{6062F7C1-AAA6-8447-8F45-03B6705F1CBB}"/>
              </a:ext>
            </a:extLst>
          </p:cNvPr>
          <p:cNvSpPr/>
          <p:nvPr/>
        </p:nvSpPr>
        <p:spPr>
          <a:xfrm>
            <a:off x="7367888" y="5439028"/>
            <a:ext cx="180247" cy="1762782"/>
          </a:xfrm>
          <a:custGeom>
            <a:avLst/>
            <a:gdLst>
              <a:gd name="connsiteX0" fmla="*/ 116732 w 116732"/>
              <a:gd name="connsiteY0" fmla="*/ 0 h 1063558"/>
              <a:gd name="connsiteX1" fmla="*/ 0 w 116732"/>
              <a:gd name="connsiteY1" fmla="*/ 0 h 1063558"/>
              <a:gd name="connsiteX2" fmla="*/ 0 w 116732"/>
              <a:gd name="connsiteY2" fmla="*/ 1063558 h 106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1063558">
                <a:moveTo>
                  <a:pt x="116732" y="0"/>
                </a:moveTo>
                <a:lnTo>
                  <a:pt x="0" y="0"/>
                </a:lnTo>
                <a:lnTo>
                  <a:pt x="0" y="10635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53152182-0A25-9A4C-9D44-DD094A110B06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7174137" y="7276446"/>
            <a:ext cx="709267" cy="565490"/>
          </a:xfrm>
          <a:prstGeom prst="bentConnector3">
            <a:avLst>
              <a:gd name="adj1" fmla="val 163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텍스트 상자 188">
            <a:extLst>
              <a:ext uri="{FF2B5EF4-FFF2-40B4-BE49-F238E27FC236}">
                <a16:creationId xmlns:a16="http://schemas.microsoft.com/office/drawing/2014/main" id="{D1699EF1-3B7C-E842-A6F2-B276AE1AEB9A}"/>
              </a:ext>
            </a:extLst>
          </p:cNvPr>
          <p:cNvSpPr txBox="1"/>
          <p:nvPr/>
        </p:nvSpPr>
        <p:spPr>
          <a:xfrm>
            <a:off x="8340850" y="6130493"/>
            <a:ext cx="1665770" cy="707886"/>
          </a:xfrm>
          <a:prstGeom prst="rect">
            <a:avLst/>
          </a:prstGeom>
          <a:noFill/>
          <a:ln w="22225">
            <a:solidFill>
              <a:srgbClr val="AB794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These folders will be also located in personal laptop and shared with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Wani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throught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“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dropbox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”</a:t>
            </a:r>
            <a:endParaRPr lang="en-US" altLang="ko-KR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7AD8A2-D606-4D43-8E8A-6F2CC466EA31}"/>
              </a:ext>
            </a:extLst>
          </p:cNvPr>
          <p:cNvSpPr txBox="1"/>
          <p:nvPr/>
        </p:nvSpPr>
        <p:spPr>
          <a:xfrm>
            <a:off x="1109377" y="5772332"/>
            <a:ext cx="8233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 err="1">
                <a:ln w="3175" cmpd="sng">
                  <a:solidFill>
                    <a:schemeClr val="bg1"/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Cocoan</a:t>
            </a:r>
            <a:endParaRPr kumimoji="1" lang="en-US" altLang="ko-KR" sz="1400" b="1" dirty="0">
              <a:ln w="3175" cmpd="sng">
                <a:solidFill>
                  <a:schemeClr val="bg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1400" b="1" dirty="0">
                <a:ln w="3175" cmpd="sng">
                  <a:solidFill>
                    <a:schemeClr val="bg1"/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Dropbox</a:t>
            </a:r>
            <a:endParaRPr kumimoji="1" lang="ko-KR" altLang="en-US" sz="1400" b="1" dirty="0">
              <a:ln w="3175" cmpd="sng">
                <a:solidFill>
                  <a:schemeClr val="bg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36A18-750A-1549-BBE7-D01D7B87B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8797" y="331880"/>
            <a:ext cx="1030503" cy="1030503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FCA9B2-ED2D-DC40-B716-7A23C8E44353}"/>
              </a:ext>
            </a:extLst>
          </p:cNvPr>
          <p:cNvGrpSpPr/>
          <p:nvPr/>
        </p:nvGrpSpPr>
        <p:grpSpPr>
          <a:xfrm>
            <a:off x="440654" y="348144"/>
            <a:ext cx="6997428" cy="923330"/>
            <a:chOff x="440654" y="358526"/>
            <a:chExt cx="6997428" cy="9233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AC16F9-143C-6A4E-92E4-DACFF4B7A843}"/>
                </a:ext>
              </a:extLst>
            </p:cNvPr>
            <p:cNvSpPr/>
            <p:nvPr/>
          </p:nvSpPr>
          <p:spPr>
            <a:xfrm>
              <a:off x="440654" y="358526"/>
              <a:ext cx="699742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5400" b="1" dirty="0" err="1">
                  <a:ln w="222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eadLineA" pitchFamily="2" charset="-127"/>
                  <a:ea typeface="HeadLineA" pitchFamily="2" charset="-127"/>
                  <a:cs typeface="Seravek Light" charset="0"/>
                </a:rPr>
                <a:t>Cocoan</a:t>
              </a:r>
              <a:r>
                <a:rPr kumimoji="1" lang="en-US" altLang="ko-KR" sz="5400" b="1" dirty="0">
                  <a:ln w="2222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HeadLineA" pitchFamily="2" charset="-127"/>
                  <a:ea typeface="HeadLineA" pitchFamily="2" charset="-127"/>
                  <a:cs typeface="Seravek Light" charset="0"/>
                </a:rPr>
                <a:t> data structure v2.0</a:t>
              </a: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0877275A-0CE3-654C-B8B1-CF6ED3D6E7DD}"/>
                </a:ext>
              </a:extLst>
            </p:cNvPr>
            <p:cNvCxnSpPr>
              <a:cxnSpLocks/>
            </p:cNvCxnSpPr>
            <p:nvPr/>
          </p:nvCxnSpPr>
          <p:spPr>
            <a:xfrm>
              <a:off x="488277" y="1176523"/>
              <a:ext cx="6847982" cy="0"/>
            </a:xfrm>
            <a:prstGeom prst="line">
              <a:avLst/>
            </a:prstGeom>
            <a:ln w="28575" cmpd="thickThin">
              <a:solidFill>
                <a:schemeClr val="accent3">
                  <a:lumMod val="50000"/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텍스트 상자 133">
            <a:extLst>
              <a:ext uri="{FF2B5EF4-FFF2-40B4-BE49-F238E27FC236}">
                <a16:creationId xmlns:a16="http://schemas.microsoft.com/office/drawing/2014/main" id="{E634AB0C-38E8-6C4C-84CE-0B560841D03F}"/>
              </a:ext>
            </a:extLst>
          </p:cNvPr>
          <p:cNvSpPr txBox="1"/>
          <p:nvPr/>
        </p:nvSpPr>
        <p:spPr>
          <a:xfrm>
            <a:off x="1009230" y="7155943"/>
            <a:ext cx="2180634" cy="40011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archive: 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project directories for the finished (e.g., published) projects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8" name="텍스트 상자 133">
            <a:extLst>
              <a:ext uri="{FF2B5EF4-FFF2-40B4-BE49-F238E27FC236}">
                <a16:creationId xmlns:a16="http://schemas.microsoft.com/office/drawing/2014/main" id="{EB65761A-0D0D-CD4B-838D-0A32CDC44209}"/>
              </a:ext>
            </a:extLst>
          </p:cNvPr>
          <p:cNvSpPr txBox="1"/>
          <p:nvPr/>
        </p:nvSpPr>
        <p:spPr>
          <a:xfrm>
            <a:off x="5240748" y="7507798"/>
            <a:ext cx="1633129" cy="40011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>
                <a:latin typeface="Helvetica" charset="0"/>
                <a:ea typeface="Helvetica" charset="0"/>
                <a:cs typeface="Helvetica" charset="0"/>
              </a:rPr>
              <a:t>collab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: data from other labs for collaborations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8" name="텍스트 상자 133">
            <a:extLst>
              <a:ext uri="{FF2B5EF4-FFF2-40B4-BE49-F238E27FC236}">
                <a16:creationId xmlns:a16="http://schemas.microsoft.com/office/drawing/2014/main" id="{35C1916A-1955-0746-946D-0FD9C8DCDC91}"/>
              </a:ext>
            </a:extLst>
          </p:cNvPr>
          <p:cNvSpPr txBox="1"/>
          <p:nvPr/>
        </p:nvSpPr>
        <p:spPr>
          <a:xfrm>
            <a:off x="5240748" y="8039490"/>
            <a:ext cx="2180634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 err="1">
                <a:latin typeface="Helvetica" charset="0"/>
                <a:ea typeface="Helvetica" charset="0"/>
                <a:cs typeface="Helvetica" charset="0"/>
              </a:rPr>
              <a:t>shared_data</a:t>
            </a:r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some middle level summary data (e.g., single trial data, or contrast maps) for sharing with other labs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9" name="텍스트 상자 133">
            <a:extLst>
              <a:ext uri="{FF2B5EF4-FFF2-40B4-BE49-F238E27FC236}">
                <a16:creationId xmlns:a16="http://schemas.microsoft.com/office/drawing/2014/main" id="{6F399C68-F206-F640-B263-FBC4025A91F6}"/>
              </a:ext>
            </a:extLst>
          </p:cNvPr>
          <p:cNvSpPr txBox="1"/>
          <p:nvPr/>
        </p:nvSpPr>
        <p:spPr>
          <a:xfrm>
            <a:off x="1009230" y="8058732"/>
            <a:ext cx="2180634" cy="553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current: 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old data files from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canlab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(before we separate data and project directories)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0" name="텍스트 상자 133">
            <a:extLst>
              <a:ext uri="{FF2B5EF4-FFF2-40B4-BE49-F238E27FC236}">
                <a16:creationId xmlns:a16="http://schemas.microsoft.com/office/drawing/2014/main" id="{DA356D2A-E65C-D74E-BE37-2ED9D673BB44}"/>
              </a:ext>
            </a:extLst>
          </p:cNvPr>
          <p:cNvSpPr txBox="1"/>
          <p:nvPr/>
        </p:nvSpPr>
        <p:spPr>
          <a:xfrm>
            <a:off x="1009230" y="8911550"/>
            <a:ext cx="2180634" cy="553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docs: 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documentations and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paperworks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 (e.g.,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irb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, purchase forms)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8" name="텍스트 상자 133">
            <a:extLst>
              <a:ext uri="{FF2B5EF4-FFF2-40B4-BE49-F238E27FC236}">
                <a16:creationId xmlns:a16="http://schemas.microsoft.com/office/drawing/2014/main" id="{2C8333F0-AD39-5D47-A462-3A262A850EDB}"/>
              </a:ext>
            </a:extLst>
          </p:cNvPr>
          <p:cNvSpPr txBox="1"/>
          <p:nvPr/>
        </p:nvSpPr>
        <p:spPr>
          <a:xfrm>
            <a:off x="1009230" y="9874208"/>
            <a:ext cx="2180634" cy="40011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latin typeface="Helvetica" charset="0"/>
                <a:ea typeface="Helvetica" charset="0"/>
                <a:cs typeface="Helvetica" charset="0"/>
              </a:rPr>
              <a:t>resources: </a:t>
            </a:r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softwares</a:t>
            </a:r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, important toolboxes, etc.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6E76E2F4-2753-A440-8B84-CC09AF564A8C}"/>
              </a:ext>
            </a:extLst>
          </p:cNvPr>
          <p:cNvCxnSpPr>
            <a:cxnSpLocks/>
            <a:stCxn id="109" idx="1"/>
            <a:endCxn id="193" idx="3"/>
          </p:cNvCxnSpPr>
          <p:nvPr/>
        </p:nvCxnSpPr>
        <p:spPr>
          <a:xfrm rot="10800000" flipV="1">
            <a:off x="3189865" y="7125328"/>
            <a:ext cx="725707" cy="230670"/>
          </a:xfrm>
          <a:prstGeom prst="bentConnector3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꺾인 연결선[E] 248">
            <a:extLst>
              <a:ext uri="{FF2B5EF4-FFF2-40B4-BE49-F238E27FC236}">
                <a16:creationId xmlns:a16="http://schemas.microsoft.com/office/drawing/2014/main" id="{91D54968-68B3-C446-9157-9996D177045E}"/>
              </a:ext>
            </a:extLst>
          </p:cNvPr>
          <p:cNvCxnSpPr>
            <a:cxnSpLocks/>
            <a:stCxn id="108" idx="3"/>
            <a:endCxn id="208" idx="1"/>
          </p:cNvCxnSpPr>
          <p:nvPr/>
        </p:nvCxnSpPr>
        <p:spPr>
          <a:xfrm>
            <a:off x="4468555" y="7476058"/>
            <a:ext cx="772193" cy="231795"/>
          </a:xfrm>
          <a:prstGeom prst="bentConnector3">
            <a:avLst>
              <a:gd name="adj1" fmla="val 7200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6" name="꺾인 연결선[E] 255">
            <a:extLst>
              <a:ext uri="{FF2B5EF4-FFF2-40B4-BE49-F238E27FC236}">
                <a16:creationId xmlns:a16="http://schemas.microsoft.com/office/drawing/2014/main" id="{BECB25AC-4790-764D-A1E0-69867153A8A1}"/>
              </a:ext>
            </a:extLst>
          </p:cNvPr>
          <p:cNvCxnSpPr>
            <a:cxnSpLocks/>
            <a:stCxn id="110" idx="3"/>
            <a:endCxn id="218" idx="1"/>
          </p:cNvCxnSpPr>
          <p:nvPr/>
        </p:nvCxnSpPr>
        <p:spPr>
          <a:xfrm>
            <a:off x="4862838" y="7827006"/>
            <a:ext cx="377910" cy="566427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7" name="꺾인 연결선[E] 256">
            <a:extLst>
              <a:ext uri="{FF2B5EF4-FFF2-40B4-BE49-F238E27FC236}">
                <a16:creationId xmlns:a16="http://schemas.microsoft.com/office/drawing/2014/main" id="{67DBE01C-0164-9D41-AB4B-E4AB2C8DAFD9}"/>
              </a:ext>
            </a:extLst>
          </p:cNvPr>
          <p:cNvCxnSpPr>
            <a:cxnSpLocks/>
            <a:stCxn id="198" idx="1"/>
            <a:endCxn id="219" idx="3"/>
          </p:cNvCxnSpPr>
          <p:nvPr/>
        </p:nvCxnSpPr>
        <p:spPr>
          <a:xfrm rot="10800000" flipV="1">
            <a:off x="3189865" y="8166987"/>
            <a:ext cx="717767" cy="168744"/>
          </a:xfrm>
          <a:prstGeom prst="bentConnector3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꺾인 연결선[E] 257">
            <a:extLst>
              <a:ext uri="{FF2B5EF4-FFF2-40B4-BE49-F238E27FC236}">
                <a16:creationId xmlns:a16="http://schemas.microsoft.com/office/drawing/2014/main" id="{7E04E69E-5849-7B4C-B8E8-D332C397EC59}"/>
              </a:ext>
            </a:extLst>
          </p:cNvPr>
          <p:cNvCxnSpPr>
            <a:cxnSpLocks/>
            <a:endCxn id="230" idx="3"/>
          </p:cNvCxnSpPr>
          <p:nvPr/>
        </p:nvCxnSpPr>
        <p:spPr>
          <a:xfrm rot="10800000" flipV="1">
            <a:off x="3189864" y="8542887"/>
            <a:ext cx="721748" cy="645662"/>
          </a:xfrm>
          <a:prstGeom prst="bentConnector3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꺾인 연결선[E] 258">
            <a:extLst>
              <a:ext uri="{FF2B5EF4-FFF2-40B4-BE49-F238E27FC236}">
                <a16:creationId xmlns:a16="http://schemas.microsoft.com/office/drawing/2014/main" id="{684D8119-9B6F-DA42-B0B7-97A82CBD874A}"/>
              </a:ext>
            </a:extLst>
          </p:cNvPr>
          <p:cNvCxnSpPr>
            <a:cxnSpLocks/>
            <a:stCxn id="205" idx="1"/>
            <a:endCxn id="238" idx="3"/>
          </p:cNvCxnSpPr>
          <p:nvPr/>
        </p:nvCxnSpPr>
        <p:spPr>
          <a:xfrm rot="10800000" flipV="1">
            <a:off x="3189865" y="8871857"/>
            <a:ext cx="722073" cy="1202406"/>
          </a:xfrm>
          <a:prstGeom prst="bentConnector3">
            <a:avLst>
              <a:gd name="adj1" fmla="val 26466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텍스트 상자 106"/>
          <p:cNvSpPr txBox="1"/>
          <p:nvPr/>
        </p:nvSpPr>
        <p:spPr>
          <a:xfrm>
            <a:off x="3911612" y="5685499"/>
            <a:ext cx="68800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Projects</a:t>
            </a:r>
            <a:endParaRPr kumimoji="1" lang="ko-KR" alt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2" name="텍스트 상자 166">
            <a:extLst>
              <a:ext uri="{FF2B5EF4-FFF2-40B4-BE49-F238E27FC236}">
                <a16:creationId xmlns:a16="http://schemas.microsoft.com/office/drawing/2014/main" id="{F9E98C9A-D5B3-2644-9FE3-1A65F19B3B45}"/>
              </a:ext>
            </a:extLst>
          </p:cNvPr>
          <p:cNvSpPr txBox="1"/>
          <p:nvPr/>
        </p:nvSpPr>
        <p:spPr>
          <a:xfrm>
            <a:off x="7083314" y="3054579"/>
            <a:ext cx="1082894" cy="246221"/>
          </a:xfrm>
          <a:prstGeom prst="rect">
            <a:avLst/>
          </a:prstGeom>
          <a:solidFill>
            <a:srgbClr val="B7DFE0"/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>
                <a:latin typeface="Helvetica" charset="0"/>
                <a:ea typeface="Helvetica" charset="0"/>
                <a:cs typeface="Helvetica" charset="0"/>
              </a:rPr>
              <a:t>preprocess_QC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F90C3729-B35C-0F4E-B801-D272B043A902}"/>
              </a:ext>
            </a:extLst>
          </p:cNvPr>
          <p:cNvCxnSpPr>
            <a:cxnSpLocks/>
          </p:cNvCxnSpPr>
          <p:nvPr/>
        </p:nvCxnSpPr>
        <p:spPr>
          <a:xfrm flipH="1">
            <a:off x="7096031" y="4949787"/>
            <a:ext cx="2933" cy="193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텍스트 상자 138"/>
          <p:cNvSpPr txBox="1"/>
          <p:nvPr/>
        </p:nvSpPr>
        <p:spPr>
          <a:xfrm>
            <a:off x="7535065" y="5323950"/>
            <a:ext cx="554960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rgbClr val="AB794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writing</a:t>
            </a:r>
            <a:endParaRPr kumimoji="1" lang="ko-KR" altLang="en-US" sz="1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11722E-60D8-A644-9941-EC957B9786EE}"/>
              </a:ext>
            </a:extLst>
          </p:cNvPr>
          <p:cNvSpPr txBox="1"/>
          <p:nvPr/>
        </p:nvSpPr>
        <p:spPr>
          <a:xfrm>
            <a:off x="1266334" y="6430704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latin typeface="Helvetica" pitchFamily="2" charset="0"/>
              </a:rPr>
              <a:t>Backup</a:t>
            </a:r>
            <a:endParaRPr kumimoji="1" lang="ko-KR" altLang="en-US" sz="700" dirty="0">
              <a:latin typeface="Helvetica" pitchFamily="2" charset="0"/>
            </a:endParaRPr>
          </a:p>
        </p:txBody>
      </p:sp>
      <p:sp>
        <p:nvSpPr>
          <p:cNvPr id="261" name="텍스트 상자 188">
            <a:extLst>
              <a:ext uri="{FF2B5EF4-FFF2-40B4-BE49-F238E27FC236}">
                <a16:creationId xmlns:a16="http://schemas.microsoft.com/office/drawing/2014/main" id="{1614D241-6359-F844-A6D3-1E53D422BA5B}"/>
              </a:ext>
            </a:extLst>
          </p:cNvPr>
          <p:cNvSpPr txBox="1"/>
          <p:nvPr/>
        </p:nvSpPr>
        <p:spPr>
          <a:xfrm>
            <a:off x="3806270" y="9067152"/>
            <a:ext cx="2365152" cy="400110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Helvetica" charset="0"/>
                <a:ea typeface="Helvetica" charset="0"/>
                <a:cs typeface="Helvetica" charset="0"/>
              </a:rPr>
              <a:t>Some of these folders could be shown in each workstation with selective sync</a:t>
            </a:r>
            <a:endParaRPr lang="en-US" altLang="ko-KR" sz="1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2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409</Words>
  <Application>Microsoft Macintosh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HeadLineA</vt:lpstr>
      <vt:lpstr>맑은 고딕</vt:lpstr>
      <vt:lpstr>Arial</vt:lpstr>
      <vt:lpstr>Calibri</vt:lpstr>
      <vt:lpstr>Calibri Light</vt:lpstr>
      <vt:lpstr>Helvetica</vt:lpstr>
      <vt:lpstr>Seravek Light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LEEDONGHEE</cp:lastModifiedBy>
  <cp:revision>35</cp:revision>
  <cp:lastPrinted>2018-04-20T09:13:16Z</cp:lastPrinted>
  <dcterms:created xsi:type="dcterms:W3CDTF">2017-12-02T07:28:00Z</dcterms:created>
  <dcterms:modified xsi:type="dcterms:W3CDTF">2019-06-14T11:35:56Z</dcterms:modified>
</cp:coreProperties>
</file>