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6"/>
    <p:restoredTop sz="94669"/>
  </p:normalViewPr>
  <p:slideViewPr>
    <p:cSldViewPr snapToGrid="0" snapToObjects="1">
      <p:cViewPr>
        <p:scale>
          <a:sx n="164" d="100"/>
          <a:sy n="164" d="100"/>
        </p:scale>
        <p:origin x="2240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E3C55D-FE94-A249-A4BC-495CB77FE910}" type="datetimeFigureOut">
              <a:rPr kumimoji="1" lang="ko-KR" altLang="en-US" smtClean="0"/>
              <a:t>2018. 3. 20.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2A748-EE95-FB4E-8D7D-E074EB1C66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404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40D4A-EFF6-0849-AFD9-F7808A588F67}" type="datetimeFigureOut">
              <a:rPr kumimoji="1" lang="ko-KR" altLang="en-US" smtClean="0"/>
              <a:t>2018. 3. 20.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3696-E1EC-4A40-A46C-CF188A877AE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14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40D4A-EFF6-0849-AFD9-F7808A588F67}" type="datetimeFigureOut">
              <a:rPr kumimoji="1" lang="ko-KR" altLang="en-US" smtClean="0"/>
              <a:t>2018. 3. 20.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3696-E1EC-4A40-A46C-CF188A877AE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9487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40D4A-EFF6-0849-AFD9-F7808A588F67}" type="datetimeFigureOut">
              <a:rPr kumimoji="1" lang="ko-KR" altLang="en-US" smtClean="0"/>
              <a:t>2018. 3. 20.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3696-E1EC-4A40-A46C-CF188A877AE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5826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40D4A-EFF6-0849-AFD9-F7808A588F67}" type="datetimeFigureOut">
              <a:rPr kumimoji="1" lang="ko-KR" altLang="en-US" smtClean="0"/>
              <a:t>2018. 3. 20.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3696-E1EC-4A40-A46C-CF188A877AE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4276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40D4A-EFF6-0849-AFD9-F7808A588F67}" type="datetimeFigureOut">
              <a:rPr kumimoji="1" lang="ko-KR" altLang="en-US" smtClean="0"/>
              <a:t>2018. 3. 20.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3696-E1EC-4A40-A46C-CF188A877AE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92151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40D4A-EFF6-0849-AFD9-F7808A588F67}" type="datetimeFigureOut">
              <a:rPr kumimoji="1" lang="ko-KR" altLang="en-US" smtClean="0"/>
              <a:t>2018. 3. 20.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3696-E1EC-4A40-A46C-CF188A877AE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8283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40D4A-EFF6-0849-AFD9-F7808A588F67}" type="datetimeFigureOut">
              <a:rPr kumimoji="1" lang="ko-KR" altLang="en-US" smtClean="0"/>
              <a:t>2018. 3. 20.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3696-E1EC-4A40-A46C-CF188A877AE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63216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40D4A-EFF6-0849-AFD9-F7808A588F67}" type="datetimeFigureOut">
              <a:rPr kumimoji="1" lang="ko-KR" altLang="en-US" smtClean="0"/>
              <a:t>2018. 3. 20.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3696-E1EC-4A40-A46C-CF188A877AE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6675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40D4A-EFF6-0849-AFD9-F7808A588F67}" type="datetimeFigureOut">
              <a:rPr kumimoji="1" lang="ko-KR" altLang="en-US" smtClean="0"/>
              <a:t>2018. 3. 20.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3696-E1EC-4A40-A46C-CF188A877AE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4084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40D4A-EFF6-0849-AFD9-F7808A588F67}" type="datetimeFigureOut">
              <a:rPr kumimoji="1" lang="ko-KR" altLang="en-US" smtClean="0"/>
              <a:t>2018. 3. 20.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3696-E1EC-4A40-A46C-CF188A877AE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9771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40D4A-EFF6-0849-AFD9-F7808A588F67}" type="datetimeFigureOut">
              <a:rPr kumimoji="1" lang="ko-KR" altLang="en-US" smtClean="0"/>
              <a:t>2018. 3. 20.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3696-E1EC-4A40-A46C-CF188A877AE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6806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40D4A-EFF6-0849-AFD9-F7808A588F67}" type="datetimeFigureOut">
              <a:rPr kumimoji="1" lang="ko-KR" altLang="en-US" smtClean="0"/>
              <a:t>2018. 3. 20.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C3696-E1EC-4A40-A46C-CF188A877AE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65854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5604" y="6397080"/>
            <a:ext cx="7641046" cy="4507992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90E4CD0F-2B2A-7743-8A69-7EC5B41C5FB6}"/>
              </a:ext>
            </a:extLst>
          </p:cNvPr>
          <p:cNvGrpSpPr/>
          <p:nvPr/>
        </p:nvGrpSpPr>
        <p:grpSpPr>
          <a:xfrm>
            <a:off x="197489" y="106016"/>
            <a:ext cx="9052529" cy="7418411"/>
            <a:chOff x="197489" y="106016"/>
            <a:chExt cx="9052529" cy="7418411"/>
          </a:xfrm>
        </p:grpSpPr>
        <p:sp>
          <p:nvSpPr>
            <p:cNvPr id="28" name="직사각형 27"/>
            <p:cNvSpPr/>
            <p:nvPr/>
          </p:nvSpPr>
          <p:spPr>
            <a:xfrm>
              <a:off x="197489" y="106016"/>
              <a:ext cx="9052529" cy="74184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" name="텍스트 상자 3"/>
            <p:cNvSpPr txBox="1"/>
            <p:nvPr/>
          </p:nvSpPr>
          <p:spPr>
            <a:xfrm>
              <a:off x="223993" y="175550"/>
              <a:ext cx="27984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>
                  <a:solidFill>
                    <a:srgbClr val="C00000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Option 1 (default).  </a:t>
              </a:r>
              <a:r>
                <a:rPr kumimoji="1" lang="en-US" altLang="ko-KR" sz="1600" b="1" dirty="0">
                  <a:solidFill>
                    <a:srgbClr val="C00000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T1 normalization</a:t>
              </a:r>
              <a:endParaRPr kumimoji="1" lang="ko-KR" altLang="en-US" sz="1600" b="1" dirty="0">
                <a:solidFill>
                  <a:srgbClr val="C00000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393192" y="664935"/>
              <a:ext cx="1517904" cy="1841861"/>
              <a:chOff x="393192" y="664935"/>
              <a:chExt cx="1517904" cy="1841861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393192" y="795528"/>
                <a:ext cx="1517904" cy="1609344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8" name="텍스트 상자 7"/>
              <p:cNvSpPr txBox="1"/>
              <p:nvPr/>
            </p:nvSpPr>
            <p:spPr>
              <a:xfrm>
                <a:off x="457290" y="998691"/>
                <a:ext cx="1444662" cy="1508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b="1" dirty="0">
                    <a:solidFill>
                      <a:srgbClr val="0070C0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DICOM to NIFTI </a:t>
                </a:r>
              </a:p>
              <a:p>
                <a:r>
                  <a:rPr kumimoji="1" lang="en-US" altLang="ko-KR" sz="1200" dirty="0">
                    <a:solidFill>
                      <a:srgbClr val="0070C0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in a BIDS format</a:t>
                </a:r>
              </a:p>
              <a:p>
                <a:endParaRPr kumimoji="1" lang="en-US" altLang="ko-KR" sz="800" dirty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pPr marL="171450" indent="-171450">
                  <a:buFont typeface="Arial" charset="0"/>
                  <a:buChar char="•"/>
                </a:pP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a1: make directory</a:t>
                </a:r>
              </a:p>
              <a:p>
                <a:pPr marL="171450" indent="-171450">
                  <a:buFont typeface="Arial" charset="0"/>
                  <a:buChar char="•"/>
                </a:pP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a2: Structural</a:t>
                </a:r>
              </a:p>
              <a:p>
                <a:pPr marL="171450" indent="-171450">
                  <a:buFont typeface="Arial" charset="0"/>
                  <a:buChar char="•"/>
                </a:pP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a3: Functional</a:t>
                </a:r>
              </a:p>
              <a:p>
                <a:pPr marL="171450" indent="-171450">
                  <a:buFont typeface="Arial" charset="0"/>
                  <a:buChar char="•"/>
                </a:pP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a4: </a:t>
                </a:r>
                <a:r>
                  <a:rPr kumimoji="1" lang="en-US" altLang="ko-KR" sz="1200" dirty="0" err="1">
                    <a:latin typeface="PT Sans Narrow" charset="-52"/>
                    <a:ea typeface="PT Sans Narrow" charset="-52"/>
                    <a:cs typeface="PT Sans Narrow" charset="-52"/>
                  </a:rPr>
                  <a:t>Fieldmap</a:t>
                </a:r>
                <a:endParaRPr kumimoji="1" lang="en-US" altLang="ko-KR" sz="1200" dirty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endParaRPr kumimoji="1" lang="ko-KR" altLang="en-US" sz="1200" dirty="0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5" name="텍스트 상자 4"/>
              <p:cNvSpPr txBox="1"/>
              <p:nvPr/>
            </p:nvSpPr>
            <p:spPr>
              <a:xfrm>
                <a:off x="641619" y="664935"/>
                <a:ext cx="102105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1200" b="1" dirty="0">
                    <a:latin typeface="PT Sans Narrow" charset="-52"/>
                    <a:ea typeface="PT Sans Narrow" charset="-52"/>
                    <a:cs typeface="PT Sans Narrow" charset="-52"/>
                  </a:rPr>
                  <a:t>PART 1 (a1-a4)</a:t>
                </a:r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2263498" y="664935"/>
              <a:ext cx="3165528" cy="3494228"/>
              <a:chOff x="393192" y="664935"/>
              <a:chExt cx="3165528" cy="3494228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393192" y="795528"/>
                <a:ext cx="3165528" cy="3363635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2" name="텍스트 상자 11"/>
              <p:cNvSpPr txBox="1"/>
              <p:nvPr/>
            </p:nvSpPr>
            <p:spPr>
              <a:xfrm>
                <a:off x="509599" y="998691"/>
                <a:ext cx="2914426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b="1" dirty="0">
                    <a:solidFill>
                      <a:srgbClr val="0070C0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Functional images</a:t>
                </a:r>
              </a:p>
              <a:p>
                <a:r>
                  <a:rPr kumimoji="1" lang="en-US" altLang="ko-KR" sz="1200" dirty="0">
                    <a:solidFill>
                      <a:srgbClr val="0070C0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QC (outlier detection)</a:t>
                </a:r>
              </a:p>
              <a:p>
                <a:endParaRPr kumimoji="1" lang="en-US" altLang="ko-KR" sz="1200" b="1" dirty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r>
                  <a:rPr kumimoji="1" lang="en-US" altLang="ko-KR" sz="1200" b="1" dirty="0">
                    <a:latin typeface="PT Sans Narrow" charset="-52"/>
                    <a:ea typeface="PT Sans Narrow" charset="-52"/>
                    <a:cs typeface="PT Sans Narrow" charset="-52"/>
                  </a:rPr>
                  <a:t>b1: </a:t>
                </a: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Make directories</a:t>
                </a:r>
                <a:endParaRPr kumimoji="1" lang="ko-KR" altLang="en-US" sz="1200" dirty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endParaRPr kumimoji="1" lang="en-US" altLang="ko-KR" sz="1200" dirty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r>
                  <a:rPr kumimoji="1" lang="en-US" altLang="ko-KR" sz="1200" b="1" dirty="0">
                    <a:latin typeface="PT Sans Narrow" charset="-52"/>
                    <a:ea typeface="PT Sans Narrow" charset="-52"/>
                    <a:cs typeface="PT Sans Narrow" charset="-52"/>
                  </a:rPr>
                  <a:t>b2: implicit mask and mean images</a:t>
                </a:r>
              </a:p>
              <a:p>
                <a:pPr marL="180975" lvl="1" indent="-173038">
                  <a:buFont typeface="Arial" charset="0"/>
                  <a:buChar char="•"/>
                </a:pP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create an implicit mask image</a:t>
                </a:r>
              </a:p>
              <a:p>
                <a:pPr marL="180975" lvl="1" indent="-173038">
                  <a:buFont typeface="Arial" charset="0"/>
                  <a:buChar char="•"/>
                </a:pP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save mean images and </a:t>
                </a:r>
                <a:r>
                  <a:rPr kumimoji="1" lang="en-US" altLang="ko-KR" sz="1200" dirty="0" err="1">
                    <a:latin typeface="PT Sans Narrow" charset="-52"/>
                    <a:ea typeface="PT Sans Narrow" charset="-52"/>
                    <a:cs typeface="PT Sans Narrow" charset="-52"/>
                  </a:rPr>
                  <a:t>SBRef</a:t>
                </a: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 (before </a:t>
                </a:r>
                <a:r>
                  <a:rPr kumimoji="1" lang="en-US" altLang="ko-KR" sz="1200" dirty="0" err="1">
                    <a:latin typeface="PT Sans Narrow" charset="-52"/>
                    <a:ea typeface="PT Sans Narrow" charset="-52"/>
                    <a:cs typeface="PT Sans Narrow" charset="-52"/>
                  </a:rPr>
                  <a:t>preproc</a:t>
                </a: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) as </a:t>
                </a:r>
                <a:r>
                  <a:rPr kumimoji="1" lang="en-US" altLang="ko-KR" sz="1200" dirty="0" err="1">
                    <a:latin typeface="PT Sans Narrow" charset="-52"/>
                    <a:ea typeface="PT Sans Narrow" charset="-52"/>
                    <a:cs typeface="PT Sans Narrow" charset="-52"/>
                  </a:rPr>
                  <a:t>png</a:t>
                </a: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 in qc directories</a:t>
                </a:r>
              </a:p>
              <a:p>
                <a:pPr marL="171450" indent="-171450">
                  <a:buFont typeface="Arial" charset="0"/>
                  <a:buChar char="•"/>
                </a:pPr>
                <a:endParaRPr kumimoji="1" lang="en-US" altLang="ko-KR" sz="1200" dirty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r>
                  <a:rPr kumimoji="1" lang="en-US" altLang="ko-KR" sz="1200" b="1" dirty="0">
                    <a:latin typeface="PT Sans Narrow" charset="-52"/>
                    <a:ea typeface="PT Sans Narrow" charset="-52"/>
                    <a:cs typeface="PT Sans Narrow" charset="-52"/>
                  </a:rPr>
                  <a:t>b3: outlier detection</a:t>
                </a:r>
              </a:p>
              <a:p>
                <a:pPr marL="180975" lvl="1" indent="-173038">
                  <a:buFont typeface="Arial" charset="0"/>
                  <a:buChar char="•"/>
                </a:pP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outlier detection based on 1) </a:t>
                </a:r>
                <a:r>
                  <a:rPr kumimoji="1" lang="en-US" altLang="ko-KR" sz="1200" dirty="0" err="1">
                    <a:latin typeface="PT Sans Narrow" charset="-52"/>
                    <a:ea typeface="PT Sans Narrow" charset="-52"/>
                    <a:cs typeface="PT Sans Narrow" charset="-52"/>
                  </a:rPr>
                  <a:t>mahalanobis</a:t>
                </a: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 distance across global mean for slices and spatial STD for slices, as in </a:t>
                </a:r>
                <a:r>
                  <a:rPr kumimoji="1" lang="en-US" altLang="ko-KR" sz="1200" dirty="0" err="1">
                    <a:latin typeface="PT Sans Narrow" charset="-52"/>
                    <a:ea typeface="PT Sans Narrow" charset="-52"/>
                    <a:cs typeface="PT Sans Narrow" charset="-52"/>
                  </a:rPr>
                  <a:t>scn_session_spike_id.m</a:t>
                </a: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 2) root-mean-square successive differences between images</a:t>
                </a:r>
              </a:p>
            </p:txBody>
          </p:sp>
          <p:sp>
            <p:nvSpPr>
              <p:cNvPr id="13" name="텍스트 상자 12"/>
              <p:cNvSpPr txBox="1"/>
              <p:nvPr/>
            </p:nvSpPr>
            <p:spPr>
              <a:xfrm>
                <a:off x="620782" y="664935"/>
                <a:ext cx="106272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1200" b="1" dirty="0">
                    <a:latin typeface="PT Sans Narrow" charset="-52"/>
                    <a:ea typeface="PT Sans Narrow" charset="-52"/>
                    <a:cs typeface="PT Sans Narrow" charset="-52"/>
                  </a:rPr>
                  <a:t>PART 2 (b1-b3) </a:t>
                </a:r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2263498" y="4297894"/>
              <a:ext cx="3165528" cy="3061755"/>
              <a:chOff x="393192" y="664935"/>
              <a:chExt cx="3165528" cy="3061755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393192" y="795527"/>
                <a:ext cx="3165528" cy="2931163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8" name="텍스트 상자 17"/>
              <p:cNvSpPr txBox="1"/>
              <p:nvPr/>
            </p:nvSpPr>
            <p:spPr>
              <a:xfrm>
                <a:off x="509599" y="998691"/>
                <a:ext cx="2914426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b="1" dirty="0">
                    <a:solidFill>
                      <a:srgbClr val="0070C0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Functional images</a:t>
                </a:r>
              </a:p>
              <a:p>
                <a:r>
                  <a:rPr kumimoji="1" lang="en-US" altLang="ko-KR" sz="1200" dirty="0">
                    <a:solidFill>
                      <a:srgbClr val="0070C0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Slice timing, motion, distortion correction</a:t>
                </a:r>
              </a:p>
              <a:p>
                <a:endParaRPr kumimoji="1" lang="en-US" altLang="ko-KR" sz="1200" b="1" dirty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r>
                  <a:rPr kumimoji="1" lang="en-US" altLang="ko-KR" sz="1200" b="1" dirty="0">
                    <a:latin typeface="PT Sans Narrow" charset="-52"/>
                    <a:ea typeface="PT Sans Narrow" charset="-52"/>
                    <a:cs typeface="PT Sans Narrow" charset="-52"/>
                  </a:rPr>
                  <a:t>b4: slice timing correction</a:t>
                </a: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 </a:t>
                </a:r>
              </a:p>
              <a:p>
                <a:pPr marL="171450" indent="-171450">
                  <a:buFont typeface="Arial" charset="0"/>
                  <a:buChar char="•"/>
                </a:pP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It works with multi-band sequence</a:t>
                </a:r>
              </a:p>
              <a:p>
                <a:pPr marL="171450" indent="-171450">
                  <a:buFont typeface="Arial" charset="0"/>
                  <a:buChar char="•"/>
                </a:pP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It reads the actual acquisition timing from </a:t>
                </a:r>
                <a:r>
                  <a:rPr kumimoji="1" lang="en-US" altLang="ko-KR" sz="1200" dirty="0" err="1">
                    <a:latin typeface="PT Sans Narrow" charset="-52"/>
                    <a:ea typeface="PT Sans Narrow" charset="-52"/>
                    <a:cs typeface="PT Sans Narrow" charset="-52"/>
                  </a:rPr>
                  <a:t>dicom</a:t>
                </a: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 header.</a:t>
                </a:r>
                <a:endParaRPr kumimoji="1" lang="en-US" altLang="ko-KR" sz="1200" b="1" dirty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endParaRPr kumimoji="1" lang="en-US" altLang="ko-KR" sz="1200" b="1" dirty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r>
                  <a:rPr kumimoji="1" lang="en-US" altLang="ko-KR" sz="1200" b="1" dirty="0">
                    <a:latin typeface="PT Sans Narrow" charset="-52"/>
                    <a:ea typeface="PT Sans Narrow" charset="-52"/>
                    <a:cs typeface="PT Sans Narrow" charset="-52"/>
                  </a:rPr>
                  <a:t>b5: motion correction (realignment)</a:t>
                </a:r>
              </a:p>
              <a:p>
                <a:pPr marL="171450" lvl="1" indent="-171450">
                  <a:buFont typeface="Arial" charset="0"/>
                  <a:buChar char="•"/>
                </a:pP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It uses the first functional image or </a:t>
                </a:r>
                <a:r>
                  <a:rPr kumimoji="1" lang="en-US" altLang="ko-KR" sz="1200" dirty="0" err="1">
                    <a:latin typeface="PT Sans Narrow" charset="-52"/>
                    <a:ea typeface="PT Sans Narrow" charset="-52"/>
                    <a:cs typeface="PT Sans Narrow" charset="-52"/>
                  </a:rPr>
                  <a:t>SBRef</a:t>
                </a: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 (you can choose) as a reference. </a:t>
                </a:r>
              </a:p>
              <a:p>
                <a:pPr marL="171450" lvl="1" indent="-171450">
                  <a:buFont typeface="Arial" charset="0"/>
                  <a:buChar char="•"/>
                </a:pP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It saves 6 movement parameters for each run</a:t>
                </a:r>
              </a:p>
              <a:p>
                <a:pPr marL="171450" lvl="1" indent="-171450">
                  <a:buFont typeface="Arial" charset="0"/>
                  <a:buChar char="•"/>
                </a:pPr>
                <a:endParaRPr kumimoji="1" lang="en-US" altLang="ko-KR" sz="1200" dirty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pPr marL="0" lvl="1"/>
                <a:r>
                  <a:rPr kumimoji="1" lang="en-US" altLang="ko-KR" sz="1200" b="1" dirty="0">
                    <a:latin typeface="PT Sans Narrow" charset="-52"/>
                    <a:ea typeface="PT Sans Narrow" charset="-52"/>
                    <a:cs typeface="PT Sans Narrow" charset="-52"/>
                  </a:rPr>
                  <a:t>b6: distortion correction </a:t>
                </a: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(using FSL’s </a:t>
                </a:r>
                <a:r>
                  <a:rPr kumimoji="1" lang="en-US" altLang="ko-KR" sz="1200" dirty="0" err="1">
                    <a:latin typeface="PT Sans Narrow" charset="-52"/>
                    <a:ea typeface="PT Sans Narrow" charset="-52"/>
                    <a:cs typeface="PT Sans Narrow" charset="-52"/>
                  </a:rPr>
                  <a:t>topup</a:t>
                </a: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)</a:t>
                </a:r>
              </a:p>
            </p:txBody>
          </p:sp>
          <p:sp>
            <p:nvSpPr>
              <p:cNvPr id="19" name="텍스트 상자 18"/>
              <p:cNvSpPr txBox="1"/>
              <p:nvPr/>
            </p:nvSpPr>
            <p:spPr>
              <a:xfrm>
                <a:off x="620782" y="664935"/>
                <a:ext cx="106272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1200" b="1" dirty="0">
                    <a:latin typeface="PT Sans Narrow" charset="-52"/>
                    <a:ea typeface="PT Sans Narrow" charset="-52"/>
                    <a:cs typeface="PT Sans Narrow" charset="-52"/>
                  </a:rPr>
                  <a:t>PART 3 (b4-b6) </a:t>
                </a: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5855087" y="664935"/>
              <a:ext cx="3165528" cy="3111935"/>
              <a:chOff x="393192" y="664935"/>
              <a:chExt cx="3165528" cy="3111935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393192" y="795528"/>
                <a:ext cx="3165528" cy="2981342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2" name="텍스트 상자 21"/>
              <p:cNvSpPr txBox="1"/>
              <p:nvPr/>
            </p:nvSpPr>
            <p:spPr>
              <a:xfrm>
                <a:off x="509599" y="998691"/>
                <a:ext cx="2914426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b="1" dirty="0">
                    <a:solidFill>
                      <a:srgbClr val="0070C0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Structural and functional images </a:t>
                </a:r>
              </a:p>
              <a:p>
                <a:r>
                  <a:rPr kumimoji="1" lang="en-US" altLang="ko-KR" sz="1200" dirty="0" err="1">
                    <a:solidFill>
                      <a:srgbClr val="0070C0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Coregistration</a:t>
                </a:r>
                <a:r>
                  <a:rPr kumimoji="1" lang="en-US" altLang="ko-KR" sz="1200" dirty="0">
                    <a:solidFill>
                      <a:srgbClr val="0070C0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, normalization, smoothing</a:t>
                </a:r>
              </a:p>
              <a:p>
                <a:endParaRPr kumimoji="1" lang="en-US" altLang="ko-KR" sz="1200" b="1" dirty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r>
                  <a:rPr kumimoji="1" lang="en-US" altLang="ko-KR" sz="1200" b="1" dirty="0">
                    <a:latin typeface="PT Sans Narrow" charset="-52"/>
                    <a:ea typeface="PT Sans Narrow" charset="-52"/>
                    <a:cs typeface="PT Sans Narrow" charset="-52"/>
                  </a:rPr>
                  <a:t>b7: </a:t>
                </a:r>
                <a:r>
                  <a:rPr kumimoji="1" lang="en-US" altLang="ko-KR" sz="1200" b="1" dirty="0" err="1">
                    <a:latin typeface="PT Sans Narrow" charset="-52"/>
                    <a:ea typeface="PT Sans Narrow" charset="-52"/>
                    <a:cs typeface="PT Sans Narrow" charset="-52"/>
                  </a:rPr>
                  <a:t>coregistration</a:t>
                </a:r>
                <a:endParaRPr kumimoji="1" lang="en-US" altLang="ko-KR" sz="1200" b="1" dirty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pPr marL="171450" indent="-171450">
                  <a:buFont typeface="Arial" charset="0"/>
                  <a:buChar char="•"/>
                </a:pPr>
                <a:r>
                  <a:rPr kumimoji="1" lang="en-US" altLang="ko-KR" sz="1200" dirty="0" err="1">
                    <a:latin typeface="PT Sans Narrow" charset="-52"/>
                    <a:ea typeface="PT Sans Narrow" charset="-52"/>
                    <a:cs typeface="PT Sans Narrow" charset="-52"/>
                  </a:rPr>
                  <a:t>coregistration</a:t>
                </a: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 between T1 and mean functional images or </a:t>
                </a:r>
                <a:r>
                  <a:rPr kumimoji="1" lang="en-US" altLang="ko-KR" sz="1200" dirty="0" err="1">
                    <a:latin typeface="PT Sans Narrow" charset="-52"/>
                    <a:ea typeface="PT Sans Narrow" charset="-52"/>
                    <a:cs typeface="PT Sans Narrow" charset="-52"/>
                  </a:rPr>
                  <a:t>SBRef</a:t>
                </a: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 image (you can choose).</a:t>
                </a:r>
              </a:p>
              <a:p>
                <a:endParaRPr kumimoji="1" lang="en-US" altLang="ko-KR" sz="1200" b="1" dirty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r>
                  <a:rPr kumimoji="1" lang="en-US" altLang="ko-KR" sz="1200" b="1" dirty="0">
                    <a:latin typeface="PT Sans Narrow" charset="-52"/>
                    <a:ea typeface="PT Sans Narrow" charset="-52"/>
                    <a:cs typeface="PT Sans Narrow" charset="-52"/>
                  </a:rPr>
                  <a:t>b8: normalization</a:t>
                </a:r>
                <a:endParaRPr kumimoji="1" lang="en-US" altLang="ko-KR" sz="1200" dirty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pPr marL="171450" lvl="1" indent="-171450">
                  <a:buFont typeface="Arial" charset="0"/>
                  <a:buChar char="•"/>
                </a:pP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segmentation of the </a:t>
                </a:r>
                <a:r>
                  <a:rPr kumimoji="1" lang="en-US" altLang="ko-KR" sz="1200" dirty="0" err="1">
                    <a:latin typeface="PT Sans Narrow" charset="-52"/>
                    <a:ea typeface="PT Sans Narrow" charset="-52"/>
                    <a:cs typeface="PT Sans Narrow" charset="-52"/>
                  </a:rPr>
                  <a:t>coregistered</a:t>
                </a: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 T1 image using SPM12’s tissue probability map (</a:t>
                </a:r>
                <a:r>
                  <a:rPr kumimoji="1" lang="en-US" altLang="ko-KR" sz="1200" dirty="0" err="1">
                    <a:latin typeface="PT Sans Narrow" charset="-52"/>
                    <a:ea typeface="PT Sans Narrow" charset="-52"/>
                    <a:cs typeface="PT Sans Narrow" charset="-52"/>
                  </a:rPr>
                  <a:t>TPM.nii</a:t>
                </a: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)</a:t>
                </a:r>
              </a:p>
              <a:p>
                <a:pPr marL="171450" lvl="1" indent="-171450">
                  <a:buFont typeface="Arial" charset="0"/>
                  <a:buChar char="•"/>
                </a:pP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warping segmented (and </a:t>
                </a:r>
                <a:r>
                  <a:rPr kumimoji="1" lang="en-US" altLang="ko-KR" sz="1200" dirty="0" err="1">
                    <a:latin typeface="PT Sans Narrow" charset="-52"/>
                    <a:ea typeface="PT Sans Narrow" charset="-52"/>
                    <a:cs typeface="PT Sans Narrow" charset="-52"/>
                  </a:rPr>
                  <a:t>coregistered</a:t>
                </a: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) T1 image to MNI template</a:t>
                </a:r>
              </a:p>
              <a:p>
                <a:pPr marL="171450" lvl="1" indent="-171450">
                  <a:buFont typeface="Arial" charset="0"/>
                  <a:buChar char="•"/>
                </a:pP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applying the warping parameter to the functional images</a:t>
                </a:r>
              </a:p>
            </p:txBody>
          </p:sp>
          <p:sp>
            <p:nvSpPr>
              <p:cNvPr id="23" name="텍스트 상자 22"/>
              <p:cNvSpPr txBox="1"/>
              <p:nvPr/>
            </p:nvSpPr>
            <p:spPr>
              <a:xfrm>
                <a:off x="624854" y="664935"/>
                <a:ext cx="105458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1200" b="1" dirty="0">
                    <a:latin typeface="PT Sans Narrow" charset="-52"/>
                    <a:ea typeface="PT Sans Narrow" charset="-52"/>
                    <a:cs typeface="PT Sans Narrow" charset="-52"/>
                  </a:rPr>
                  <a:t>PART 4 (b7-b8) </a:t>
                </a:r>
              </a:p>
            </p:txBody>
          </p:sp>
        </p:grpSp>
        <p:grpSp>
          <p:nvGrpSpPr>
            <p:cNvPr id="24" name="그룹 23"/>
            <p:cNvGrpSpPr/>
            <p:nvPr/>
          </p:nvGrpSpPr>
          <p:grpSpPr>
            <a:xfrm>
              <a:off x="5856101" y="4159163"/>
              <a:ext cx="3165528" cy="2698837"/>
              <a:chOff x="393192" y="664935"/>
              <a:chExt cx="3165528" cy="2698837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393192" y="795528"/>
                <a:ext cx="3165528" cy="2568244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6" name="텍스트 상자 25"/>
              <p:cNvSpPr txBox="1"/>
              <p:nvPr/>
            </p:nvSpPr>
            <p:spPr>
              <a:xfrm>
                <a:off x="509599" y="998691"/>
                <a:ext cx="2914426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b="1" dirty="0">
                    <a:solidFill>
                      <a:srgbClr val="0070C0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Functional images</a:t>
                </a:r>
              </a:p>
              <a:p>
                <a:r>
                  <a:rPr kumimoji="1" lang="en-US" altLang="ko-KR" sz="1200" dirty="0">
                    <a:solidFill>
                      <a:srgbClr val="0070C0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Smoothing and ICA-AROMA</a:t>
                </a:r>
              </a:p>
              <a:p>
                <a:pPr marL="0" lvl="1"/>
                <a:endParaRPr kumimoji="1" lang="en-US" altLang="ko-KR" sz="1200" dirty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pPr marL="0" lvl="1"/>
                <a:r>
                  <a:rPr kumimoji="1" lang="en-US" altLang="ko-KR" sz="1200" b="1" dirty="0">
                    <a:latin typeface="PT Sans Narrow" charset="-52"/>
                    <a:ea typeface="PT Sans Narrow" charset="-52"/>
                    <a:cs typeface="PT Sans Narrow" charset="-52"/>
                  </a:rPr>
                  <a:t>b9: smoothing</a:t>
                </a:r>
              </a:p>
              <a:p>
                <a:pPr marL="171450" lvl="1" indent="-171450">
                  <a:buFont typeface="Arial" charset="0"/>
                  <a:buChar char="•"/>
                </a:pP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smoothing functional images with the FWHM 5 mm smoothing kernel.</a:t>
                </a:r>
              </a:p>
              <a:p>
                <a:endParaRPr kumimoji="1" lang="en-US" altLang="ko-KR" sz="1200" b="1" dirty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r>
                  <a:rPr kumimoji="1" lang="en-US" altLang="ko-KR" sz="1200" b="1" dirty="0">
                    <a:latin typeface="PT Sans Narrow" charset="-52"/>
                    <a:ea typeface="PT Sans Narrow" charset="-52"/>
                    <a:cs typeface="PT Sans Narrow" charset="-52"/>
                  </a:rPr>
                  <a:t>b10: ICA-AROMA</a:t>
                </a:r>
              </a:p>
              <a:p>
                <a:pPr marL="171450" indent="-171450">
                  <a:buFont typeface="Arial" charset="0"/>
                  <a:buChar char="•"/>
                </a:pP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A data-driven method to identify and remove motion-related independent components from functional MRI data.</a:t>
                </a:r>
              </a:p>
              <a:p>
                <a:pPr marL="171450" indent="-171450">
                  <a:buFont typeface="Arial" charset="0"/>
                  <a:buChar char="•"/>
                </a:pP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https://</a:t>
                </a:r>
                <a:r>
                  <a:rPr kumimoji="1" lang="en-US" altLang="ko-KR" sz="1200" dirty="0" err="1">
                    <a:latin typeface="PT Sans Narrow" charset="-52"/>
                    <a:ea typeface="PT Sans Narrow" charset="-52"/>
                    <a:cs typeface="PT Sans Narrow" charset="-52"/>
                  </a:rPr>
                  <a:t>github.com</a:t>
                </a: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/</a:t>
                </a:r>
                <a:r>
                  <a:rPr kumimoji="1" lang="en-US" altLang="ko-KR" sz="1200" dirty="0" err="1">
                    <a:latin typeface="PT Sans Narrow" charset="-52"/>
                    <a:ea typeface="PT Sans Narrow" charset="-52"/>
                    <a:cs typeface="PT Sans Narrow" charset="-52"/>
                  </a:rPr>
                  <a:t>rhr-pruim</a:t>
                </a: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/ICA-AROMA</a:t>
                </a:r>
              </a:p>
            </p:txBody>
          </p:sp>
          <p:sp>
            <p:nvSpPr>
              <p:cNvPr id="27" name="텍스트 상자 26"/>
              <p:cNvSpPr txBox="1"/>
              <p:nvPr/>
            </p:nvSpPr>
            <p:spPr>
              <a:xfrm>
                <a:off x="599944" y="664935"/>
                <a:ext cx="110440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1200" b="1" dirty="0">
                    <a:latin typeface="PT Sans Narrow" charset="-52"/>
                    <a:ea typeface="PT Sans Narrow" charset="-52"/>
                    <a:cs typeface="PT Sans Narrow" charset="-52"/>
                  </a:rPr>
                  <a:t>PART 5 (b9-b10)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58412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5604" y="6397080"/>
            <a:ext cx="7641046" cy="4507992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46854FCC-7632-7542-81A5-3695A1DBBC91}"/>
              </a:ext>
            </a:extLst>
          </p:cNvPr>
          <p:cNvGrpSpPr/>
          <p:nvPr/>
        </p:nvGrpSpPr>
        <p:grpSpPr>
          <a:xfrm>
            <a:off x="197489" y="106017"/>
            <a:ext cx="9052529" cy="7426160"/>
            <a:chOff x="197489" y="106017"/>
            <a:chExt cx="9052529" cy="7426160"/>
          </a:xfrm>
        </p:grpSpPr>
        <p:sp>
          <p:nvSpPr>
            <p:cNvPr id="28" name="직사각형 27"/>
            <p:cNvSpPr/>
            <p:nvPr/>
          </p:nvSpPr>
          <p:spPr>
            <a:xfrm>
              <a:off x="197489" y="106017"/>
              <a:ext cx="9052529" cy="74261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" name="텍스트 상자 3"/>
            <p:cNvSpPr txBox="1"/>
            <p:nvPr/>
          </p:nvSpPr>
          <p:spPr>
            <a:xfrm>
              <a:off x="223993" y="175550"/>
              <a:ext cx="21957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>
                  <a:solidFill>
                    <a:srgbClr val="C00000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Option 2.  </a:t>
              </a:r>
              <a:r>
                <a:rPr kumimoji="1" lang="en-US" altLang="ko-KR" sz="1600" b="1" dirty="0">
                  <a:solidFill>
                    <a:srgbClr val="C00000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EPI normalization</a:t>
              </a:r>
              <a:endParaRPr kumimoji="1" lang="ko-KR" altLang="en-US" sz="1600" b="1" dirty="0">
                <a:solidFill>
                  <a:srgbClr val="C00000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393192" y="664935"/>
              <a:ext cx="1517904" cy="1841861"/>
              <a:chOff x="393192" y="664935"/>
              <a:chExt cx="1517904" cy="1841861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393192" y="795528"/>
                <a:ext cx="1517904" cy="1609344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8" name="텍스트 상자 7"/>
              <p:cNvSpPr txBox="1"/>
              <p:nvPr/>
            </p:nvSpPr>
            <p:spPr>
              <a:xfrm>
                <a:off x="457290" y="998691"/>
                <a:ext cx="1444662" cy="1508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b="1" dirty="0">
                    <a:solidFill>
                      <a:srgbClr val="0070C0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DICOM to NIFTI </a:t>
                </a:r>
              </a:p>
              <a:p>
                <a:r>
                  <a:rPr kumimoji="1" lang="en-US" altLang="ko-KR" sz="1200" dirty="0">
                    <a:solidFill>
                      <a:srgbClr val="0070C0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in a BIDS format</a:t>
                </a:r>
              </a:p>
              <a:p>
                <a:endParaRPr kumimoji="1" lang="en-US" altLang="ko-KR" sz="800" dirty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pPr marL="171450" indent="-171450">
                  <a:buFont typeface="Arial" charset="0"/>
                  <a:buChar char="•"/>
                </a:pP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a1: make directory</a:t>
                </a:r>
              </a:p>
              <a:p>
                <a:pPr marL="171450" indent="-171450">
                  <a:buFont typeface="Arial" charset="0"/>
                  <a:buChar char="•"/>
                </a:pP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a2: Structural</a:t>
                </a:r>
              </a:p>
              <a:p>
                <a:pPr marL="171450" indent="-171450">
                  <a:buFont typeface="Arial" charset="0"/>
                  <a:buChar char="•"/>
                </a:pP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a3: Functional</a:t>
                </a:r>
              </a:p>
              <a:p>
                <a:pPr marL="171450" indent="-171450">
                  <a:buFont typeface="Arial" charset="0"/>
                  <a:buChar char="•"/>
                </a:pP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a4: </a:t>
                </a:r>
                <a:r>
                  <a:rPr kumimoji="1" lang="en-US" altLang="ko-KR" sz="1200" dirty="0" err="1">
                    <a:latin typeface="PT Sans Narrow" charset="-52"/>
                    <a:ea typeface="PT Sans Narrow" charset="-52"/>
                    <a:cs typeface="PT Sans Narrow" charset="-52"/>
                  </a:rPr>
                  <a:t>Fieldmap</a:t>
                </a:r>
                <a:endParaRPr kumimoji="1" lang="en-US" altLang="ko-KR" sz="1200" dirty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endParaRPr kumimoji="1" lang="ko-KR" altLang="en-US" sz="1200" dirty="0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5" name="텍스트 상자 4"/>
              <p:cNvSpPr txBox="1"/>
              <p:nvPr/>
            </p:nvSpPr>
            <p:spPr>
              <a:xfrm>
                <a:off x="641619" y="664935"/>
                <a:ext cx="102105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1200" b="1" dirty="0">
                    <a:latin typeface="PT Sans Narrow" charset="-52"/>
                    <a:ea typeface="PT Sans Narrow" charset="-52"/>
                    <a:cs typeface="PT Sans Narrow" charset="-52"/>
                  </a:rPr>
                  <a:t>PART 1 (a1-a4)</a:t>
                </a:r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2263498" y="664935"/>
              <a:ext cx="3165528" cy="3444098"/>
              <a:chOff x="393192" y="664935"/>
              <a:chExt cx="3165528" cy="3444098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393192" y="795528"/>
                <a:ext cx="3165528" cy="3313505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2" name="텍스트 상자 11"/>
              <p:cNvSpPr txBox="1"/>
              <p:nvPr/>
            </p:nvSpPr>
            <p:spPr>
              <a:xfrm>
                <a:off x="509599" y="998691"/>
                <a:ext cx="2914426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b="1" dirty="0">
                    <a:solidFill>
                      <a:srgbClr val="0070C0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Functional images</a:t>
                </a:r>
              </a:p>
              <a:p>
                <a:r>
                  <a:rPr kumimoji="1" lang="en-US" altLang="ko-KR" sz="1200" dirty="0">
                    <a:solidFill>
                      <a:srgbClr val="0070C0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QC (outlier detection)</a:t>
                </a:r>
              </a:p>
              <a:p>
                <a:endParaRPr kumimoji="1" lang="en-US" altLang="ko-KR" sz="1200" b="1" dirty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r>
                  <a:rPr kumimoji="1" lang="en-US" altLang="ko-KR" sz="1200" b="1" dirty="0">
                    <a:latin typeface="PT Sans Narrow" charset="-52"/>
                    <a:ea typeface="PT Sans Narrow" charset="-52"/>
                    <a:cs typeface="PT Sans Narrow" charset="-52"/>
                  </a:rPr>
                  <a:t>b1: </a:t>
                </a: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Make directories</a:t>
                </a:r>
                <a:endParaRPr kumimoji="1" lang="ko-KR" altLang="en-US" sz="1200" dirty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endParaRPr kumimoji="1" lang="en-US" altLang="ko-KR" sz="1200" dirty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r>
                  <a:rPr kumimoji="1" lang="en-US" altLang="ko-KR" sz="1200" b="1" dirty="0">
                    <a:latin typeface="PT Sans Narrow" charset="-52"/>
                    <a:ea typeface="PT Sans Narrow" charset="-52"/>
                    <a:cs typeface="PT Sans Narrow" charset="-52"/>
                  </a:rPr>
                  <a:t>b2: implicit mask and mean images</a:t>
                </a:r>
              </a:p>
              <a:p>
                <a:pPr marL="180975" lvl="1" indent="-173038">
                  <a:buFont typeface="Arial" charset="0"/>
                  <a:buChar char="•"/>
                </a:pP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create an implicit mask image</a:t>
                </a:r>
              </a:p>
              <a:p>
                <a:pPr marL="180975" lvl="1" indent="-173038">
                  <a:buFont typeface="Arial" charset="0"/>
                  <a:buChar char="•"/>
                </a:pP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save mean images and </a:t>
                </a:r>
                <a:r>
                  <a:rPr kumimoji="1" lang="en-US" altLang="ko-KR" sz="1200" dirty="0" err="1">
                    <a:latin typeface="PT Sans Narrow" charset="-52"/>
                    <a:ea typeface="PT Sans Narrow" charset="-52"/>
                    <a:cs typeface="PT Sans Narrow" charset="-52"/>
                  </a:rPr>
                  <a:t>SBRef</a:t>
                </a: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 (before </a:t>
                </a:r>
                <a:r>
                  <a:rPr kumimoji="1" lang="en-US" altLang="ko-KR" sz="1200" dirty="0" err="1">
                    <a:latin typeface="PT Sans Narrow" charset="-52"/>
                    <a:ea typeface="PT Sans Narrow" charset="-52"/>
                    <a:cs typeface="PT Sans Narrow" charset="-52"/>
                  </a:rPr>
                  <a:t>preproc</a:t>
                </a: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) as </a:t>
                </a:r>
                <a:r>
                  <a:rPr kumimoji="1" lang="en-US" altLang="ko-KR" sz="1200" dirty="0" err="1">
                    <a:latin typeface="PT Sans Narrow" charset="-52"/>
                    <a:ea typeface="PT Sans Narrow" charset="-52"/>
                    <a:cs typeface="PT Sans Narrow" charset="-52"/>
                  </a:rPr>
                  <a:t>png</a:t>
                </a: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 in qc directories</a:t>
                </a:r>
              </a:p>
              <a:p>
                <a:pPr marL="171450" indent="-171450">
                  <a:buFont typeface="Arial" charset="0"/>
                  <a:buChar char="•"/>
                </a:pPr>
                <a:endParaRPr kumimoji="1" lang="en-US" altLang="ko-KR" sz="1200" dirty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r>
                  <a:rPr kumimoji="1" lang="en-US" altLang="ko-KR" sz="1200" b="1" dirty="0">
                    <a:latin typeface="PT Sans Narrow" charset="-52"/>
                    <a:ea typeface="PT Sans Narrow" charset="-52"/>
                    <a:cs typeface="PT Sans Narrow" charset="-52"/>
                  </a:rPr>
                  <a:t>b3: outlier detection</a:t>
                </a:r>
              </a:p>
              <a:p>
                <a:pPr marL="180975" lvl="1" indent="-173038">
                  <a:buFont typeface="Arial" charset="0"/>
                  <a:buChar char="•"/>
                </a:pP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outlier detection based on 1) </a:t>
                </a:r>
                <a:r>
                  <a:rPr kumimoji="1" lang="en-US" altLang="ko-KR" sz="1200" dirty="0" err="1">
                    <a:latin typeface="PT Sans Narrow" charset="-52"/>
                    <a:ea typeface="PT Sans Narrow" charset="-52"/>
                    <a:cs typeface="PT Sans Narrow" charset="-52"/>
                  </a:rPr>
                  <a:t>mahalanobis</a:t>
                </a: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 distance across global mean for slices and spatial STD for slices, as in </a:t>
                </a:r>
                <a:r>
                  <a:rPr kumimoji="1" lang="en-US" altLang="ko-KR" sz="1200" dirty="0" err="1">
                    <a:latin typeface="PT Sans Narrow" charset="-52"/>
                    <a:ea typeface="PT Sans Narrow" charset="-52"/>
                    <a:cs typeface="PT Sans Narrow" charset="-52"/>
                  </a:rPr>
                  <a:t>scn_session_spike_id.m</a:t>
                </a: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 2) root-mean-square successive differences between images</a:t>
                </a:r>
              </a:p>
            </p:txBody>
          </p:sp>
          <p:sp>
            <p:nvSpPr>
              <p:cNvPr id="13" name="텍스트 상자 12"/>
              <p:cNvSpPr txBox="1"/>
              <p:nvPr/>
            </p:nvSpPr>
            <p:spPr>
              <a:xfrm>
                <a:off x="620782" y="664935"/>
                <a:ext cx="106272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1200" b="1" dirty="0">
                    <a:latin typeface="PT Sans Narrow" charset="-52"/>
                    <a:ea typeface="PT Sans Narrow" charset="-52"/>
                    <a:cs typeface="PT Sans Narrow" charset="-52"/>
                  </a:rPr>
                  <a:t>PART 2 (b1-b3) </a:t>
                </a:r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2263498" y="4228369"/>
              <a:ext cx="3165528" cy="3196078"/>
              <a:chOff x="393192" y="664935"/>
              <a:chExt cx="3165528" cy="3196078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393192" y="795527"/>
                <a:ext cx="3165528" cy="2979485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8" name="텍스트 상자 17"/>
              <p:cNvSpPr txBox="1"/>
              <p:nvPr/>
            </p:nvSpPr>
            <p:spPr>
              <a:xfrm>
                <a:off x="509599" y="998691"/>
                <a:ext cx="2914426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b="1" dirty="0">
                    <a:solidFill>
                      <a:srgbClr val="0070C0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Functional images</a:t>
                </a:r>
              </a:p>
              <a:p>
                <a:r>
                  <a:rPr kumimoji="1" lang="en-US" altLang="ko-KR" sz="1200" dirty="0">
                    <a:solidFill>
                      <a:srgbClr val="0070C0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Slice timing, motion, distortion correction</a:t>
                </a:r>
              </a:p>
              <a:p>
                <a:endParaRPr kumimoji="1" lang="en-US" altLang="ko-KR" sz="1200" b="1" dirty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r>
                  <a:rPr kumimoji="1" lang="en-US" altLang="ko-KR" sz="1200" b="1" dirty="0">
                    <a:latin typeface="PT Sans Narrow" charset="-52"/>
                    <a:ea typeface="PT Sans Narrow" charset="-52"/>
                    <a:cs typeface="PT Sans Narrow" charset="-52"/>
                  </a:rPr>
                  <a:t>b4: slice timing correction</a:t>
                </a: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 </a:t>
                </a:r>
              </a:p>
              <a:p>
                <a:pPr marL="171450" indent="-171450">
                  <a:buFont typeface="Arial" charset="0"/>
                  <a:buChar char="•"/>
                </a:pP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It works with multi-band sequence</a:t>
                </a:r>
              </a:p>
              <a:p>
                <a:pPr marL="171450" indent="-171450">
                  <a:buFont typeface="Arial" charset="0"/>
                  <a:buChar char="•"/>
                </a:pP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It reads the actual acquisition timing from </a:t>
                </a:r>
                <a:r>
                  <a:rPr kumimoji="1" lang="en-US" altLang="ko-KR" sz="1200" dirty="0" err="1">
                    <a:latin typeface="PT Sans Narrow" charset="-52"/>
                    <a:ea typeface="PT Sans Narrow" charset="-52"/>
                    <a:cs typeface="PT Sans Narrow" charset="-52"/>
                  </a:rPr>
                  <a:t>dicom</a:t>
                </a: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 header.</a:t>
                </a:r>
                <a:endParaRPr kumimoji="1" lang="en-US" altLang="ko-KR" sz="1200" b="1" dirty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endParaRPr kumimoji="1" lang="en-US" altLang="ko-KR" sz="1200" b="1" dirty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r>
                  <a:rPr kumimoji="1" lang="en-US" altLang="ko-KR" sz="1200" b="1" dirty="0">
                    <a:latin typeface="PT Sans Narrow" charset="-52"/>
                    <a:ea typeface="PT Sans Narrow" charset="-52"/>
                    <a:cs typeface="PT Sans Narrow" charset="-52"/>
                  </a:rPr>
                  <a:t>b5: motion correction (realignment)</a:t>
                </a:r>
              </a:p>
              <a:p>
                <a:pPr marL="171450" lvl="1" indent="-171450">
                  <a:buFont typeface="Arial" charset="0"/>
                  <a:buChar char="•"/>
                </a:pP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It uses the first functional image or </a:t>
                </a:r>
                <a:r>
                  <a:rPr kumimoji="1" lang="en-US" altLang="ko-KR" sz="1200" dirty="0" err="1">
                    <a:latin typeface="PT Sans Narrow" charset="-52"/>
                    <a:ea typeface="PT Sans Narrow" charset="-52"/>
                    <a:cs typeface="PT Sans Narrow" charset="-52"/>
                  </a:rPr>
                  <a:t>SBRef</a:t>
                </a: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 (you can choose) as a reference. </a:t>
                </a:r>
              </a:p>
              <a:p>
                <a:pPr marL="171450" lvl="1" indent="-171450">
                  <a:buFont typeface="Arial" charset="0"/>
                  <a:buChar char="•"/>
                </a:pP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It saves 6 movement parameters for each run</a:t>
                </a:r>
              </a:p>
              <a:p>
                <a:pPr marL="171450" lvl="1" indent="-171450">
                  <a:buFont typeface="Arial" charset="0"/>
                  <a:buChar char="•"/>
                </a:pPr>
                <a:endParaRPr kumimoji="1" lang="en-US" altLang="ko-KR" sz="1200" dirty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pPr marL="0" lvl="1"/>
                <a:r>
                  <a:rPr kumimoji="1" lang="en-US" altLang="ko-KR" sz="1200" b="1" dirty="0">
                    <a:latin typeface="PT Sans Narrow" charset="-52"/>
                    <a:ea typeface="PT Sans Narrow" charset="-52"/>
                    <a:cs typeface="PT Sans Narrow" charset="-52"/>
                  </a:rPr>
                  <a:t>b6: distortion correction</a:t>
                </a: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 (using FSL’s </a:t>
                </a:r>
                <a:r>
                  <a:rPr kumimoji="1" lang="en-US" altLang="ko-KR" sz="1200" dirty="0" err="1">
                    <a:latin typeface="PT Sans Narrow" charset="-52"/>
                    <a:ea typeface="PT Sans Narrow" charset="-52"/>
                    <a:cs typeface="PT Sans Narrow" charset="-52"/>
                  </a:rPr>
                  <a:t>topup</a:t>
                </a: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)</a:t>
                </a:r>
              </a:p>
              <a:p>
                <a:pPr marL="171450" lvl="1" indent="-171450">
                  <a:buFont typeface="Arial" charset="0"/>
                  <a:buChar char="•"/>
                </a:pPr>
                <a:endParaRPr kumimoji="1" lang="en-US" altLang="ko-KR" sz="1200" dirty="0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9" name="텍스트 상자 18"/>
              <p:cNvSpPr txBox="1"/>
              <p:nvPr/>
            </p:nvSpPr>
            <p:spPr>
              <a:xfrm>
                <a:off x="620782" y="664935"/>
                <a:ext cx="106272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1200" b="1" dirty="0">
                    <a:latin typeface="PT Sans Narrow" charset="-52"/>
                    <a:ea typeface="PT Sans Narrow" charset="-52"/>
                    <a:cs typeface="PT Sans Narrow" charset="-52"/>
                  </a:rPr>
                  <a:t>PART 3 (b4-b6) </a:t>
                </a: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5855087" y="664935"/>
              <a:ext cx="3165528" cy="2793882"/>
              <a:chOff x="393192" y="664935"/>
              <a:chExt cx="3165528" cy="2793882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393192" y="795528"/>
                <a:ext cx="3165528" cy="2663289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2" name="텍스트 상자 21"/>
              <p:cNvSpPr txBox="1"/>
              <p:nvPr/>
            </p:nvSpPr>
            <p:spPr>
              <a:xfrm>
                <a:off x="509599" y="998691"/>
                <a:ext cx="2914426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b="1" dirty="0">
                    <a:solidFill>
                      <a:srgbClr val="0070C0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Functional images </a:t>
                </a:r>
              </a:p>
              <a:p>
                <a:r>
                  <a:rPr kumimoji="1" lang="en-US" altLang="ko-KR" sz="1200" dirty="0">
                    <a:solidFill>
                      <a:srgbClr val="0070C0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EPI normalization</a:t>
                </a:r>
              </a:p>
              <a:p>
                <a:endParaRPr kumimoji="1" lang="en-US" altLang="ko-KR" sz="1200" b="1" dirty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r>
                  <a:rPr kumimoji="1" lang="en-US" altLang="ko-KR" sz="1200" b="1" dirty="0">
                    <a:latin typeface="PT Sans Narrow" charset="-52"/>
                    <a:ea typeface="PT Sans Narrow" charset="-52"/>
                    <a:cs typeface="PT Sans Narrow" charset="-52"/>
                  </a:rPr>
                  <a:t>SKIP THIS (b7: </a:t>
                </a:r>
                <a:r>
                  <a:rPr kumimoji="1" lang="en-US" altLang="ko-KR" sz="1200" b="1" dirty="0" err="1">
                    <a:latin typeface="PT Sans Narrow" charset="-52"/>
                    <a:ea typeface="PT Sans Narrow" charset="-52"/>
                    <a:cs typeface="PT Sans Narrow" charset="-52"/>
                  </a:rPr>
                  <a:t>coregistration</a:t>
                </a:r>
                <a:r>
                  <a:rPr kumimoji="1" lang="en-US" altLang="ko-KR" sz="1200" b="1" dirty="0">
                    <a:latin typeface="PT Sans Narrow" charset="-52"/>
                    <a:ea typeface="PT Sans Narrow" charset="-52"/>
                    <a:cs typeface="PT Sans Narrow" charset="-52"/>
                  </a:rPr>
                  <a:t>)</a:t>
                </a:r>
              </a:p>
              <a:p>
                <a:endParaRPr kumimoji="1" lang="en-US" altLang="ko-KR" sz="1200" b="1" dirty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r>
                  <a:rPr kumimoji="1" lang="en-US" altLang="ko-KR" sz="1200" b="1" dirty="0">
                    <a:latin typeface="PT Sans Narrow" charset="-52"/>
                    <a:ea typeface="PT Sans Narrow" charset="-52"/>
                    <a:cs typeface="PT Sans Narrow" charset="-52"/>
                  </a:rPr>
                  <a:t>b8: normalization (use the option, ‘</a:t>
                </a:r>
                <a:r>
                  <a:rPr kumimoji="1" lang="en-US" altLang="ko-KR" sz="1200" b="1" dirty="0" err="1">
                    <a:latin typeface="PT Sans Narrow" charset="-52"/>
                    <a:ea typeface="PT Sans Narrow" charset="-52"/>
                    <a:cs typeface="PT Sans Narrow" charset="-52"/>
                  </a:rPr>
                  <a:t>EPInorm</a:t>
                </a:r>
                <a:r>
                  <a:rPr kumimoji="1" lang="en-US" altLang="ko-KR" sz="1200" b="1" dirty="0">
                    <a:latin typeface="PT Sans Narrow" charset="-52"/>
                    <a:ea typeface="PT Sans Narrow" charset="-52"/>
                    <a:cs typeface="PT Sans Narrow" charset="-52"/>
                  </a:rPr>
                  <a:t>’)</a:t>
                </a:r>
                <a:endParaRPr kumimoji="1" lang="en-US" altLang="ko-KR" sz="1200" dirty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pPr marL="171450" lvl="1" indent="-171450">
                  <a:buFont typeface="Arial" charset="0"/>
                  <a:buChar char="•"/>
                </a:pP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segmentation of the realigned functional images using SPM12’s tissue probability map (</a:t>
                </a:r>
                <a:r>
                  <a:rPr kumimoji="1" lang="en-US" altLang="ko-KR" sz="1200" dirty="0" err="1">
                    <a:latin typeface="PT Sans Narrow" charset="-52"/>
                    <a:ea typeface="PT Sans Narrow" charset="-52"/>
                    <a:cs typeface="PT Sans Narrow" charset="-52"/>
                  </a:rPr>
                  <a:t>TPM.nii</a:t>
                </a: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)</a:t>
                </a:r>
              </a:p>
              <a:p>
                <a:pPr marL="171450" lvl="1" indent="-171450">
                  <a:buFont typeface="Arial" charset="0"/>
                  <a:buChar char="•"/>
                </a:pP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warping the segmented functional images to MNI template</a:t>
                </a:r>
              </a:p>
              <a:p>
                <a:pPr marL="171450" lvl="1" indent="-171450">
                  <a:buFont typeface="Arial" charset="0"/>
                  <a:buChar char="•"/>
                </a:pP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applying the warping parameter to the functional images</a:t>
                </a:r>
              </a:p>
            </p:txBody>
          </p:sp>
          <p:sp>
            <p:nvSpPr>
              <p:cNvPr id="23" name="텍스트 상자 22"/>
              <p:cNvSpPr txBox="1"/>
              <p:nvPr/>
            </p:nvSpPr>
            <p:spPr>
              <a:xfrm>
                <a:off x="624854" y="664935"/>
                <a:ext cx="105458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1200" b="1" dirty="0">
                    <a:latin typeface="PT Sans Narrow" charset="-52"/>
                    <a:ea typeface="PT Sans Narrow" charset="-52"/>
                    <a:cs typeface="PT Sans Narrow" charset="-52"/>
                  </a:rPr>
                  <a:t>PART 4 (b7-b8) </a:t>
                </a:r>
              </a:p>
            </p:txBody>
          </p:sp>
        </p:grpSp>
        <p:grpSp>
          <p:nvGrpSpPr>
            <p:cNvPr id="24" name="그룹 23"/>
            <p:cNvGrpSpPr/>
            <p:nvPr/>
          </p:nvGrpSpPr>
          <p:grpSpPr>
            <a:xfrm>
              <a:off x="5855087" y="3832034"/>
              <a:ext cx="3165528" cy="2698837"/>
              <a:chOff x="393192" y="664935"/>
              <a:chExt cx="3165528" cy="2698837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393192" y="795528"/>
                <a:ext cx="3165528" cy="2568244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6" name="텍스트 상자 25"/>
              <p:cNvSpPr txBox="1"/>
              <p:nvPr/>
            </p:nvSpPr>
            <p:spPr>
              <a:xfrm>
                <a:off x="509599" y="998691"/>
                <a:ext cx="2914426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b="1" dirty="0">
                    <a:solidFill>
                      <a:srgbClr val="0070C0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Functional images</a:t>
                </a:r>
              </a:p>
              <a:p>
                <a:r>
                  <a:rPr kumimoji="1" lang="en-US" altLang="ko-KR" sz="1200" dirty="0">
                    <a:solidFill>
                      <a:srgbClr val="0070C0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Smoothing and ICA-AROMA</a:t>
                </a:r>
              </a:p>
              <a:p>
                <a:pPr marL="0" lvl="1"/>
                <a:endParaRPr kumimoji="1" lang="en-US" altLang="ko-KR" sz="1200" dirty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pPr marL="0" lvl="1"/>
                <a:r>
                  <a:rPr kumimoji="1" lang="en-US" altLang="ko-KR" sz="1200" b="1" dirty="0">
                    <a:latin typeface="PT Sans Narrow" charset="-52"/>
                    <a:ea typeface="PT Sans Narrow" charset="-52"/>
                    <a:cs typeface="PT Sans Narrow" charset="-52"/>
                  </a:rPr>
                  <a:t>b9: smoothing</a:t>
                </a:r>
              </a:p>
              <a:p>
                <a:pPr marL="171450" lvl="1" indent="-171450">
                  <a:buFont typeface="Arial" charset="0"/>
                  <a:buChar char="•"/>
                </a:pP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smoothing functional images with the FWHM 5 mm smoothing kernel.</a:t>
                </a:r>
              </a:p>
              <a:p>
                <a:endParaRPr kumimoji="1" lang="en-US" altLang="ko-KR" sz="1200" b="1" dirty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r>
                  <a:rPr kumimoji="1" lang="en-US" altLang="ko-KR" sz="1200" b="1" dirty="0">
                    <a:latin typeface="PT Sans Narrow" charset="-52"/>
                    <a:ea typeface="PT Sans Narrow" charset="-52"/>
                    <a:cs typeface="PT Sans Narrow" charset="-52"/>
                  </a:rPr>
                  <a:t>b10: ICA-AROMA</a:t>
                </a:r>
              </a:p>
              <a:p>
                <a:pPr marL="171450" indent="-171450">
                  <a:buFont typeface="Arial" charset="0"/>
                  <a:buChar char="•"/>
                </a:pP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A data-driven method to identify and remove motion-related independent components from functional MRI data.</a:t>
                </a:r>
              </a:p>
              <a:p>
                <a:pPr marL="171450" indent="-171450">
                  <a:buFont typeface="Arial" charset="0"/>
                  <a:buChar char="•"/>
                </a:pP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https://</a:t>
                </a:r>
                <a:r>
                  <a:rPr kumimoji="1" lang="en-US" altLang="ko-KR" sz="1200" dirty="0" err="1">
                    <a:latin typeface="PT Sans Narrow" charset="-52"/>
                    <a:ea typeface="PT Sans Narrow" charset="-52"/>
                    <a:cs typeface="PT Sans Narrow" charset="-52"/>
                  </a:rPr>
                  <a:t>github.com</a:t>
                </a: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/</a:t>
                </a:r>
                <a:r>
                  <a:rPr kumimoji="1" lang="en-US" altLang="ko-KR" sz="1200" dirty="0" err="1">
                    <a:latin typeface="PT Sans Narrow" charset="-52"/>
                    <a:ea typeface="PT Sans Narrow" charset="-52"/>
                    <a:cs typeface="PT Sans Narrow" charset="-52"/>
                  </a:rPr>
                  <a:t>rhr-pruim</a:t>
                </a: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/ICA-AROMA</a:t>
                </a:r>
              </a:p>
            </p:txBody>
          </p:sp>
          <p:sp>
            <p:nvSpPr>
              <p:cNvPr id="27" name="텍스트 상자 26"/>
              <p:cNvSpPr txBox="1"/>
              <p:nvPr/>
            </p:nvSpPr>
            <p:spPr>
              <a:xfrm>
                <a:off x="599944" y="664935"/>
                <a:ext cx="110440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1200" b="1" dirty="0">
                    <a:latin typeface="PT Sans Narrow" charset="-52"/>
                    <a:ea typeface="PT Sans Narrow" charset="-52"/>
                    <a:cs typeface="PT Sans Narrow" charset="-52"/>
                  </a:rPr>
                  <a:t>PART 5 (b9-b10)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51780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132522"/>
            <a:ext cx="12383329" cy="7818270"/>
            <a:chOff x="0" y="132522"/>
            <a:chExt cx="12383329" cy="7818270"/>
          </a:xfrm>
        </p:grpSpPr>
        <p:grpSp>
          <p:nvGrpSpPr>
            <p:cNvPr id="43" name="그룹 42"/>
            <p:cNvGrpSpPr/>
            <p:nvPr/>
          </p:nvGrpSpPr>
          <p:grpSpPr>
            <a:xfrm>
              <a:off x="0" y="132522"/>
              <a:ext cx="12383329" cy="7818270"/>
              <a:chOff x="0" y="132522"/>
              <a:chExt cx="12383329" cy="7818270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13253" y="132522"/>
                <a:ext cx="12370076" cy="78168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1003853"/>
                <a:ext cx="4465983" cy="3349487"/>
              </a:xfrm>
              <a:prstGeom prst="rect">
                <a:avLst/>
              </a:prstGeom>
            </p:spPr>
          </p:pic>
          <p:sp>
            <p:nvSpPr>
              <p:cNvPr id="29" name="텍스트 상자 28"/>
              <p:cNvSpPr txBox="1"/>
              <p:nvPr/>
            </p:nvSpPr>
            <p:spPr>
              <a:xfrm>
                <a:off x="453295" y="726854"/>
                <a:ext cx="160973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1200" dirty="0" err="1">
                    <a:latin typeface="PT Sans Narrow" charset="-52"/>
                    <a:ea typeface="PT Sans Narrow" charset="-52"/>
                    <a:cs typeface="PT Sans Narrow" charset="-52"/>
                  </a:rPr>
                  <a:t>mean_before_preproc.png</a:t>
                </a:r>
                <a:endParaRPr kumimoji="1" lang="en-US" altLang="ko-KR" sz="1200" dirty="0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pic>
            <p:nvPicPr>
              <p:cNvPr id="14" name="그림 1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41368" y="1003853"/>
                <a:ext cx="4728688" cy="3349487"/>
              </a:xfrm>
              <a:prstGeom prst="rect">
                <a:avLst/>
              </a:prstGeom>
            </p:spPr>
          </p:pic>
          <p:sp>
            <p:nvSpPr>
              <p:cNvPr id="30" name="텍스트 상자 29"/>
              <p:cNvSpPr txBox="1"/>
              <p:nvPr/>
            </p:nvSpPr>
            <p:spPr>
              <a:xfrm>
                <a:off x="4698058" y="726854"/>
                <a:ext cx="140294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1200" dirty="0" err="1">
                    <a:latin typeface="PT Sans Narrow" charset="-52"/>
                    <a:ea typeface="PT Sans Narrow" charset="-52"/>
                    <a:cs typeface="PT Sans Narrow" charset="-52"/>
                  </a:rPr>
                  <a:t>dc_func_sbref_files.png</a:t>
                </a:r>
                <a:endParaRPr kumimoji="1" lang="en-US" altLang="ko-KR" sz="1200" dirty="0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31" name="텍스트 상자 30"/>
              <p:cNvSpPr txBox="1"/>
              <p:nvPr/>
            </p:nvSpPr>
            <p:spPr>
              <a:xfrm>
                <a:off x="488700" y="4326836"/>
                <a:ext cx="1132041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1200">
                    <a:latin typeface="PT Sans Narrow" charset="-52"/>
                    <a:ea typeface="PT Sans Narrow" charset="-52"/>
                    <a:cs typeface="PT Sans Narrow" charset="-52"/>
                  </a:rPr>
                  <a:t>segmentation.png</a:t>
                </a:r>
                <a:endParaRPr kumimoji="1" lang="en-US" altLang="ko-KR" sz="1200" dirty="0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grpSp>
            <p:nvGrpSpPr>
              <p:cNvPr id="34" name="그룹 33"/>
              <p:cNvGrpSpPr/>
              <p:nvPr/>
            </p:nvGrpSpPr>
            <p:grpSpPr>
              <a:xfrm>
                <a:off x="4141367" y="4353340"/>
                <a:ext cx="4730708" cy="3597452"/>
                <a:chOff x="-1" y="4454026"/>
                <a:chExt cx="4730708" cy="3597452"/>
              </a:xfrm>
            </p:grpSpPr>
            <p:pic>
              <p:nvPicPr>
                <p:cNvPr id="32" name="그림 31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1" y="4700559"/>
                  <a:ext cx="4730708" cy="3350919"/>
                </a:xfrm>
                <a:prstGeom prst="rect">
                  <a:avLst/>
                </a:prstGeom>
              </p:spPr>
            </p:pic>
            <p:sp>
              <p:nvSpPr>
                <p:cNvPr id="33" name="텍스트 상자 32"/>
                <p:cNvSpPr txBox="1"/>
                <p:nvPr/>
              </p:nvSpPr>
              <p:spPr>
                <a:xfrm>
                  <a:off x="479691" y="4454026"/>
                  <a:ext cx="1503938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ko-KR" sz="1200">
                      <a:latin typeface="PT Sans Narrow" charset="-52"/>
                      <a:ea typeface="PT Sans Narrow" charset="-52"/>
                      <a:cs typeface="PT Sans Narrow" charset="-52"/>
                    </a:rPr>
                    <a:t>mean_swr_func_bold.png</a:t>
                  </a:r>
                  <a:endPara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endParaRPr>
                </a:p>
              </p:txBody>
            </p:sp>
          </p:grpSp>
          <p:sp>
            <p:nvSpPr>
              <p:cNvPr id="37" name="직사각형 36"/>
              <p:cNvSpPr/>
              <p:nvPr/>
            </p:nvSpPr>
            <p:spPr>
              <a:xfrm>
                <a:off x="8793169" y="1328977"/>
                <a:ext cx="3404340" cy="14619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qc_diary_dc_sub-caps003_task-CAPS_run-01_bold.txt</a:t>
                </a:r>
              </a:p>
              <a:p>
                <a:endParaRPr lang="en-US" altLang="ko-KR" sz="1100" dirty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r>
                  <a:rPr lang="ko-KR" altLang="en-US" sz="11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Session   1:  72 Potential outliers	</a:t>
                </a:r>
                <a:endParaRPr lang="en-US" altLang="ko-KR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r>
                  <a:rPr lang="ko-KR" altLang="en-US" sz="11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%Spikes: 2.78	</a:t>
                </a:r>
                <a:endParaRPr lang="en-US" altLang="ko-KR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r>
                  <a:rPr lang="ko-KR" altLang="en-US" sz="11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Global SNR (Mean/STD): 299.12</a:t>
                </a:r>
                <a:endParaRPr lang="en-US" altLang="ko-KR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r>
                  <a:rPr lang="ko-KR" altLang="en-US" sz="11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Added  72 global/mahal outlier covariates to covariates field.Added  72 global/mahal outlier covariates to covariates field.Outliers in RMSSD images:   0%, 59 imgs.</a:t>
                </a:r>
              </a:p>
            </p:txBody>
          </p:sp>
          <p:pic>
            <p:nvPicPr>
              <p:cNvPr id="38" name="그림 37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07351" y="3937384"/>
                <a:ext cx="3775977" cy="4011976"/>
              </a:xfrm>
              <a:prstGeom prst="rect">
                <a:avLst/>
              </a:prstGeom>
            </p:spPr>
          </p:pic>
          <p:sp>
            <p:nvSpPr>
              <p:cNvPr id="39" name="직사각형 38"/>
              <p:cNvSpPr/>
              <p:nvPr/>
            </p:nvSpPr>
            <p:spPr>
              <a:xfrm>
                <a:off x="8787660" y="3660385"/>
                <a:ext cx="307327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qc_spike_plot_dc_sub-caps003_task-CAPS_run-01_bold</a:t>
                </a:r>
              </a:p>
            </p:txBody>
          </p:sp>
          <p:sp>
            <p:nvSpPr>
              <p:cNvPr id="40" name="텍스트 상자 39"/>
              <p:cNvSpPr txBox="1"/>
              <p:nvPr/>
            </p:nvSpPr>
            <p:spPr>
              <a:xfrm>
                <a:off x="223993" y="241810"/>
                <a:ext cx="162256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1600" b="1" dirty="0">
                    <a:solidFill>
                      <a:srgbClr val="C00000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Example QC images</a:t>
                </a:r>
                <a:endParaRPr kumimoji="1" lang="ko-KR" altLang="en-US" sz="1600" b="1" dirty="0">
                  <a:solidFill>
                    <a:srgbClr val="C00000"/>
                  </a:solidFill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</p:grp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993" y="4599873"/>
              <a:ext cx="3365232" cy="33118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0061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676</Words>
  <Application>Microsoft Macintosh PowerPoint</Application>
  <PresentationFormat>와이드스크린</PresentationFormat>
  <Paragraphs>121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PT Sans Narrow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Choong-wan Woo</dc:creator>
  <cp:lastModifiedBy>Choong-wan Woo</cp:lastModifiedBy>
  <cp:revision>18</cp:revision>
  <dcterms:created xsi:type="dcterms:W3CDTF">2018-01-20T11:25:54Z</dcterms:created>
  <dcterms:modified xsi:type="dcterms:W3CDTF">2018-03-20T01:48:34Z</dcterms:modified>
</cp:coreProperties>
</file>