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400"/>
    <a:srgbClr val="FE8500"/>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A60-7F10-4563-98C6-9AE5A37D92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30855E4-E2AE-4F47-8ED3-57BC2C442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C9AD7B4-5C17-4EBC-B972-B2A4225C7DC4}"/>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4F03D314-026A-4E14-AC93-BA97732F1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48BACD-E129-4D7F-9BA7-B963D57484B1}"/>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42426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5695-228A-4E77-848B-5C1F8A9AB64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671749F-91BF-44EC-AFA8-EF512D8420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12F22E-9D9F-4F50-93E1-F59D30F2B3B5}"/>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0E6EBEE5-F9E9-4E10-B7AE-A28C3797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BEF9FE-D251-4CB8-9C7F-3FDC13EE8D81}"/>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7703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091F9-ACA4-4BB5-9D15-9A518746D58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B057EBF-2641-4869-8A1F-D53C734330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8412FD6-E09A-4A22-A0DE-6FBD79D94351}"/>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E1B936DF-0DA2-4FD5-96C2-9C7440DD6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FAB92-E540-4776-900C-66F9C0339870}"/>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75150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AFBB-BBF5-4C12-A479-771CA57AE0E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0908095-4548-4BBC-9CDD-DBBBA112C7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3AA5E1-9572-47EB-A712-99FC4E105BD9}"/>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28509008-97EB-426C-84A0-FE6A4EC10D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533883-0B99-4652-8B67-DEE5BF981649}"/>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284690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4FD8-8094-4290-87DB-253C95DD63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DA7B7DF-0372-4084-A70F-3CCB0AF15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AE48D2-8017-4940-B2A8-2F225089EBEE}"/>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31F88BF3-D97E-4385-B9DA-0ABC00249F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24C835-2B34-489D-9AA2-B0550B50FE4A}"/>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186891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B2BD-1134-437D-8E11-9FD39B63B76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3D0907D-7F0B-451C-A42F-6C9B6A9C7A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545279C-DFDB-4D5F-AC2F-B794D00BBA9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36B5947-A7D6-42F3-ACB9-32F0D18B2B18}"/>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6" name="Footer Placeholder 5">
            <a:extLst>
              <a:ext uri="{FF2B5EF4-FFF2-40B4-BE49-F238E27FC236}">
                <a16:creationId xmlns:a16="http://schemas.microsoft.com/office/drawing/2014/main" id="{C163AC57-AACB-40D3-8558-65E7202606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9D540D-CF52-4A67-B305-723D6204C197}"/>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1663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4BCA-D01F-4856-A623-D0A38909128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6841BFE-2264-466F-9900-37EDDBC6D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7E3253-CFF2-47F3-B5E2-256FD52DED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2317ED5-5455-4EF2-AC81-98A0D2F36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CA491F-5084-4717-AE75-2D1F092F76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5C396B3-2896-453F-A442-124EEB7FD899}"/>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8" name="Footer Placeholder 7">
            <a:extLst>
              <a:ext uri="{FF2B5EF4-FFF2-40B4-BE49-F238E27FC236}">
                <a16:creationId xmlns:a16="http://schemas.microsoft.com/office/drawing/2014/main" id="{EA233C88-5569-4431-8A17-9B2B8543E6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050F2F-1641-4352-ADC0-379AFEB29EDA}"/>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317227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9BD1-4A32-4EE6-8996-6FEC5169B9A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B5ACD0C-BCF7-4E45-96ED-F15E8AA66981}"/>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4" name="Footer Placeholder 3">
            <a:extLst>
              <a:ext uri="{FF2B5EF4-FFF2-40B4-BE49-F238E27FC236}">
                <a16:creationId xmlns:a16="http://schemas.microsoft.com/office/drawing/2014/main" id="{F83A9965-4B17-4E28-99DB-CFDE02BD8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7927F7-AC73-470A-99CE-28EB2A80DDCE}"/>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232037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8D3CC-F418-40B7-BF5C-5DE35E81EC64}"/>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3" name="Footer Placeholder 2">
            <a:extLst>
              <a:ext uri="{FF2B5EF4-FFF2-40B4-BE49-F238E27FC236}">
                <a16:creationId xmlns:a16="http://schemas.microsoft.com/office/drawing/2014/main" id="{B98F7D4F-67FF-4CAE-A93A-425B72F6CD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7A1247-9E16-4FCC-B541-7BF6FA2A4A33}"/>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175321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8CD1-17A8-4864-BD40-5AD38F3027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F02EEE8-D559-4DCD-9633-40AEAD943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5850759-CA1E-457D-8398-C8018D9A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8F489E-E724-489A-B114-3BCA19A31123}"/>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6" name="Footer Placeholder 5">
            <a:extLst>
              <a:ext uri="{FF2B5EF4-FFF2-40B4-BE49-F238E27FC236}">
                <a16:creationId xmlns:a16="http://schemas.microsoft.com/office/drawing/2014/main" id="{E6E4BAD7-3FA7-4E37-820F-39D57A6032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19D977-391B-4454-9B3B-9BC2F5C4F290}"/>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32632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5319-8122-4946-8F9D-1B2CA56786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44A33B5-42E1-4A74-9200-A52250057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1C3623-4F6E-4155-855D-37B0BD89B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627BD0-E0DC-436C-B571-12DC3E36C810}"/>
              </a:ext>
            </a:extLst>
          </p:cNvPr>
          <p:cNvSpPr>
            <a:spLocks noGrp="1"/>
          </p:cNvSpPr>
          <p:nvPr>
            <p:ph type="dt" sz="half" idx="10"/>
          </p:nvPr>
        </p:nvSpPr>
        <p:spPr/>
        <p:txBody>
          <a:bodyPr/>
          <a:lstStyle/>
          <a:p>
            <a:fld id="{EDBB68CB-D708-4F2B-A9DB-A16BD0DEB812}" type="datetimeFigureOut">
              <a:rPr lang="en-GB" smtClean="0"/>
              <a:t>16/07/2024</a:t>
            </a:fld>
            <a:endParaRPr lang="en-GB"/>
          </a:p>
        </p:txBody>
      </p:sp>
      <p:sp>
        <p:nvSpPr>
          <p:cNvPr id="6" name="Footer Placeholder 5">
            <a:extLst>
              <a:ext uri="{FF2B5EF4-FFF2-40B4-BE49-F238E27FC236}">
                <a16:creationId xmlns:a16="http://schemas.microsoft.com/office/drawing/2014/main" id="{A7F400AD-1B0C-46E6-86BE-B8EFB494E8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51482-D938-4D1B-8FFE-F7D409DA23B0}"/>
              </a:ext>
            </a:extLst>
          </p:cNvPr>
          <p:cNvSpPr>
            <a:spLocks noGrp="1"/>
          </p:cNvSpPr>
          <p:nvPr>
            <p:ph type="sldNum" sz="quarter" idx="12"/>
          </p:nvPr>
        </p:nvSpPr>
        <p:spPr/>
        <p:txBody>
          <a:bodyPr/>
          <a:lstStyle/>
          <a:p>
            <a:fld id="{202D3DD0-B471-494B-9D38-7919A080FE2D}" type="slidenum">
              <a:rPr lang="en-GB" smtClean="0"/>
              <a:t>‹#›</a:t>
            </a:fld>
            <a:endParaRPr lang="en-GB"/>
          </a:p>
        </p:txBody>
      </p:sp>
    </p:spTree>
    <p:extLst>
      <p:ext uri="{BB962C8B-B14F-4D97-AF65-F5344CB8AC3E}">
        <p14:creationId xmlns:p14="http://schemas.microsoft.com/office/powerpoint/2010/main" val="106685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B8342D-9EB5-499D-9750-7672956A7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8D3320A-5204-47ED-9E13-A99AFC96B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2AF9A3A-07CA-4C5D-8CCC-BFCF0A54A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B68CB-D708-4F2B-A9DB-A16BD0DEB812}" type="datetimeFigureOut">
              <a:rPr lang="en-GB" smtClean="0"/>
              <a:t>16/07/2024</a:t>
            </a:fld>
            <a:endParaRPr lang="en-GB"/>
          </a:p>
        </p:txBody>
      </p:sp>
      <p:sp>
        <p:nvSpPr>
          <p:cNvPr id="5" name="Footer Placeholder 4">
            <a:extLst>
              <a:ext uri="{FF2B5EF4-FFF2-40B4-BE49-F238E27FC236}">
                <a16:creationId xmlns:a16="http://schemas.microsoft.com/office/drawing/2014/main" id="{531E1CA8-01BD-4B42-95D3-F437A3156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903834-CCDD-41F2-BC55-E3406EC05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D3DD0-B471-494B-9D38-7919A080FE2D}" type="slidenum">
              <a:rPr lang="en-GB" smtClean="0"/>
              <a:t>‹#›</a:t>
            </a:fld>
            <a:endParaRPr lang="en-GB"/>
          </a:p>
        </p:txBody>
      </p:sp>
    </p:spTree>
    <p:extLst>
      <p:ext uri="{BB962C8B-B14F-4D97-AF65-F5344CB8AC3E}">
        <p14:creationId xmlns:p14="http://schemas.microsoft.com/office/powerpoint/2010/main" val="20802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menia.eregulations.org/Contacts/7?l=en"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id/photo/545992"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xhere.com/id/photo/545992"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2B71471-F38A-4497-8A44-C3783B30BAF5}"/>
              </a:ext>
            </a:extLst>
          </p:cNvPr>
          <p:cNvSpPr/>
          <p:nvPr/>
        </p:nvSpPr>
        <p:spPr>
          <a:xfrm>
            <a:off x="8637472" y="-4"/>
            <a:ext cx="3575138" cy="6879335"/>
          </a:xfrm>
          <a:prstGeom prst="rect">
            <a:avLst/>
          </a:prstGeom>
          <a:solidFill>
            <a:srgbClr val="00D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810BB6-082C-4381-A2FA-CA0A986F43C6}"/>
              </a:ext>
            </a:extLst>
          </p:cNvPr>
          <p:cNvSpPr/>
          <p:nvPr/>
        </p:nvSpPr>
        <p:spPr>
          <a:xfrm flipV="1">
            <a:off x="6284" y="-4"/>
            <a:ext cx="8451916"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BD4B89-11F9-4CBD-8029-4E787537DBE7}"/>
              </a:ext>
            </a:extLst>
          </p:cNvPr>
          <p:cNvSpPr txBox="1"/>
          <p:nvPr/>
        </p:nvSpPr>
        <p:spPr>
          <a:xfrm>
            <a:off x="846607" y="1492626"/>
            <a:ext cx="4783792" cy="3354765"/>
          </a:xfrm>
          <a:prstGeom prst="rect">
            <a:avLst/>
          </a:prstGeom>
          <a:noFill/>
        </p:spPr>
        <p:txBody>
          <a:bodyPr wrap="square" rtlCol="0">
            <a:spAutoFit/>
          </a:bodyPr>
          <a:lstStyle/>
          <a:p>
            <a:r>
              <a:rPr lang="en-GB" sz="6000" b="1" dirty="0">
                <a:solidFill>
                  <a:schemeClr val="bg1"/>
                </a:solidFill>
                <a:latin typeface="Constantia" panose="02030602050306030303" pitchFamily="18" charset="0"/>
              </a:rPr>
              <a:t>Data Analytics with </a:t>
            </a:r>
            <a:r>
              <a:rPr lang="en-GB" sz="6000" b="1" dirty="0">
                <a:solidFill>
                  <a:srgbClr val="00D400"/>
                </a:solidFill>
                <a:latin typeface="Constantia" panose="02030602050306030303" pitchFamily="18" charset="0"/>
              </a:rPr>
              <a:t>SQL</a:t>
            </a:r>
          </a:p>
          <a:p>
            <a:r>
              <a:rPr lang="en-GB" sz="3200" b="1" dirty="0">
                <a:solidFill>
                  <a:schemeClr val="bg1">
                    <a:lumMod val="95000"/>
                  </a:schemeClr>
                </a:solidFill>
                <a:latin typeface="Constantia" panose="02030602050306030303" pitchFamily="18" charset="0"/>
              </a:rPr>
              <a:t>(Capstone Project)</a:t>
            </a:r>
            <a:endParaRPr lang="en-GB" sz="4000" b="1" dirty="0">
              <a:solidFill>
                <a:schemeClr val="bg1">
                  <a:lumMod val="95000"/>
                </a:schemeClr>
              </a:solidFill>
              <a:latin typeface="Constantia" panose="02030602050306030303" pitchFamily="18" charset="0"/>
            </a:endParaRPr>
          </a:p>
        </p:txBody>
      </p:sp>
      <p:grpSp>
        <p:nvGrpSpPr>
          <p:cNvPr id="9" name="Group 8">
            <a:extLst>
              <a:ext uri="{FF2B5EF4-FFF2-40B4-BE49-F238E27FC236}">
                <a16:creationId xmlns:a16="http://schemas.microsoft.com/office/drawing/2014/main" id="{DF38256A-D6E3-4270-AC9D-446495DB7A33}"/>
              </a:ext>
            </a:extLst>
          </p:cNvPr>
          <p:cNvGrpSpPr/>
          <p:nvPr/>
        </p:nvGrpSpPr>
        <p:grpSpPr>
          <a:xfrm>
            <a:off x="7374494" y="1024873"/>
            <a:ext cx="3151315" cy="5184769"/>
            <a:chOff x="7748929" y="-158180"/>
            <a:chExt cx="3915710" cy="7155487"/>
          </a:xfrm>
          <a:blipFill dpi="0" rotWithShape="1">
            <a:blip r:embed="rId2"/>
            <a:srcRect/>
            <a:stretch>
              <a:fillRect l="-2000" r="1000" b="-1000"/>
            </a:stretch>
          </a:blipFill>
          <a:effectLst>
            <a:outerShdw blurRad="50800" dist="38100" dir="2700000" algn="tl" rotWithShape="0">
              <a:prstClr val="black">
                <a:alpha val="40000"/>
              </a:prstClr>
            </a:outerShdw>
          </a:effectLst>
        </p:grpSpPr>
        <p:sp>
          <p:nvSpPr>
            <p:cNvPr id="10" name="Rectangle 9">
              <a:extLst>
                <a:ext uri="{FF2B5EF4-FFF2-40B4-BE49-F238E27FC236}">
                  <a16:creationId xmlns:a16="http://schemas.microsoft.com/office/drawing/2014/main" id="{79C23068-F24E-4388-844B-81A85C3B542E}"/>
                </a:ext>
              </a:extLst>
            </p:cNvPr>
            <p:cNvSpPr/>
            <p:nvPr/>
          </p:nvSpPr>
          <p:spPr>
            <a:xfrm rot="1800000">
              <a:off x="9040899" y="-137481"/>
              <a:ext cx="1541249" cy="680579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0B0BAC-ED22-47C3-9FF1-950E5FD2A1EB}"/>
                </a:ext>
              </a:extLst>
            </p:cNvPr>
            <p:cNvSpPr/>
            <p:nvPr/>
          </p:nvSpPr>
          <p:spPr>
            <a:xfrm rot="1800000">
              <a:off x="10208699" y="2459559"/>
              <a:ext cx="1455940" cy="453774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AC2B5D-17FE-4D22-8FB1-C3A498371A11}"/>
                </a:ext>
              </a:extLst>
            </p:cNvPr>
            <p:cNvSpPr/>
            <p:nvPr/>
          </p:nvSpPr>
          <p:spPr>
            <a:xfrm rot="1800000">
              <a:off x="7748929" y="-158180"/>
              <a:ext cx="1455940" cy="45377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640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2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1"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260871" y="3811007"/>
            <a:ext cx="3996468" cy="2800767"/>
          </a:xfrm>
          <a:prstGeom prst="rect">
            <a:avLst/>
          </a:prstGeom>
          <a:noFill/>
        </p:spPr>
        <p:txBody>
          <a:bodyPr wrap="square" rtlCol="0">
            <a:spAutoFit/>
          </a:bodyPr>
          <a:lstStyle/>
          <a:p>
            <a:r>
              <a:rPr lang="en-GB" sz="4400" b="1" dirty="0">
                <a:solidFill>
                  <a:schemeClr val="bg1"/>
                </a:solidFill>
                <a:latin typeface="Constantia" panose="02030602050306030303" pitchFamily="18" charset="0"/>
              </a:rPr>
              <a:t>Database Design for a Microfinance Bank</a:t>
            </a:r>
          </a:p>
        </p:txBody>
      </p:sp>
      <p:sp>
        <p:nvSpPr>
          <p:cNvPr id="4" name="Rectangle: Rounded Corners 3">
            <a:extLst>
              <a:ext uri="{FF2B5EF4-FFF2-40B4-BE49-F238E27FC236}">
                <a16:creationId xmlns:a16="http://schemas.microsoft.com/office/drawing/2014/main" id="{28634A9D-A0B2-4CCA-B70A-898DCEE6EBC2}"/>
              </a:ext>
            </a:extLst>
          </p:cNvPr>
          <p:cNvSpPr/>
          <p:nvPr/>
        </p:nvSpPr>
        <p:spPr>
          <a:xfrm>
            <a:off x="4838699" y="489648"/>
            <a:ext cx="1497557" cy="403412"/>
          </a:xfrm>
          <a:prstGeom prst="roundRect">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4293EF4-A1BE-4DCE-A85A-753B368773C8}"/>
              </a:ext>
            </a:extLst>
          </p:cNvPr>
          <p:cNvSpPr/>
          <p:nvPr/>
        </p:nvSpPr>
        <p:spPr>
          <a:xfrm>
            <a:off x="4838698" y="3976918"/>
            <a:ext cx="1497557" cy="403412"/>
          </a:xfrm>
          <a:prstGeom prst="roundRect">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6554FBFB-D4CA-46ED-A320-4ED57A242E3D}"/>
              </a:ext>
            </a:extLst>
          </p:cNvPr>
          <p:cNvSpPr txBox="1"/>
          <p:nvPr/>
        </p:nvSpPr>
        <p:spPr>
          <a:xfrm>
            <a:off x="4838699" y="406335"/>
            <a:ext cx="6831106" cy="5757858"/>
          </a:xfrm>
          <a:prstGeom prst="rect">
            <a:avLst/>
          </a:prstGeom>
          <a:noFill/>
        </p:spPr>
        <p:txBody>
          <a:bodyPr wrap="square" rtlCol="0">
            <a:spAutoFit/>
          </a:bodyPr>
          <a:lstStyle/>
          <a:p>
            <a:pPr>
              <a:lnSpc>
                <a:spcPct val="150000"/>
              </a:lnSpc>
              <a:spcAft>
                <a:spcPts val="800"/>
              </a:spcAft>
            </a:pP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Background:</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1800" dirty="0">
                <a:solidFill>
                  <a:srgbClr val="FE8500"/>
                </a:solidFill>
                <a:effectLst/>
                <a:latin typeface="Abadi" panose="020B0604020104020204" pitchFamily="34" charset="0"/>
                <a:ea typeface="Calibri" panose="020F0502020204030204" pitchFamily="34" charset="0"/>
                <a:cs typeface="Times New Roman" panose="02020603050405020304" pitchFamily="18" charset="0"/>
              </a:rPr>
              <a:t>Amdor Microfinance Bank</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is a leading financial institution in Lagos, Nigeria, dedicated to providing financial services to small businesses and individuals. The bank aims to support financial inclusion by offering savings accounts, loans, and transaction services to its customers. As the bank expands, it requires a robust database system to manage its customer information, bank transactions, and loan details efficiently.</a:t>
            </a:r>
          </a:p>
          <a:p>
            <a:pPr>
              <a:lnSpc>
                <a:spcPct val="150000"/>
              </a:lnSpc>
              <a:spcAft>
                <a:spcPts val="800"/>
              </a:spcAft>
            </a:pP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Objective:</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The objective of this capstone project is to design and implement a PostgreSQL database for Amdor Microfinance Bank. The database will store customer information, track bank transactions, manage loans, and record loan payments.</a:t>
            </a:r>
            <a:endParaRPr lang="en-GB" dirty="0">
              <a:solidFill>
                <a:schemeClr val="bg1">
                  <a:lumMod val="95000"/>
                </a:schemeClr>
              </a:solidFill>
              <a:latin typeface="Abadi" panose="020B0604020104020204" pitchFamily="34" charset="0"/>
            </a:endParaRPr>
          </a:p>
        </p:txBody>
      </p:sp>
      <p:sp>
        <p:nvSpPr>
          <p:cNvPr id="14" name="Rectangle 13">
            <a:extLst>
              <a:ext uri="{FF2B5EF4-FFF2-40B4-BE49-F238E27FC236}">
                <a16:creationId xmlns:a16="http://schemas.microsoft.com/office/drawing/2014/main" id="{E360F40B-DCE4-4ABD-8C63-EA04B53C4656}"/>
              </a:ext>
            </a:extLst>
          </p:cNvPr>
          <p:cNvSpPr/>
          <p:nvPr/>
        </p:nvSpPr>
        <p:spPr>
          <a:xfrm>
            <a:off x="4383742" y="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68DFDA-D4F4-4F7D-92EF-2AC85C12D918}"/>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1.</a:t>
            </a:r>
          </a:p>
        </p:txBody>
      </p:sp>
      <p:pic>
        <p:nvPicPr>
          <p:cNvPr id="7" name="Picture 6">
            <a:extLst>
              <a:ext uri="{FF2B5EF4-FFF2-40B4-BE49-F238E27FC236}">
                <a16:creationId xmlns:a16="http://schemas.microsoft.com/office/drawing/2014/main" id="{7A944F68-F433-460D-A8BD-153BDE0380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625" y="747837"/>
            <a:ext cx="4282494" cy="3071160"/>
          </a:xfrm>
          <a:prstGeom prst="rect">
            <a:avLst/>
          </a:prstGeom>
        </p:spPr>
      </p:pic>
    </p:spTree>
    <p:extLst>
      <p:ext uri="{BB962C8B-B14F-4D97-AF65-F5344CB8AC3E}">
        <p14:creationId xmlns:p14="http://schemas.microsoft.com/office/powerpoint/2010/main" val="14204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1"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8299973" y="2444872"/>
            <a:ext cx="3496685" cy="1569660"/>
          </a:xfrm>
          <a:prstGeom prst="rect">
            <a:avLst/>
          </a:prstGeom>
          <a:noFill/>
        </p:spPr>
        <p:txBody>
          <a:bodyPr wrap="square" rtlCol="0">
            <a:spAutoFit/>
          </a:bodyPr>
          <a:lstStyle/>
          <a:p>
            <a:pPr algn="ctr"/>
            <a:r>
              <a:rPr lang="en-GB" sz="4800" b="1" dirty="0">
                <a:solidFill>
                  <a:schemeClr val="bg1"/>
                </a:solidFill>
                <a:latin typeface="Constantia" panose="02030602050306030303" pitchFamily="18" charset="0"/>
              </a:rPr>
              <a:t>Database Structure</a:t>
            </a:r>
          </a:p>
        </p:txBody>
      </p:sp>
      <p:sp>
        <p:nvSpPr>
          <p:cNvPr id="3" name="TextBox 2">
            <a:extLst>
              <a:ext uri="{FF2B5EF4-FFF2-40B4-BE49-F238E27FC236}">
                <a16:creationId xmlns:a16="http://schemas.microsoft.com/office/drawing/2014/main" id="{6554FBFB-D4CA-46ED-A320-4ED57A242E3D}"/>
              </a:ext>
            </a:extLst>
          </p:cNvPr>
          <p:cNvSpPr txBox="1"/>
          <p:nvPr/>
        </p:nvSpPr>
        <p:spPr>
          <a:xfrm>
            <a:off x="155987" y="525180"/>
            <a:ext cx="6831106" cy="5409045"/>
          </a:xfrm>
          <a:prstGeom prst="rect">
            <a:avLst/>
          </a:prstGeom>
          <a:noFill/>
        </p:spPr>
        <p:txBody>
          <a:bodyPr wrap="square" rtlCol="0">
            <a:spAutoFit/>
          </a:bodyPr>
          <a:lstStyle/>
          <a:p>
            <a:pPr marL="285750" indent="-285750">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Create a database named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amdor_microfinance_bank</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Create tables to store customers, bank transactions, loans, and loan payments information.</a:t>
            </a:r>
          </a:p>
          <a:p>
            <a:pPr marL="285750" indent="-285750">
              <a:lnSpc>
                <a:spcPct val="150000"/>
              </a:lnSpc>
              <a:spcAft>
                <a:spcPts val="800"/>
              </a:spcAft>
              <a:buClr>
                <a:srgbClr val="00D400"/>
              </a:buClr>
              <a:buFont typeface="Wingdings 2" panose="05020102010507070707" pitchFamily="18" charset="2"/>
              <a:buChar char=""/>
            </a:pPr>
            <a:endPar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1800" b="1" dirty="0">
                <a:solidFill>
                  <a:srgbClr val="00D400"/>
                </a:solidFill>
                <a:effectLst/>
                <a:latin typeface="Abadi" panose="020B0604020104020204" pitchFamily="34" charset="0"/>
                <a:ea typeface="Calibri" panose="020F0502020204030204" pitchFamily="34" charset="0"/>
                <a:cs typeface="Times New Roman" panose="02020603050405020304" pitchFamily="18" charset="0"/>
              </a:rPr>
              <a:t>Customers Table: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customer_id</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name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gender</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date_of_birth</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location</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email</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phone_number</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registration_date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exit_date</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1800" b="1" dirty="0">
                <a:solidFill>
                  <a:srgbClr val="00D400"/>
                </a:solidFill>
                <a:effectLst/>
                <a:latin typeface="Abadi" panose="020B0604020104020204" pitchFamily="34" charset="0"/>
                <a:ea typeface="Calibri" panose="020F0502020204030204" pitchFamily="34" charset="0"/>
                <a:cs typeface="Times New Roman" panose="02020603050405020304" pitchFamily="18" charset="0"/>
              </a:rPr>
              <a:t>Bank Transactions Table: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transaction_id</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customer_id</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transaction_date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transaction_type</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(credit or debit)</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transaction_detail</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(incoming transfer, bill payment, or outgoing transfer)</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amount, status (failed or successful)</a:t>
            </a:r>
          </a:p>
          <a:p>
            <a:pPr>
              <a:lnSpc>
                <a:spcPct val="150000"/>
              </a:lnSpc>
              <a:spcAft>
                <a:spcPts val="800"/>
              </a:spcAft>
            </a:pPr>
            <a:r>
              <a:rPr lang="en-GB" sz="1800" b="1" dirty="0">
                <a:solidFill>
                  <a:srgbClr val="00D400"/>
                </a:solidFill>
                <a:effectLst/>
                <a:latin typeface="Abadi" panose="020B0604020104020204" pitchFamily="34" charset="0"/>
                <a:ea typeface="Calibri" panose="020F0502020204030204" pitchFamily="34" charset="0"/>
                <a:cs typeface="Times New Roman" panose="02020603050405020304" pitchFamily="18" charset="0"/>
              </a:rPr>
              <a:t>Loans Table: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loan_id</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dirty="0" err="1">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loan_</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date</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customer_id</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amount</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dirty="0" err="1">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due_date</a:t>
            </a: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 </a:t>
            </a:r>
            <a:r>
              <a:rPr lang="en-GB" sz="1800" b="1" dirty="0">
                <a:solidFill>
                  <a:srgbClr val="00D400"/>
                </a:solidFill>
                <a:effectLst/>
                <a:latin typeface="Abadi" panose="020B0604020104020204" pitchFamily="34" charset="0"/>
                <a:ea typeface="Calibri" panose="020F0502020204030204" pitchFamily="34" charset="0"/>
                <a:cs typeface="Times New Roman" panose="02020603050405020304" pitchFamily="18" charset="0"/>
              </a:rPr>
              <a:t>Loan Payments Table:</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payment_id</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loan_id</a:t>
            </a: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payment_date</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E360F40B-DCE4-4ABD-8C63-EA04B53C4656}"/>
              </a:ext>
            </a:extLst>
          </p:cNvPr>
          <p:cNvSpPr/>
          <p:nvPr/>
        </p:nvSpPr>
        <p:spPr>
          <a:xfrm>
            <a:off x="7858911" y="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796232B-1865-41AB-86B1-1941A4F14D58}"/>
              </a:ext>
            </a:extLst>
          </p:cNvPr>
          <p:cNvSpPr/>
          <p:nvPr/>
        </p:nvSpPr>
        <p:spPr>
          <a:xfrm>
            <a:off x="11521254" y="86512"/>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1.</a:t>
            </a:r>
          </a:p>
        </p:txBody>
      </p:sp>
    </p:spTree>
    <p:extLst>
      <p:ext uri="{BB962C8B-B14F-4D97-AF65-F5344CB8AC3E}">
        <p14:creationId xmlns:p14="http://schemas.microsoft.com/office/powerpoint/2010/main" val="61074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0"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181330" y="2804677"/>
            <a:ext cx="3912894" cy="830997"/>
          </a:xfrm>
          <a:prstGeom prst="rect">
            <a:avLst/>
          </a:prstGeom>
          <a:noFill/>
        </p:spPr>
        <p:txBody>
          <a:bodyPr wrap="square" rtlCol="0">
            <a:spAutoFit/>
          </a:bodyPr>
          <a:lstStyle/>
          <a:p>
            <a:pPr algn="ctr"/>
            <a:r>
              <a:rPr lang="en-GB" sz="4800" b="1" dirty="0">
                <a:solidFill>
                  <a:schemeClr val="bg1"/>
                </a:solidFill>
                <a:latin typeface="Constantia" panose="02030602050306030303" pitchFamily="18" charset="0"/>
              </a:rPr>
              <a:t>Deliverables</a:t>
            </a:r>
          </a:p>
        </p:txBody>
      </p:sp>
      <p:sp>
        <p:nvSpPr>
          <p:cNvPr id="3" name="TextBox 2">
            <a:extLst>
              <a:ext uri="{FF2B5EF4-FFF2-40B4-BE49-F238E27FC236}">
                <a16:creationId xmlns:a16="http://schemas.microsoft.com/office/drawing/2014/main" id="{6554FBFB-D4CA-46ED-A320-4ED57A242E3D}"/>
              </a:ext>
            </a:extLst>
          </p:cNvPr>
          <p:cNvSpPr txBox="1"/>
          <p:nvPr/>
        </p:nvSpPr>
        <p:spPr>
          <a:xfrm>
            <a:off x="4354129" y="147918"/>
            <a:ext cx="7350917" cy="6583725"/>
          </a:xfrm>
          <a:prstGeom prst="rect">
            <a:avLst/>
          </a:prstGeom>
          <a:noFill/>
        </p:spPr>
        <p:txBody>
          <a:bodyPr wrap="square" rtlCol="0">
            <a:spAutoFit/>
          </a:bodyPr>
          <a:lstStyle/>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 well created database having the necessary tables, constraints and information. Tables should contain a good number of entries</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An entity relationship (ER) diagram</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 separate </a:t>
            </a:r>
            <a:r>
              <a:rPr lang="en-GB" dirty="0" err="1">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sql</a:t>
            </a: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 script for database creation and database query/analysis</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At least 5 queries, which includes a query to see the status of loans (on time payment, late payment or overdue)</a:t>
            </a:r>
          </a:p>
          <a:p>
            <a:pPr marL="1200150" lvl="2"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Hint: Using CASE WHEN, set conditions for the loan status</a:t>
            </a:r>
          </a:p>
          <a:p>
            <a:pPr marL="1200150" lvl="2"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On time payment: when the payment date is not greater than the due date</a:t>
            </a:r>
          </a:p>
          <a:p>
            <a:pPr marL="1200150" lvl="2"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Late payment: when the payment that is greater than the due date</a:t>
            </a:r>
            <a:endParaRPr lang="en-GB"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marL="1200150" lvl="2"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Overdue: when the payment date is null and the current date is greater than the due date</a:t>
            </a:r>
          </a:p>
        </p:txBody>
      </p:sp>
      <p:sp>
        <p:nvSpPr>
          <p:cNvPr id="14" name="Rectangle 13">
            <a:extLst>
              <a:ext uri="{FF2B5EF4-FFF2-40B4-BE49-F238E27FC236}">
                <a16:creationId xmlns:a16="http://schemas.microsoft.com/office/drawing/2014/main" id="{E360F40B-DCE4-4ABD-8C63-EA04B53C4656}"/>
              </a:ext>
            </a:extLst>
          </p:cNvPr>
          <p:cNvSpPr/>
          <p:nvPr/>
        </p:nvSpPr>
        <p:spPr>
          <a:xfrm>
            <a:off x="4275554" y="-2134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C2F6231-102B-46BA-827D-2366FE4EF714}"/>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1.</a:t>
            </a:r>
          </a:p>
        </p:txBody>
      </p:sp>
    </p:spTree>
    <p:extLst>
      <p:ext uri="{BB962C8B-B14F-4D97-AF65-F5344CB8AC3E}">
        <p14:creationId xmlns:p14="http://schemas.microsoft.com/office/powerpoint/2010/main" val="53038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0"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181330" y="2927453"/>
            <a:ext cx="3912894" cy="830997"/>
          </a:xfrm>
          <a:prstGeom prst="rect">
            <a:avLst/>
          </a:prstGeom>
          <a:noFill/>
        </p:spPr>
        <p:txBody>
          <a:bodyPr wrap="square" rtlCol="0">
            <a:spAutoFit/>
          </a:bodyPr>
          <a:lstStyle/>
          <a:p>
            <a:pPr algn="ctr"/>
            <a:r>
              <a:rPr lang="en-GB" sz="4800" b="1" dirty="0">
                <a:solidFill>
                  <a:schemeClr val="bg1"/>
                </a:solidFill>
                <a:latin typeface="Constantia" panose="02030602050306030303" pitchFamily="18" charset="0"/>
              </a:rPr>
              <a:t>Deliverables</a:t>
            </a:r>
          </a:p>
        </p:txBody>
      </p:sp>
      <p:sp>
        <p:nvSpPr>
          <p:cNvPr id="3" name="TextBox 2">
            <a:extLst>
              <a:ext uri="{FF2B5EF4-FFF2-40B4-BE49-F238E27FC236}">
                <a16:creationId xmlns:a16="http://schemas.microsoft.com/office/drawing/2014/main" id="{6554FBFB-D4CA-46ED-A320-4ED57A242E3D}"/>
              </a:ext>
            </a:extLst>
          </p:cNvPr>
          <p:cNvSpPr txBox="1"/>
          <p:nvPr/>
        </p:nvSpPr>
        <p:spPr>
          <a:xfrm>
            <a:off x="4581178" y="793375"/>
            <a:ext cx="7350917" cy="5234638"/>
          </a:xfrm>
          <a:prstGeom prst="rect">
            <a:avLst/>
          </a:prstGeom>
          <a:noFill/>
        </p:spPr>
        <p:txBody>
          <a:bodyPr wrap="square" rtlCol="0">
            <a:spAutoFit/>
          </a:bodyPr>
          <a:lstStyle/>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Write a query to get the total number of customers based on the their loan status</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At least 2 views, which includes a view to see only credit transactions</a:t>
            </a:r>
          </a:p>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At least 2 procedures, which includes a procedure to update customer phone number</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At least 2 functions, which includes a function that returns results for customers li</a:t>
            </a: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ving in a specified city (e.g. Ikeja)</a:t>
            </a:r>
          </a:p>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 neat script</a:t>
            </a:r>
          </a:p>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Add comments where needed</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 well detailed report covering the data dictionary, reason for using specific constraints, methodology, and explanation of queries</a:t>
            </a:r>
          </a:p>
        </p:txBody>
      </p:sp>
      <p:sp>
        <p:nvSpPr>
          <p:cNvPr id="14" name="Rectangle 13">
            <a:extLst>
              <a:ext uri="{FF2B5EF4-FFF2-40B4-BE49-F238E27FC236}">
                <a16:creationId xmlns:a16="http://schemas.microsoft.com/office/drawing/2014/main" id="{E360F40B-DCE4-4ABD-8C63-EA04B53C4656}"/>
              </a:ext>
            </a:extLst>
          </p:cNvPr>
          <p:cNvSpPr/>
          <p:nvPr/>
        </p:nvSpPr>
        <p:spPr>
          <a:xfrm>
            <a:off x="4275554" y="-2134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C85F4B-FB91-45BA-9EEE-CA73A31992FF}"/>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1.</a:t>
            </a:r>
          </a:p>
        </p:txBody>
      </p:sp>
    </p:spTree>
    <p:extLst>
      <p:ext uri="{BB962C8B-B14F-4D97-AF65-F5344CB8AC3E}">
        <p14:creationId xmlns:p14="http://schemas.microsoft.com/office/powerpoint/2010/main" val="153752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1"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193638" y="4178624"/>
            <a:ext cx="3996468" cy="2123658"/>
          </a:xfrm>
          <a:prstGeom prst="rect">
            <a:avLst/>
          </a:prstGeom>
          <a:noFill/>
        </p:spPr>
        <p:txBody>
          <a:bodyPr wrap="square" rtlCol="0">
            <a:spAutoFit/>
          </a:bodyPr>
          <a:lstStyle/>
          <a:p>
            <a:r>
              <a:rPr lang="en-GB" sz="4400" b="1" dirty="0">
                <a:solidFill>
                  <a:schemeClr val="bg1">
                    <a:lumMod val="95000"/>
                  </a:schemeClr>
                </a:solidFill>
                <a:latin typeface="Constantia" panose="02030602050306030303" pitchFamily="18" charset="0"/>
              </a:rPr>
              <a:t>Motor Vehicle Thefts in New Zealand</a:t>
            </a:r>
          </a:p>
        </p:txBody>
      </p:sp>
      <p:sp>
        <p:nvSpPr>
          <p:cNvPr id="4" name="Rectangle: Rounded Corners 3">
            <a:extLst>
              <a:ext uri="{FF2B5EF4-FFF2-40B4-BE49-F238E27FC236}">
                <a16:creationId xmlns:a16="http://schemas.microsoft.com/office/drawing/2014/main" id="{28634A9D-A0B2-4CCA-B70A-898DCEE6EBC2}"/>
              </a:ext>
            </a:extLst>
          </p:cNvPr>
          <p:cNvSpPr/>
          <p:nvPr/>
        </p:nvSpPr>
        <p:spPr>
          <a:xfrm>
            <a:off x="4838699" y="489648"/>
            <a:ext cx="1497557" cy="403412"/>
          </a:xfrm>
          <a:prstGeom prst="roundRect">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24293EF4-A1BE-4DCE-A85A-753B368773C8}"/>
              </a:ext>
            </a:extLst>
          </p:cNvPr>
          <p:cNvSpPr/>
          <p:nvPr/>
        </p:nvSpPr>
        <p:spPr>
          <a:xfrm>
            <a:off x="4838698" y="3976918"/>
            <a:ext cx="1497557" cy="403412"/>
          </a:xfrm>
          <a:prstGeom prst="roundRect">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6554FBFB-D4CA-46ED-A320-4ED57A242E3D}"/>
              </a:ext>
            </a:extLst>
          </p:cNvPr>
          <p:cNvSpPr txBox="1"/>
          <p:nvPr/>
        </p:nvSpPr>
        <p:spPr>
          <a:xfrm>
            <a:off x="4838698" y="373915"/>
            <a:ext cx="6831106" cy="6275949"/>
          </a:xfrm>
          <a:prstGeom prst="rect">
            <a:avLst/>
          </a:prstGeom>
          <a:noFill/>
        </p:spPr>
        <p:txBody>
          <a:bodyPr wrap="square" rtlCol="0">
            <a:spAutoFit/>
          </a:bodyPr>
          <a:lstStyle/>
          <a:p>
            <a:pPr>
              <a:lnSpc>
                <a:spcPct val="150000"/>
              </a:lnSpc>
              <a:spcAft>
                <a:spcPts val="800"/>
              </a:spcAft>
            </a:pP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Background:</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The New Zealand Police Department maintains a Vehicle of Interest database, which includes records of stolen vehicles. This case study involves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analyzing</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six months of data to identify patterns and insights about vehicle thefts. Each record in the database represents a single stolen vehicle and includes information about the vehicle type, make, year, </a:t>
            </a:r>
            <a:r>
              <a:rPr lang="en-GB" sz="1800" dirty="0" err="1">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color</a:t>
            </a: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 date stolen, and the region where it was stolen.</a:t>
            </a:r>
          </a:p>
          <a:p>
            <a:pPr>
              <a:lnSpc>
                <a:spcPct val="150000"/>
              </a:lnSpc>
              <a:spcAft>
                <a:spcPts val="800"/>
              </a:spcAft>
            </a:pPr>
            <a:r>
              <a:rPr lang="en-GB" sz="1800" b="1"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Objective:</a:t>
            </a:r>
            <a:endPar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The objective of this case study is to perform a comprehensive analysis of the stolen vehicle data to answer the following questions:</a:t>
            </a:r>
          </a:p>
          <a:p>
            <a:pPr marL="342900" lvl="0" indent="-342900">
              <a:lnSpc>
                <a:spcPct val="150000"/>
              </a:lnSpc>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On what day of the week are vehicles most often and least often stolen?</a:t>
            </a:r>
          </a:p>
        </p:txBody>
      </p:sp>
      <p:sp>
        <p:nvSpPr>
          <p:cNvPr id="14" name="Rectangle 13">
            <a:extLst>
              <a:ext uri="{FF2B5EF4-FFF2-40B4-BE49-F238E27FC236}">
                <a16:creationId xmlns:a16="http://schemas.microsoft.com/office/drawing/2014/main" id="{E360F40B-DCE4-4ABD-8C63-EA04B53C4656}"/>
              </a:ext>
            </a:extLst>
          </p:cNvPr>
          <p:cNvSpPr/>
          <p:nvPr/>
        </p:nvSpPr>
        <p:spPr>
          <a:xfrm>
            <a:off x="4383742" y="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6C610B8-6F60-47FC-BA09-95ADB16DD45F}"/>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2.</a:t>
            </a:r>
          </a:p>
        </p:txBody>
      </p:sp>
      <p:pic>
        <p:nvPicPr>
          <p:cNvPr id="6" name="Picture 5">
            <a:extLst>
              <a:ext uri="{FF2B5EF4-FFF2-40B4-BE49-F238E27FC236}">
                <a16:creationId xmlns:a16="http://schemas.microsoft.com/office/drawing/2014/main" id="{01DA08A6-6F48-474C-BFFF-6F0300939F6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52" y="747837"/>
            <a:ext cx="4247663" cy="2831775"/>
          </a:xfrm>
          <a:prstGeom prst="rect">
            <a:avLst/>
          </a:prstGeom>
        </p:spPr>
      </p:pic>
    </p:spTree>
    <p:extLst>
      <p:ext uri="{BB962C8B-B14F-4D97-AF65-F5344CB8AC3E}">
        <p14:creationId xmlns:p14="http://schemas.microsoft.com/office/powerpoint/2010/main" val="400297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1"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193638" y="4178624"/>
            <a:ext cx="3996468" cy="2123658"/>
          </a:xfrm>
          <a:prstGeom prst="rect">
            <a:avLst/>
          </a:prstGeom>
          <a:noFill/>
        </p:spPr>
        <p:txBody>
          <a:bodyPr wrap="square" rtlCol="0">
            <a:spAutoFit/>
          </a:bodyPr>
          <a:lstStyle/>
          <a:p>
            <a:r>
              <a:rPr lang="en-GB" sz="4400" b="1" dirty="0">
                <a:solidFill>
                  <a:schemeClr val="bg1">
                    <a:lumMod val="95000"/>
                  </a:schemeClr>
                </a:solidFill>
                <a:latin typeface="Constantia" panose="02030602050306030303" pitchFamily="18" charset="0"/>
              </a:rPr>
              <a:t>Motor Vehicle Thefts in New Zealand</a:t>
            </a:r>
          </a:p>
        </p:txBody>
      </p:sp>
      <p:sp>
        <p:nvSpPr>
          <p:cNvPr id="3" name="TextBox 2">
            <a:extLst>
              <a:ext uri="{FF2B5EF4-FFF2-40B4-BE49-F238E27FC236}">
                <a16:creationId xmlns:a16="http://schemas.microsoft.com/office/drawing/2014/main" id="{6554FBFB-D4CA-46ED-A320-4ED57A242E3D}"/>
              </a:ext>
            </a:extLst>
          </p:cNvPr>
          <p:cNvSpPr txBox="1"/>
          <p:nvPr/>
        </p:nvSpPr>
        <p:spPr>
          <a:xfrm>
            <a:off x="4706197" y="962401"/>
            <a:ext cx="6831106" cy="2644185"/>
          </a:xfrm>
          <a:prstGeom prst="rect">
            <a:avLst/>
          </a:prstGeom>
          <a:noFill/>
        </p:spPr>
        <p:txBody>
          <a:bodyPr wrap="square" rtlCol="0">
            <a:spAutoFit/>
          </a:bodyPr>
          <a:lstStyle/>
          <a:p>
            <a:pPr marL="342900" lvl="0" indent="-342900">
              <a:lnSpc>
                <a:spcPct val="150000"/>
              </a:lnSpc>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What types of vehicles are most often and least often stolen? Does this vary by region?</a:t>
            </a:r>
          </a:p>
          <a:p>
            <a:pPr marL="342900" lvl="0" indent="-34290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What is the average age of the vehicles that are stolen? Does this vary based on the vehicle type?</a:t>
            </a:r>
          </a:p>
          <a:p>
            <a:pPr marL="342900" lvl="0" indent="-34290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Which regions have the most and least number of stolen vehicles? What are the characteristics of these regions?</a:t>
            </a:r>
            <a:endParaRPr lang="en-GB" dirty="0">
              <a:solidFill>
                <a:schemeClr val="bg1">
                  <a:lumMod val="95000"/>
                </a:schemeClr>
              </a:solidFill>
              <a:latin typeface="Abadi" panose="020B0604020104020204" pitchFamily="34" charset="0"/>
            </a:endParaRPr>
          </a:p>
        </p:txBody>
      </p:sp>
      <p:sp>
        <p:nvSpPr>
          <p:cNvPr id="14" name="Rectangle 13">
            <a:extLst>
              <a:ext uri="{FF2B5EF4-FFF2-40B4-BE49-F238E27FC236}">
                <a16:creationId xmlns:a16="http://schemas.microsoft.com/office/drawing/2014/main" id="{E360F40B-DCE4-4ABD-8C63-EA04B53C4656}"/>
              </a:ext>
            </a:extLst>
          </p:cNvPr>
          <p:cNvSpPr/>
          <p:nvPr/>
        </p:nvSpPr>
        <p:spPr>
          <a:xfrm>
            <a:off x="4383742" y="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6C610B8-6F60-47FC-BA09-95ADB16DD45F}"/>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2.</a:t>
            </a:r>
          </a:p>
        </p:txBody>
      </p:sp>
      <p:pic>
        <p:nvPicPr>
          <p:cNvPr id="9" name="Picture 8">
            <a:extLst>
              <a:ext uri="{FF2B5EF4-FFF2-40B4-BE49-F238E27FC236}">
                <a16:creationId xmlns:a16="http://schemas.microsoft.com/office/drawing/2014/main" id="{11D58AAB-59B8-462B-8D6B-16C004B8FA8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52" y="747837"/>
            <a:ext cx="4247663" cy="2831775"/>
          </a:xfrm>
          <a:prstGeom prst="rect">
            <a:avLst/>
          </a:prstGeom>
        </p:spPr>
      </p:pic>
    </p:spTree>
    <p:extLst>
      <p:ext uri="{BB962C8B-B14F-4D97-AF65-F5344CB8AC3E}">
        <p14:creationId xmlns:p14="http://schemas.microsoft.com/office/powerpoint/2010/main" val="373444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0"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181330" y="2838742"/>
            <a:ext cx="3912894" cy="830997"/>
          </a:xfrm>
          <a:prstGeom prst="rect">
            <a:avLst/>
          </a:prstGeom>
          <a:noFill/>
        </p:spPr>
        <p:txBody>
          <a:bodyPr wrap="square" rtlCol="0">
            <a:spAutoFit/>
          </a:bodyPr>
          <a:lstStyle/>
          <a:p>
            <a:pPr algn="ctr"/>
            <a:r>
              <a:rPr lang="en-GB" sz="4800" b="1" dirty="0">
                <a:solidFill>
                  <a:schemeClr val="bg1"/>
                </a:solidFill>
                <a:latin typeface="Constantia" panose="02030602050306030303" pitchFamily="18" charset="0"/>
              </a:rPr>
              <a:t>Deliverables</a:t>
            </a:r>
          </a:p>
        </p:txBody>
      </p:sp>
      <p:sp>
        <p:nvSpPr>
          <p:cNvPr id="3" name="TextBox 2">
            <a:extLst>
              <a:ext uri="{FF2B5EF4-FFF2-40B4-BE49-F238E27FC236}">
                <a16:creationId xmlns:a16="http://schemas.microsoft.com/office/drawing/2014/main" id="{6554FBFB-D4CA-46ED-A320-4ED57A242E3D}"/>
              </a:ext>
            </a:extLst>
          </p:cNvPr>
          <p:cNvSpPr txBox="1"/>
          <p:nvPr/>
        </p:nvSpPr>
        <p:spPr>
          <a:xfrm>
            <a:off x="4581178" y="793375"/>
            <a:ext cx="7350917" cy="4921732"/>
          </a:xfrm>
          <a:prstGeom prst="rect">
            <a:avLst/>
          </a:prstGeom>
          <a:noFill/>
        </p:spPr>
        <p:txBody>
          <a:bodyPr wrap="square" rtlCol="0">
            <a:spAutoFit/>
          </a:bodyPr>
          <a:lstStyle/>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 well created databases with the necessary tables imported</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An entity relationship (ER) diagram</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Query the database for more insights that you think would be of help to the police department</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Although not a criteria, views, procedures, and functions are a plus</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Design a Power </a:t>
            </a: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BI dashboard to visualize important findings</a:t>
            </a:r>
          </a:p>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 neat script</a:t>
            </a:r>
          </a:p>
          <a:p>
            <a:pPr marL="285750" indent="-285750">
              <a:lnSpc>
                <a:spcPct val="150000"/>
              </a:lnSpc>
              <a:spcAft>
                <a:spcPts val="800"/>
              </a:spcAft>
              <a:buClr>
                <a:srgbClr val="00D400"/>
              </a:buClr>
              <a:buFont typeface="Wingdings 2" panose="05020102010507070707" pitchFamily="18" charset="2"/>
              <a:buChar char=""/>
            </a:pPr>
            <a:r>
              <a:rPr lang="en-GB" dirty="0">
                <a:solidFill>
                  <a:schemeClr val="bg1">
                    <a:lumMod val="95000"/>
                  </a:schemeClr>
                </a:solidFill>
                <a:latin typeface="Abadi" panose="020B0604020104020204" pitchFamily="34" charset="0"/>
                <a:ea typeface="Calibri" panose="020F0502020204030204" pitchFamily="34" charset="0"/>
                <a:cs typeface="Times New Roman" panose="02020603050405020304" pitchFamily="18" charset="0"/>
              </a:rPr>
              <a:t>Add comments where needed</a:t>
            </a:r>
          </a:p>
          <a:p>
            <a:pPr marL="285750" indent="-285750">
              <a:lnSpc>
                <a:spcPct val="150000"/>
              </a:lnSpc>
              <a:spcAft>
                <a:spcPts val="800"/>
              </a:spcAft>
              <a:buClr>
                <a:srgbClr val="00D400"/>
              </a:buClr>
              <a:buFont typeface="Wingdings 2" panose="05020102010507070707" pitchFamily="18" charset="2"/>
              <a:buChar char=""/>
            </a:pPr>
            <a:r>
              <a:rPr lang="en-GB" sz="1800" dirty="0">
                <a:solidFill>
                  <a:schemeClr val="bg1">
                    <a:lumMod val="95000"/>
                  </a:schemeClr>
                </a:solidFill>
                <a:effectLst/>
                <a:latin typeface="Abadi" panose="020B0604020104020204" pitchFamily="34" charset="0"/>
                <a:ea typeface="Calibri" panose="020F0502020204030204" pitchFamily="34" charset="0"/>
                <a:cs typeface="Times New Roman" panose="02020603050405020304" pitchFamily="18" charset="0"/>
              </a:rPr>
              <a:t>A well detailed report covering the data dictionary, reason for using specific constraints, methodology, and explanation of queries</a:t>
            </a:r>
          </a:p>
        </p:txBody>
      </p:sp>
      <p:sp>
        <p:nvSpPr>
          <p:cNvPr id="14" name="Rectangle 13">
            <a:extLst>
              <a:ext uri="{FF2B5EF4-FFF2-40B4-BE49-F238E27FC236}">
                <a16:creationId xmlns:a16="http://schemas.microsoft.com/office/drawing/2014/main" id="{E360F40B-DCE4-4ABD-8C63-EA04B53C4656}"/>
              </a:ext>
            </a:extLst>
          </p:cNvPr>
          <p:cNvSpPr/>
          <p:nvPr/>
        </p:nvSpPr>
        <p:spPr>
          <a:xfrm>
            <a:off x="4275554" y="-21340"/>
            <a:ext cx="45719" cy="68793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C85F4B-FB91-45BA-9EEE-CA73A31992FF}"/>
              </a:ext>
            </a:extLst>
          </p:cNvPr>
          <p:cNvSpPr/>
          <p:nvPr/>
        </p:nvSpPr>
        <p:spPr>
          <a:xfrm>
            <a:off x="121472" y="88925"/>
            <a:ext cx="569981" cy="569981"/>
          </a:xfrm>
          <a:prstGeom prst="ellipse">
            <a:avLst/>
          </a:prstGeom>
          <a:solidFill>
            <a:srgbClr val="00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2.</a:t>
            </a:r>
          </a:p>
        </p:txBody>
      </p:sp>
    </p:spTree>
    <p:extLst>
      <p:ext uri="{BB962C8B-B14F-4D97-AF65-F5344CB8AC3E}">
        <p14:creationId xmlns:p14="http://schemas.microsoft.com/office/powerpoint/2010/main" val="284338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810BB6-082C-4381-A2FA-CA0A986F43C6}"/>
              </a:ext>
            </a:extLst>
          </p:cNvPr>
          <p:cNvSpPr/>
          <p:nvPr/>
        </p:nvSpPr>
        <p:spPr>
          <a:xfrm flipV="1">
            <a:off x="0" y="-6"/>
            <a:ext cx="12192000" cy="6858001"/>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BC6551-3F40-4FE5-896F-347789140533}"/>
              </a:ext>
            </a:extLst>
          </p:cNvPr>
          <p:cNvSpPr txBox="1"/>
          <p:nvPr/>
        </p:nvSpPr>
        <p:spPr>
          <a:xfrm>
            <a:off x="3120735" y="3013495"/>
            <a:ext cx="5950530" cy="830997"/>
          </a:xfrm>
          <a:prstGeom prst="rect">
            <a:avLst/>
          </a:prstGeom>
          <a:noFill/>
        </p:spPr>
        <p:txBody>
          <a:bodyPr wrap="square" rtlCol="0">
            <a:spAutoFit/>
          </a:bodyPr>
          <a:lstStyle/>
          <a:p>
            <a:r>
              <a:rPr lang="en-GB" sz="4800" b="1" dirty="0">
                <a:solidFill>
                  <a:schemeClr val="bg1"/>
                </a:solidFill>
                <a:latin typeface="Constantia" panose="02030602050306030303" pitchFamily="18" charset="0"/>
              </a:rPr>
              <a:t>Good luck champ!</a:t>
            </a:r>
          </a:p>
        </p:txBody>
      </p:sp>
    </p:spTree>
    <p:extLst>
      <p:ext uri="{BB962C8B-B14F-4D97-AF65-F5344CB8AC3E}">
        <p14:creationId xmlns:p14="http://schemas.microsoft.com/office/powerpoint/2010/main" val="42345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778</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Abadi</vt:lpstr>
      <vt:lpstr>Arial</vt:lpstr>
      <vt:lpstr>Calibri</vt:lpstr>
      <vt:lpstr>Calibri Light</vt:lpstr>
      <vt:lpstr>Constantia</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Asagade</dc:creator>
  <cp:lastModifiedBy>Sandra Asagade</cp:lastModifiedBy>
  <cp:revision>50</cp:revision>
  <dcterms:created xsi:type="dcterms:W3CDTF">2024-07-16T08:42:02Z</dcterms:created>
  <dcterms:modified xsi:type="dcterms:W3CDTF">2024-07-16T12:34:01Z</dcterms:modified>
</cp:coreProperties>
</file>