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83" r:id="rId3"/>
    <p:sldId id="290" r:id="rId4"/>
    <p:sldId id="291" r:id="rId5"/>
    <p:sldId id="292" r:id="rId6"/>
    <p:sldId id="289" r:id="rId7"/>
    <p:sldId id="305" r:id="rId8"/>
    <p:sldId id="306" r:id="rId9"/>
    <p:sldId id="307" r:id="rId10"/>
    <p:sldId id="293" r:id="rId11"/>
    <p:sldId id="294" r:id="rId12"/>
    <p:sldId id="295" r:id="rId13"/>
    <p:sldId id="304" r:id="rId14"/>
    <p:sldId id="299" r:id="rId15"/>
    <p:sldId id="300" r:id="rId16"/>
    <p:sldId id="298" r:id="rId17"/>
    <p:sldId id="297" r:id="rId18"/>
    <p:sldId id="303" r:id="rId19"/>
    <p:sldId id="302" r:id="rId20"/>
    <p:sldId id="313" r:id="rId21"/>
    <p:sldId id="312" r:id="rId22"/>
    <p:sldId id="311" r:id="rId23"/>
    <p:sldId id="301" r:id="rId24"/>
    <p:sldId id="315" r:id="rId25"/>
    <p:sldId id="316" r:id="rId26"/>
    <p:sldId id="314" r:id="rId27"/>
    <p:sldId id="317" r:id="rId28"/>
    <p:sldId id="308" r:id="rId29"/>
    <p:sldId id="324" r:id="rId30"/>
    <p:sldId id="327" r:id="rId31"/>
    <p:sldId id="325" r:id="rId32"/>
    <p:sldId id="326" r:id="rId33"/>
    <p:sldId id="329" r:id="rId34"/>
    <p:sldId id="310" r:id="rId35"/>
    <p:sldId id="330" r:id="rId36"/>
    <p:sldId id="331" r:id="rId37"/>
    <p:sldId id="309" r:id="rId38"/>
    <p:sldId id="332" r:id="rId39"/>
    <p:sldId id="328" r:id="rId40"/>
    <p:sldId id="333" r:id="rId41"/>
    <p:sldId id="334" r:id="rId42"/>
    <p:sldId id="296" r:id="rId43"/>
    <p:sldId id="335" r:id="rId44"/>
    <p:sldId id="336" r:id="rId45"/>
    <p:sldId id="337" r:id="rId46"/>
    <p:sldId id="318" r:id="rId47"/>
    <p:sldId id="338" r:id="rId48"/>
    <p:sldId id="320" r:id="rId49"/>
    <p:sldId id="321" r:id="rId50"/>
    <p:sldId id="322" r:id="rId51"/>
    <p:sldId id="339" r:id="rId52"/>
    <p:sldId id="340" r:id="rId53"/>
    <p:sldId id="341" r:id="rId54"/>
    <p:sldId id="343" r:id="rId55"/>
    <p:sldId id="342" r:id="rId56"/>
    <p:sldId id="344" r:id="rId57"/>
    <p:sldId id="323"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F7881F"/>
    <a:srgbClr val="E2AA11"/>
    <a:srgbClr val="011E62"/>
    <a:srgbClr val="00BCF2"/>
    <a:srgbClr val="1F7044"/>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6F4041-4DFC-4303-9F32-FC3615841BE6}" type="doc">
      <dgm:prSet loTypeId="urn:microsoft.com/office/officeart/2005/8/layout/process1" loCatId="process" qsTypeId="urn:microsoft.com/office/officeart/2005/8/quickstyle/simple1" qsCatId="simple" csTypeId="urn:microsoft.com/office/officeart/2005/8/colors/colorful2" csCatId="colorful"/>
      <dgm:spPr/>
      <dgm:t>
        <a:bodyPr/>
        <a:lstStyle/>
        <a:p>
          <a:endParaRPr lang="en-US"/>
        </a:p>
      </dgm:t>
    </dgm:pt>
    <dgm:pt modelId="{524D3770-86AB-48D0-BA56-AFBE963CD4E5}">
      <dgm:prSet/>
      <dgm:spPr/>
      <dgm:t>
        <a:bodyPr/>
        <a:lstStyle/>
        <a:p>
          <a:r>
            <a:rPr lang="en-US" b="1"/>
            <a:t>Introduction to SQL</a:t>
          </a:r>
          <a:endParaRPr lang="en-US"/>
        </a:p>
      </dgm:t>
    </dgm:pt>
    <dgm:pt modelId="{67614976-5AB2-4AEA-ADC3-4B8DB31A63D8}" type="parTrans" cxnId="{48E8B977-369C-47B9-99B8-2119FB53AFA7}">
      <dgm:prSet/>
      <dgm:spPr/>
      <dgm:t>
        <a:bodyPr/>
        <a:lstStyle/>
        <a:p>
          <a:endParaRPr lang="en-US"/>
        </a:p>
      </dgm:t>
    </dgm:pt>
    <dgm:pt modelId="{36934B24-CBD6-4741-969E-51F9218EA59F}" type="sibTrans" cxnId="{48E8B977-369C-47B9-99B8-2119FB53AFA7}">
      <dgm:prSet/>
      <dgm:spPr/>
      <dgm:t>
        <a:bodyPr/>
        <a:lstStyle/>
        <a:p>
          <a:endParaRPr lang="en-US"/>
        </a:p>
      </dgm:t>
    </dgm:pt>
    <dgm:pt modelId="{8FB50035-278A-4F8C-9820-0EE92271DD0A}">
      <dgm:prSet/>
      <dgm:spPr/>
      <dgm:t>
        <a:bodyPr/>
        <a:lstStyle/>
        <a:p>
          <a:r>
            <a:rPr lang="en-US" b="1"/>
            <a:t>Database Management System</a:t>
          </a:r>
          <a:endParaRPr lang="en-US"/>
        </a:p>
      </dgm:t>
    </dgm:pt>
    <dgm:pt modelId="{2F2A2286-689C-469D-A18A-E29EF4AEE98B}" type="parTrans" cxnId="{833ABAA4-FA67-428A-9738-6569C7041561}">
      <dgm:prSet/>
      <dgm:spPr/>
      <dgm:t>
        <a:bodyPr/>
        <a:lstStyle/>
        <a:p>
          <a:endParaRPr lang="en-US"/>
        </a:p>
      </dgm:t>
    </dgm:pt>
    <dgm:pt modelId="{5D9247BC-7663-44D9-ADFA-00FA69BF92EA}" type="sibTrans" cxnId="{833ABAA4-FA67-428A-9738-6569C7041561}">
      <dgm:prSet/>
      <dgm:spPr/>
      <dgm:t>
        <a:bodyPr/>
        <a:lstStyle/>
        <a:p>
          <a:endParaRPr lang="en-US"/>
        </a:p>
      </dgm:t>
    </dgm:pt>
    <dgm:pt modelId="{FA7FC3D3-553B-48A2-8249-EC80C5782D5F}">
      <dgm:prSet/>
      <dgm:spPr/>
      <dgm:t>
        <a:bodyPr/>
        <a:lstStyle/>
        <a:p>
          <a:r>
            <a:rPr lang="en-US" b="1"/>
            <a:t>Creating Databases and Tables</a:t>
          </a:r>
          <a:endParaRPr lang="en-US"/>
        </a:p>
      </dgm:t>
    </dgm:pt>
    <dgm:pt modelId="{D1930FC0-AB5A-46CD-A4E4-76AFC34B19A6}" type="parTrans" cxnId="{6F221D94-D475-4445-B07B-DBBFF113FD24}">
      <dgm:prSet/>
      <dgm:spPr/>
      <dgm:t>
        <a:bodyPr/>
        <a:lstStyle/>
        <a:p>
          <a:endParaRPr lang="en-US"/>
        </a:p>
      </dgm:t>
    </dgm:pt>
    <dgm:pt modelId="{37D3DC65-4268-435D-AA11-07A9DB933F7D}" type="sibTrans" cxnId="{6F221D94-D475-4445-B07B-DBBFF113FD24}">
      <dgm:prSet/>
      <dgm:spPr/>
      <dgm:t>
        <a:bodyPr/>
        <a:lstStyle/>
        <a:p>
          <a:endParaRPr lang="en-US"/>
        </a:p>
      </dgm:t>
    </dgm:pt>
    <dgm:pt modelId="{10194918-6E39-4D4C-B33C-53255B02532A}">
      <dgm:prSet/>
      <dgm:spPr/>
      <dgm:t>
        <a:bodyPr/>
        <a:lstStyle/>
        <a:p>
          <a:r>
            <a:rPr lang="en-US" b="1"/>
            <a:t>Entity Relationship (ER) Diagram</a:t>
          </a:r>
          <a:endParaRPr lang="en-US"/>
        </a:p>
      </dgm:t>
    </dgm:pt>
    <dgm:pt modelId="{5631B699-852C-4246-8B66-F592740C218E}" type="parTrans" cxnId="{96A2B0FF-47D3-4CE4-B83A-B6975D18FCCF}">
      <dgm:prSet/>
      <dgm:spPr/>
      <dgm:t>
        <a:bodyPr/>
        <a:lstStyle/>
        <a:p>
          <a:endParaRPr lang="en-US"/>
        </a:p>
      </dgm:t>
    </dgm:pt>
    <dgm:pt modelId="{1016FD82-44F8-4AAE-A77D-5A60F84ACC38}" type="sibTrans" cxnId="{96A2B0FF-47D3-4CE4-B83A-B6975D18FCCF}">
      <dgm:prSet/>
      <dgm:spPr/>
      <dgm:t>
        <a:bodyPr/>
        <a:lstStyle/>
        <a:p>
          <a:endParaRPr lang="en-US"/>
        </a:p>
      </dgm:t>
    </dgm:pt>
    <dgm:pt modelId="{D6E159FA-F224-4F2C-81D8-B73B8152E96D}">
      <dgm:prSet/>
      <dgm:spPr/>
      <dgm:t>
        <a:bodyPr/>
        <a:lstStyle/>
        <a:p>
          <a:r>
            <a:rPr lang="en-US" b="1"/>
            <a:t>Importing and Restoring Data</a:t>
          </a:r>
          <a:endParaRPr lang="en-US"/>
        </a:p>
      </dgm:t>
    </dgm:pt>
    <dgm:pt modelId="{6B1EA5DD-B111-4501-B99F-00108CD51DC1}" type="parTrans" cxnId="{7285C24C-70AE-4F3B-8674-0A76DDC14CDF}">
      <dgm:prSet/>
      <dgm:spPr/>
      <dgm:t>
        <a:bodyPr/>
        <a:lstStyle/>
        <a:p>
          <a:endParaRPr lang="en-US"/>
        </a:p>
      </dgm:t>
    </dgm:pt>
    <dgm:pt modelId="{66113C9E-C602-460A-BF0A-F3E1E7277E71}" type="sibTrans" cxnId="{7285C24C-70AE-4F3B-8674-0A76DDC14CDF}">
      <dgm:prSet/>
      <dgm:spPr/>
      <dgm:t>
        <a:bodyPr/>
        <a:lstStyle/>
        <a:p>
          <a:endParaRPr lang="en-US"/>
        </a:p>
      </dgm:t>
    </dgm:pt>
    <dgm:pt modelId="{7A0805B0-9586-4190-8C7C-5B9C5B78DEE7}">
      <dgm:prSet/>
      <dgm:spPr/>
      <dgm:t>
        <a:bodyPr/>
        <a:lstStyle/>
        <a:p>
          <a:r>
            <a:rPr lang="en-US" b="1"/>
            <a:t>Writing SQL Queries</a:t>
          </a:r>
          <a:endParaRPr lang="en-US"/>
        </a:p>
      </dgm:t>
    </dgm:pt>
    <dgm:pt modelId="{A8E3DFBA-B5C6-4F07-8138-27C1BD811610}" type="parTrans" cxnId="{2E3209BE-CA26-4733-96AF-F990C9708177}">
      <dgm:prSet/>
      <dgm:spPr/>
      <dgm:t>
        <a:bodyPr/>
        <a:lstStyle/>
        <a:p>
          <a:endParaRPr lang="en-US"/>
        </a:p>
      </dgm:t>
    </dgm:pt>
    <dgm:pt modelId="{373BCFC3-D838-4530-9249-6E27CE980F1F}" type="sibTrans" cxnId="{2E3209BE-CA26-4733-96AF-F990C9708177}">
      <dgm:prSet/>
      <dgm:spPr/>
      <dgm:t>
        <a:bodyPr/>
        <a:lstStyle/>
        <a:p>
          <a:endParaRPr lang="en-US"/>
        </a:p>
      </dgm:t>
    </dgm:pt>
    <dgm:pt modelId="{042CC71B-3B1A-4D3E-B760-EF7D544F2514}">
      <dgm:prSet/>
      <dgm:spPr/>
      <dgm:t>
        <a:bodyPr/>
        <a:lstStyle/>
        <a:p>
          <a:r>
            <a:rPr lang="en-US" b="1"/>
            <a:t>Joins</a:t>
          </a:r>
          <a:endParaRPr lang="en-US"/>
        </a:p>
      </dgm:t>
    </dgm:pt>
    <dgm:pt modelId="{599648E0-B3AF-46C5-9B3E-299284988536}" type="parTrans" cxnId="{3C1737F5-CDD7-4B77-896D-D2952DA3FD4F}">
      <dgm:prSet/>
      <dgm:spPr/>
      <dgm:t>
        <a:bodyPr/>
        <a:lstStyle/>
        <a:p>
          <a:endParaRPr lang="en-US"/>
        </a:p>
      </dgm:t>
    </dgm:pt>
    <dgm:pt modelId="{6B13D7F5-6DCC-46C4-B1BD-456E8BDAF44D}" type="sibTrans" cxnId="{3C1737F5-CDD7-4B77-896D-D2952DA3FD4F}">
      <dgm:prSet/>
      <dgm:spPr/>
      <dgm:t>
        <a:bodyPr/>
        <a:lstStyle/>
        <a:p>
          <a:endParaRPr lang="en-US"/>
        </a:p>
      </dgm:t>
    </dgm:pt>
    <dgm:pt modelId="{C5D5C0CD-517A-4AF6-BC8C-38D9AEC6876F}" type="pres">
      <dgm:prSet presAssocID="{856F4041-4DFC-4303-9F32-FC3615841BE6}" presName="Name0" presStyleCnt="0">
        <dgm:presLayoutVars>
          <dgm:dir/>
          <dgm:resizeHandles val="exact"/>
        </dgm:presLayoutVars>
      </dgm:prSet>
      <dgm:spPr/>
    </dgm:pt>
    <dgm:pt modelId="{ABB57589-913A-43CA-A3E4-FB283B2E3A1A}" type="pres">
      <dgm:prSet presAssocID="{524D3770-86AB-48D0-BA56-AFBE963CD4E5}" presName="node" presStyleLbl="node1" presStyleIdx="0" presStyleCnt="7">
        <dgm:presLayoutVars>
          <dgm:bulletEnabled val="1"/>
        </dgm:presLayoutVars>
      </dgm:prSet>
      <dgm:spPr/>
    </dgm:pt>
    <dgm:pt modelId="{6F947F17-7632-4C35-AC9F-9FE3B976BFE8}" type="pres">
      <dgm:prSet presAssocID="{36934B24-CBD6-4741-969E-51F9218EA59F}" presName="sibTrans" presStyleLbl="sibTrans2D1" presStyleIdx="0" presStyleCnt="6"/>
      <dgm:spPr/>
    </dgm:pt>
    <dgm:pt modelId="{56C1F371-E2C9-4C84-BB8A-1A8192BCC4F5}" type="pres">
      <dgm:prSet presAssocID="{36934B24-CBD6-4741-969E-51F9218EA59F}" presName="connectorText" presStyleLbl="sibTrans2D1" presStyleIdx="0" presStyleCnt="6"/>
      <dgm:spPr/>
    </dgm:pt>
    <dgm:pt modelId="{1C2CBFCC-3117-4AC5-A862-213741BACDD6}" type="pres">
      <dgm:prSet presAssocID="{8FB50035-278A-4F8C-9820-0EE92271DD0A}" presName="node" presStyleLbl="node1" presStyleIdx="1" presStyleCnt="7">
        <dgm:presLayoutVars>
          <dgm:bulletEnabled val="1"/>
        </dgm:presLayoutVars>
      </dgm:prSet>
      <dgm:spPr/>
    </dgm:pt>
    <dgm:pt modelId="{C4CC394D-E6CE-4D7C-8736-B82ED3EC9DA2}" type="pres">
      <dgm:prSet presAssocID="{5D9247BC-7663-44D9-ADFA-00FA69BF92EA}" presName="sibTrans" presStyleLbl="sibTrans2D1" presStyleIdx="1" presStyleCnt="6"/>
      <dgm:spPr/>
    </dgm:pt>
    <dgm:pt modelId="{875ACF3E-3D42-44E1-B196-279EBC762C20}" type="pres">
      <dgm:prSet presAssocID="{5D9247BC-7663-44D9-ADFA-00FA69BF92EA}" presName="connectorText" presStyleLbl="sibTrans2D1" presStyleIdx="1" presStyleCnt="6"/>
      <dgm:spPr/>
    </dgm:pt>
    <dgm:pt modelId="{AB665F42-1F55-4AFC-B8F3-7900E5151BC5}" type="pres">
      <dgm:prSet presAssocID="{FA7FC3D3-553B-48A2-8249-EC80C5782D5F}" presName="node" presStyleLbl="node1" presStyleIdx="2" presStyleCnt="7">
        <dgm:presLayoutVars>
          <dgm:bulletEnabled val="1"/>
        </dgm:presLayoutVars>
      </dgm:prSet>
      <dgm:spPr/>
    </dgm:pt>
    <dgm:pt modelId="{1A02F3DC-167E-47FF-B4D3-E0BE3FD006EC}" type="pres">
      <dgm:prSet presAssocID="{37D3DC65-4268-435D-AA11-07A9DB933F7D}" presName="sibTrans" presStyleLbl="sibTrans2D1" presStyleIdx="2" presStyleCnt="6"/>
      <dgm:spPr/>
    </dgm:pt>
    <dgm:pt modelId="{5F9B5FD8-5C10-416E-831F-87868170AEE1}" type="pres">
      <dgm:prSet presAssocID="{37D3DC65-4268-435D-AA11-07A9DB933F7D}" presName="connectorText" presStyleLbl="sibTrans2D1" presStyleIdx="2" presStyleCnt="6"/>
      <dgm:spPr/>
    </dgm:pt>
    <dgm:pt modelId="{CFEB392F-6302-4C97-B7C4-9DE37760A269}" type="pres">
      <dgm:prSet presAssocID="{10194918-6E39-4D4C-B33C-53255B02532A}" presName="node" presStyleLbl="node1" presStyleIdx="3" presStyleCnt="7">
        <dgm:presLayoutVars>
          <dgm:bulletEnabled val="1"/>
        </dgm:presLayoutVars>
      </dgm:prSet>
      <dgm:spPr/>
    </dgm:pt>
    <dgm:pt modelId="{8B2B9374-FF4F-4C98-93A6-AC967C089DB4}" type="pres">
      <dgm:prSet presAssocID="{1016FD82-44F8-4AAE-A77D-5A60F84ACC38}" presName="sibTrans" presStyleLbl="sibTrans2D1" presStyleIdx="3" presStyleCnt="6"/>
      <dgm:spPr/>
    </dgm:pt>
    <dgm:pt modelId="{543FE1DD-EE7B-469E-9F41-367B8BB2C6FA}" type="pres">
      <dgm:prSet presAssocID="{1016FD82-44F8-4AAE-A77D-5A60F84ACC38}" presName="connectorText" presStyleLbl="sibTrans2D1" presStyleIdx="3" presStyleCnt="6"/>
      <dgm:spPr/>
    </dgm:pt>
    <dgm:pt modelId="{B0FDA012-852A-4809-AC81-B2A09E74E8DA}" type="pres">
      <dgm:prSet presAssocID="{D6E159FA-F224-4F2C-81D8-B73B8152E96D}" presName="node" presStyleLbl="node1" presStyleIdx="4" presStyleCnt="7">
        <dgm:presLayoutVars>
          <dgm:bulletEnabled val="1"/>
        </dgm:presLayoutVars>
      </dgm:prSet>
      <dgm:spPr/>
    </dgm:pt>
    <dgm:pt modelId="{58B9A396-7E76-4D55-9DA9-CB14627C7B2C}" type="pres">
      <dgm:prSet presAssocID="{66113C9E-C602-460A-BF0A-F3E1E7277E71}" presName="sibTrans" presStyleLbl="sibTrans2D1" presStyleIdx="4" presStyleCnt="6"/>
      <dgm:spPr/>
    </dgm:pt>
    <dgm:pt modelId="{B0E1E750-172B-4C4E-95E7-1BCC53308519}" type="pres">
      <dgm:prSet presAssocID="{66113C9E-C602-460A-BF0A-F3E1E7277E71}" presName="connectorText" presStyleLbl="sibTrans2D1" presStyleIdx="4" presStyleCnt="6"/>
      <dgm:spPr/>
    </dgm:pt>
    <dgm:pt modelId="{A4E15C2A-DCD7-4233-A990-401CFCBD8C98}" type="pres">
      <dgm:prSet presAssocID="{7A0805B0-9586-4190-8C7C-5B9C5B78DEE7}" presName="node" presStyleLbl="node1" presStyleIdx="5" presStyleCnt="7">
        <dgm:presLayoutVars>
          <dgm:bulletEnabled val="1"/>
        </dgm:presLayoutVars>
      </dgm:prSet>
      <dgm:spPr/>
    </dgm:pt>
    <dgm:pt modelId="{80DF41B6-35A0-420A-A554-1DBAFA6F6A50}" type="pres">
      <dgm:prSet presAssocID="{373BCFC3-D838-4530-9249-6E27CE980F1F}" presName="sibTrans" presStyleLbl="sibTrans2D1" presStyleIdx="5" presStyleCnt="6"/>
      <dgm:spPr/>
    </dgm:pt>
    <dgm:pt modelId="{8B916F4B-7433-42FF-A6F4-1CF7A89FFC7E}" type="pres">
      <dgm:prSet presAssocID="{373BCFC3-D838-4530-9249-6E27CE980F1F}" presName="connectorText" presStyleLbl="sibTrans2D1" presStyleIdx="5" presStyleCnt="6"/>
      <dgm:spPr/>
    </dgm:pt>
    <dgm:pt modelId="{D58241A7-9800-4ECD-9B45-D26A8767BA09}" type="pres">
      <dgm:prSet presAssocID="{042CC71B-3B1A-4D3E-B760-EF7D544F2514}" presName="node" presStyleLbl="node1" presStyleIdx="6" presStyleCnt="7">
        <dgm:presLayoutVars>
          <dgm:bulletEnabled val="1"/>
        </dgm:presLayoutVars>
      </dgm:prSet>
      <dgm:spPr/>
    </dgm:pt>
  </dgm:ptLst>
  <dgm:cxnLst>
    <dgm:cxn modelId="{896DAA00-7639-49A1-AA4D-CE9A0205C6F4}" type="presOf" srcId="{8FB50035-278A-4F8C-9820-0EE92271DD0A}" destId="{1C2CBFCC-3117-4AC5-A862-213741BACDD6}" srcOrd="0" destOrd="0" presId="urn:microsoft.com/office/officeart/2005/8/layout/process1"/>
    <dgm:cxn modelId="{23BB4012-18DD-4429-B150-5B967C346560}" type="presOf" srcId="{856F4041-4DFC-4303-9F32-FC3615841BE6}" destId="{C5D5C0CD-517A-4AF6-BC8C-38D9AEC6876F}" srcOrd="0" destOrd="0" presId="urn:microsoft.com/office/officeart/2005/8/layout/process1"/>
    <dgm:cxn modelId="{2FAA1423-0237-4097-AA75-38FC419FD8DF}" type="presOf" srcId="{66113C9E-C602-460A-BF0A-F3E1E7277E71}" destId="{B0E1E750-172B-4C4E-95E7-1BCC53308519}" srcOrd="1" destOrd="0" presId="urn:microsoft.com/office/officeart/2005/8/layout/process1"/>
    <dgm:cxn modelId="{55309639-B51B-4AA9-B304-3B95241CE6C0}" type="presOf" srcId="{042CC71B-3B1A-4D3E-B760-EF7D544F2514}" destId="{D58241A7-9800-4ECD-9B45-D26A8767BA09}" srcOrd="0" destOrd="0" presId="urn:microsoft.com/office/officeart/2005/8/layout/process1"/>
    <dgm:cxn modelId="{715A695D-3566-4DB7-B4C3-4457FEA4608A}" type="presOf" srcId="{10194918-6E39-4D4C-B33C-53255B02532A}" destId="{CFEB392F-6302-4C97-B7C4-9DE37760A269}" srcOrd="0" destOrd="0" presId="urn:microsoft.com/office/officeart/2005/8/layout/process1"/>
    <dgm:cxn modelId="{D7411662-CBDD-4CF7-818E-8F2CB913A619}" type="presOf" srcId="{373BCFC3-D838-4530-9249-6E27CE980F1F}" destId="{80DF41B6-35A0-420A-A554-1DBAFA6F6A50}" srcOrd="0" destOrd="0" presId="urn:microsoft.com/office/officeart/2005/8/layout/process1"/>
    <dgm:cxn modelId="{7285C24C-70AE-4F3B-8674-0A76DDC14CDF}" srcId="{856F4041-4DFC-4303-9F32-FC3615841BE6}" destId="{D6E159FA-F224-4F2C-81D8-B73B8152E96D}" srcOrd="4" destOrd="0" parTransId="{6B1EA5DD-B111-4501-B99F-00108CD51DC1}" sibTransId="{66113C9E-C602-460A-BF0A-F3E1E7277E71}"/>
    <dgm:cxn modelId="{189A3576-B2D6-44C6-AD10-47F22272CDE2}" type="presOf" srcId="{D6E159FA-F224-4F2C-81D8-B73B8152E96D}" destId="{B0FDA012-852A-4809-AC81-B2A09E74E8DA}" srcOrd="0" destOrd="0" presId="urn:microsoft.com/office/officeart/2005/8/layout/process1"/>
    <dgm:cxn modelId="{48E8B977-369C-47B9-99B8-2119FB53AFA7}" srcId="{856F4041-4DFC-4303-9F32-FC3615841BE6}" destId="{524D3770-86AB-48D0-BA56-AFBE963CD4E5}" srcOrd="0" destOrd="0" parTransId="{67614976-5AB2-4AEA-ADC3-4B8DB31A63D8}" sibTransId="{36934B24-CBD6-4741-969E-51F9218EA59F}"/>
    <dgm:cxn modelId="{369ABD84-DB4E-4AFF-8A04-790E3273ABA8}" type="presOf" srcId="{36934B24-CBD6-4741-969E-51F9218EA59F}" destId="{6F947F17-7632-4C35-AC9F-9FE3B976BFE8}" srcOrd="0" destOrd="0" presId="urn:microsoft.com/office/officeart/2005/8/layout/process1"/>
    <dgm:cxn modelId="{E235B585-07B5-40B0-9B4C-6B3BECDB249D}" type="presOf" srcId="{373BCFC3-D838-4530-9249-6E27CE980F1F}" destId="{8B916F4B-7433-42FF-A6F4-1CF7A89FFC7E}" srcOrd="1" destOrd="0" presId="urn:microsoft.com/office/officeart/2005/8/layout/process1"/>
    <dgm:cxn modelId="{6F221D94-D475-4445-B07B-DBBFF113FD24}" srcId="{856F4041-4DFC-4303-9F32-FC3615841BE6}" destId="{FA7FC3D3-553B-48A2-8249-EC80C5782D5F}" srcOrd="2" destOrd="0" parTransId="{D1930FC0-AB5A-46CD-A4E4-76AFC34B19A6}" sibTransId="{37D3DC65-4268-435D-AA11-07A9DB933F7D}"/>
    <dgm:cxn modelId="{C942E4A0-24CC-43E1-BF50-4FE81DF5BB11}" type="presOf" srcId="{5D9247BC-7663-44D9-ADFA-00FA69BF92EA}" destId="{875ACF3E-3D42-44E1-B196-279EBC762C20}" srcOrd="1" destOrd="0" presId="urn:microsoft.com/office/officeart/2005/8/layout/process1"/>
    <dgm:cxn modelId="{833ABAA4-FA67-428A-9738-6569C7041561}" srcId="{856F4041-4DFC-4303-9F32-FC3615841BE6}" destId="{8FB50035-278A-4F8C-9820-0EE92271DD0A}" srcOrd="1" destOrd="0" parTransId="{2F2A2286-689C-469D-A18A-E29EF4AEE98B}" sibTransId="{5D9247BC-7663-44D9-ADFA-00FA69BF92EA}"/>
    <dgm:cxn modelId="{72B953A6-51DB-475E-A6B6-0D1A41E15302}" type="presOf" srcId="{FA7FC3D3-553B-48A2-8249-EC80C5782D5F}" destId="{AB665F42-1F55-4AFC-B8F3-7900E5151BC5}" srcOrd="0" destOrd="0" presId="urn:microsoft.com/office/officeart/2005/8/layout/process1"/>
    <dgm:cxn modelId="{E08BD8AF-062F-4E1D-9FCC-8AAF73E51C1E}" type="presOf" srcId="{1016FD82-44F8-4AAE-A77D-5A60F84ACC38}" destId="{8B2B9374-FF4F-4C98-93A6-AC967C089DB4}" srcOrd="0" destOrd="0" presId="urn:microsoft.com/office/officeart/2005/8/layout/process1"/>
    <dgm:cxn modelId="{F880F9B1-CCE4-4995-B34C-2952BB5149B4}" type="presOf" srcId="{37D3DC65-4268-435D-AA11-07A9DB933F7D}" destId="{1A02F3DC-167E-47FF-B4D3-E0BE3FD006EC}" srcOrd="0" destOrd="0" presId="urn:microsoft.com/office/officeart/2005/8/layout/process1"/>
    <dgm:cxn modelId="{820AD5B2-6B9C-42B3-A88D-65A606819A76}" type="presOf" srcId="{5D9247BC-7663-44D9-ADFA-00FA69BF92EA}" destId="{C4CC394D-E6CE-4D7C-8736-B82ED3EC9DA2}" srcOrd="0" destOrd="0" presId="urn:microsoft.com/office/officeart/2005/8/layout/process1"/>
    <dgm:cxn modelId="{2E3209BE-CA26-4733-96AF-F990C9708177}" srcId="{856F4041-4DFC-4303-9F32-FC3615841BE6}" destId="{7A0805B0-9586-4190-8C7C-5B9C5B78DEE7}" srcOrd="5" destOrd="0" parTransId="{A8E3DFBA-B5C6-4F07-8138-27C1BD811610}" sibTransId="{373BCFC3-D838-4530-9249-6E27CE980F1F}"/>
    <dgm:cxn modelId="{3DD0D7CA-EB93-4C67-B072-B6BFA7A9D508}" type="presOf" srcId="{66113C9E-C602-460A-BF0A-F3E1E7277E71}" destId="{58B9A396-7E76-4D55-9DA9-CB14627C7B2C}" srcOrd="0" destOrd="0" presId="urn:microsoft.com/office/officeart/2005/8/layout/process1"/>
    <dgm:cxn modelId="{2A7196CE-AE28-4E4C-AA3E-9541AA0337AF}" type="presOf" srcId="{7A0805B0-9586-4190-8C7C-5B9C5B78DEE7}" destId="{A4E15C2A-DCD7-4233-A990-401CFCBD8C98}" srcOrd="0" destOrd="0" presId="urn:microsoft.com/office/officeart/2005/8/layout/process1"/>
    <dgm:cxn modelId="{EA7851D2-419D-4A97-86B3-14354BF4F3C3}" type="presOf" srcId="{36934B24-CBD6-4741-969E-51F9218EA59F}" destId="{56C1F371-E2C9-4C84-BB8A-1A8192BCC4F5}" srcOrd="1" destOrd="0" presId="urn:microsoft.com/office/officeart/2005/8/layout/process1"/>
    <dgm:cxn modelId="{86AD50D3-0959-4D2B-BF95-A8671384ABFB}" type="presOf" srcId="{1016FD82-44F8-4AAE-A77D-5A60F84ACC38}" destId="{543FE1DD-EE7B-469E-9F41-367B8BB2C6FA}" srcOrd="1" destOrd="0" presId="urn:microsoft.com/office/officeart/2005/8/layout/process1"/>
    <dgm:cxn modelId="{AC7AA8D7-EF03-4298-AB6C-FFC5E791016D}" type="presOf" srcId="{524D3770-86AB-48D0-BA56-AFBE963CD4E5}" destId="{ABB57589-913A-43CA-A3E4-FB283B2E3A1A}" srcOrd="0" destOrd="0" presId="urn:microsoft.com/office/officeart/2005/8/layout/process1"/>
    <dgm:cxn modelId="{3C1737F5-CDD7-4B77-896D-D2952DA3FD4F}" srcId="{856F4041-4DFC-4303-9F32-FC3615841BE6}" destId="{042CC71B-3B1A-4D3E-B760-EF7D544F2514}" srcOrd="6" destOrd="0" parTransId="{599648E0-B3AF-46C5-9B3E-299284988536}" sibTransId="{6B13D7F5-6DCC-46C4-B1BD-456E8BDAF44D}"/>
    <dgm:cxn modelId="{407936FC-A080-4DF0-9675-6DD375221F21}" type="presOf" srcId="{37D3DC65-4268-435D-AA11-07A9DB933F7D}" destId="{5F9B5FD8-5C10-416E-831F-87868170AEE1}" srcOrd="1" destOrd="0" presId="urn:microsoft.com/office/officeart/2005/8/layout/process1"/>
    <dgm:cxn modelId="{96A2B0FF-47D3-4CE4-B83A-B6975D18FCCF}" srcId="{856F4041-4DFC-4303-9F32-FC3615841BE6}" destId="{10194918-6E39-4D4C-B33C-53255B02532A}" srcOrd="3" destOrd="0" parTransId="{5631B699-852C-4246-8B66-F592740C218E}" sibTransId="{1016FD82-44F8-4AAE-A77D-5A60F84ACC38}"/>
    <dgm:cxn modelId="{06D6CFF1-6520-4630-997C-CF7EED83DD4B}" type="presParOf" srcId="{C5D5C0CD-517A-4AF6-BC8C-38D9AEC6876F}" destId="{ABB57589-913A-43CA-A3E4-FB283B2E3A1A}" srcOrd="0" destOrd="0" presId="urn:microsoft.com/office/officeart/2005/8/layout/process1"/>
    <dgm:cxn modelId="{D7717756-3E04-4900-B75D-E79D5D7ED98C}" type="presParOf" srcId="{C5D5C0CD-517A-4AF6-BC8C-38D9AEC6876F}" destId="{6F947F17-7632-4C35-AC9F-9FE3B976BFE8}" srcOrd="1" destOrd="0" presId="urn:microsoft.com/office/officeart/2005/8/layout/process1"/>
    <dgm:cxn modelId="{A79CD0EC-3427-4B01-9F65-01747115C267}" type="presParOf" srcId="{6F947F17-7632-4C35-AC9F-9FE3B976BFE8}" destId="{56C1F371-E2C9-4C84-BB8A-1A8192BCC4F5}" srcOrd="0" destOrd="0" presId="urn:microsoft.com/office/officeart/2005/8/layout/process1"/>
    <dgm:cxn modelId="{FA91FE26-9619-43C6-AF7C-169CFCF42AFC}" type="presParOf" srcId="{C5D5C0CD-517A-4AF6-BC8C-38D9AEC6876F}" destId="{1C2CBFCC-3117-4AC5-A862-213741BACDD6}" srcOrd="2" destOrd="0" presId="urn:microsoft.com/office/officeart/2005/8/layout/process1"/>
    <dgm:cxn modelId="{909FD4BF-9999-45B4-A46D-03221384AB21}" type="presParOf" srcId="{C5D5C0CD-517A-4AF6-BC8C-38D9AEC6876F}" destId="{C4CC394D-E6CE-4D7C-8736-B82ED3EC9DA2}" srcOrd="3" destOrd="0" presId="urn:microsoft.com/office/officeart/2005/8/layout/process1"/>
    <dgm:cxn modelId="{1AEB92FC-A50D-49B7-8A6B-2DE80C978AE0}" type="presParOf" srcId="{C4CC394D-E6CE-4D7C-8736-B82ED3EC9DA2}" destId="{875ACF3E-3D42-44E1-B196-279EBC762C20}" srcOrd="0" destOrd="0" presId="urn:microsoft.com/office/officeart/2005/8/layout/process1"/>
    <dgm:cxn modelId="{BB10BD1C-7040-4C13-815B-2A94091B87BE}" type="presParOf" srcId="{C5D5C0CD-517A-4AF6-BC8C-38D9AEC6876F}" destId="{AB665F42-1F55-4AFC-B8F3-7900E5151BC5}" srcOrd="4" destOrd="0" presId="urn:microsoft.com/office/officeart/2005/8/layout/process1"/>
    <dgm:cxn modelId="{F439D554-856E-498F-AE7B-915C31EFEB45}" type="presParOf" srcId="{C5D5C0CD-517A-4AF6-BC8C-38D9AEC6876F}" destId="{1A02F3DC-167E-47FF-B4D3-E0BE3FD006EC}" srcOrd="5" destOrd="0" presId="urn:microsoft.com/office/officeart/2005/8/layout/process1"/>
    <dgm:cxn modelId="{D9C88402-A805-4F64-8A9E-283E1AB2213A}" type="presParOf" srcId="{1A02F3DC-167E-47FF-B4D3-E0BE3FD006EC}" destId="{5F9B5FD8-5C10-416E-831F-87868170AEE1}" srcOrd="0" destOrd="0" presId="urn:microsoft.com/office/officeart/2005/8/layout/process1"/>
    <dgm:cxn modelId="{7DDC5893-2EB2-4CD8-B5F9-6BE710E7D214}" type="presParOf" srcId="{C5D5C0CD-517A-4AF6-BC8C-38D9AEC6876F}" destId="{CFEB392F-6302-4C97-B7C4-9DE37760A269}" srcOrd="6" destOrd="0" presId="urn:microsoft.com/office/officeart/2005/8/layout/process1"/>
    <dgm:cxn modelId="{70797FBC-4966-4BCB-BB99-2281E16952AC}" type="presParOf" srcId="{C5D5C0CD-517A-4AF6-BC8C-38D9AEC6876F}" destId="{8B2B9374-FF4F-4C98-93A6-AC967C089DB4}" srcOrd="7" destOrd="0" presId="urn:microsoft.com/office/officeart/2005/8/layout/process1"/>
    <dgm:cxn modelId="{EB4097D6-3BC7-4F97-8E65-50A9EEF974AD}" type="presParOf" srcId="{8B2B9374-FF4F-4C98-93A6-AC967C089DB4}" destId="{543FE1DD-EE7B-469E-9F41-367B8BB2C6FA}" srcOrd="0" destOrd="0" presId="urn:microsoft.com/office/officeart/2005/8/layout/process1"/>
    <dgm:cxn modelId="{113A53B3-67AD-4BAB-B5E2-F259ACB3BC68}" type="presParOf" srcId="{C5D5C0CD-517A-4AF6-BC8C-38D9AEC6876F}" destId="{B0FDA012-852A-4809-AC81-B2A09E74E8DA}" srcOrd="8" destOrd="0" presId="urn:microsoft.com/office/officeart/2005/8/layout/process1"/>
    <dgm:cxn modelId="{A48622D0-D9EC-4797-A8F9-7B3926667C58}" type="presParOf" srcId="{C5D5C0CD-517A-4AF6-BC8C-38D9AEC6876F}" destId="{58B9A396-7E76-4D55-9DA9-CB14627C7B2C}" srcOrd="9" destOrd="0" presId="urn:microsoft.com/office/officeart/2005/8/layout/process1"/>
    <dgm:cxn modelId="{BC5AB405-9B13-42EC-9AB6-AD6A88315DF8}" type="presParOf" srcId="{58B9A396-7E76-4D55-9DA9-CB14627C7B2C}" destId="{B0E1E750-172B-4C4E-95E7-1BCC53308519}" srcOrd="0" destOrd="0" presId="urn:microsoft.com/office/officeart/2005/8/layout/process1"/>
    <dgm:cxn modelId="{31E96339-5E4A-4C1F-B6C0-66D8FF19ECEE}" type="presParOf" srcId="{C5D5C0CD-517A-4AF6-BC8C-38D9AEC6876F}" destId="{A4E15C2A-DCD7-4233-A990-401CFCBD8C98}" srcOrd="10" destOrd="0" presId="urn:microsoft.com/office/officeart/2005/8/layout/process1"/>
    <dgm:cxn modelId="{6E59A888-3390-4821-9AED-20973E716C8E}" type="presParOf" srcId="{C5D5C0CD-517A-4AF6-BC8C-38D9AEC6876F}" destId="{80DF41B6-35A0-420A-A554-1DBAFA6F6A50}" srcOrd="11" destOrd="0" presId="urn:microsoft.com/office/officeart/2005/8/layout/process1"/>
    <dgm:cxn modelId="{848C93A1-4C33-40B0-AE4C-E636D3EAAC32}" type="presParOf" srcId="{80DF41B6-35A0-420A-A554-1DBAFA6F6A50}" destId="{8B916F4B-7433-42FF-A6F4-1CF7A89FFC7E}" srcOrd="0" destOrd="0" presId="urn:microsoft.com/office/officeart/2005/8/layout/process1"/>
    <dgm:cxn modelId="{6CB54F54-90F8-4D05-8BB9-F31BEC3C04E2}" type="presParOf" srcId="{C5D5C0CD-517A-4AF6-BC8C-38D9AEC6876F}" destId="{D58241A7-9800-4ECD-9B45-D26A8767BA09}" srcOrd="1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B57589-913A-43CA-A3E4-FB283B2E3A1A}">
      <dsp:nvSpPr>
        <dsp:cNvPr id="0" name=""/>
        <dsp:cNvSpPr/>
      </dsp:nvSpPr>
      <dsp:spPr>
        <a:xfrm>
          <a:off x="3108" y="1991595"/>
          <a:ext cx="1177231" cy="739448"/>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Introduction to SQL</a:t>
          </a:r>
          <a:endParaRPr lang="en-US" sz="1400" kern="1200"/>
        </a:p>
      </dsp:txBody>
      <dsp:txXfrm>
        <a:off x="24766" y="2013253"/>
        <a:ext cx="1133915" cy="696132"/>
      </dsp:txXfrm>
    </dsp:sp>
    <dsp:sp modelId="{6F947F17-7632-4C35-AC9F-9FE3B976BFE8}">
      <dsp:nvSpPr>
        <dsp:cNvPr id="0" name=""/>
        <dsp:cNvSpPr/>
      </dsp:nvSpPr>
      <dsp:spPr>
        <a:xfrm>
          <a:off x="1298063" y="2215342"/>
          <a:ext cx="249573" cy="291953"/>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298063" y="2273733"/>
        <a:ext cx="174701" cy="175171"/>
      </dsp:txXfrm>
    </dsp:sp>
    <dsp:sp modelId="{1C2CBFCC-3117-4AC5-A862-213741BACDD6}">
      <dsp:nvSpPr>
        <dsp:cNvPr id="0" name=""/>
        <dsp:cNvSpPr/>
      </dsp:nvSpPr>
      <dsp:spPr>
        <a:xfrm>
          <a:off x="1651232" y="1991595"/>
          <a:ext cx="1177231" cy="739448"/>
        </a:xfrm>
        <a:prstGeom prst="roundRect">
          <a:avLst>
            <a:gd name="adj" fmla="val 10000"/>
          </a:avLst>
        </a:prstGeom>
        <a:solidFill>
          <a:schemeClr val="accent2">
            <a:hueOff val="1073936"/>
            <a:satOff val="-3082"/>
            <a:lumOff val="-493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Database Management System</a:t>
          </a:r>
          <a:endParaRPr lang="en-US" sz="1400" kern="1200"/>
        </a:p>
      </dsp:txBody>
      <dsp:txXfrm>
        <a:off x="1672890" y="2013253"/>
        <a:ext cx="1133915" cy="696132"/>
      </dsp:txXfrm>
    </dsp:sp>
    <dsp:sp modelId="{C4CC394D-E6CE-4D7C-8736-B82ED3EC9DA2}">
      <dsp:nvSpPr>
        <dsp:cNvPr id="0" name=""/>
        <dsp:cNvSpPr/>
      </dsp:nvSpPr>
      <dsp:spPr>
        <a:xfrm>
          <a:off x="2946186" y="2215342"/>
          <a:ext cx="249573" cy="291953"/>
        </a:xfrm>
        <a:prstGeom prst="rightArrow">
          <a:avLst>
            <a:gd name="adj1" fmla="val 60000"/>
            <a:gd name="adj2" fmla="val 50000"/>
          </a:avLst>
        </a:prstGeom>
        <a:solidFill>
          <a:schemeClr val="accent2">
            <a:hueOff val="1288723"/>
            <a:satOff val="-3699"/>
            <a:lumOff val="-592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946186" y="2273733"/>
        <a:ext cx="174701" cy="175171"/>
      </dsp:txXfrm>
    </dsp:sp>
    <dsp:sp modelId="{AB665F42-1F55-4AFC-B8F3-7900E5151BC5}">
      <dsp:nvSpPr>
        <dsp:cNvPr id="0" name=""/>
        <dsp:cNvSpPr/>
      </dsp:nvSpPr>
      <dsp:spPr>
        <a:xfrm>
          <a:off x="3299356" y="1991595"/>
          <a:ext cx="1177231" cy="739448"/>
        </a:xfrm>
        <a:prstGeom prst="roundRect">
          <a:avLst>
            <a:gd name="adj" fmla="val 10000"/>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Creating Databases and Tables</a:t>
          </a:r>
          <a:endParaRPr lang="en-US" sz="1400" kern="1200"/>
        </a:p>
      </dsp:txBody>
      <dsp:txXfrm>
        <a:off x="3321014" y="2013253"/>
        <a:ext cx="1133915" cy="696132"/>
      </dsp:txXfrm>
    </dsp:sp>
    <dsp:sp modelId="{1A02F3DC-167E-47FF-B4D3-E0BE3FD006EC}">
      <dsp:nvSpPr>
        <dsp:cNvPr id="0" name=""/>
        <dsp:cNvSpPr/>
      </dsp:nvSpPr>
      <dsp:spPr>
        <a:xfrm>
          <a:off x="4594310" y="2215342"/>
          <a:ext cx="249573" cy="291953"/>
        </a:xfrm>
        <a:prstGeom prst="rightArrow">
          <a:avLst>
            <a:gd name="adj1" fmla="val 60000"/>
            <a:gd name="adj2" fmla="val 50000"/>
          </a:avLst>
        </a:prstGeom>
        <a:solidFill>
          <a:schemeClr val="accent2">
            <a:hueOff val="2577445"/>
            <a:satOff val="-7397"/>
            <a:lumOff val="-1184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4594310" y="2273733"/>
        <a:ext cx="174701" cy="175171"/>
      </dsp:txXfrm>
    </dsp:sp>
    <dsp:sp modelId="{CFEB392F-6302-4C97-B7C4-9DE37760A269}">
      <dsp:nvSpPr>
        <dsp:cNvPr id="0" name=""/>
        <dsp:cNvSpPr/>
      </dsp:nvSpPr>
      <dsp:spPr>
        <a:xfrm>
          <a:off x="4947479" y="1991595"/>
          <a:ext cx="1177231" cy="739448"/>
        </a:xfrm>
        <a:prstGeom prst="roundRect">
          <a:avLst>
            <a:gd name="adj" fmla="val 10000"/>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Entity Relationship (ER) Diagram</a:t>
          </a:r>
          <a:endParaRPr lang="en-US" sz="1400" kern="1200"/>
        </a:p>
      </dsp:txBody>
      <dsp:txXfrm>
        <a:off x="4969137" y="2013253"/>
        <a:ext cx="1133915" cy="696132"/>
      </dsp:txXfrm>
    </dsp:sp>
    <dsp:sp modelId="{8B2B9374-FF4F-4C98-93A6-AC967C089DB4}">
      <dsp:nvSpPr>
        <dsp:cNvPr id="0" name=""/>
        <dsp:cNvSpPr/>
      </dsp:nvSpPr>
      <dsp:spPr>
        <a:xfrm>
          <a:off x="6242434" y="2215342"/>
          <a:ext cx="249573" cy="291953"/>
        </a:xfrm>
        <a:prstGeom prst="rightArrow">
          <a:avLst>
            <a:gd name="adj1" fmla="val 60000"/>
            <a:gd name="adj2" fmla="val 50000"/>
          </a:avLst>
        </a:prstGeom>
        <a:solidFill>
          <a:schemeClr val="accent2">
            <a:hueOff val="3866169"/>
            <a:satOff val="-11096"/>
            <a:lumOff val="-17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242434" y="2273733"/>
        <a:ext cx="174701" cy="175171"/>
      </dsp:txXfrm>
    </dsp:sp>
    <dsp:sp modelId="{B0FDA012-852A-4809-AC81-B2A09E74E8DA}">
      <dsp:nvSpPr>
        <dsp:cNvPr id="0" name=""/>
        <dsp:cNvSpPr/>
      </dsp:nvSpPr>
      <dsp:spPr>
        <a:xfrm>
          <a:off x="6595603" y="1991595"/>
          <a:ext cx="1177231" cy="739448"/>
        </a:xfrm>
        <a:prstGeom prst="roundRect">
          <a:avLst>
            <a:gd name="adj" fmla="val 10000"/>
          </a:avLst>
        </a:prstGeom>
        <a:solidFill>
          <a:schemeClr val="accent2">
            <a:hueOff val="4295743"/>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Importing and Restoring Data</a:t>
          </a:r>
          <a:endParaRPr lang="en-US" sz="1400" kern="1200"/>
        </a:p>
      </dsp:txBody>
      <dsp:txXfrm>
        <a:off x="6617261" y="2013253"/>
        <a:ext cx="1133915" cy="696132"/>
      </dsp:txXfrm>
    </dsp:sp>
    <dsp:sp modelId="{58B9A396-7E76-4D55-9DA9-CB14627C7B2C}">
      <dsp:nvSpPr>
        <dsp:cNvPr id="0" name=""/>
        <dsp:cNvSpPr/>
      </dsp:nvSpPr>
      <dsp:spPr>
        <a:xfrm>
          <a:off x="7890557" y="2215342"/>
          <a:ext cx="249573" cy="291953"/>
        </a:xfrm>
        <a:prstGeom prst="rightArrow">
          <a:avLst>
            <a:gd name="adj1" fmla="val 60000"/>
            <a:gd name="adj2" fmla="val 50000"/>
          </a:avLst>
        </a:prstGeom>
        <a:solidFill>
          <a:schemeClr val="accent2">
            <a:hueOff val="5154891"/>
            <a:satOff val="-14794"/>
            <a:lumOff val="-2368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7890557" y="2273733"/>
        <a:ext cx="174701" cy="175171"/>
      </dsp:txXfrm>
    </dsp:sp>
    <dsp:sp modelId="{A4E15C2A-DCD7-4233-A990-401CFCBD8C98}">
      <dsp:nvSpPr>
        <dsp:cNvPr id="0" name=""/>
        <dsp:cNvSpPr/>
      </dsp:nvSpPr>
      <dsp:spPr>
        <a:xfrm>
          <a:off x="8243727" y="1991595"/>
          <a:ext cx="1177231" cy="739448"/>
        </a:xfrm>
        <a:prstGeom prst="roundRect">
          <a:avLst>
            <a:gd name="adj" fmla="val 10000"/>
          </a:avLst>
        </a:prstGeom>
        <a:solidFill>
          <a:schemeClr val="accent2">
            <a:hueOff val="5369678"/>
            <a:satOff val="-15411"/>
            <a:lumOff val="-2467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Writing SQL Queries</a:t>
          </a:r>
          <a:endParaRPr lang="en-US" sz="1400" kern="1200"/>
        </a:p>
      </dsp:txBody>
      <dsp:txXfrm>
        <a:off x="8265385" y="2013253"/>
        <a:ext cx="1133915" cy="696132"/>
      </dsp:txXfrm>
    </dsp:sp>
    <dsp:sp modelId="{80DF41B6-35A0-420A-A554-1DBAFA6F6A50}">
      <dsp:nvSpPr>
        <dsp:cNvPr id="0" name=""/>
        <dsp:cNvSpPr/>
      </dsp:nvSpPr>
      <dsp:spPr>
        <a:xfrm>
          <a:off x="9538681" y="2215342"/>
          <a:ext cx="249573" cy="291953"/>
        </a:xfrm>
        <a:prstGeom prst="rightArrow">
          <a:avLst>
            <a:gd name="adj1" fmla="val 60000"/>
            <a:gd name="adj2" fmla="val 50000"/>
          </a:avLst>
        </a:prstGeom>
        <a:solidFill>
          <a:schemeClr val="accent2">
            <a:hueOff val="6443614"/>
            <a:satOff val="-18493"/>
            <a:lumOff val="-2960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9538681" y="2273733"/>
        <a:ext cx="174701" cy="175171"/>
      </dsp:txXfrm>
    </dsp:sp>
    <dsp:sp modelId="{D58241A7-9800-4ECD-9B45-D26A8767BA09}">
      <dsp:nvSpPr>
        <dsp:cNvPr id="0" name=""/>
        <dsp:cNvSpPr/>
      </dsp:nvSpPr>
      <dsp:spPr>
        <a:xfrm>
          <a:off x="9891851" y="1991595"/>
          <a:ext cx="1177231" cy="739448"/>
        </a:xfrm>
        <a:prstGeom prst="roundRect">
          <a:avLst>
            <a:gd name="adj" fmla="val 10000"/>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Joins</a:t>
          </a:r>
          <a:endParaRPr lang="en-US" sz="1400" kern="1200"/>
        </a:p>
      </dsp:txBody>
      <dsp:txXfrm>
        <a:off x="9913509" y="2013253"/>
        <a:ext cx="1133915" cy="69613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9B65E-A053-3310-D63C-A2381B43FB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BF3D26-9EC2-8BF1-8C8D-DE37EC24C4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888390-F8A1-1C97-2C85-CB24FA0BEC31}"/>
              </a:ext>
            </a:extLst>
          </p:cNvPr>
          <p:cNvSpPr>
            <a:spLocks noGrp="1"/>
          </p:cNvSpPr>
          <p:nvPr>
            <p:ph type="dt" sz="half" idx="10"/>
          </p:nvPr>
        </p:nvSpPr>
        <p:spPr/>
        <p:txBody>
          <a:bodyPr/>
          <a:lstStyle/>
          <a:p>
            <a:fld id="{0C6C8A73-C415-468B-849B-6092CCFFFFA1}" type="datetimeFigureOut">
              <a:rPr lang="en-US" smtClean="0"/>
              <a:t>7/14/2024</a:t>
            </a:fld>
            <a:endParaRPr lang="en-US"/>
          </a:p>
        </p:txBody>
      </p:sp>
      <p:sp>
        <p:nvSpPr>
          <p:cNvPr id="5" name="Footer Placeholder 4">
            <a:extLst>
              <a:ext uri="{FF2B5EF4-FFF2-40B4-BE49-F238E27FC236}">
                <a16:creationId xmlns:a16="http://schemas.microsoft.com/office/drawing/2014/main" id="{6C6B4332-6DD3-A2BA-574B-5D04B41AFE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0BFF7-B6F5-0A60-787B-34F83B3AABF2}"/>
              </a:ext>
            </a:extLst>
          </p:cNvPr>
          <p:cNvSpPr>
            <a:spLocks noGrp="1"/>
          </p:cNvSpPr>
          <p:nvPr>
            <p:ph type="sldNum" sz="quarter" idx="12"/>
          </p:nvPr>
        </p:nvSpPr>
        <p:spPr/>
        <p:txBody>
          <a:bodyPr/>
          <a:lstStyle/>
          <a:p>
            <a:fld id="{C0F162D0-2C02-43BE-B7F2-0499AA1A047D}" type="slidenum">
              <a:rPr lang="en-US" smtClean="0"/>
              <a:t>‹#›</a:t>
            </a:fld>
            <a:endParaRPr lang="en-US"/>
          </a:p>
        </p:txBody>
      </p:sp>
    </p:spTree>
    <p:extLst>
      <p:ext uri="{BB962C8B-B14F-4D97-AF65-F5344CB8AC3E}">
        <p14:creationId xmlns:p14="http://schemas.microsoft.com/office/powerpoint/2010/main" val="3951781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F0FCB-27CF-81A8-62CF-BC903BC9BD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E76E23-2CA7-AE2E-0155-D6713E0878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AFDEB9-378A-5293-81D3-A7B1519208AB}"/>
              </a:ext>
            </a:extLst>
          </p:cNvPr>
          <p:cNvSpPr>
            <a:spLocks noGrp="1"/>
          </p:cNvSpPr>
          <p:nvPr>
            <p:ph type="dt" sz="half" idx="10"/>
          </p:nvPr>
        </p:nvSpPr>
        <p:spPr/>
        <p:txBody>
          <a:bodyPr/>
          <a:lstStyle/>
          <a:p>
            <a:fld id="{0C6C8A73-C415-468B-849B-6092CCFFFFA1}" type="datetimeFigureOut">
              <a:rPr lang="en-US" smtClean="0"/>
              <a:t>7/14/2024</a:t>
            </a:fld>
            <a:endParaRPr lang="en-US"/>
          </a:p>
        </p:txBody>
      </p:sp>
      <p:sp>
        <p:nvSpPr>
          <p:cNvPr id="5" name="Footer Placeholder 4">
            <a:extLst>
              <a:ext uri="{FF2B5EF4-FFF2-40B4-BE49-F238E27FC236}">
                <a16:creationId xmlns:a16="http://schemas.microsoft.com/office/drawing/2014/main" id="{E94510EF-7F3D-B63E-8954-41A8E37AA3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C62E49-B2AB-8216-B9EA-CA866C5E16B0}"/>
              </a:ext>
            </a:extLst>
          </p:cNvPr>
          <p:cNvSpPr>
            <a:spLocks noGrp="1"/>
          </p:cNvSpPr>
          <p:nvPr>
            <p:ph type="sldNum" sz="quarter" idx="12"/>
          </p:nvPr>
        </p:nvSpPr>
        <p:spPr/>
        <p:txBody>
          <a:bodyPr/>
          <a:lstStyle/>
          <a:p>
            <a:fld id="{C0F162D0-2C02-43BE-B7F2-0499AA1A047D}" type="slidenum">
              <a:rPr lang="en-US" smtClean="0"/>
              <a:t>‹#›</a:t>
            </a:fld>
            <a:endParaRPr lang="en-US"/>
          </a:p>
        </p:txBody>
      </p:sp>
    </p:spTree>
    <p:extLst>
      <p:ext uri="{BB962C8B-B14F-4D97-AF65-F5344CB8AC3E}">
        <p14:creationId xmlns:p14="http://schemas.microsoft.com/office/powerpoint/2010/main" val="1953068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F0E102-557A-E850-8724-8FF6978260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5B00CD-7DDB-E965-8362-68FA830BB8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F5F660-4E27-FA42-54A6-56E78942A090}"/>
              </a:ext>
            </a:extLst>
          </p:cNvPr>
          <p:cNvSpPr>
            <a:spLocks noGrp="1"/>
          </p:cNvSpPr>
          <p:nvPr>
            <p:ph type="dt" sz="half" idx="10"/>
          </p:nvPr>
        </p:nvSpPr>
        <p:spPr/>
        <p:txBody>
          <a:bodyPr/>
          <a:lstStyle/>
          <a:p>
            <a:fld id="{0C6C8A73-C415-468B-849B-6092CCFFFFA1}" type="datetimeFigureOut">
              <a:rPr lang="en-US" smtClean="0"/>
              <a:t>7/14/2024</a:t>
            </a:fld>
            <a:endParaRPr lang="en-US"/>
          </a:p>
        </p:txBody>
      </p:sp>
      <p:sp>
        <p:nvSpPr>
          <p:cNvPr id="5" name="Footer Placeholder 4">
            <a:extLst>
              <a:ext uri="{FF2B5EF4-FFF2-40B4-BE49-F238E27FC236}">
                <a16:creationId xmlns:a16="http://schemas.microsoft.com/office/drawing/2014/main" id="{2B7F521C-91D6-F71C-E7F3-39527FC638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1E6CB2-DC33-39C1-6A07-BE7CEBC83A68}"/>
              </a:ext>
            </a:extLst>
          </p:cNvPr>
          <p:cNvSpPr>
            <a:spLocks noGrp="1"/>
          </p:cNvSpPr>
          <p:nvPr>
            <p:ph type="sldNum" sz="quarter" idx="12"/>
          </p:nvPr>
        </p:nvSpPr>
        <p:spPr/>
        <p:txBody>
          <a:bodyPr/>
          <a:lstStyle/>
          <a:p>
            <a:fld id="{C0F162D0-2C02-43BE-B7F2-0499AA1A047D}" type="slidenum">
              <a:rPr lang="en-US" smtClean="0"/>
              <a:t>‹#›</a:t>
            </a:fld>
            <a:endParaRPr lang="en-US"/>
          </a:p>
        </p:txBody>
      </p:sp>
    </p:spTree>
    <p:extLst>
      <p:ext uri="{BB962C8B-B14F-4D97-AF65-F5344CB8AC3E}">
        <p14:creationId xmlns:p14="http://schemas.microsoft.com/office/powerpoint/2010/main" val="2792955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1657D-7FA2-47BF-7EA2-2BF817E5FF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BEE3B9-24A3-56D8-CE95-29C5691B8A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90BB67-C114-B7B1-1F24-EA247BB792DA}"/>
              </a:ext>
            </a:extLst>
          </p:cNvPr>
          <p:cNvSpPr>
            <a:spLocks noGrp="1"/>
          </p:cNvSpPr>
          <p:nvPr>
            <p:ph type="dt" sz="half" idx="10"/>
          </p:nvPr>
        </p:nvSpPr>
        <p:spPr/>
        <p:txBody>
          <a:bodyPr/>
          <a:lstStyle/>
          <a:p>
            <a:fld id="{0C6C8A73-C415-468B-849B-6092CCFFFFA1}" type="datetimeFigureOut">
              <a:rPr lang="en-US" smtClean="0"/>
              <a:t>7/14/2024</a:t>
            </a:fld>
            <a:endParaRPr lang="en-US"/>
          </a:p>
        </p:txBody>
      </p:sp>
      <p:sp>
        <p:nvSpPr>
          <p:cNvPr id="5" name="Footer Placeholder 4">
            <a:extLst>
              <a:ext uri="{FF2B5EF4-FFF2-40B4-BE49-F238E27FC236}">
                <a16:creationId xmlns:a16="http://schemas.microsoft.com/office/drawing/2014/main" id="{63D61FFC-CB08-5A54-895C-995E5BB6F5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9F1392-0F16-0EFC-659B-A49128985917}"/>
              </a:ext>
            </a:extLst>
          </p:cNvPr>
          <p:cNvSpPr>
            <a:spLocks noGrp="1"/>
          </p:cNvSpPr>
          <p:nvPr>
            <p:ph type="sldNum" sz="quarter" idx="12"/>
          </p:nvPr>
        </p:nvSpPr>
        <p:spPr/>
        <p:txBody>
          <a:bodyPr/>
          <a:lstStyle/>
          <a:p>
            <a:fld id="{C0F162D0-2C02-43BE-B7F2-0499AA1A047D}" type="slidenum">
              <a:rPr lang="en-US" smtClean="0"/>
              <a:t>‹#›</a:t>
            </a:fld>
            <a:endParaRPr lang="en-US"/>
          </a:p>
        </p:txBody>
      </p:sp>
    </p:spTree>
    <p:extLst>
      <p:ext uri="{BB962C8B-B14F-4D97-AF65-F5344CB8AC3E}">
        <p14:creationId xmlns:p14="http://schemas.microsoft.com/office/powerpoint/2010/main" val="1315714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F9EC3-9100-EEC1-BFFB-916DFBBD57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D90131-6B34-3166-2A3D-14F30A05515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016246-EFE6-83E1-A02F-DF3F092F69D1}"/>
              </a:ext>
            </a:extLst>
          </p:cNvPr>
          <p:cNvSpPr>
            <a:spLocks noGrp="1"/>
          </p:cNvSpPr>
          <p:nvPr>
            <p:ph type="dt" sz="half" idx="10"/>
          </p:nvPr>
        </p:nvSpPr>
        <p:spPr/>
        <p:txBody>
          <a:bodyPr/>
          <a:lstStyle/>
          <a:p>
            <a:fld id="{0C6C8A73-C415-468B-849B-6092CCFFFFA1}" type="datetimeFigureOut">
              <a:rPr lang="en-US" smtClean="0"/>
              <a:t>7/14/2024</a:t>
            </a:fld>
            <a:endParaRPr lang="en-US"/>
          </a:p>
        </p:txBody>
      </p:sp>
      <p:sp>
        <p:nvSpPr>
          <p:cNvPr id="5" name="Footer Placeholder 4">
            <a:extLst>
              <a:ext uri="{FF2B5EF4-FFF2-40B4-BE49-F238E27FC236}">
                <a16:creationId xmlns:a16="http://schemas.microsoft.com/office/drawing/2014/main" id="{BBA675A1-4601-5F0A-182D-8F229A9677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2C8C5-2249-EDE4-2456-956C5C37BE16}"/>
              </a:ext>
            </a:extLst>
          </p:cNvPr>
          <p:cNvSpPr>
            <a:spLocks noGrp="1"/>
          </p:cNvSpPr>
          <p:nvPr>
            <p:ph type="sldNum" sz="quarter" idx="12"/>
          </p:nvPr>
        </p:nvSpPr>
        <p:spPr/>
        <p:txBody>
          <a:bodyPr/>
          <a:lstStyle/>
          <a:p>
            <a:fld id="{C0F162D0-2C02-43BE-B7F2-0499AA1A047D}" type="slidenum">
              <a:rPr lang="en-US" smtClean="0"/>
              <a:t>‹#›</a:t>
            </a:fld>
            <a:endParaRPr lang="en-US"/>
          </a:p>
        </p:txBody>
      </p:sp>
    </p:spTree>
    <p:extLst>
      <p:ext uri="{BB962C8B-B14F-4D97-AF65-F5344CB8AC3E}">
        <p14:creationId xmlns:p14="http://schemas.microsoft.com/office/powerpoint/2010/main" val="3493503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AEC6B-7B52-1F3E-28C1-CE3B23A901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AD25DA-4569-1303-D0E4-FC55E198ED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D64FE9-797C-FF87-FD5E-CE1027F1F4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7143AA-9ADC-C724-B77A-2F41F9C6A7F2}"/>
              </a:ext>
            </a:extLst>
          </p:cNvPr>
          <p:cNvSpPr>
            <a:spLocks noGrp="1"/>
          </p:cNvSpPr>
          <p:nvPr>
            <p:ph type="dt" sz="half" idx="10"/>
          </p:nvPr>
        </p:nvSpPr>
        <p:spPr/>
        <p:txBody>
          <a:bodyPr/>
          <a:lstStyle/>
          <a:p>
            <a:fld id="{0C6C8A73-C415-468B-849B-6092CCFFFFA1}" type="datetimeFigureOut">
              <a:rPr lang="en-US" smtClean="0"/>
              <a:t>7/14/2024</a:t>
            </a:fld>
            <a:endParaRPr lang="en-US"/>
          </a:p>
        </p:txBody>
      </p:sp>
      <p:sp>
        <p:nvSpPr>
          <p:cNvPr id="6" name="Footer Placeholder 5">
            <a:extLst>
              <a:ext uri="{FF2B5EF4-FFF2-40B4-BE49-F238E27FC236}">
                <a16:creationId xmlns:a16="http://schemas.microsoft.com/office/drawing/2014/main" id="{CBBF348C-1D12-CD5B-7054-07B9AF6446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7DEFC9-B46E-BAC8-76B7-9C7347EC2BB5}"/>
              </a:ext>
            </a:extLst>
          </p:cNvPr>
          <p:cNvSpPr>
            <a:spLocks noGrp="1"/>
          </p:cNvSpPr>
          <p:nvPr>
            <p:ph type="sldNum" sz="quarter" idx="12"/>
          </p:nvPr>
        </p:nvSpPr>
        <p:spPr/>
        <p:txBody>
          <a:bodyPr/>
          <a:lstStyle/>
          <a:p>
            <a:fld id="{C0F162D0-2C02-43BE-B7F2-0499AA1A047D}" type="slidenum">
              <a:rPr lang="en-US" smtClean="0"/>
              <a:t>‹#›</a:t>
            </a:fld>
            <a:endParaRPr lang="en-US"/>
          </a:p>
        </p:txBody>
      </p:sp>
    </p:spTree>
    <p:extLst>
      <p:ext uri="{BB962C8B-B14F-4D97-AF65-F5344CB8AC3E}">
        <p14:creationId xmlns:p14="http://schemas.microsoft.com/office/powerpoint/2010/main" val="20949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0B1FC-FE9C-EB52-53A5-7B8E6650CB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05CAF3-E7B0-4785-7E21-452E0BCD66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57A4A8-868D-A735-92CF-35EAE3E0AF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C236AC-B4FC-690E-EE6A-8916A4656B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5886DC-017A-ECDC-FB9B-2688C27780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B2C106-F63A-9771-D321-2E267A05816D}"/>
              </a:ext>
            </a:extLst>
          </p:cNvPr>
          <p:cNvSpPr>
            <a:spLocks noGrp="1"/>
          </p:cNvSpPr>
          <p:nvPr>
            <p:ph type="dt" sz="half" idx="10"/>
          </p:nvPr>
        </p:nvSpPr>
        <p:spPr/>
        <p:txBody>
          <a:bodyPr/>
          <a:lstStyle/>
          <a:p>
            <a:fld id="{0C6C8A73-C415-468B-849B-6092CCFFFFA1}" type="datetimeFigureOut">
              <a:rPr lang="en-US" smtClean="0"/>
              <a:t>7/14/2024</a:t>
            </a:fld>
            <a:endParaRPr lang="en-US"/>
          </a:p>
        </p:txBody>
      </p:sp>
      <p:sp>
        <p:nvSpPr>
          <p:cNvPr id="8" name="Footer Placeholder 7">
            <a:extLst>
              <a:ext uri="{FF2B5EF4-FFF2-40B4-BE49-F238E27FC236}">
                <a16:creationId xmlns:a16="http://schemas.microsoft.com/office/drawing/2014/main" id="{A1405A37-7C34-BEAE-8E16-C52D2CCB3C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45B092-213E-147F-EA98-9C2A259F21E6}"/>
              </a:ext>
            </a:extLst>
          </p:cNvPr>
          <p:cNvSpPr>
            <a:spLocks noGrp="1"/>
          </p:cNvSpPr>
          <p:nvPr>
            <p:ph type="sldNum" sz="quarter" idx="12"/>
          </p:nvPr>
        </p:nvSpPr>
        <p:spPr/>
        <p:txBody>
          <a:bodyPr/>
          <a:lstStyle/>
          <a:p>
            <a:fld id="{C0F162D0-2C02-43BE-B7F2-0499AA1A047D}" type="slidenum">
              <a:rPr lang="en-US" smtClean="0"/>
              <a:t>‹#›</a:t>
            </a:fld>
            <a:endParaRPr lang="en-US"/>
          </a:p>
        </p:txBody>
      </p:sp>
    </p:spTree>
    <p:extLst>
      <p:ext uri="{BB962C8B-B14F-4D97-AF65-F5344CB8AC3E}">
        <p14:creationId xmlns:p14="http://schemas.microsoft.com/office/powerpoint/2010/main" val="1357922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E51A4-5606-2756-CF96-AC29CBA8EF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9391AC-433A-02A1-C049-C0CD5F1A5119}"/>
              </a:ext>
            </a:extLst>
          </p:cNvPr>
          <p:cNvSpPr>
            <a:spLocks noGrp="1"/>
          </p:cNvSpPr>
          <p:nvPr>
            <p:ph type="dt" sz="half" idx="10"/>
          </p:nvPr>
        </p:nvSpPr>
        <p:spPr/>
        <p:txBody>
          <a:bodyPr/>
          <a:lstStyle/>
          <a:p>
            <a:fld id="{0C6C8A73-C415-468B-849B-6092CCFFFFA1}" type="datetimeFigureOut">
              <a:rPr lang="en-US" smtClean="0"/>
              <a:t>7/14/2024</a:t>
            </a:fld>
            <a:endParaRPr lang="en-US"/>
          </a:p>
        </p:txBody>
      </p:sp>
      <p:sp>
        <p:nvSpPr>
          <p:cNvPr id="4" name="Footer Placeholder 3">
            <a:extLst>
              <a:ext uri="{FF2B5EF4-FFF2-40B4-BE49-F238E27FC236}">
                <a16:creationId xmlns:a16="http://schemas.microsoft.com/office/drawing/2014/main" id="{9BEDFD79-98E2-59BA-4CB2-B8C1987481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221CD8-52AF-4D41-35E8-78827F8EC963}"/>
              </a:ext>
            </a:extLst>
          </p:cNvPr>
          <p:cNvSpPr>
            <a:spLocks noGrp="1"/>
          </p:cNvSpPr>
          <p:nvPr>
            <p:ph type="sldNum" sz="quarter" idx="12"/>
          </p:nvPr>
        </p:nvSpPr>
        <p:spPr/>
        <p:txBody>
          <a:bodyPr/>
          <a:lstStyle/>
          <a:p>
            <a:fld id="{C0F162D0-2C02-43BE-B7F2-0499AA1A047D}" type="slidenum">
              <a:rPr lang="en-US" smtClean="0"/>
              <a:t>‹#›</a:t>
            </a:fld>
            <a:endParaRPr lang="en-US"/>
          </a:p>
        </p:txBody>
      </p:sp>
    </p:spTree>
    <p:extLst>
      <p:ext uri="{BB962C8B-B14F-4D97-AF65-F5344CB8AC3E}">
        <p14:creationId xmlns:p14="http://schemas.microsoft.com/office/powerpoint/2010/main" val="1662285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B7EA55-6B59-300A-3FB1-3579D08D3E62}"/>
              </a:ext>
            </a:extLst>
          </p:cNvPr>
          <p:cNvSpPr>
            <a:spLocks noGrp="1"/>
          </p:cNvSpPr>
          <p:nvPr>
            <p:ph type="dt" sz="half" idx="10"/>
          </p:nvPr>
        </p:nvSpPr>
        <p:spPr/>
        <p:txBody>
          <a:bodyPr/>
          <a:lstStyle/>
          <a:p>
            <a:fld id="{0C6C8A73-C415-468B-849B-6092CCFFFFA1}" type="datetimeFigureOut">
              <a:rPr lang="en-US" smtClean="0"/>
              <a:t>7/14/2024</a:t>
            </a:fld>
            <a:endParaRPr lang="en-US"/>
          </a:p>
        </p:txBody>
      </p:sp>
      <p:sp>
        <p:nvSpPr>
          <p:cNvPr id="3" name="Footer Placeholder 2">
            <a:extLst>
              <a:ext uri="{FF2B5EF4-FFF2-40B4-BE49-F238E27FC236}">
                <a16:creationId xmlns:a16="http://schemas.microsoft.com/office/drawing/2014/main" id="{79728F17-28FF-FF71-EDB8-4B8A4A84B5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4A26FA-B323-3D6E-B76F-4263897C4411}"/>
              </a:ext>
            </a:extLst>
          </p:cNvPr>
          <p:cNvSpPr>
            <a:spLocks noGrp="1"/>
          </p:cNvSpPr>
          <p:nvPr>
            <p:ph type="sldNum" sz="quarter" idx="12"/>
          </p:nvPr>
        </p:nvSpPr>
        <p:spPr/>
        <p:txBody>
          <a:bodyPr/>
          <a:lstStyle/>
          <a:p>
            <a:fld id="{C0F162D0-2C02-43BE-B7F2-0499AA1A047D}" type="slidenum">
              <a:rPr lang="en-US" smtClean="0"/>
              <a:t>‹#›</a:t>
            </a:fld>
            <a:endParaRPr lang="en-US"/>
          </a:p>
        </p:txBody>
      </p:sp>
    </p:spTree>
    <p:extLst>
      <p:ext uri="{BB962C8B-B14F-4D97-AF65-F5344CB8AC3E}">
        <p14:creationId xmlns:p14="http://schemas.microsoft.com/office/powerpoint/2010/main" val="3864557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87F0B-4D1C-3D1E-E199-CBAC4BFF5C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21A80B-EAAC-B5D0-9F77-314D50B5CA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81C340-50FC-EE71-9E08-B44CDB7AEE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5E6BA-CB61-1101-7389-23CEAD6ABAD7}"/>
              </a:ext>
            </a:extLst>
          </p:cNvPr>
          <p:cNvSpPr>
            <a:spLocks noGrp="1"/>
          </p:cNvSpPr>
          <p:nvPr>
            <p:ph type="dt" sz="half" idx="10"/>
          </p:nvPr>
        </p:nvSpPr>
        <p:spPr/>
        <p:txBody>
          <a:bodyPr/>
          <a:lstStyle/>
          <a:p>
            <a:fld id="{0C6C8A73-C415-468B-849B-6092CCFFFFA1}" type="datetimeFigureOut">
              <a:rPr lang="en-US" smtClean="0"/>
              <a:t>7/14/2024</a:t>
            </a:fld>
            <a:endParaRPr lang="en-US"/>
          </a:p>
        </p:txBody>
      </p:sp>
      <p:sp>
        <p:nvSpPr>
          <p:cNvPr id="6" name="Footer Placeholder 5">
            <a:extLst>
              <a:ext uri="{FF2B5EF4-FFF2-40B4-BE49-F238E27FC236}">
                <a16:creationId xmlns:a16="http://schemas.microsoft.com/office/drawing/2014/main" id="{5BCD6D3E-BBB5-2429-0777-B46A7177DE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B47536-E799-3580-EA72-A097933F7F23}"/>
              </a:ext>
            </a:extLst>
          </p:cNvPr>
          <p:cNvSpPr>
            <a:spLocks noGrp="1"/>
          </p:cNvSpPr>
          <p:nvPr>
            <p:ph type="sldNum" sz="quarter" idx="12"/>
          </p:nvPr>
        </p:nvSpPr>
        <p:spPr/>
        <p:txBody>
          <a:bodyPr/>
          <a:lstStyle/>
          <a:p>
            <a:fld id="{C0F162D0-2C02-43BE-B7F2-0499AA1A047D}" type="slidenum">
              <a:rPr lang="en-US" smtClean="0"/>
              <a:t>‹#›</a:t>
            </a:fld>
            <a:endParaRPr lang="en-US"/>
          </a:p>
        </p:txBody>
      </p:sp>
    </p:spTree>
    <p:extLst>
      <p:ext uri="{BB962C8B-B14F-4D97-AF65-F5344CB8AC3E}">
        <p14:creationId xmlns:p14="http://schemas.microsoft.com/office/powerpoint/2010/main" val="1300072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5B76B-37AF-D8D3-083C-76FEB44B81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59D36F-F0BD-BCA4-143C-2EBB4B2C92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94841D-2DD8-5D05-9BB6-A352AFFB47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B59BB8-0DE3-93B9-8677-ABF3D88EC957}"/>
              </a:ext>
            </a:extLst>
          </p:cNvPr>
          <p:cNvSpPr>
            <a:spLocks noGrp="1"/>
          </p:cNvSpPr>
          <p:nvPr>
            <p:ph type="dt" sz="half" idx="10"/>
          </p:nvPr>
        </p:nvSpPr>
        <p:spPr/>
        <p:txBody>
          <a:bodyPr/>
          <a:lstStyle/>
          <a:p>
            <a:fld id="{0C6C8A73-C415-468B-849B-6092CCFFFFA1}" type="datetimeFigureOut">
              <a:rPr lang="en-US" smtClean="0"/>
              <a:t>7/14/2024</a:t>
            </a:fld>
            <a:endParaRPr lang="en-US"/>
          </a:p>
        </p:txBody>
      </p:sp>
      <p:sp>
        <p:nvSpPr>
          <p:cNvPr id="6" name="Footer Placeholder 5">
            <a:extLst>
              <a:ext uri="{FF2B5EF4-FFF2-40B4-BE49-F238E27FC236}">
                <a16:creationId xmlns:a16="http://schemas.microsoft.com/office/drawing/2014/main" id="{1D287B7F-EFB7-D933-030A-9C2B963738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B2188B-90DA-9A19-A3AC-7CAEAC56C2F0}"/>
              </a:ext>
            </a:extLst>
          </p:cNvPr>
          <p:cNvSpPr>
            <a:spLocks noGrp="1"/>
          </p:cNvSpPr>
          <p:nvPr>
            <p:ph type="sldNum" sz="quarter" idx="12"/>
          </p:nvPr>
        </p:nvSpPr>
        <p:spPr/>
        <p:txBody>
          <a:bodyPr/>
          <a:lstStyle/>
          <a:p>
            <a:fld id="{C0F162D0-2C02-43BE-B7F2-0499AA1A047D}" type="slidenum">
              <a:rPr lang="en-US" smtClean="0"/>
              <a:t>‹#›</a:t>
            </a:fld>
            <a:endParaRPr lang="en-US"/>
          </a:p>
        </p:txBody>
      </p:sp>
    </p:spTree>
    <p:extLst>
      <p:ext uri="{BB962C8B-B14F-4D97-AF65-F5344CB8AC3E}">
        <p14:creationId xmlns:p14="http://schemas.microsoft.com/office/powerpoint/2010/main" val="2759751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767C14-5742-67CD-BDDF-A0FC344C72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2D43D1-AF52-7179-AAD5-9FF0CB2D4C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B643D9-8C47-59BF-EDF1-86256BFD18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C6C8A73-C415-468B-849B-6092CCFFFFA1}" type="datetimeFigureOut">
              <a:rPr lang="en-US" smtClean="0"/>
              <a:t>7/14/2024</a:t>
            </a:fld>
            <a:endParaRPr lang="en-US"/>
          </a:p>
        </p:txBody>
      </p:sp>
      <p:sp>
        <p:nvSpPr>
          <p:cNvPr id="5" name="Footer Placeholder 4">
            <a:extLst>
              <a:ext uri="{FF2B5EF4-FFF2-40B4-BE49-F238E27FC236}">
                <a16:creationId xmlns:a16="http://schemas.microsoft.com/office/drawing/2014/main" id="{0B31EA85-8736-DA7C-6FB9-315D65C06B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4E403E6-02E9-F713-3645-C5A293F876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0F162D0-2C02-43BE-B7F2-0499AA1A047D}" type="slidenum">
              <a:rPr lang="en-US" smtClean="0"/>
              <a:t>‹#›</a:t>
            </a:fld>
            <a:endParaRPr lang="en-US"/>
          </a:p>
        </p:txBody>
      </p:sp>
    </p:spTree>
    <p:extLst>
      <p:ext uri="{BB962C8B-B14F-4D97-AF65-F5344CB8AC3E}">
        <p14:creationId xmlns:p14="http://schemas.microsoft.com/office/powerpoint/2010/main" val="3219794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496C8F6-3152-F049-124C-290A153FED9B}"/>
              </a:ext>
            </a:extLst>
          </p:cNvPr>
          <p:cNvSpPr/>
          <p:nvPr/>
        </p:nvSpPr>
        <p:spPr>
          <a:xfrm>
            <a:off x="2319135" y="3272123"/>
            <a:ext cx="3882887" cy="885109"/>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508D30C-D7F2-184A-8011-2919537F126C}"/>
              </a:ext>
            </a:extLst>
          </p:cNvPr>
          <p:cNvSpPr/>
          <p:nvPr/>
        </p:nvSpPr>
        <p:spPr>
          <a:xfrm flipV="1">
            <a:off x="1" y="-1"/>
            <a:ext cx="7129670" cy="106017"/>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33BE0E-E826-99A2-B535-027965681583}"/>
              </a:ext>
            </a:extLst>
          </p:cNvPr>
          <p:cNvSpPr/>
          <p:nvPr/>
        </p:nvSpPr>
        <p:spPr>
          <a:xfrm>
            <a:off x="5055704" y="6745356"/>
            <a:ext cx="6758609" cy="112644"/>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699A6-E7E3-83D2-FD1A-788EB856FDAF}"/>
              </a:ext>
            </a:extLst>
          </p:cNvPr>
          <p:cNvSpPr/>
          <p:nvPr/>
        </p:nvSpPr>
        <p:spPr>
          <a:xfrm>
            <a:off x="4419602" y="6745357"/>
            <a:ext cx="365760" cy="112644"/>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560D65-18D7-1C35-C437-4C8092798402}"/>
              </a:ext>
            </a:extLst>
          </p:cNvPr>
          <p:cNvSpPr/>
          <p:nvPr/>
        </p:nvSpPr>
        <p:spPr>
          <a:xfrm flipV="1">
            <a:off x="7368211" y="0"/>
            <a:ext cx="365760" cy="106016"/>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5AC6EF4-F69A-8805-D0F6-6034EBF1E43D}"/>
              </a:ext>
            </a:extLst>
          </p:cNvPr>
          <p:cNvSpPr txBox="1"/>
          <p:nvPr/>
        </p:nvSpPr>
        <p:spPr>
          <a:xfrm>
            <a:off x="2438403" y="1665589"/>
            <a:ext cx="3207025" cy="2400657"/>
          </a:xfrm>
          <a:prstGeom prst="rect">
            <a:avLst/>
          </a:prstGeom>
          <a:noFill/>
        </p:spPr>
        <p:txBody>
          <a:bodyPr wrap="square" rtlCol="0">
            <a:spAutoFit/>
          </a:bodyPr>
          <a:lstStyle/>
          <a:p>
            <a:r>
              <a:rPr lang="en-US" sz="5000" b="1" dirty="0">
                <a:solidFill>
                  <a:schemeClr val="tx1">
                    <a:lumMod val="75000"/>
                    <a:lumOff val="25000"/>
                  </a:schemeClr>
                </a:solidFill>
              </a:rPr>
              <a:t>Data</a:t>
            </a:r>
          </a:p>
          <a:p>
            <a:r>
              <a:rPr lang="en-US" sz="5000" b="1" dirty="0">
                <a:solidFill>
                  <a:schemeClr val="tx1">
                    <a:lumMod val="75000"/>
                    <a:lumOff val="25000"/>
                  </a:schemeClr>
                </a:solidFill>
              </a:rPr>
              <a:t>Analytics</a:t>
            </a:r>
          </a:p>
          <a:p>
            <a:r>
              <a:rPr lang="en-US" sz="5000" b="1" dirty="0">
                <a:solidFill>
                  <a:schemeClr val="bg1"/>
                </a:solidFill>
              </a:rPr>
              <a:t>With SQL</a:t>
            </a:r>
          </a:p>
        </p:txBody>
      </p:sp>
      <p:pic>
        <p:nvPicPr>
          <p:cNvPr id="4" name="Picture 3">
            <a:extLst>
              <a:ext uri="{FF2B5EF4-FFF2-40B4-BE49-F238E27FC236}">
                <a16:creationId xmlns:a16="http://schemas.microsoft.com/office/drawing/2014/main" id="{21F42A34-E930-A8BB-C30B-A4DB8646E3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105403" y="2123145"/>
            <a:ext cx="1080050" cy="1080050"/>
          </a:xfrm>
          <a:prstGeom prst="rect">
            <a:avLst/>
          </a:prstGeom>
        </p:spPr>
      </p:pic>
      <p:sp>
        <p:nvSpPr>
          <p:cNvPr id="2" name="TextBox 1">
            <a:extLst>
              <a:ext uri="{FF2B5EF4-FFF2-40B4-BE49-F238E27FC236}">
                <a16:creationId xmlns:a16="http://schemas.microsoft.com/office/drawing/2014/main" id="{F5709DDE-8266-4D5C-A5BC-B3383AF07FDA}"/>
              </a:ext>
            </a:extLst>
          </p:cNvPr>
          <p:cNvSpPr txBox="1"/>
          <p:nvPr/>
        </p:nvSpPr>
        <p:spPr>
          <a:xfrm>
            <a:off x="2723322" y="4498451"/>
            <a:ext cx="3299789" cy="369332"/>
          </a:xfrm>
          <a:prstGeom prst="rect">
            <a:avLst/>
          </a:prstGeom>
          <a:noFill/>
        </p:spPr>
        <p:txBody>
          <a:bodyPr wrap="square" rtlCol="0">
            <a:spAutoFit/>
          </a:bodyPr>
          <a:lstStyle/>
          <a:p>
            <a:pPr algn="ctr"/>
            <a:r>
              <a:rPr lang="en-GB" b="1" dirty="0">
                <a:solidFill>
                  <a:schemeClr val="tx1">
                    <a:lumMod val="75000"/>
                    <a:lumOff val="25000"/>
                  </a:schemeClr>
                </a:solidFill>
              </a:rPr>
              <a:t>Facilitator: Sandra Asagade</a:t>
            </a:r>
          </a:p>
        </p:txBody>
      </p:sp>
      <p:grpSp>
        <p:nvGrpSpPr>
          <p:cNvPr id="11" name="Group 10">
            <a:extLst>
              <a:ext uri="{FF2B5EF4-FFF2-40B4-BE49-F238E27FC236}">
                <a16:creationId xmlns:a16="http://schemas.microsoft.com/office/drawing/2014/main" id="{731BE9A7-AFF1-4EAC-B05D-0C8D0243FEE8}"/>
              </a:ext>
            </a:extLst>
          </p:cNvPr>
          <p:cNvGrpSpPr/>
          <p:nvPr/>
        </p:nvGrpSpPr>
        <p:grpSpPr>
          <a:xfrm>
            <a:off x="6321290" y="1122292"/>
            <a:ext cx="3151315" cy="5184769"/>
            <a:chOff x="7748929" y="-158180"/>
            <a:chExt cx="3915710" cy="7155487"/>
          </a:xfrm>
          <a:blipFill dpi="0" rotWithShape="1">
            <a:blip r:embed="rId4"/>
            <a:srcRect/>
            <a:stretch>
              <a:fillRect l="-2000" r="1000" b="-1000"/>
            </a:stretch>
          </a:blipFill>
          <a:effectLst>
            <a:outerShdw blurRad="50800" dist="38100" dir="2700000" algn="tl" rotWithShape="0">
              <a:prstClr val="black">
                <a:alpha val="40000"/>
              </a:prstClr>
            </a:outerShdw>
          </a:effectLst>
        </p:grpSpPr>
        <p:sp>
          <p:nvSpPr>
            <p:cNvPr id="12" name="Rectangle 11">
              <a:extLst>
                <a:ext uri="{FF2B5EF4-FFF2-40B4-BE49-F238E27FC236}">
                  <a16:creationId xmlns:a16="http://schemas.microsoft.com/office/drawing/2014/main" id="{D9AF75D6-760D-47F4-983C-98F5440166F5}"/>
                </a:ext>
              </a:extLst>
            </p:cNvPr>
            <p:cNvSpPr/>
            <p:nvPr/>
          </p:nvSpPr>
          <p:spPr>
            <a:xfrm rot="1800000">
              <a:off x="9040899" y="-137481"/>
              <a:ext cx="1541249" cy="680579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59FEAA9-862B-4E41-80D8-72876EEA1E6D}"/>
                </a:ext>
              </a:extLst>
            </p:cNvPr>
            <p:cNvSpPr/>
            <p:nvPr/>
          </p:nvSpPr>
          <p:spPr>
            <a:xfrm rot="1800000">
              <a:off x="10208699" y="2459559"/>
              <a:ext cx="1455940" cy="4537748"/>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059F81B-9704-4916-9548-C6F16D84C1AE}"/>
                </a:ext>
              </a:extLst>
            </p:cNvPr>
            <p:cNvSpPr/>
            <p:nvPr/>
          </p:nvSpPr>
          <p:spPr>
            <a:xfrm rot="1800000">
              <a:off x="7748929" y="-158180"/>
              <a:ext cx="1455940" cy="453774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56408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2000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1+#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D30C-D7F2-184A-8011-2919537F126C}"/>
              </a:ext>
            </a:extLst>
          </p:cNvPr>
          <p:cNvSpPr/>
          <p:nvPr/>
        </p:nvSpPr>
        <p:spPr>
          <a:xfrm flipV="1">
            <a:off x="1" y="0"/>
            <a:ext cx="7129670" cy="152397"/>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33BE0E-E826-99A2-B535-027965681583}"/>
              </a:ext>
            </a:extLst>
          </p:cNvPr>
          <p:cNvSpPr/>
          <p:nvPr/>
        </p:nvSpPr>
        <p:spPr>
          <a:xfrm>
            <a:off x="5055704" y="6705600"/>
            <a:ext cx="7136296" cy="152400"/>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699A6-E7E3-83D2-FD1A-788EB856FDAF}"/>
              </a:ext>
            </a:extLst>
          </p:cNvPr>
          <p:cNvSpPr/>
          <p:nvPr/>
        </p:nvSpPr>
        <p:spPr>
          <a:xfrm>
            <a:off x="4419602" y="6705600"/>
            <a:ext cx="365760" cy="152400"/>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560D65-18D7-1C35-C437-4C8092798402}"/>
              </a:ext>
            </a:extLst>
          </p:cNvPr>
          <p:cNvSpPr/>
          <p:nvPr/>
        </p:nvSpPr>
        <p:spPr>
          <a:xfrm flipV="1">
            <a:off x="7368211" y="0"/>
            <a:ext cx="365760" cy="152396"/>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5AC6EF4-F69A-8805-D0F6-6034EBF1E43D}"/>
              </a:ext>
            </a:extLst>
          </p:cNvPr>
          <p:cNvSpPr txBox="1"/>
          <p:nvPr/>
        </p:nvSpPr>
        <p:spPr>
          <a:xfrm>
            <a:off x="799110" y="2228670"/>
            <a:ext cx="3620492" cy="2400657"/>
          </a:xfrm>
          <a:prstGeom prst="rect">
            <a:avLst/>
          </a:prstGeom>
          <a:noFill/>
        </p:spPr>
        <p:txBody>
          <a:bodyPr wrap="square" rtlCol="0">
            <a:spAutoFit/>
          </a:bodyPr>
          <a:lstStyle/>
          <a:p>
            <a:r>
              <a:rPr lang="en-US" sz="5000" b="1" dirty="0">
                <a:solidFill>
                  <a:schemeClr val="tx1">
                    <a:lumMod val="75000"/>
                    <a:lumOff val="25000"/>
                  </a:schemeClr>
                </a:solidFill>
              </a:rPr>
              <a:t>More to learn in this course</a:t>
            </a:r>
          </a:p>
        </p:txBody>
      </p:sp>
      <p:sp>
        <p:nvSpPr>
          <p:cNvPr id="2" name="TextBox 1">
            <a:extLst>
              <a:ext uri="{FF2B5EF4-FFF2-40B4-BE49-F238E27FC236}">
                <a16:creationId xmlns:a16="http://schemas.microsoft.com/office/drawing/2014/main" id="{5937851C-BBA3-409F-AEB6-CCB6F9C22D6F}"/>
              </a:ext>
            </a:extLst>
          </p:cNvPr>
          <p:cNvSpPr txBox="1"/>
          <p:nvPr/>
        </p:nvSpPr>
        <p:spPr>
          <a:xfrm>
            <a:off x="6284181" y="263772"/>
            <a:ext cx="5312795" cy="6330451"/>
          </a:xfrm>
          <a:prstGeom prst="rect">
            <a:avLst/>
          </a:prstGeom>
          <a:noFill/>
        </p:spPr>
        <p:txBody>
          <a:bodyPr wrap="square" rtlCol="0">
            <a:spAutoFit/>
          </a:bodyPr>
          <a:lstStyle/>
          <a:p>
            <a:pPr marL="285750" indent="-285750">
              <a:lnSpc>
                <a:spcPct val="150000"/>
              </a:lnSpc>
              <a:buClr>
                <a:srgbClr val="00CC00"/>
              </a:buClr>
              <a:buFont typeface="Wingdings" panose="05000000000000000000" pitchFamily="2" charset="2"/>
              <a:buChar char=""/>
            </a:pPr>
            <a:r>
              <a:rPr lang="en-GB" sz="1700" dirty="0">
                <a:solidFill>
                  <a:schemeClr val="tx1">
                    <a:lumMod val="75000"/>
                    <a:lumOff val="25000"/>
                  </a:schemeClr>
                </a:solidFill>
              </a:rPr>
              <a:t>Creating Databases and Tables, Modify Tables</a:t>
            </a:r>
          </a:p>
          <a:p>
            <a:pPr marL="285750" indent="-285750">
              <a:lnSpc>
                <a:spcPct val="150000"/>
              </a:lnSpc>
              <a:buClr>
                <a:srgbClr val="00CC00"/>
              </a:buClr>
              <a:buFont typeface="Wingdings" panose="05000000000000000000" pitchFamily="2" charset="2"/>
              <a:buChar char=""/>
            </a:pPr>
            <a:r>
              <a:rPr lang="en-GB" sz="1700" dirty="0">
                <a:solidFill>
                  <a:schemeClr val="tx1">
                    <a:lumMod val="75000"/>
                    <a:lumOff val="25000"/>
                  </a:schemeClr>
                </a:solidFill>
              </a:rPr>
              <a:t>Importing data files (External Tables)</a:t>
            </a:r>
          </a:p>
          <a:p>
            <a:pPr marL="285750" indent="-285750">
              <a:lnSpc>
                <a:spcPct val="150000"/>
              </a:lnSpc>
              <a:buClr>
                <a:srgbClr val="00CC00"/>
              </a:buClr>
              <a:buFont typeface="Wingdings" panose="05000000000000000000" pitchFamily="2" charset="2"/>
              <a:buChar char=""/>
            </a:pPr>
            <a:r>
              <a:rPr lang="en-GB" sz="1700" dirty="0">
                <a:solidFill>
                  <a:schemeClr val="tx1">
                    <a:lumMod val="85000"/>
                    <a:lumOff val="15000"/>
                  </a:schemeClr>
                </a:solidFill>
              </a:rPr>
              <a:t>Basic SQL Queries</a:t>
            </a:r>
          </a:p>
          <a:p>
            <a:pPr marL="285750" indent="-285750">
              <a:lnSpc>
                <a:spcPct val="150000"/>
              </a:lnSpc>
              <a:buClr>
                <a:srgbClr val="00CC00"/>
              </a:buClr>
              <a:buFont typeface="Wingdings" panose="05000000000000000000" pitchFamily="2" charset="2"/>
              <a:buChar char=""/>
            </a:pPr>
            <a:r>
              <a:rPr lang="en-GB" sz="1700" dirty="0">
                <a:solidFill>
                  <a:schemeClr val="tx1">
                    <a:lumMod val="85000"/>
                    <a:lumOff val="15000"/>
                  </a:schemeClr>
                </a:solidFill>
              </a:rPr>
              <a:t>Restoring</a:t>
            </a:r>
            <a:endParaRPr lang="en-NG" sz="1700" dirty="0">
              <a:solidFill>
                <a:schemeClr val="tx1">
                  <a:lumMod val="85000"/>
                  <a:lumOff val="15000"/>
                </a:schemeClr>
              </a:solidFill>
            </a:endParaRPr>
          </a:p>
          <a:p>
            <a:pPr marL="285750" indent="-285750">
              <a:lnSpc>
                <a:spcPct val="150000"/>
              </a:lnSpc>
              <a:buClr>
                <a:srgbClr val="00CC00"/>
              </a:buClr>
              <a:buFont typeface="Wingdings" panose="05000000000000000000" pitchFamily="2" charset="2"/>
              <a:buChar char=""/>
            </a:pPr>
            <a:r>
              <a:rPr lang="en-GB" sz="1700" dirty="0">
                <a:solidFill>
                  <a:schemeClr val="tx1">
                    <a:lumMod val="85000"/>
                    <a:lumOff val="15000"/>
                  </a:schemeClr>
                </a:solidFill>
              </a:rPr>
              <a:t>Aggregation</a:t>
            </a:r>
            <a:endParaRPr lang="en-NG" sz="1700" dirty="0">
              <a:solidFill>
                <a:schemeClr val="tx1">
                  <a:lumMod val="85000"/>
                  <a:lumOff val="15000"/>
                </a:schemeClr>
              </a:solidFill>
            </a:endParaRPr>
          </a:p>
          <a:p>
            <a:pPr marL="285750" indent="-285750">
              <a:lnSpc>
                <a:spcPct val="150000"/>
              </a:lnSpc>
              <a:buClr>
                <a:srgbClr val="00CC00"/>
              </a:buClr>
              <a:buFont typeface="Wingdings" panose="05000000000000000000" pitchFamily="2" charset="2"/>
              <a:buChar char=""/>
            </a:pPr>
            <a:r>
              <a:rPr lang="en-GB" sz="1700" dirty="0">
                <a:solidFill>
                  <a:schemeClr val="tx1">
                    <a:lumMod val="85000"/>
                    <a:lumOff val="15000"/>
                  </a:schemeClr>
                </a:solidFill>
              </a:rPr>
              <a:t>Sorting &amp; Filtering</a:t>
            </a:r>
            <a:endParaRPr lang="en-NG" sz="1700" dirty="0">
              <a:solidFill>
                <a:schemeClr val="tx1">
                  <a:lumMod val="85000"/>
                  <a:lumOff val="15000"/>
                </a:schemeClr>
              </a:solidFill>
            </a:endParaRPr>
          </a:p>
          <a:p>
            <a:pPr marL="285750" indent="-285750">
              <a:lnSpc>
                <a:spcPct val="150000"/>
              </a:lnSpc>
              <a:buClr>
                <a:srgbClr val="00CC00"/>
              </a:buClr>
              <a:buFont typeface="Wingdings" panose="05000000000000000000" pitchFamily="2" charset="2"/>
              <a:buChar char=""/>
            </a:pPr>
            <a:r>
              <a:rPr lang="en-GB" sz="1700" dirty="0">
                <a:solidFill>
                  <a:schemeClr val="tx1">
                    <a:lumMod val="85000"/>
                    <a:lumOff val="15000"/>
                  </a:schemeClr>
                </a:solidFill>
              </a:rPr>
              <a:t>Date Formatting</a:t>
            </a:r>
          </a:p>
          <a:p>
            <a:pPr marL="285750" indent="-285750">
              <a:lnSpc>
                <a:spcPct val="150000"/>
              </a:lnSpc>
              <a:buClr>
                <a:srgbClr val="00CC00"/>
              </a:buClr>
              <a:buFont typeface="Wingdings" panose="05000000000000000000" pitchFamily="2" charset="2"/>
              <a:buChar char=""/>
            </a:pPr>
            <a:r>
              <a:rPr lang="en-GB" sz="1700" dirty="0">
                <a:solidFill>
                  <a:schemeClr val="tx1">
                    <a:lumMod val="85000"/>
                    <a:lumOff val="15000"/>
                  </a:schemeClr>
                </a:solidFill>
              </a:rPr>
              <a:t>Update table</a:t>
            </a:r>
          </a:p>
          <a:p>
            <a:pPr marL="285750" indent="-285750">
              <a:lnSpc>
                <a:spcPct val="150000"/>
              </a:lnSpc>
              <a:buClr>
                <a:srgbClr val="00CC00"/>
              </a:buClr>
              <a:buFont typeface="Wingdings" panose="05000000000000000000" pitchFamily="2" charset="2"/>
              <a:buChar char=""/>
            </a:pPr>
            <a:r>
              <a:rPr lang="en-GB" sz="1700" dirty="0">
                <a:solidFill>
                  <a:schemeClr val="tx1">
                    <a:lumMod val="85000"/>
                    <a:lumOff val="15000"/>
                  </a:schemeClr>
                </a:solidFill>
              </a:rPr>
              <a:t>Nested Queries</a:t>
            </a:r>
          </a:p>
          <a:p>
            <a:pPr marL="285750" indent="-285750">
              <a:lnSpc>
                <a:spcPct val="150000"/>
              </a:lnSpc>
              <a:buClr>
                <a:srgbClr val="00CC00"/>
              </a:buClr>
              <a:buFont typeface="Wingdings" panose="05000000000000000000" pitchFamily="2" charset="2"/>
              <a:buChar char=""/>
            </a:pPr>
            <a:r>
              <a:rPr lang="en-GB" sz="1700" dirty="0">
                <a:solidFill>
                  <a:schemeClr val="tx1">
                    <a:lumMod val="85000"/>
                    <a:lumOff val="15000"/>
                  </a:schemeClr>
                </a:solidFill>
              </a:rPr>
              <a:t>JOINs</a:t>
            </a:r>
          </a:p>
          <a:p>
            <a:pPr marL="285750" indent="-285750">
              <a:lnSpc>
                <a:spcPct val="150000"/>
              </a:lnSpc>
              <a:buClr>
                <a:srgbClr val="00CC00"/>
              </a:buClr>
              <a:buFont typeface="Wingdings" panose="05000000000000000000" pitchFamily="2" charset="2"/>
              <a:buChar char=""/>
            </a:pPr>
            <a:r>
              <a:rPr lang="en-GB" sz="1700" dirty="0">
                <a:solidFill>
                  <a:schemeClr val="tx1">
                    <a:lumMod val="85000"/>
                    <a:lumOff val="15000"/>
                  </a:schemeClr>
                </a:solidFill>
              </a:rPr>
              <a:t>Advanced SQL</a:t>
            </a:r>
          </a:p>
          <a:p>
            <a:pPr marL="285750" indent="-285750">
              <a:lnSpc>
                <a:spcPct val="150000"/>
              </a:lnSpc>
              <a:buClr>
                <a:srgbClr val="00CC00"/>
              </a:buClr>
              <a:buFont typeface="Wingdings" panose="05000000000000000000" pitchFamily="2" charset="2"/>
              <a:buChar char=""/>
            </a:pPr>
            <a:r>
              <a:rPr lang="en-GB" sz="1700" dirty="0">
                <a:solidFill>
                  <a:schemeClr val="tx1">
                    <a:lumMod val="85000"/>
                    <a:lumOff val="15000"/>
                  </a:schemeClr>
                </a:solidFill>
              </a:rPr>
              <a:t>Views &amp; Procedures</a:t>
            </a:r>
            <a:endParaRPr lang="en-NG" sz="1700" dirty="0">
              <a:solidFill>
                <a:schemeClr val="tx1">
                  <a:lumMod val="85000"/>
                  <a:lumOff val="15000"/>
                </a:schemeClr>
              </a:solidFill>
            </a:endParaRPr>
          </a:p>
          <a:p>
            <a:pPr marL="285750" indent="-285750">
              <a:lnSpc>
                <a:spcPct val="150000"/>
              </a:lnSpc>
              <a:buClr>
                <a:srgbClr val="00CC00"/>
              </a:buClr>
              <a:buFont typeface="Wingdings" panose="05000000000000000000" pitchFamily="2" charset="2"/>
              <a:buChar char=""/>
            </a:pPr>
            <a:r>
              <a:rPr lang="en-GB" sz="1700" dirty="0">
                <a:solidFill>
                  <a:schemeClr val="tx1">
                    <a:lumMod val="85000"/>
                    <a:lumOff val="15000"/>
                  </a:schemeClr>
                </a:solidFill>
              </a:rPr>
              <a:t>Backup Databases</a:t>
            </a:r>
          </a:p>
          <a:p>
            <a:pPr marL="285750" indent="-285750">
              <a:lnSpc>
                <a:spcPct val="150000"/>
              </a:lnSpc>
              <a:buClr>
                <a:srgbClr val="00CC00"/>
              </a:buClr>
              <a:buFont typeface="Wingdings" panose="05000000000000000000" pitchFamily="2" charset="2"/>
              <a:buChar char=""/>
            </a:pPr>
            <a:r>
              <a:rPr lang="en-GB" sz="1700" dirty="0">
                <a:solidFill>
                  <a:schemeClr val="tx1">
                    <a:lumMod val="85000"/>
                    <a:lumOff val="15000"/>
                  </a:schemeClr>
                </a:solidFill>
              </a:rPr>
              <a:t>Connecting </a:t>
            </a:r>
            <a:r>
              <a:rPr lang="en-NG" sz="1700" dirty="0">
                <a:solidFill>
                  <a:schemeClr val="tx1">
                    <a:lumMod val="85000"/>
                    <a:lumOff val="15000"/>
                  </a:schemeClr>
                </a:solidFill>
              </a:rPr>
              <a:t>Power BI</a:t>
            </a:r>
            <a:r>
              <a:rPr lang="en-GB" sz="1700" dirty="0">
                <a:solidFill>
                  <a:schemeClr val="tx1">
                    <a:lumMod val="85000"/>
                    <a:lumOff val="15000"/>
                  </a:schemeClr>
                </a:solidFill>
              </a:rPr>
              <a:t> to P</a:t>
            </a:r>
            <a:r>
              <a:rPr lang="en-NG" sz="1700" dirty="0" err="1">
                <a:solidFill>
                  <a:schemeClr val="tx1">
                    <a:lumMod val="85000"/>
                    <a:lumOff val="15000"/>
                  </a:schemeClr>
                </a:solidFill>
              </a:rPr>
              <a:t>ostgreSQL</a:t>
            </a:r>
            <a:r>
              <a:rPr lang="en-NG" sz="1700" dirty="0">
                <a:solidFill>
                  <a:schemeClr val="tx1">
                    <a:lumMod val="85000"/>
                    <a:lumOff val="15000"/>
                  </a:schemeClr>
                </a:solidFill>
              </a:rPr>
              <a:t> database</a:t>
            </a:r>
          </a:p>
          <a:p>
            <a:pPr marL="285750" indent="-285750">
              <a:lnSpc>
                <a:spcPct val="150000"/>
              </a:lnSpc>
              <a:buClr>
                <a:srgbClr val="00CC00"/>
              </a:buClr>
              <a:buFont typeface="Wingdings" panose="05000000000000000000" pitchFamily="2" charset="2"/>
              <a:buChar char=""/>
            </a:pPr>
            <a:r>
              <a:rPr lang="en-GB" sz="1700" dirty="0">
                <a:solidFill>
                  <a:schemeClr val="tx1">
                    <a:lumMod val="85000"/>
                    <a:lumOff val="15000"/>
                  </a:schemeClr>
                </a:solidFill>
              </a:rPr>
              <a:t>Case Study</a:t>
            </a:r>
          </a:p>
          <a:p>
            <a:pPr marL="285750" indent="-285750">
              <a:lnSpc>
                <a:spcPct val="150000"/>
              </a:lnSpc>
              <a:buClr>
                <a:srgbClr val="00CC00"/>
              </a:buClr>
              <a:buFont typeface="Wingdings" panose="05000000000000000000" pitchFamily="2" charset="2"/>
              <a:buChar char=""/>
            </a:pPr>
            <a:r>
              <a:rPr lang="en-GB" sz="1700" dirty="0">
                <a:solidFill>
                  <a:schemeClr val="tx1">
                    <a:lumMod val="85000"/>
                    <a:lumOff val="15000"/>
                  </a:schemeClr>
                </a:solidFill>
              </a:rPr>
              <a:t>Capstone Project</a:t>
            </a:r>
          </a:p>
        </p:txBody>
      </p:sp>
    </p:spTree>
    <p:extLst>
      <p:ext uri="{BB962C8B-B14F-4D97-AF65-F5344CB8AC3E}">
        <p14:creationId xmlns:p14="http://schemas.microsoft.com/office/powerpoint/2010/main" val="109564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D30C-D7F2-184A-8011-2919537F126C}"/>
              </a:ext>
            </a:extLst>
          </p:cNvPr>
          <p:cNvSpPr/>
          <p:nvPr/>
        </p:nvSpPr>
        <p:spPr>
          <a:xfrm flipV="1">
            <a:off x="1" y="0"/>
            <a:ext cx="7129670" cy="152397"/>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33BE0E-E826-99A2-B535-027965681583}"/>
              </a:ext>
            </a:extLst>
          </p:cNvPr>
          <p:cNvSpPr/>
          <p:nvPr/>
        </p:nvSpPr>
        <p:spPr>
          <a:xfrm>
            <a:off x="5055704" y="6705600"/>
            <a:ext cx="7136296" cy="152400"/>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699A6-E7E3-83D2-FD1A-788EB856FDAF}"/>
              </a:ext>
            </a:extLst>
          </p:cNvPr>
          <p:cNvSpPr/>
          <p:nvPr/>
        </p:nvSpPr>
        <p:spPr>
          <a:xfrm>
            <a:off x="4419602" y="6705600"/>
            <a:ext cx="365760" cy="152400"/>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560D65-18D7-1C35-C437-4C8092798402}"/>
              </a:ext>
            </a:extLst>
          </p:cNvPr>
          <p:cNvSpPr/>
          <p:nvPr/>
        </p:nvSpPr>
        <p:spPr>
          <a:xfrm flipV="1">
            <a:off x="7368211" y="0"/>
            <a:ext cx="365760" cy="152396"/>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F540445-212B-4931-875E-5C5DD70704C3}"/>
              </a:ext>
            </a:extLst>
          </p:cNvPr>
          <p:cNvSpPr txBox="1"/>
          <p:nvPr/>
        </p:nvSpPr>
        <p:spPr>
          <a:xfrm>
            <a:off x="245165" y="152396"/>
            <a:ext cx="3836505" cy="568745"/>
          </a:xfrm>
          <a:prstGeom prst="rect">
            <a:avLst/>
          </a:prstGeom>
          <a:noFill/>
        </p:spPr>
        <p:txBody>
          <a:bodyPr wrap="square">
            <a:spAutoFit/>
          </a:bodyPr>
          <a:lstStyle/>
          <a:p>
            <a:pPr>
              <a:lnSpc>
                <a:spcPct val="200000"/>
              </a:lnSpc>
            </a:pPr>
            <a:r>
              <a:rPr lang="en-US" b="1" dirty="0">
                <a:solidFill>
                  <a:srgbClr val="00CC00"/>
                </a:solidFill>
              </a:rPr>
              <a:t>How to Create a Database in </a:t>
            </a:r>
            <a:r>
              <a:rPr lang="en-US" b="1" dirty="0" err="1">
                <a:solidFill>
                  <a:srgbClr val="00CC00"/>
                </a:solidFill>
              </a:rPr>
              <a:t>PgAdmin</a:t>
            </a:r>
            <a:endParaRPr lang="en-US" dirty="0">
              <a:solidFill>
                <a:srgbClr val="00CC00"/>
              </a:solidFill>
            </a:endParaRPr>
          </a:p>
        </p:txBody>
      </p:sp>
      <p:pic>
        <p:nvPicPr>
          <p:cNvPr id="4" name="Picture 3">
            <a:extLst>
              <a:ext uri="{FF2B5EF4-FFF2-40B4-BE49-F238E27FC236}">
                <a16:creationId xmlns:a16="http://schemas.microsoft.com/office/drawing/2014/main" id="{AE11007B-73F7-40FF-9083-A108DEEAD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297" y="1543957"/>
            <a:ext cx="5201376" cy="2391109"/>
          </a:xfrm>
          <a:prstGeom prst="rect">
            <a:avLst/>
          </a:prstGeom>
          <a:ln>
            <a:solidFill>
              <a:srgbClr val="00CC00"/>
            </a:solidFill>
          </a:ln>
        </p:spPr>
      </p:pic>
      <p:pic>
        <p:nvPicPr>
          <p:cNvPr id="9" name="Picture 8">
            <a:extLst>
              <a:ext uri="{FF2B5EF4-FFF2-40B4-BE49-F238E27FC236}">
                <a16:creationId xmlns:a16="http://schemas.microsoft.com/office/drawing/2014/main" id="{D23AE272-D3B5-4C1F-B55D-F53EAE6B6324}"/>
              </a:ext>
            </a:extLst>
          </p:cNvPr>
          <p:cNvPicPr>
            <a:picLocks noChangeAspect="1"/>
          </p:cNvPicPr>
          <p:nvPr/>
        </p:nvPicPr>
        <p:blipFill rotWithShape="1">
          <a:blip r:embed="rId3">
            <a:extLst>
              <a:ext uri="{28A0092B-C50C-407E-A947-70E740481C1C}">
                <a14:useLocalDpi xmlns:a14="http://schemas.microsoft.com/office/drawing/2010/main" val="0"/>
              </a:ext>
            </a:extLst>
          </a:blip>
          <a:srcRect r="27163"/>
          <a:stretch/>
        </p:blipFill>
        <p:spPr>
          <a:xfrm>
            <a:off x="6374483" y="905693"/>
            <a:ext cx="4995884" cy="3029373"/>
          </a:xfrm>
          <a:prstGeom prst="rect">
            <a:avLst/>
          </a:prstGeom>
          <a:ln>
            <a:solidFill>
              <a:srgbClr val="00CC00"/>
            </a:solidFill>
          </a:ln>
        </p:spPr>
      </p:pic>
      <p:pic>
        <p:nvPicPr>
          <p:cNvPr id="11" name="Picture 10">
            <a:extLst>
              <a:ext uri="{FF2B5EF4-FFF2-40B4-BE49-F238E27FC236}">
                <a16:creationId xmlns:a16="http://schemas.microsoft.com/office/drawing/2014/main" id="{F675A0A5-5823-4C9F-9E12-5C57CFB462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0297" y="4253118"/>
            <a:ext cx="3924848" cy="1848108"/>
          </a:xfrm>
          <a:prstGeom prst="rect">
            <a:avLst/>
          </a:prstGeom>
          <a:ln>
            <a:solidFill>
              <a:srgbClr val="00CC00"/>
            </a:solidFill>
          </a:ln>
        </p:spPr>
      </p:pic>
      <p:sp>
        <p:nvSpPr>
          <p:cNvPr id="12" name="TextBox 11">
            <a:extLst>
              <a:ext uri="{FF2B5EF4-FFF2-40B4-BE49-F238E27FC236}">
                <a16:creationId xmlns:a16="http://schemas.microsoft.com/office/drawing/2014/main" id="{0B1566A4-46E8-42B4-BF9F-B489561B3FD1}"/>
              </a:ext>
            </a:extLst>
          </p:cNvPr>
          <p:cNvSpPr txBox="1"/>
          <p:nvPr/>
        </p:nvSpPr>
        <p:spPr>
          <a:xfrm>
            <a:off x="166855" y="4081704"/>
            <a:ext cx="5724938" cy="338554"/>
          </a:xfrm>
          <a:prstGeom prst="rect">
            <a:avLst/>
          </a:prstGeom>
          <a:noFill/>
        </p:spPr>
        <p:txBody>
          <a:bodyPr wrap="square" rtlCol="0">
            <a:spAutoFit/>
          </a:bodyPr>
          <a:lstStyle/>
          <a:p>
            <a:r>
              <a:rPr lang="en-GB" sz="1600" b="1" dirty="0">
                <a:solidFill>
                  <a:schemeClr val="tx1">
                    <a:lumMod val="75000"/>
                    <a:lumOff val="25000"/>
                  </a:schemeClr>
                </a:solidFill>
              </a:rPr>
              <a:t>1. Right Click on the Default Databases &gt; Create &gt; Database.</a:t>
            </a:r>
          </a:p>
        </p:txBody>
      </p:sp>
      <p:sp>
        <p:nvSpPr>
          <p:cNvPr id="15" name="TextBox 14">
            <a:extLst>
              <a:ext uri="{FF2B5EF4-FFF2-40B4-BE49-F238E27FC236}">
                <a16:creationId xmlns:a16="http://schemas.microsoft.com/office/drawing/2014/main" id="{4AADFCF0-CDCD-4039-8FEA-267C72668EA4}"/>
              </a:ext>
            </a:extLst>
          </p:cNvPr>
          <p:cNvSpPr txBox="1"/>
          <p:nvPr/>
        </p:nvSpPr>
        <p:spPr>
          <a:xfrm>
            <a:off x="6221897" y="471019"/>
            <a:ext cx="5724938" cy="338554"/>
          </a:xfrm>
          <a:prstGeom prst="rect">
            <a:avLst/>
          </a:prstGeom>
          <a:noFill/>
        </p:spPr>
        <p:txBody>
          <a:bodyPr wrap="square" rtlCol="0">
            <a:spAutoFit/>
          </a:bodyPr>
          <a:lstStyle/>
          <a:p>
            <a:r>
              <a:rPr lang="en-GB" sz="1600" b="1" dirty="0">
                <a:solidFill>
                  <a:schemeClr val="tx1">
                    <a:lumMod val="75000"/>
                    <a:lumOff val="25000"/>
                  </a:schemeClr>
                </a:solidFill>
              </a:rPr>
              <a:t>2. Name the Database, and Click the Save button.</a:t>
            </a:r>
          </a:p>
        </p:txBody>
      </p:sp>
    </p:spTree>
    <p:extLst>
      <p:ext uri="{BB962C8B-B14F-4D97-AF65-F5344CB8AC3E}">
        <p14:creationId xmlns:p14="http://schemas.microsoft.com/office/powerpoint/2010/main" val="4268529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D30C-D7F2-184A-8011-2919537F126C}"/>
              </a:ext>
            </a:extLst>
          </p:cNvPr>
          <p:cNvSpPr/>
          <p:nvPr/>
        </p:nvSpPr>
        <p:spPr>
          <a:xfrm flipV="1">
            <a:off x="1" y="0"/>
            <a:ext cx="7129670" cy="152397"/>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33BE0E-E826-99A2-B535-027965681583}"/>
              </a:ext>
            </a:extLst>
          </p:cNvPr>
          <p:cNvSpPr/>
          <p:nvPr/>
        </p:nvSpPr>
        <p:spPr>
          <a:xfrm>
            <a:off x="5055704" y="6705600"/>
            <a:ext cx="7136296" cy="152400"/>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699A6-E7E3-83D2-FD1A-788EB856FDAF}"/>
              </a:ext>
            </a:extLst>
          </p:cNvPr>
          <p:cNvSpPr/>
          <p:nvPr/>
        </p:nvSpPr>
        <p:spPr>
          <a:xfrm>
            <a:off x="4419602" y="6705600"/>
            <a:ext cx="365760" cy="152400"/>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560D65-18D7-1C35-C437-4C8092798402}"/>
              </a:ext>
            </a:extLst>
          </p:cNvPr>
          <p:cNvSpPr/>
          <p:nvPr/>
        </p:nvSpPr>
        <p:spPr>
          <a:xfrm flipV="1">
            <a:off x="7368211" y="0"/>
            <a:ext cx="365760" cy="152396"/>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6D5B867-2E8F-4104-BECC-C79728163ADA}"/>
              </a:ext>
            </a:extLst>
          </p:cNvPr>
          <p:cNvSpPr txBox="1"/>
          <p:nvPr/>
        </p:nvSpPr>
        <p:spPr>
          <a:xfrm>
            <a:off x="245165" y="152396"/>
            <a:ext cx="3836505" cy="568745"/>
          </a:xfrm>
          <a:prstGeom prst="rect">
            <a:avLst/>
          </a:prstGeom>
          <a:noFill/>
        </p:spPr>
        <p:txBody>
          <a:bodyPr wrap="square">
            <a:spAutoFit/>
          </a:bodyPr>
          <a:lstStyle/>
          <a:p>
            <a:pPr>
              <a:lnSpc>
                <a:spcPct val="200000"/>
              </a:lnSpc>
            </a:pPr>
            <a:r>
              <a:rPr lang="en-US" b="1" dirty="0">
                <a:solidFill>
                  <a:srgbClr val="00CC00"/>
                </a:solidFill>
              </a:rPr>
              <a:t>How to Create a Table in </a:t>
            </a:r>
            <a:r>
              <a:rPr lang="en-US" b="1" dirty="0" err="1">
                <a:solidFill>
                  <a:srgbClr val="00CC00"/>
                </a:solidFill>
              </a:rPr>
              <a:t>PgAdmin</a:t>
            </a:r>
            <a:endParaRPr lang="en-US" dirty="0">
              <a:solidFill>
                <a:srgbClr val="00CC00"/>
              </a:solidFill>
            </a:endParaRPr>
          </a:p>
        </p:txBody>
      </p:sp>
      <p:sp>
        <p:nvSpPr>
          <p:cNvPr id="2" name="Oval 1">
            <a:extLst>
              <a:ext uri="{FF2B5EF4-FFF2-40B4-BE49-F238E27FC236}">
                <a16:creationId xmlns:a16="http://schemas.microsoft.com/office/drawing/2014/main" id="{92CE9E85-C885-4944-A44A-A743790BF572}"/>
              </a:ext>
            </a:extLst>
          </p:cNvPr>
          <p:cNvSpPr/>
          <p:nvPr/>
        </p:nvSpPr>
        <p:spPr>
          <a:xfrm>
            <a:off x="2653746" y="954157"/>
            <a:ext cx="629478" cy="629478"/>
          </a:xfrm>
          <a:prstGeom prst="ellipse">
            <a:avLst/>
          </a:prstGeom>
          <a:solidFill>
            <a:srgbClr val="F788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1.</a:t>
            </a:r>
          </a:p>
        </p:txBody>
      </p:sp>
      <p:sp>
        <p:nvSpPr>
          <p:cNvPr id="9" name="Oval 8">
            <a:extLst>
              <a:ext uri="{FF2B5EF4-FFF2-40B4-BE49-F238E27FC236}">
                <a16:creationId xmlns:a16="http://schemas.microsoft.com/office/drawing/2014/main" id="{AAD73AAC-EF6F-4C05-8FB5-E8D942D11E20}"/>
              </a:ext>
            </a:extLst>
          </p:cNvPr>
          <p:cNvSpPr/>
          <p:nvPr/>
        </p:nvSpPr>
        <p:spPr>
          <a:xfrm>
            <a:off x="8531089" y="954157"/>
            <a:ext cx="629478" cy="629478"/>
          </a:xfrm>
          <a:prstGeom prst="ellipse">
            <a:avLst/>
          </a:prstGeom>
          <a:solidFill>
            <a:srgbClr val="F788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2.</a:t>
            </a:r>
          </a:p>
        </p:txBody>
      </p:sp>
      <p:sp>
        <p:nvSpPr>
          <p:cNvPr id="10" name="TextBox 9">
            <a:extLst>
              <a:ext uri="{FF2B5EF4-FFF2-40B4-BE49-F238E27FC236}">
                <a16:creationId xmlns:a16="http://schemas.microsoft.com/office/drawing/2014/main" id="{E82377B2-7BA9-4807-957D-36DC3C1840B0}"/>
              </a:ext>
            </a:extLst>
          </p:cNvPr>
          <p:cNvSpPr txBox="1"/>
          <p:nvPr/>
        </p:nvSpPr>
        <p:spPr>
          <a:xfrm>
            <a:off x="881267" y="1887655"/>
            <a:ext cx="4174437" cy="3788858"/>
          </a:xfrm>
          <a:prstGeom prst="rect">
            <a:avLst/>
          </a:prstGeom>
          <a:noFill/>
        </p:spPr>
        <p:txBody>
          <a:bodyPr wrap="square" rtlCol="0">
            <a:spAutoFit/>
          </a:bodyPr>
          <a:lstStyle/>
          <a:p>
            <a:pPr marL="285750" indent="-285750" algn="just">
              <a:lnSpc>
                <a:spcPct val="150000"/>
              </a:lnSpc>
              <a:buClr>
                <a:srgbClr val="00CC00"/>
              </a:buClr>
              <a:buFont typeface="Wingdings" panose="05000000000000000000" pitchFamily="2" charset="2"/>
              <a:buChar char=""/>
            </a:pPr>
            <a:r>
              <a:rPr lang="en-GB" dirty="0">
                <a:solidFill>
                  <a:schemeClr val="tx1">
                    <a:lumMod val="75000"/>
                    <a:lumOff val="25000"/>
                  </a:schemeClr>
                </a:solidFill>
              </a:rPr>
              <a:t>Expand the </a:t>
            </a:r>
            <a:r>
              <a:rPr lang="en-GB" b="1" dirty="0">
                <a:solidFill>
                  <a:schemeClr val="tx1">
                    <a:lumMod val="75000"/>
                    <a:lumOff val="25000"/>
                  </a:schemeClr>
                </a:solidFill>
              </a:rPr>
              <a:t>Schemas</a:t>
            </a:r>
            <a:r>
              <a:rPr lang="en-GB" dirty="0">
                <a:solidFill>
                  <a:schemeClr val="tx1">
                    <a:lumMod val="75000"/>
                    <a:lumOff val="25000"/>
                  </a:schemeClr>
                </a:solidFill>
              </a:rPr>
              <a:t> in your database</a:t>
            </a:r>
          </a:p>
          <a:p>
            <a:pPr marL="285750" indent="-285750" algn="just">
              <a:lnSpc>
                <a:spcPct val="150000"/>
              </a:lnSpc>
              <a:buClr>
                <a:srgbClr val="00CC00"/>
              </a:buClr>
              <a:buFont typeface="Wingdings" panose="05000000000000000000" pitchFamily="2" charset="2"/>
              <a:buChar char=""/>
            </a:pPr>
            <a:r>
              <a:rPr lang="en-GB" dirty="0">
                <a:solidFill>
                  <a:schemeClr val="tx1">
                    <a:lumMod val="75000"/>
                    <a:lumOff val="25000"/>
                  </a:schemeClr>
                </a:solidFill>
              </a:rPr>
              <a:t>Right-Click on Tables &gt; Create &gt; Table</a:t>
            </a:r>
          </a:p>
          <a:p>
            <a:pPr marL="285750" indent="-285750" algn="just">
              <a:lnSpc>
                <a:spcPct val="150000"/>
              </a:lnSpc>
              <a:buClr>
                <a:srgbClr val="00CC00"/>
              </a:buClr>
              <a:buFont typeface="Wingdings" panose="05000000000000000000" pitchFamily="2" charset="2"/>
              <a:buChar char=""/>
            </a:pPr>
            <a:r>
              <a:rPr lang="en-GB" dirty="0">
                <a:solidFill>
                  <a:schemeClr val="tx1">
                    <a:lumMod val="75000"/>
                    <a:lumOff val="25000"/>
                  </a:schemeClr>
                </a:solidFill>
              </a:rPr>
              <a:t>Under General settings, name your table</a:t>
            </a:r>
          </a:p>
          <a:p>
            <a:pPr marL="285750" indent="-285750" algn="just">
              <a:lnSpc>
                <a:spcPct val="150000"/>
              </a:lnSpc>
              <a:buClr>
                <a:srgbClr val="00CC00"/>
              </a:buClr>
              <a:buFont typeface="Wingdings" panose="05000000000000000000" pitchFamily="2" charset="2"/>
              <a:buChar char=""/>
            </a:pPr>
            <a:r>
              <a:rPr lang="en-GB" dirty="0">
                <a:solidFill>
                  <a:schemeClr val="tx1">
                    <a:lumMod val="75000"/>
                    <a:lumOff val="25000"/>
                  </a:schemeClr>
                </a:solidFill>
              </a:rPr>
              <a:t>Under Column settings, add relevant columns to your table and include their respective data types</a:t>
            </a:r>
          </a:p>
          <a:p>
            <a:pPr marL="285750" indent="-285750" algn="just">
              <a:lnSpc>
                <a:spcPct val="150000"/>
              </a:lnSpc>
              <a:buClr>
                <a:srgbClr val="00CC00"/>
              </a:buClr>
              <a:buFont typeface="Wingdings" panose="05000000000000000000" pitchFamily="2" charset="2"/>
              <a:buChar char=""/>
            </a:pPr>
            <a:r>
              <a:rPr lang="en-GB" dirty="0">
                <a:solidFill>
                  <a:schemeClr val="tx1">
                    <a:lumMod val="75000"/>
                    <a:lumOff val="25000"/>
                  </a:schemeClr>
                </a:solidFill>
              </a:rPr>
              <a:t>Under Constraints settings, specify constraints present in your table</a:t>
            </a:r>
          </a:p>
        </p:txBody>
      </p:sp>
      <p:sp>
        <p:nvSpPr>
          <p:cNvPr id="11" name="TextBox 10">
            <a:extLst>
              <a:ext uri="{FF2B5EF4-FFF2-40B4-BE49-F238E27FC236}">
                <a16:creationId xmlns:a16="http://schemas.microsoft.com/office/drawing/2014/main" id="{45319B50-621A-47E8-8A3D-3F2FABE6CF5E}"/>
              </a:ext>
            </a:extLst>
          </p:cNvPr>
          <p:cNvSpPr txBox="1"/>
          <p:nvPr/>
        </p:nvSpPr>
        <p:spPr>
          <a:xfrm>
            <a:off x="6758610" y="1583635"/>
            <a:ext cx="4174437" cy="2957861"/>
          </a:xfrm>
          <a:prstGeom prst="rect">
            <a:avLst/>
          </a:prstGeom>
          <a:noFill/>
        </p:spPr>
        <p:txBody>
          <a:bodyPr wrap="square" rtlCol="0">
            <a:spAutoFit/>
          </a:bodyPr>
          <a:lstStyle/>
          <a:p>
            <a:pPr marL="285750" indent="-285750">
              <a:lnSpc>
                <a:spcPct val="150000"/>
              </a:lnSpc>
              <a:buClr>
                <a:srgbClr val="00CC00"/>
              </a:buClr>
              <a:buFont typeface="Wingdings" panose="05000000000000000000" pitchFamily="2" charset="2"/>
              <a:buChar char=""/>
            </a:pPr>
            <a:r>
              <a:rPr lang="en-GB" dirty="0">
                <a:solidFill>
                  <a:schemeClr val="tx1">
                    <a:lumMod val="75000"/>
                    <a:lumOff val="25000"/>
                  </a:schemeClr>
                </a:solidFill>
              </a:rPr>
              <a:t>Right-Click on Tables &gt; Query Tool</a:t>
            </a:r>
          </a:p>
          <a:p>
            <a:pPr marL="285750" indent="-285750">
              <a:lnSpc>
                <a:spcPct val="150000"/>
              </a:lnSpc>
              <a:buClr>
                <a:srgbClr val="00CC00"/>
              </a:buClr>
              <a:buFont typeface="Wingdings" panose="05000000000000000000" pitchFamily="2" charset="2"/>
              <a:buChar char=""/>
            </a:pPr>
            <a:r>
              <a:rPr lang="en-GB" dirty="0">
                <a:solidFill>
                  <a:schemeClr val="tx1">
                    <a:lumMod val="75000"/>
                    <a:lumOff val="25000"/>
                  </a:schemeClr>
                </a:solidFill>
              </a:rPr>
              <a:t>Write the correct syntax to create table using PostgreSQL</a:t>
            </a:r>
          </a:p>
          <a:p>
            <a:pPr>
              <a:lnSpc>
                <a:spcPct val="150000"/>
              </a:lnSpc>
              <a:buClr>
                <a:srgbClr val="00CC00"/>
              </a:buClr>
            </a:pPr>
            <a:r>
              <a:rPr lang="en-GB" dirty="0">
                <a:solidFill>
                  <a:schemeClr val="tx1">
                    <a:lumMod val="75000"/>
                    <a:lumOff val="25000"/>
                  </a:schemeClr>
                </a:solidFill>
              </a:rPr>
              <a:t>	</a:t>
            </a:r>
            <a:r>
              <a:rPr lang="en-GB" b="1" dirty="0">
                <a:solidFill>
                  <a:schemeClr val="tx1">
                    <a:lumMod val="75000"/>
                    <a:lumOff val="25000"/>
                  </a:schemeClr>
                </a:solidFill>
              </a:rPr>
              <a:t>CREATE TABLE </a:t>
            </a:r>
            <a:r>
              <a:rPr lang="en-GB" b="1" dirty="0" err="1">
                <a:solidFill>
                  <a:schemeClr val="tx1">
                    <a:lumMod val="75000"/>
                    <a:lumOff val="25000"/>
                  </a:schemeClr>
                </a:solidFill>
              </a:rPr>
              <a:t>table_name</a:t>
            </a:r>
            <a:r>
              <a:rPr lang="en-GB" b="1" dirty="0">
                <a:solidFill>
                  <a:schemeClr val="tx1">
                    <a:lumMod val="75000"/>
                    <a:lumOff val="25000"/>
                  </a:schemeClr>
                </a:solidFill>
              </a:rPr>
              <a:t>(</a:t>
            </a:r>
          </a:p>
          <a:p>
            <a:pPr>
              <a:lnSpc>
                <a:spcPct val="150000"/>
              </a:lnSpc>
              <a:buClr>
                <a:srgbClr val="00CC00"/>
              </a:buClr>
            </a:pPr>
            <a:r>
              <a:rPr lang="en-GB" b="1" dirty="0">
                <a:solidFill>
                  <a:schemeClr val="tx1">
                    <a:lumMod val="75000"/>
                    <a:lumOff val="25000"/>
                  </a:schemeClr>
                </a:solidFill>
              </a:rPr>
              <a:t>	</a:t>
            </a:r>
            <a:r>
              <a:rPr lang="en-GB" b="1" dirty="0" err="1">
                <a:solidFill>
                  <a:schemeClr val="tx1">
                    <a:lumMod val="75000"/>
                    <a:lumOff val="25000"/>
                  </a:schemeClr>
                </a:solidFill>
              </a:rPr>
              <a:t>column_name</a:t>
            </a:r>
            <a:r>
              <a:rPr lang="en-GB" b="1" dirty="0">
                <a:solidFill>
                  <a:schemeClr val="tx1">
                    <a:lumMod val="75000"/>
                    <a:lumOff val="25000"/>
                  </a:schemeClr>
                </a:solidFill>
              </a:rPr>
              <a:t>(s) data type);</a:t>
            </a:r>
          </a:p>
          <a:p>
            <a:pPr marL="285750" indent="-285750">
              <a:lnSpc>
                <a:spcPct val="150000"/>
              </a:lnSpc>
              <a:buClr>
                <a:srgbClr val="00CC00"/>
              </a:buClr>
              <a:buFont typeface="Wingdings" panose="05000000000000000000" pitchFamily="2" charset="2"/>
              <a:buChar char=""/>
            </a:pPr>
            <a:r>
              <a:rPr lang="en-GB" dirty="0">
                <a:solidFill>
                  <a:schemeClr val="tx1">
                    <a:lumMod val="75000"/>
                    <a:lumOff val="25000"/>
                  </a:schemeClr>
                </a:solidFill>
              </a:rPr>
              <a:t>Now lets create a table for students in C24-04</a:t>
            </a:r>
          </a:p>
        </p:txBody>
      </p:sp>
      <p:pic>
        <p:nvPicPr>
          <p:cNvPr id="4" name="Picture 3">
            <a:extLst>
              <a:ext uri="{FF2B5EF4-FFF2-40B4-BE49-F238E27FC236}">
                <a16:creationId xmlns:a16="http://schemas.microsoft.com/office/drawing/2014/main" id="{80349975-3B37-4F98-B7BA-B6E0453EF284}"/>
              </a:ext>
            </a:extLst>
          </p:cNvPr>
          <p:cNvPicPr>
            <a:picLocks noChangeAspect="1"/>
          </p:cNvPicPr>
          <p:nvPr/>
        </p:nvPicPr>
        <p:blipFill>
          <a:blip r:embed="rId2"/>
          <a:stretch>
            <a:fillRect/>
          </a:stretch>
        </p:blipFill>
        <p:spPr>
          <a:xfrm>
            <a:off x="8037857" y="4493070"/>
            <a:ext cx="3027707" cy="1977955"/>
          </a:xfrm>
          <a:prstGeom prst="rect">
            <a:avLst/>
          </a:prstGeom>
          <a:ln>
            <a:solidFill>
              <a:srgbClr val="00CC00"/>
            </a:solidFill>
          </a:ln>
        </p:spPr>
      </p:pic>
    </p:spTree>
    <p:extLst>
      <p:ext uri="{BB962C8B-B14F-4D97-AF65-F5344CB8AC3E}">
        <p14:creationId xmlns:p14="http://schemas.microsoft.com/office/powerpoint/2010/main" val="1509505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D30C-D7F2-184A-8011-2919537F126C}"/>
              </a:ext>
            </a:extLst>
          </p:cNvPr>
          <p:cNvSpPr/>
          <p:nvPr/>
        </p:nvSpPr>
        <p:spPr>
          <a:xfrm flipV="1">
            <a:off x="1" y="0"/>
            <a:ext cx="7129670" cy="152397"/>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33BE0E-E826-99A2-B535-027965681583}"/>
              </a:ext>
            </a:extLst>
          </p:cNvPr>
          <p:cNvSpPr/>
          <p:nvPr/>
        </p:nvSpPr>
        <p:spPr>
          <a:xfrm>
            <a:off x="5055704" y="6705600"/>
            <a:ext cx="7136296" cy="152400"/>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699A6-E7E3-83D2-FD1A-788EB856FDAF}"/>
              </a:ext>
            </a:extLst>
          </p:cNvPr>
          <p:cNvSpPr/>
          <p:nvPr/>
        </p:nvSpPr>
        <p:spPr>
          <a:xfrm>
            <a:off x="4419602" y="6705600"/>
            <a:ext cx="365760" cy="152400"/>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560D65-18D7-1C35-C437-4C8092798402}"/>
              </a:ext>
            </a:extLst>
          </p:cNvPr>
          <p:cNvSpPr/>
          <p:nvPr/>
        </p:nvSpPr>
        <p:spPr>
          <a:xfrm flipV="1">
            <a:off x="7368211" y="0"/>
            <a:ext cx="365760" cy="152396"/>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6D5B867-2E8F-4104-BECC-C79728163ADA}"/>
              </a:ext>
            </a:extLst>
          </p:cNvPr>
          <p:cNvSpPr txBox="1"/>
          <p:nvPr/>
        </p:nvSpPr>
        <p:spPr>
          <a:xfrm>
            <a:off x="245165" y="152396"/>
            <a:ext cx="6486939" cy="568745"/>
          </a:xfrm>
          <a:prstGeom prst="rect">
            <a:avLst/>
          </a:prstGeom>
          <a:noFill/>
        </p:spPr>
        <p:txBody>
          <a:bodyPr wrap="square">
            <a:spAutoFit/>
          </a:bodyPr>
          <a:lstStyle/>
          <a:p>
            <a:pPr>
              <a:lnSpc>
                <a:spcPct val="200000"/>
              </a:lnSpc>
            </a:pPr>
            <a:r>
              <a:rPr lang="en-NG" b="1" dirty="0">
                <a:solidFill>
                  <a:srgbClr val="00CC00"/>
                </a:solidFill>
              </a:rPr>
              <a:t>How to view table results using the DQL SELECT FROM WHERE</a:t>
            </a:r>
            <a:endParaRPr lang="en-US" dirty="0">
              <a:solidFill>
                <a:srgbClr val="00CC00"/>
              </a:solidFill>
            </a:endParaRPr>
          </a:p>
        </p:txBody>
      </p:sp>
      <p:sp>
        <p:nvSpPr>
          <p:cNvPr id="10" name="TextBox 9">
            <a:extLst>
              <a:ext uri="{FF2B5EF4-FFF2-40B4-BE49-F238E27FC236}">
                <a16:creationId xmlns:a16="http://schemas.microsoft.com/office/drawing/2014/main" id="{E82377B2-7BA9-4807-957D-36DC3C1840B0}"/>
              </a:ext>
            </a:extLst>
          </p:cNvPr>
          <p:cNvSpPr txBox="1"/>
          <p:nvPr/>
        </p:nvSpPr>
        <p:spPr>
          <a:xfrm>
            <a:off x="597672" y="911323"/>
            <a:ext cx="11170258" cy="5450851"/>
          </a:xfrm>
          <a:prstGeom prst="rect">
            <a:avLst/>
          </a:prstGeom>
          <a:noFill/>
        </p:spPr>
        <p:txBody>
          <a:bodyPr wrap="square" rtlCol="0">
            <a:spAutoFit/>
          </a:bodyPr>
          <a:lstStyle/>
          <a:p>
            <a:pPr marL="285750" indent="-285750" algn="just">
              <a:lnSpc>
                <a:spcPct val="150000"/>
              </a:lnSpc>
              <a:buClr>
                <a:srgbClr val="00CC00"/>
              </a:buClr>
              <a:buFont typeface="Wingdings" panose="05000000000000000000" pitchFamily="2" charset="2"/>
              <a:buChar char=""/>
            </a:pPr>
            <a:r>
              <a:rPr lang="en-NG" dirty="0">
                <a:solidFill>
                  <a:schemeClr val="tx1">
                    <a:lumMod val="75000"/>
                    <a:lumOff val="25000"/>
                  </a:schemeClr>
                </a:solidFill>
              </a:rPr>
              <a:t>The first step to writing queries, is understanding the task at hand</a:t>
            </a:r>
          </a:p>
          <a:p>
            <a:pPr marL="285750" indent="-285750" algn="just">
              <a:lnSpc>
                <a:spcPct val="150000"/>
              </a:lnSpc>
              <a:buClr>
                <a:srgbClr val="00CC00"/>
              </a:buClr>
              <a:buFont typeface="Wingdings" panose="05000000000000000000" pitchFamily="2" charset="2"/>
              <a:buChar char=""/>
            </a:pPr>
            <a:r>
              <a:rPr lang="en-GB" dirty="0">
                <a:solidFill>
                  <a:schemeClr val="tx1">
                    <a:lumMod val="75000"/>
                    <a:lumOff val="25000"/>
                  </a:schemeClr>
                </a:solidFill>
              </a:rPr>
              <a:t>K</a:t>
            </a:r>
            <a:r>
              <a:rPr lang="en-NG" dirty="0">
                <a:solidFill>
                  <a:schemeClr val="tx1">
                    <a:lumMod val="75000"/>
                    <a:lumOff val="25000"/>
                  </a:schemeClr>
                </a:solidFill>
              </a:rPr>
              <a:t>now the columns you are to work with, which will be included in the SELECT command</a:t>
            </a:r>
          </a:p>
          <a:p>
            <a:pPr marL="285750" indent="-285750" algn="just">
              <a:lnSpc>
                <a:spcPct val="150000"/>
              </a:lnSpc>
              <a:buClr>
                <a:srgbClr val="00CC00"/>
              </a:buClr>
              <a:buFont typeface="Wingdings" panose="05000000000000000000" pitchFamily="2" charset="2"/>
              <a:buChar char=""/>
            </a:pPr>
            <a:r>
              <a:rPr lang="en-NG" dirty="0">
                <a:solidFill>
                  <a:schemeClr val="tx1">
                    <a:lumMod val="75000"/>
                    <a:lumOff val="25000"/>
                  </a:schemeClr>
                </a:solidFill>
              </a:rPr>
              <a:t>To select a single column</a:t>
            </a:r>
          </a:p>
          <a:p>
            <a:pPr algn="just">
              <a:lnSpc>
                <a:spcPct val="150000"/>
              </a:lnSpc>
              <a:buClr>
                <a:srgbClr val="00CC00"/>
              </a:buClr>
            </a:pPr>
            <a:r>
              <a:rPr lang="en-NG" dirty="0">
                <a:solidFill>
                  <a:schemeClr val="tx1">
                    <a:lumMod val="75000"/>
                    <a:lumOff val="25000"/>
                  </a:schemeClr>
                </a:solidFill>
              </a:rPr>
              <a:t>       </a:t>
            </a:r>
            <a:r>
              <a:rPr lang="en-NG" b="1" i="1" dirty="0">
                <a:solidFill>
                  <a:schemeClr val="tx1">
                    <a:lumMod val="85000"/>
                    <a:lumOff val="15000"/>
                  </a:schemeClr>
                </a:solidFill>
              </a:rPr>
              <a:t>Syntax: </a:t>
            </a:r>
            <a:r>
              <a:rPr lang="en-NG" i="1" dirty="0">
                <a:solidFill>
                  <a:schemeClr val="tx1">
                    <a:lumMod val="85000"/>
                    <a:lumOff val="15000"/>
                  </a:schemeClr>
                </a:solidFill>
              </a:rPr>
              <a:t>SELECT </a:t>
            </a:r>
            <a:r>
              <a:rPr lang="en-NG" i="1" dirty="0" err="1">
                <a:solidFill>
                  <a:schemeClr val="tx1">
                    <a:lumMod val="85000"/>
                    <a:lumOff val="15000"/>
                  </a:schemeClr>
                </a:solidFill>
              </a:rPr>
              <a:t>first_name</a:t>
            </a:r>
            <a:r>
              <a:rPr lang="en-NG" i="1" dirty="0">
                <a:solidFill>
                  <a:schemeClr val="tx1">
                    <a:lumMod val="85000"/>
                    <a:lumOff val="15000"/>
                  </a:schemeClr>
                </a:solidFill>
              </a:rPr>
              <a:t> FROM students;</a:t>
            </a:r>
            <a:endParaRPr lang="en-NG" i="1" dirty="0">
              <a:solidFill>
                <a:schemeClr val="tx1">
                  <a:lumMod val="75000"/>
                  <a:lumOff val="25000"/>
                </a:schemeClr>
              </a:solidFill>
            </a:endParaRPr>
          </a:p>
          <a:p>
            <a:pPr marL="285750" indent="-285750" algn="just">
              <a:lnSpc>
                <a:spcPct val="150000"/>
              </a:lnSpc>
              <a:buClr>
                <a:srgbClr val="00CC00"/>
              </a:buClr>
              <a:buFont typeface="Wingdings" panose="05000000000000000000" pitchFamily="2" charset="2"/>
              <a:buChar char=""/>
            </a:pPr>
            <a:r>
              <a:rPr lang="en-NG" dirty="0">
                <a:solidFill>
                  <a:schemeClr val="tx1">
                    <a:lumMod val="75000"/>
                    <a:lumOff val="25000"/>
                  </a:schemeClr>
                </a:solidFill>
              </a:rPr>
              <a:t>To select multiple columns</a:t>
            </a:r>
          </a:p>
          <a:p>
            <a:pPr algn="just">
              <a:lnSpc>
                <a:spcPct val="150000"/>
              </a:lnSpc>
              <a:buClr>
                <a:srgbClr val="00CC00"/>
              </a:buClr>
            </a:pPr>
            <a:r>
              <a:rPr lang="en-NG" dirty="0">
                <a:solidFill>
                  <a:schemeClr val="tx1">
                    <a:lumMod val="75000"/>
                    <a:lumOff val="25000"/>
                  </a:schemeClr>
                </a:solidFill>
              </a:rPr>
              <a:t>      </a:t>
            </a:r>
            <a:r>
              <a:rPr lang="en-NG" b="1" i="1" dirty="0">
                <a:solidFill>
                  <a:schemeClr val="tx1">
                    <a:lumMod val="85000"/>
                    <a:lumOff val="15000"/>
                  </a:schemeClr>
                </a:solidFill>
              </a:rPr>
              <a:t>Syntax: </a:t>
            </a:r>
            <a:r>
              <a:rPr lang="en-NG" i="1" dirty="0">
                <a:solidFill>
                  <a:schemeClr val="tx1">
                    <a:lumMod val="85000"/>
                    <a:lumOff val="15000"/>
                  </a:schemeClr>
                </a:solidFill>
              </a:rPr>
              <a:t>SELECT </a:t>
            </a:r>
            <a:r>
              <a:rPr lang="en-NG" i="1" dirty="0" err="1">
                <a:solidFill>
                  <a:schemeClr val="tx1">
                    <a:lumMod val="85000"/>
                    <a:lumOff val="15000"/>
                  </a:schemeClr>
                </a:solidFill>
              </a:rPr>
              <a:t>first_name</a:t>
            </a:r>
            <a:r>
              <a:rPr lang="en-NG" i="1" dirty="0">
                <a:solidFill>
                  <a:schemeClr val="tx1">
                    <a:lumMod val="85000"/>
                    <a:lumOff val="15000"/>
                  </a:schemeClr>
                </a:solidFill>
              </a:rPr>
              <a:t>, gender, location FROM students;</a:t>
            </a:r>
            <a:endParaRPr lang="en-NG" i="1" dirty="0">
              <a:solidFill>
                <a:schemeClr val="tx1">
                  <a:lumMod val="75000"/>
                  <a:lumOff val="25000"/>
                </a:schemeClr>
              </a:solidFill>
            </a:endParaRPr>
          </a:p>
          <a:p>
            <a:pPr marL="285750" indent="-285750" algn="just">
              <a:lnSpc>
                <a:spcPct val="150000"/>
              </a:lnSpc>
              <a:buClr>
                <a:srgbClr val="00CC00"/>
              </a:buClr>
              <a:buFont typeface="Wingdings" panose="05000000000000000000" pitchFamily="2" charset="2"/>
              <a:buChar char=""/>
            </a:pPr>
            <a:r>
              <a:rPr lang="en-GB" dirty="0">
                <a:solidFill>
                  <a:schemeClr val="tx1">
                    <a:lumMod val="75000"/>
                    <a:lumOff val="25000"/>
                  </a:schemeClr>
                </a:solidFill>
              </a:rPr>
              <a:t>T</a:t>
            </a:r>
            <a:r>
              <a:rPr lang="en-NG" dirty="0">
                <a:solidFill>
                  <a:schemeClr val="tx1">
                    <a:lumMod val="75000"/>
                    <a:lumOff val="25000"/>
                  </a:schemeClr>
                </a:solidFill>
              </a:rPr>
              <a:t>o select all columns</a:t>
            </a:r>
          </a:p>
          <a:p>
            <a:pPr algn="just">
              <a:lnSpc>
                <a:spcPct val="150000"/>
              </a:lnSpc>
              <a:buClr>
                <a:srgbClr val="00CC00"/>
              </a:buClr>
            </a:pPr>
            <a:r>
              <a:rPr lang="en-NG" dirty="0">
                <a:solidFill>
                  <a:schemeClr val="tx1">
                    <a:lumMod val="75000"/>
                    <a:lumOff val="25000"/>
                  </a:schemeClr>
                </a:solidFill>
              </a:rPr>
              <a:t>      </a:t>
            </a:r>
            <a:r>
              <a:rPr lang="en-NG" b="1" i="1" dirty="0">
                <a:solidFill>
                  <a:schemeClr val="tx1">
                    <a:lumMod val="85000"/>
                    <a:lumOff val="15000"/>
                  </a:schemeClr>
                </a:solidFill>
              </a:rPr>
              <a:t>Syntax: </a:t>
            </a:r>
            <a:r>
              <a:rPr lang="en-NG" i="1" dirty="0">
                <a:solidFill>
                  <a:schemeClr val="tx1">
                    <a:lumMod val="85000"/>
                    <a:lumOff val="15000"/>
                  </a:schemeClr>
                </a:solidFill>
              </a:rPr>
              <a:t>SELECT * FROM students;</a:t>
            </a:r>
          </a:p>
          <a:p>
            <a:pPr algn="just">
              <a:lnSpc>
                <a:spcPct val="150000"/>
              </a:lnSpc>
              <a:buClr>
                <a:srgbClr val="00CC00"/>
              </a:buClr>
            </a:pPr>
            <a:r>
              <a:rPr lang="en-NG" dirty="0">
                <a:solidFill>
                  <a:schemeClr val="tx1">
                    <a:lumMod val="85000"/>
                    <a:lumOff val="15000"/>
                  </a:schemeClr>
                </a:solidFill>
              </a:rPr>
              <a:t>      </a:t>
            </a:r>
            <a:r>
              <a:rPr lang="en-NG" b="1" dirty="0">
                <a:solidFill>
                  <a:schemeClr val="tx1">
                    <a:lumMod val="85000"/>
                    <a:lumOff val="15000"/>
                  </a:schemeClr>
                </a:solidFill>
              </a:rPr>
              <a:t>* </a:t>
            </a:r>
            <a:r>
              <a:rPr lang="en-NG" dirty="0">
                <a:solidFill>
                  <a:schemeClr val="tx1">
                    <a:lumMod val="85000"/>
                    <a:lumOff val="15000"/>
                  </a:schemeClr>
                </a:solidFill>
              </a:rPr>
              <a:t>is used when you want to return all columns from your table</a:t>
            </a:r>
          </a:p>
          <a:p>
            <a:pPr marL="285750" indent="-285750" algn="just">
              <a:lnSpc>
                <a:spcPct val="150000"/>
              </a:lnSpc>
              <a:buClr>
                <a:srgbClr val="00CC00"/>
              </a:buClr>
              <a:buFont typeface="Wingdings" panose="05000000000000000000" pitchFamily="2" charset="2"/>
              <a:buChar char=""/>
            </a:pPr>
            <a:r>
              <a:rPr lang="en-NG" dirty="0">
                <a:solidFill>
                  <a:schemeClr val="tx1">
                    <a:lumMod val="75000"/>
                    <a:lumOff val="25000"/>
                  </a:schemeClr>
                </a:solidFill>
              </a:rPr>
              <a:t>To alias a selected column(s)</a:t>
            </a:r>
          </a:p>
          <a:p>
            <a:pPr algn="just">
              <a:lnSpc>
                <a:spcPct val="150000"/>
              </a:lnSpc>
              <a:buClr>
                <a:srgbClr val="00CC00"/>
              </a:buClr>
            </a:pPr>
            <a:r>
              <a:rPr lang="en-NG" dirty="0">
                <a:solidFill>
                  <a:schemeClr val="tx1">
                    <a:lumMod val="75000"/>
                    <a:lumOff val="25000"/>
                  </a:schemeClr>
                </a:solidFill>
              </a:rPr>
              <a:t>      </a:t>
            </a:r>
            <a:r>
              <a:rPr lang="en-NG" b="1" i="1" dirty="0">
                <a:solidFill>
                  <a:schemeClr val="tx1">
                    <a:lumMod val="85000"/>
                    <a:lumOff val="15000"/>
                  </a:schemeClr>
                </a:solidFill>
              </a:rPr>
              <a:t>Syntax: </a:t>
            </a:r>
            <a:r>
              <a:rPr lang="en-NG" i="1" dirty="0">
                <a:solidFill>
                  <a:schemeClr val="tx1">
                    <a:lumMod val="85000"/>
                    <a:lumOff val="15000"/>
                  </a:schemeClr>
                </a:solidFill>
              </a:rPr>
              <a:t>SELECT </a:t>
            </a:r>
            <a:r>
              <a:rPr lang="en-NG" i="1" dirty="0" err="1">
                <a:solidFill>
                  <a:schemeClr val="tx1">
                    <a:lumMod val="85000"/>
                    <a:lumOff val="15000"/>
                  </a:schemeClr>
                </a:solidFill>
              </a:rPr>
              <a:t>first_name</a:t>
            </a:r>
            <a:r>
              <a:rPr lang="en-NG" i="1" dirty="0">
                <a:solidFill>
                  <a:schemeClr val="tx1">
                    <a:lumMod val="85000"/>
                    <a:lumOff val="15000"/>
                  </a:schemeClr>
                </a:solidFill>
              </a:rPr>
              <a:t> AS name, gender, location FROM students;</a:t>
            </a:r>
          </a:p>
          <a:p>
            <a:pPr algn="just">
              <a:lnSpc>
                <a:spcPct val="150000"/>
              </a:lnSpc>
              <a:buClr>
                <a:srgbClr val="00CC00"/>
              </a:buClr>
            </a:pPr>
            <a:r>
              <a:rPr lang="en-NG" i="1" dirty="0">
                <a:solidFill>
                  <a:schemeClr val="tx1">
                    <a:lumMod val="85000"/>
                    <a:lumOff val="15000"/>
                  </a:schemeClr>
                </a:solidFill>
              </a:rPr>
              <a:t>      </a:t>
            </a:r>
            <a:r>
              <a:rPr lang="en-NG" b="1" dirty="0">
                <a:solidFill>
                  <a:schemeClr val="tx1">
                    <a:lumMod val="85000"/>
                    <a:lumOff val="15000"/>
                  </a:schemeClr>
                </a:solidFill>
              </a:rPr>
              <a:t>AS </a:t>
            </a:r>
            <a:r>
              <a:rPr lang="en-NG" dirty="0">
                <a:solidFill>
                  <a:schemeClr val="tx1">
                    <a:lumMod val="85000"/>
                    <a:lumOff val="15000"/>
                  </a:schemeClr>
                </a:solidFill>
              </a:rPr>
              <a:t>is used together with the selected column to give a different name to the column in the result set without changing how it is in the original table</a:t>
            </a:r>
            <a:endParaRPr lang="en-NG" b="1" dirty="0">
              <a:solidFill>
                <a:schemeClr val="tx1">
                  <a:lumMod val="75000"/>
                  <a:lumOff val="25000"/>
                </a:schemeClr>
              </a:solidFill>
            </a:endParaRPr>
          </a:p>
        </p:txBody>
      </p:sp>
    </p:spTree>
    <p:extLst>
      <p:ext uri="{BB962C8B-B14F-4D97-AF65-F5344CB8AC3E}">
        <p14:creationId xmlns:p14="http://schemas.microsoft.com/office/powerpoint/2010/main" val="2111594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D30C-D7F2-184A-8011-2919537F126C}"/>
              </a:ext>
            </a:extLst>
          </p:cNvPr>
          <p:cNvSpPr/>
          <p:nvPr/>
        </p:nvSpPr>
        <p:spPr>
          <a:xfrm flipV="1">
            <a:off x="1" y="0"/>
            <a:ext cx="7129670" cy="152397"/>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33BE0E-E826-99A2-B535-027965681583}"/>
              </a:ext>
            </a:extLst>
          </p:cNvPr>
          <p:cNvSpPr/>
          <p:nvPr/>
        </p:nvSpPr>
        <p:spPr>
          <a:xfrm>
            <a:off x="5055704" y="6705600"/>
            <a:ext cx="7136296" cy="152400"/>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699A6-E7E3-83D2-FD1A-788EB856FDAF}"/>
              </a:ext>
            </a:extLst>
          </p:cNvPr>
          <p:cNvSpPr/>
          <p:nvPr/>
        </p:nvSpPr>
        <p:spPr>
          <a:xfrm>
            <a:off x="4419602" y="6705600"/>
            <a:ext cx="365760" cy="152400"/>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560D65-18D7-1C35-C437-4C8092798402}"/>
              </a:ext>
            </a:extLst>
          </p:cNvPr>
          <p:cNvSpPr/>
          <p:nvPr/>
        </p:nvSpPr>
        <p:spPr>
          <a:xfrm flipV="1">
            <a:off x="7368211" y="0"/>
            <a:ext cx="365760" cy="152396"/>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79ADC43-692C-47E4-A97E-155C5ED76EC3}"/>
              </a:ext>
            </a:extLst>
          </p:cNvPr>
          <p:cNvSpPr txBox="1"/>
          <p:nvPr/>
        </p:nvSpPr>
        <p:spPr>
          <a:xfrm>
            <a:off x="245165" y="152396"/>
            <a:ext cx="3836505" cy="568745"/>
          </a:xfrm>
          <a:prstGeom prst="rect">
            <a:avLst/>
          </a:prstGeom>
          <a:noFill/>
        </p:spPr>
        <p:txBody>
          <a:bodyPr wrap="square">
            <a:spAutoFit/>
          </a:bodyPr>
          <a:lstStyle/>
          <a:p>
            <a:pPr>
              <a:lnSpc>
                <a:spcPct val="200000"/>
              </a:lnSpc>
            </a:pPr>
            <a:r>
              <a:rPr lang="en-US" b="1" dirty="0">
                <a:solidFill>
                  <a:srgbClr val="00CC00"/>
                </a:solidFill>
              </a:rPr>
              <a:t>How to Modify (Edit) a Table</a:t>
            </a:r>
            <a:endParaRPr lang="en-US" dirty="0">
              <a:solidFill>
                <a:srgbClr val="00CC00"/>
              </a:solidFill>
            </a:endParaRPr>
          </a:p>
        </p:txBody>
      </p:sp>
      <p:sp>
        <p:nvSpPr>
          <p:cNvPr id="9" name="TextBox 8">
            <a:extLst>
              <a:ext uri="{FF2B5EF4-FFF2-40B4-BE49-F238E27FC236}">
                <a16:creationId xmlns:a16="http://schemas.microsoft.com/office/drawing/2014/main" id="{7C240BA4-1549-473C-AB47-B589C6DDA05A}"/>
              </a:ext>
            </a:extLst>
          </p:cNvPr>
          <p:cNvSpPr txBox="1"/>
          <p:nvPr/>
        </p:nvSpPr>
        <p:spPr>
          <a:xfrm>
            <a:off x="281608" y="840411"/>
            <a:ext cx="11628783" cy="5450851"/>
          </a:xfrm>
          <a:prstGeom prst="rect">
            <a:avLst/>
          </a:prstGeom>
          <a:noFill/>
        </p:spPr>
        <p:txBody>
          <a:bodyPr wrap="square" rtlCol="0">
            <a:spAutoFit/>
          </a:bodyPr>
          <a:lstStyle/>
          <a:p>
            <a:pPr algn="just">
              <a:lnSpc>
                <a:spcPct val="150000"/>
              </a:lnSpc>
              <a:buClr>
                <a:srgbClr val="00CC00"/>
              </a:buClr>
            </a:pPr>
            <a:r>
              <a:rPr lang="en-GB" b="1" dirty="0">
                <a:solidFill>
                  <a:schemeClr val="tx1">
                    <a:lumMod val="75000"/>
                    <a:lumOff val="25000"/>
                  </a:schemeClr>
                </a:solidFill>
              </a:rPr>
              <a:t>ALTER TABLE??</a:t>
            </a:r>
          </a:p>
          <a:p>
            <a:pPr algn="just">
              <a:lnSpc>
                <a:spcPct val="150000"/>
              </a:lnSpc>
              <a:buClr>
                <a:srgbClr val="00CC00"/>
              </a:buClr>
            </a:pPr>
            <a:r>
              <a:rPr lang="en-US" dirty="0">
                <a:solidFill>
                  <a:schemeClr val="tx1">
                    <a:lumMod val="75000"/>
                    <a:lumOff val="25000"/>
                  </a:schemeClr>
                </a:solidFill>
              </a:rPr>
              <a:t>Modifying a table in PostgreSQL involves using the </a:t>
            </a:r>
            <a:r>
              <a:rPr lang="en-US" b="1" dirty="0">
                <a:solidFill>
                  <a:schemeClr val="tx1">
                    <a:lumMod val="75000"/>
                    <a:lumOff val="25000"/>
                  </a:schemeClr>
                </a:solidFill>
              </a:rPr>
              <a:t>ALTER TABLE</a:t>
            </a:r>
            <a:r>
              <a:rPr lang="en-US" dirty="0">
                <a:solidFill>
                  <a:schemeClr val="tx1">
                    <a:lumMod val="75000"/>
                    <a:lumOff val="25000"/>
                  </a:schemeClr>
                </a:solidFill>
              </a:rPr>
              <a:t> command to perform various changes such as adding, dropping, or renaming columns, changing data types, adding constraints, and more.</a:t>
            </a:r>
          </a:p>
          <a:p>
            <a:pPr algn="just">
              <a:lnSpc>
                <a:spcPct val="150000"/>
              </a:lnSpc>
              <a:buClr>
                <a:srgbClr val="00CC00"/>
              </a:buClr>
            </a:pPr>
            <a:endParaRPr lang="en-GB" dirty="0">
              <a:solidFill>
                <a:schemeClr val="tx1">
                  <a:lumMod val="75000"/>
                  <a:lumOff val="25000"/>
                </a:schemeClr>
              </a:solidFill>
            </a:endParaRPr>
          </a:p>
          <a:p>
            <a:pPr algn="just">
              <a:lnSpc>
                <a:spcPct val="150000"/>
              </a:lnSpc>
              <a:buClr>
                <a:srgbClr val="00CC00"/>
              </a:buClr>
            </a:pPr>
            <a:r>
              <a:rPr lang="en-GB" b="1" dirty="0">
                <a:solidFill>
                  <a:srgbClr val="F7881F"/>
                </a:solidFill>
              </a:rPr>
              <a:t>Example Scenario 1: </a:t>
            </a:r>
            <a:r>
              <a:rPr lang="en-GB" dirty="0">
                <a:solidFill>
                  <a:schemeClr val="tx1">
                    <a:lumMod val="75000"/>
                    <a:lumOff val="25000"/>
                  </a:schemeClr>
                </a:solidFill>
              </a:rPr>
              <a:t>Suppose we forgot to add student’s phone numbers, and we’d like to do that without having to delete and create the table again.</a:t>
            </a:r>
          </a:p>
          <a:p>
            <a:pPr algn="just">
              <a:lnSpc>
                <a:spcPct val="150000"/>
              </a:lnSpc>
              <a:buClr>
                <a:srgbClr val="00CC00"/>
              </a:buClr>
            </a:pPr>
            <a:r>
              <a:rPr lang="en-GB" b="1" i="1" dirty="0">
                <a:solidFill>
                  <a:schemeClr val="tx1">
                    <a:lumMod val="75000"/>
                    <a:lumOff val="25000"/>
                  </a:schemeClr>
                </a:solidFill>
              </a:rPr>
              <a:t>Syntax: </a:t>
            </a:r>
            <a:r>
              <a:rPr lang="en-GB" i="1" dirty="0">
                <a:solidFill>
                  <a:schemeClr val="tx1">
                    <a:lumMod val="75000"/>
                    <a:lumOff val="25000"/>
                  </a:schemeClr>
                </a:solidFill>
              </a:rPr>
              <a:t>ALTER TABLE students ADD COLUMN </a:t>
            </a:r>
            <a:r>
              <a:rPr lang="en-GB" i="1" dirty="0" err="1">
                <a:solidFill>
                  <a:schemeClr val="tx1">
                    <a:lumMod val="75000"/>
                    <a:lumOff val="25000"/>
                  </a:schemeClr>
                </a:solidFill>
              </a:rPr>
              <a:t>phone_number</a:t>
            </a:r>
            <a:r>
              <a:rPr lang="en-GB" i="1" dirty="0">
                <a:solidFill>
                  <a:schemeClr val="tx1">
                    <a:lumMod val="75000"/>
                    <a:lumOff val="25000"/>
                  </a:schemeClr>
                </a:solidFill>
              </a:rPr>
              <a:t> VARCHAR(14);</a:t>
            </a:r>
          </a:p>
          <a:p>
            <a:pPr algn="just">
              <a:lnSpc>
                <a:spcPct val="150000"/>
              </a:lnSpc>
              <a:buClr>
                <a:srgbClr val="00CC00"/>
              </a:buClr>
            </a:pPr>
            <a:r>
              <a:rPr lang="en-GB" b="1" dirty="0">
                <a:solidFill>
                  <a:srgbClr val="F7881F"/>
                </a:solidFill>
              </a:rPr>
              <a:t>Example Scenario 2: </a:t>
            </a:r>
            <a:r>
              <a:rPr lang="en-GB" dirty="0">
                <a:solidFill>
                  <a:schemeClr val="tx1">
                    <a:lumMod val="75000"/>
                    <a:lumOff val="25000"/>
                  </a:schemeClr>
                </a:solidFill>
              </a:rPr>
              <a:t>Suppose we’d like to change the data type of student’s id column to integer</a:t>
            </a:r>
          </a:p>
          <a:p>
            <a:pPr algn="just">
              <a:lnSpc>
                <a:spcPct val="150000"/>
              </a:lnSpc>
              <a:buClr>
                <a:srgbClr val="00CC00"/>
              </a:buClr>
            </a:pPr>
            <a:r>
              <a:rPr lang="en-GB" b="1" i="1" dirty="0">
                <a:solidFill>
                  <a:schemeClr val="tx1">
                    <a:lumMod val="75000"/>
                    <a:lumOff val="25000"/>
                  </a:schemeClr>
                </a:solidFill>
              </a:rPr>
              <a:t>Syntax: </a:t>
            </a:r>
            <a:r>
              <a:rPr lang="en-GB" i="1" dirty="0">
                <a:solidFill>
                  <a:schemeClr val="tx1">
                    <a:lumMod val="75000"/>
                    <a:lumOff val="25000"/>
                  </a:schemeClr>
                </a:solidFill>
              </a:rPr>
              <a:t>ALTER TABLE students ALTER COLUMN id SET DATA TYPE INT USING id::int ;</a:t>
            </a:r>
          </a:p>
          <a:p>
            <a:pPr algn="just">
              <a:lnSpc>
                <a:spcPct val="150000"/>
              </a:lnSpc>
              <a:buClr>
                <a:srgbClr val="00CC00"/>
              </a:buClr>
            </a:pPr>
            <a:r>
              <a:rPr lang="en-GB" b="1" dirty="0">
                <a:solidFill>
                  <a:srgbClr val="F7881F"/>
                </a:solidFill>
              </a:rPr>
              <a:t>Example Scenario 3: </a:t>
            </a:r>
            <a:r>
              <a:rPr lang="en-GB" dirty="0">
                <a:solidFill>
                  <a:schemeClr val="tx1">
                    <a:lumMod val="75000"/>
                    <a:lumOff val="25000"/>
                  </a:schemeClr>
                </a:solidFill>
              </a:rPr>
              <a:t>Suppose we want to drop the </a:t>
            </a:r>
            <a:r>
              <a:rPr lang="en-GB" dirty="0" err="1">
                <a:solidFill>
                  <a:schemeClr val="tx1">
                    <a:lumMod val="75000"/>
                    <a:lumOff val="25000"/>
                  </a:schemeClr>
                </a:solidFill>
              </a:rPr>
              <a:t>phone_number</a:t>
            </a:r>
            <a:r>
              <a:rPr lang="en-GB" dirty="0">
                <a:solidFill>
                  <a:schemeClr val="tx1">
                    <a:lumMod val="75000"/>
                    <a:lumOff val="25000"/>
                  </a:schemeClr>
                </a:solidFill>
              </a:rPr>
              <a:t> column</a:t>
            </a:r>
          </a:p>
          <a:p>
            <a:pPr algn="just">
              <a:lnSpc>
                <a:spcPct val="150000"/>
              </a:lnSpc>
              <a:buClr>
                <a:srgbClr val="00CC00"/>
              </a:buClr>
            </a:pPr>
            <a:r>
              <a:rPr lang="en-GB" b="1" i="1" dirty="0">
                <a:solidFill>
                  <a:schemeClr val="tx1">
                    <a:lumMod val="75000"/>
                    <a:lumOff val="25000"/>
                  </a:schemeClr>
                </a:solidFill>
              </a:rPr>
              <a:t>Syntax: </a:t>
            </a:r>
            <a:r>
              <a:rPr lang="en-GB" i="1" dirty="0">
                <a:solidFill>
                  <a:schemeClr val="tx1">
                    <a:lumMod val="75000"/>
                    <a:lumOff val="25000"/>
                  </a:schemeClr>
                </a:solidFill>
              </a:rPr>
              <a:t>ALTER TABLE students DROP COLUMN </a:t>
            </a:r>
            <a:r>
              <a:rPr lang="en-GB" i="1" dirty="0" err="1">
                <a:solidFill>
                  <a:schemeClr val="tx1">
                    <a:lumMod val="75000"/>
                    <a:lumOff val="25000"/>
                  </a:schemeClr>
                </a:solidFill>
              </a:rPr>
              <a:t>phone_number</a:t>
            </a:r>
            <a:r>
              <a:rPr lang="en-GB" i="1" dirty="0">
                <a:solidFill>
                  <a:schemeClr val="tx1">
                    <a:lumMod val="75000"/>
                    <a:lumOff val="25000"/>
                  </a:schemeClr>
                </a:solidFill>
              </a:rPr>
              <a:t>;</a:t>
            </a:r>
          </a:p>
          <a:p>
            <a:pPr algn="just">
              <a:lnSpc>
                <a:spcPct val="150000"/>
              </a:lnSpc>
              <a:buClr>
                <a:srgbClr val="00CC00"/>
              </a:buClr>
            </a:pPr>
            <a:r>
              <a:rPr lang="en-GB" b="1" dirty="0">
                <a:solidFill>
                  <a:srgbClr val="F7881F"/>
                </a:solidFill>
              </a:rPr>
              <a:t>Example Scenario 4: </a:t>
            </a:r>
            <a:r>
              <a:rPr lang="en-GB" dirty="0">
                <a:solidFill>
                  <a:schemeClr val="tx1">
                    <a:lumMod val="75000"/>
                    <a:lumOff val="25000"/>
                  </a:schemeClr>
                </a:solidFill>
              </a:rPr>
              <a:t>suppose we want to change the name of the id column to student_id</a:t>
            </a:r>
          </a:p>
          <a:p>
            <a:pPr algn="just">
              <a:lnSpc>
                <a:spcPct val="150000"/>
              </a:lnSpc>
              <a:buClr>
                <a:srgbClr val="00CC00"/>
              </a:buClr>
            </a:pPr>
            <a:r>
              <a:rPr lang="en-GB" b="1" i="1" dirty="0">
                <a:solidFill>
                  <a:schemeClr val="tx1">
                    <a:lumMod val="75000"/>
                    <a:lumOff val="25000"/>
                  </a:schemeClr>
                </a:solidFill>
              </a:rPr>
              <a:t>Syntax: </a:t>
            </a:r>
            <a:r>
              <a:rPr lang="en-GB" i="1" dirty="0">
                <a:solidFill>
                  <a:schemeClr val="tx1">
                    <a:lumMod val="75000"/>
                    <a:lumOff val="25000"/>
                  </a:schemeClr>
                </a:solidFill>
              </a:rPr>
              <a:t>ALTER TABLE students RENAME COLUMN id TO student_id;</a:t>
            </a:r>
          </a:p>
        </p:txBody>
      </p:sp>
    </p:spTree>
    <p:extLst>
      <p:ext uri="{BB962C8B-B14F-4D97-AF65-F5344CB8AC3E}">
        <p14:creationId xmlns:p14="http://schemas.microsoft.com/office/powerpoint/2010/main" val="990461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D30C-D7F2-184A-8011-2919537F126C}"/>
              </a:ext>
            </a:extLst>
          </p:cNvPr>
          <p:cNvSpPr/>
          <p:nvPr/>
        </p:nvSpPr>
        <p:spPr>
          <a:xfrm flipV="1">
            <a:off x="1" y="0"/>
            <a:ext cx="7129670" cy="152397"/>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33BE0E-E826-99A2-B535-027965681583}"/>
              </a:ext>
            </a:extLst>
          </p:cNvPr>
          <p:cNvSpPr/>
          <p:nvPr/>
        </p:nvSpPr>
        <p:spPr>
          <a:xfrm>
            <a:off x="5055704" y="6705600"/>
            <a:ext cx="7136296" cy="152400"/>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699A6-E7E3-83D2-FD1A-788EB856FDAF}"/>
              </a:ext>
            </a:extLst>
          </p:cNvPr>
          <p:cNvSpPr/>
          <p:nvPr/>
        </p:nvSpPr>
        <p:spPr>
          <a:xfrm>
            <a:off x="4419602" y="6705600"/>
            <a:ext cx="365760" cy="152400"/>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560D65-18D7-1C35-C437-4C8092798402}"/>
              </a:ext>
            </a:extLst>
          </p:cNvPr>
          <p:cNvSpPr/>
          <p:nvPr/>
        </p:nvSpPr>
        <p:spPr>
          <a:xfrm flipV="1">
            <a:off x="7368211" y="0"/>
            <a:ext cx="365760" cy="152396"/>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E39250A-236E-41D8-8B08-AF0521AAB8CD}"/>
              </a:ext>
            </a:extLst>
          </p:cNvPr>
          <p:cNvSpPr txBox="1"/>
          <p:nvPr/>
        </p:nvSpPr>
        <p:spPr>
          <a:xfrm>
            <a:off x="245165" y="1184967"/>
            <a:ext cx="11628783" cy="4809265"/>
          </a:xfrm>
          <a:prstGeom prst="rect">
            <a:avLst/>
          </a:prstGeom>
          <a:noFill/>
        </p:spPr>
        <p:txBody>
          <a:bodyPr wrap="square" rtlCol="0">
            <a:spAutoFit/>
          </a:bodyPr>
          <a:lstStyle/>
          <a:p>
            <a:pPr algn="just">
              <a:lnSpc>
                <a:spcPct val="150000"/>
              </a:lnSpc>
              <a:buClr>
                <a:srgbClr val="00CC00"/>
              </a:buClr>
            </a:pPr>
            <a:r>
              <a:rPr lang="en-GB" b="1" dirty="0">
                <a:solidFill>
                  <a:srgbClr val="F7881F"/>
                </a:solidFill>
              </a:rPr>
              <a:t>Example Scenario 5: </a:t>
            </a:r>
            <a:r>
              <a:rPr lang="en-GB" dirty="0">
                <a:solidFill>
                  <a:schemeClr val="tx1">
                    <a:lumMod val="75000"/>
                    <a:lumOff val="25000"/>
                  </a:schemeClr>
                </a:solidFill>
              </a:rPr>
              <a:t>suppose we want to make student_id the primary key of the students table</a:t>
            </a:r>
          </a:p>
          <a:p>
            <a:pPr algn="just">
              <a:lnSpc>
                <a:spcPct val="150000"/>
              </a:lnSpc>
              <a:buClr>
                <a:srgbClr val="00CC00"/>
              </a:buClr>
            </a:pPr>
            <a:r>
              <a:rPr lang="en-GB" b="1" i="1" dirty="0">
                <a:solidFill>
                  <a:schemeClr val="tx1">
                    <a:lumMod val="75000"/>
                    <a:lumOff val="25000"/>
                  </a:schemeClr>
                </a:solidFill>
              </a:rPr>
              <a:t>Syntax: ALTER TABLE</a:t>
            </a:r>
            <a:r>
              <a:rPr lang="en-GB" i="1" dirty="0">
                <a:solidFill>
                  <a:schemeClr val="tx1">
                    <a:lumMod val="75000"/>
                    <a:lumOff val="25000"/>
                  </a:schemeClr>
                </a:solidFill>
              </a:rPr>
              <a:t> students </a:t>
            </a:r>
            <a:r>
              <a:rPr lang="en-GB" b="1" i="1" dirty="0">
                <a:solidFill>
                  <a:schemeClr val="tx1">
                    <a:lumMod val="75000"/>
                    <a:lumOff val="25000"/>
                  </a:schemeClr>
                </a:solidFill>
              </a:rPr>
              <a:t>ADD CONSTRAINT</a:t>
            </a:r>
            <a:r>
              <a:rPr lang="en-GB" i="1" dirty="0">
                <a:solidFill>
                  <a:schemeClr val="tx1">
                    <a:lumMod val="75000"/>
                    <a:lumOff val="25000"/>
                  </a:schemeClr>
                </a:solidFill>
              </a:rPr>
              <a:t> students_pkey </a:t>
            </a:r>
            <a:r>
              <a:rPr lang="en-GB" b="1" i="1" dirty="0">
                <a:solidFill>
                  <a:schemeClr val="tx1">
                    <a:lumMod val="75000"/>
                    <a:lumOff val="25000"/>
                  </a:schemeClr>
                </a:solidFill>
              </a:rPr>
              <a:t>PRIMARY KEY</a:t>
            </a:r>
            <a:r>
              <a:rPr lang="en-GB" i="1" dirty="0">
                <a:solidFill>
                  <a:schemeClr val="tx1">
                    <a:lumMod val="75000"/>
                    <a:lumOff val="25000"/>
                  </a:schemeClr>
                </a:solidFill>
              </a:rPr>
              <a:t> (student_id);</a:t>
            </a:r>
            <a:endParaRPr lang="en-US" b="1" i="1" dirty="0">
              <a:solidFill>
                <a:schemeClr val="tx1">
                  <a:lumMod val="75000"/>
                  <a:lumOff val="25000"/>
                </a:schemeClr>
              </a:solidFill>
            </a:endParaRPr>
          </a:p>
          <a:p>
            <a:pPr algn="just">
              <a:lnSpc>
                <a:spcPct val="150000"/>
              </a:lnSpc>
              <a:buClr>
                <a:srgbClr val="00CC00"/>
              </a:buClr>
            </a:pPr>
            <a:r>
              <a:rPr lang="en-GB" b="1" dirty="0">
                <a:solidFill>
                  <a:srgbClr val="F7881F"/>
                </a:solidFill>
              </a:rPr>
              <a:t>Example Scenario 6: </a:t>
            </a:r>
            <a:r>
              <a:rPr lang="en-GB" dirty="0">
                <a:solidFill>
                  <a:schemeClr val="tx1">
                    <a:lumMod val="75000"/>
                    <a:lumOff val="25000"/>
                  </a:schemeClr>
                </a:solidFill>
              </a:rPr>
              <a:t>suppose we have a separate table for student’s grades [table name: grade] with the columns: </a:t>
            </a:r>
            <a:r>
              <a:rPr lang="en-GB" dirty="0" err="1">
                <a:solidFill>
                  <a:schemeClr val="tx1">
                    <a:lumMod val="75000"/>
                    <a:lumOff val="25000"/>
                  </a:schemeClr>
                </a:solidFill>
              </a:rPr>
              <a:t>grade_id</a:t>
            </a:r>
            <a:r>
              <a:rPr lang="en-GB" dirty="0">
                <a:solidFill>
                  <a:schemeClr val="tx1">
                    <a:lumMod val="75000"/>
                    <a:lumOff val="25000"/>
                  </a:schemeClr>
                </a:solidFill>
              </a:rPr>
              <a:t>, </a:t>
            </a:r>
            <a:r>
              <a:rPr lang="en-GB" dirty="0" err="1">
                <a:solidFill>
                  <a:schemeClr val="tx1">
                    <a:lumMod val="75000"/>
                    <a:lumOff val="25000"/>
                  </a:schemeClr>
                </a:solidFill>
              </a:rPr>
              <a:t>course_name</a:t>
            </a:r>
            <a:r>
              <a:rPr lang="en-GB" dirty="0">
                <a:solidFill>
                  <a:schemeClr val="tx1">
                    <a:lumMod val="75000"/>
                    <a:lumOff val="25000"/>
                  </a:schemeClr>
                </a:solidFill>
              </a:rPr>
              <a:t>, student_id, grade. Assume the table was created with only one constraint (grade_id as the primary key), and we’d like to create a relationship between the grade and students table using the student_id as the foreign key.</a:t>
            </a:r>
          </a:p>
          <a:p>
            <a:pPr algn="just">
              <a:lnSpc>
                <a:spcPct val="150000"/>
              </a:lnSpc>
              <a:buClr>
                <a:srgbClr val="00CC00"/>
              </a:buClr>
            </a:pPr>
            <a:r>
              <a:rPr lang="en-GB" b="1" i="1" dirty="0">
                <a:solidFill>
                  <a:schemeClr val="tx1">
                    <a:lumMod val="75000"/>
                    <a:lumOff val="25000"/>
                  </a:schemeClr>
                </a:solidFill>
              </a:rPr>
              <a:t>Syntax: first we need to create the grade table;</a:t>
            </a:r>
          </a:p>
          <a:p>
            <a:pPr algn="just">
              <a:lnSpc>
                <a:spcPct val="150000"/>
              </a:lnSpc>
              <a:buClr>
                <a:srgbClr val="00CC00"/>
              </a:buClr>
            </a:pPr>
            <a:r>
              <a:rPr lang="en-GB" sz="1600" i="1" dirty="0">
                <a:solidFill>
                  <a:schemeClr val="tx1">
                    <a:lumMod val="75000"/>
                    <a:lumOff val="25000"/>
                  </a:schemeClr>
                </a:solidFill>
              </a:rPr>
              <a:t>CREATE TABLE grade(</a:t>
            </a:r>
          </a:p>
          <a:p>
            <a:pPr algn="just">
              <a:lnSpc>
                <a:spcPct val="150000"/>
              </a:lnSpc>
              <a:buClr>
                <a:srgbClr val="00CC00"/>
              </a:buClr>
            </a:pPr>
            <a:r>
              <a:rPr lang="en-GB" sz="1600" i="1" dirty="0">
                <a:solidFill>
                  <a:schemeClr val="tx1">
                    <a:lumMod val="75000"/>
                    <a:lumOff val="25000"/>
                  </a:schemeClr>
                </a:solidFill>
              </a:rPr>
              <a:t>grade_id INT PRIMARY KEY, </a:t>
            </a:r>
            <a:r>
              <a:rPr lang="en-GB" sz="1600" i="1" dirty="0" err="1">
                <a:solidFill>
                  <a:schemeClr val="tx1">
                    <a:lumMod val="75000"/>
                    <a:lumOff val="25000"/>
                  </a:schemeClr>
                </a:solidFill>
              </a:rPr>
              <a:t>course_name</a:t>
            </a:r>
            <a:r>
              <a:rPr lang="en-GB" sz="1600" i="1" dirty="0">
                <a:solidFill>
                  <a:schemeClr val="tx1">
                    <a:lumMod val="75000"/>
                    <a:lumOff val="25000"/>
                  </a:schemeClr>
                </a:solidFill>
              </a:rPr>
              <a:t> VARCHAR(10), student_id INT, grade VARCHAR(1)</a:t>
            </a:r>
          </a:p>
          <a:p>
            <a:pPr algn="just">
              <a:lnSpc>
                <a:spcPct val="150000"/>
              </a:lnSpc>
              <a:buClr>
                <a:srgbClr val="00CC00"/>
              </a:buClr>
            </a:pPr>
            <a:r>
              <a:rPr lang="en-GB" sz="1600" i="1" dirty="0">
                <a:solidFill>
                  <a:schemeClr val="tx1">
                    <a:lumMod val="75000"/>
                    <a:lumOff val="25000"/>
                  </a:schemeClr>
                </a:solidFill>
              </a:rPr>
              <a:t>);</a:t>
            </a:r>
          </a:p>
          <a:p>
            <a:pPr algn="just">
              <a:lnSpc>
                <a:spcPct val="150000"/>
              </a:lnSpc>
              <a:buClr>
                <a:srgbClr val="00CC00"/>
              </a:buClr>
            </a:pPr>
            <a:r>
              <a:rPr lang="en-GB" sz="1600" i="1" dirty="0">
                <a:solidFill>
                  <a:schemeClr val="tx1">
                    <a:lumMod val="75000"/>
                    <a:lumOff val="25000"/>
                  </a:schemeClr>
                </a:solidFill>
              </a:rPr>
              <a:t>-- setting student_id as a foreign key in the grade table</a:t>
            </a:r>
          </a:p>
          <a:p>
            <a:pPr algn="just">
              <a:lnSpc>
                <a:spcPct val="150000"/>
              </a:lnSpc>
              <a:buClr>
                <a:srgbClr val="00CC00"/>
              </a:buClr>
            </a:pPr>
            <a:r>
              <a:rPr lang="en-GB" sz="1600" i="1" dirty="0">
                <a:solidFill>
                  <a:schemeClr val="tx1">
                    <a:lumMod val="75000"/>
                    <a:lumOff val="25000"/>
                  </a:schemeClr>
                </a:solidFill>
              </a:rPr>
              <a:t>ALTER TABLE </a:t>
            </a:r>
            <a:r>
              <a:rPr lang="en-NG" sz="1600" i="1" dirty="0">
                <a:solidFill>
                  <a:schemeClr val="tx1">
                    <a:lumMod val="75000"/>
                    <a:lumOff val="25000"/>
                  </a:schemeClr>
                </a:solidFill>
              </a:rPr>
              <a:t>grade</a:t>
            </a:r>
            <a:r>
              <a:rPr lang="en-GB" sz="1600" i="1" dirty="0">
                <a:solidFill>
                  <a:schemeClr val="tx1">
                    <a:lumMod val="75000"/>
                    <a:lumOff val="25000"/>
                  </a:schemeClr>
                </a:solidFill>
              </a:rPr>
              <a:t> ADD CONSTRAINT </a:t>
            </a:r>
            <a:r>
              <a:rPr lang="en-GB" sz="1600" i="1" dirty="0" err="1">
                <a:solidFill>
                  <a:schemeClr val="tx1">
                    <a:lumMod val="75000"/>
                    <a:lumOff val="25000"/>
                  </a:schemeClr>
                </a:solidFill>
              </a:rPr>
              <a:t>grade_student_id_fkey</a:t>
            </a:r>
            <a:r>
              <a:rPr lang="en-GB" sz="1600" i="1" dirty="0">
                <a:solidFill>
                  <a:schemeClr val="tx1">
                    <a:lumMod val="75000"/>
                    <a:lumOff val="25000"/>
                  </a:schemeClr>
                </a:solidFill>
              </a:rPr>
              <a:t> FOREIGN KEY (student_id) REFERENCES students (student_id);</a:t>
            </a:r>
            <a:endParaRPr lang="en-US" sz="1700" b="1" i="1" dirty="0">
              <a:solidFill>
                <a:schemeClr val="tx1">
                  <a:lumMod val="75000"/>
                  <a:lumOff val="25000"/>
                </a:schemeClr>
              </a:solidFill>
            </a:endParaRPr>
          </a:p>
        </p:txBody>
      </p:sp>
      <p:sp>
        <p:nvSpPr>
          <p:cNvPr id="9" name="TextBox 8">
            <a:extLst>
              <a:ext uri="{FF2B5EF4-FFF2-40B4-BE49-F238E27FC236}">
                <a16:creationId xmlns:a16="http://schemas.microsoft.com/office/drawing/2014/main" id="{0B531AE2-84A6-445F-9069-C8DDFD62D636}"/>
              </a:ext>
            </a:extLst>
          </p:cNvPr>
          <p:cNvSpPr txBox="1"/>
          <p:nvPr/>
        </p:nvSpPr>
        <p:spPr>
          <a:xfrm>
            <a:off x="245165" y="152396"/>
            <a:ext cx="3836505" cy="568745"/>
          </a:xfrm>
          <a:prstGeom prst="rect">
            <a:avLst/>
          </a:prstGeom>
          <a:noFill/>
        </p:spPr>
        <p:txBody>
          <a:bodyPr wrap="square">
            <a:spAutoFit/>
          </a:bodyPr>
          <a:lstStyle/>
          <a:p>
            <a:pPr>
              <a:lnSpc>
                <a:spcPct val="200000"/>
              </a:lnSpc>
            </a:pPr>
            <a:r>
              <a:rPr lang="en-US" b="1" dirty="0">
                <a:solidFill>
                  <a:srgbClr val="00CC00"/>
                </a:solidFill>
              </a:rPr>
              <a:t>How to Modify (Edit) a Table</a:t>
            </a:r>
            <a:endParaRPr lang="en-US" dirty="0">
              <a:solidFill>
                <a:srgbClr val="00CC00"/>
              </a:solidFill>
            </a:endParaRPr>
          </a:p>
        </p:txBody>
      </p:sp>
    </p:spTree>
    <p:extLst>
      <p:ext uri="{BB962C8B-B14F-4D97-AF65-F5344CB8AC3E}">
        <p14:creationId xmlns:p14="http://schemas.microsoft.com/office/powerpoint/2010/main" val="4256536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D30C-D7F2-184A-8011-2919537F126C}"/>
              </a:ext>
            </a:extLst>
          </p:cNvPr>
          <p:cNvSpPr/>
          <p:nvPr/>
        </p:nvSpPr>
        <p:spPr>
          <a:xfrm flipV="1">
            <a:off x="1" y="0"/>
            <a:ext cx="7129670" cy="152397"/>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33BE0E-E826-99A2-B535-027965681583}"/>
              </a:ext>
            </a:extLst>
          </p:cNvPr>
          <p:cNvSpPr/>
          <p:nvPr/>
        </p:nvSpPr>
        <p:spPr>
          <a:xfrm>
            <a:off x="5055704" y="6705600"/>
            <a:ext cx="7136296" cy="152400"/>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699A6-E7E3-83D2-FD1A-788EB856FDAF}"/>
              </a:ext>
            </a:extLst>
          </p:cNvPr>
          <p:cNvSpPr/>
          <p:nvPr/>
        </p:nvSpPr>
        <p:spPr>
          <a:xfrm>
            <a:off x="4419602" y="6705600"/>
            <a:ext cx="365760" cy="152400"/>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560D65-18D7-1C35-C437-4C8092798402}"/>
              </a:ext>
            </a:extLst>
          </p:cNvPr>
          <p:cNvSpPr/>
          <p:nvPr/>
        </p:nvSpPr>
        <p:spPr>
          <a:xfrm flipV="1">
            <a:off x="7368211" y="0"/>
            <a:ext cx="365760" cy="152396"/>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EE3997C-E9F6-456C-ADBD-C3EA0EB47521}"/>
              </a:ext>
            </a:extLst>
          </p:cNvPr>
          <p:cNvSpPr txBox="1"/>
          <p:nvPr/>
        </p:nvSpPr>
        <p:spPr>
          <a:xfrm>
            <a:off x="245165" y="152396"/>
            <a:ext cx="3836505" cy="568745"/>
          </a:xfrm>
          <a:prstGeom prst="rect">
            <a:avLst/>
          </a:prstGeom>
          <a:noFill/>
        </p:spPr>
        <p:txBody>
          <a:bodyPr wrap="square">
            <a:spAutoFit/>
          </a:bodyPr>
          <a:lstStyle/>
          <a:p>
            <a:pPr>
              <a:lnSpc>
                <a:spcPct val="200000"/>
              </a:lnSpc>
            </a:pPr>
            <a:r>
              <a:rPr lang="en-US" b="1" dirty="0">
                <a:solidFill>
                  <a:srgbClr val="00CC00"/>
                </a:solidFill>
              </a:rPr>
              <a:t>How to Import external data file (csv)</a:t>
            </a:r>
            <a:endParaRPr lang="en-US" dirty="0">
              <a:solidFill>
                <a:srgbClr val="00CC00"/>
              </a:solidFill>
            </a:endParaRPr>
          </a:p>
        </p:txBody>
      </p:sp>
      <p:sp>
        <p:nvSpPr>
          <p:cNvPr id="9" name="TextBox 8">
            <a:extLst>
              <a:ext uri="{FF2B5EF4-FFF2-40B4-BE49-F238E27FC236}">
                <a16:creationId xmlns:a16="http://schemas.microsoft.com/office/drawing/2014/main" id="{EF525B7C-A23D-4C11-B60D-FE104126F1D2}"/>
              </a:ext>
            </a:extLst>
          </p:cNvPr>
          <p:cNvSpPr txBox="1"/>
          <p:nvPr/>
        </p:nvSpPr>
        <p:spPr>
          <a:xfrm>
            <a:off x="245165" y="721141"/>
            <a:ext cx="11701670" cy="3788858"/>
          </a:xfrm>
          <a:prstGeom prst="rect">
            <a:avLst/>
          </a:prstGeom>
          <a:noFill/>
        </p:spPr>
        <p:txBody>
          <a:bodyPr wrap="square">
            <a:spAutoFit/>
          </a:bodyPr>
          <a:lstStyle/>
          <a:p>
            <a:pPr algn="just">
              <a:lnSpc>
                <a:spcPct val="150000"/>
              </a:lnSpc>
              <a:buClr>
                <a:srgbClr val="00CC00"/>
              </a:buClr>
            </a:pPr>
            <a:r>
              <a:rPr lang="en-US" dirty="0">
                <a:solidFill>
                  <a:schemeClr val="tx1">
                    <a:lumMod val="75000"/>
                    <a:lumOff val="25000"/>
                  </a:schemeClr>
                </a:solidFill>
              </a:rPr>
              <a:t>Suppose we have a csv (comma separated values) file named 2011Sales.csv, and because it is a growing data, we’d like to store it in our database [</a:t>
            </a:r>
            <a:r>
              <a:rPr lang="en-US" dirty="0" err="1">
                <a:solidFill>
                  <a:schemeClr val="tx1">
                    <a:lumMod val="75000"/>
                    <a:lumOff val="25000"/>
                  </a:schemeClr>
                </a:solidFill>
              </a:rPr>
              <a:t>amdor_analytics</a:t>
            </a:r>
            <a:r>
              <a:rPr lang="en-US" dirty="0">
                <a:solidFill>
                  <a:schemeClr val="tx1">
                    <a:lumMod val="75000"/>
                    <a:lumOff val="25000"/>
                  </a:schemeClr>
                </a:solidFill>
              </a:rPr>
              <a:t>].</a:t>
            </a:r>
          </a:p>
          <a:p>
            <a:pPr algn="just">
              <a:lnSpc>
                <a:spcPct val="150000"/>
              </a:lnSpc>
              <a:buClr>
                <a:srgbClr val="00CC00"/>
              </a:buClr>
            </a:pPr>
            <a:endParaRPr lang="en-US" dirty="0">
              <a:solidFill>
                <a:schemeClr val="tx1">
                  <a:lumMod val="75000"/>
                  <a:lumOff val="25000"/>
                </a:schemeClr>
              </a:solidFill>
            </a:endParaRPr>
          </a:p>
          <a:p>
            <a:pPr algn="just">
              <a:lnSpc>
                <a:spcPct val="150000"/>
              </a:lnSpc>
              <a:buClr>
                <a:srgbClr val="00CC00"/>
              </a:buClr>
            </a:pPr>
            <a:r>
              <a:rPr lang="en-US" dirty="0">
                <a:solidFill>
                  <a:schemeClr val="tx1">
                    <a:lumMod val="75000"/>
                    <a:lumOff val="25000"/>
                  </a:schemeClr>
                </a:solidFill>
              </a:rPr>
              <a:t>Steps:</a:t>
            </a:r>
          </a:p>
          <a:p>
            <a:pPr marL="285750" indent="-285750">
              <a:lnSpc>
                <a:spcPct val="150000"/>
              </a:lnSpc>
              <a:buClr>
                <a:srgbClr val="00CC00"/>
              </a:buClr>
              <a:buFont typeface="Wingdings" panose="05000000000000000000" pitchFamily="2" charset="2"/>
              <a:buChar char=""/>
            </a:pPr>
            <a:r>
              <a:rPr lang="en-GB" dirty="0">
                <a:solidFill>
                  <a:schemeClr val="tx1">
                    <a:lumMod val="85000"/>
                    <a:lumOff val="15000"/>
                  </a:schemeClr>
                </a:solidFill>
              </a:rPr>
              <a:t>Create a table for the file</a:t>
            </a:r>
          </a:p>
          <a:p>
            <a:pPr marL="285750" indent="-285750">
              <a:lnSpc>
                <a:spcPct val="150000"/>
              </a:lnSpc>
              <a:buClr>
                <a:srgbClr val="00CC00"/>
              </a:buClr>
              <a:buFont typeface="Wingdings" panose="05000000000000000000" pitchFamily="2" charset="2"/>
              <a:buChar char=""/>
            </a:pPr>
            <a:r>
              <a:rPr lang="en-GB" dirty="0">
                <a:solidFill>
                  <a:schemeClr val="tx1">
                    <a:lumMod val="85000"/>
                    <a:lumOff val="15000"/>
                  </a:schemeClr>
                </a:solidFill>
              </a:rPr>
              <a:t>Add relevant columns, data types and constraints</a:t>
            </a:r>
          </a:p>
          <a:p>
            <a:pPr marL="285750" indent="-285750">
              <a:lnSpc>
                <a:spcPct val="150000"/>
              </a:lnSpc>
              <a:buClr>
                <a:srgbClr val="00CC00"/>
              </a:buClr>
              <a:buFont typeface="Wingdings" panose="05000000000000000000" pitchFamily="2" charset="2"/>
              <a:buChar char=""/>
            </a:pPr>
            <a:r>
              <a:rPr lang="en-GB" dirty="0">
                <a:solidFill>
                  <a:schemeClr val="tx1">
                    <a:lumMod val="85000"/>
                    <a:lumOff val="15000"/>
                  </a:schemeClr>
                </a:solidFill>
              </a:rPr>
              <a:t>Run the syntax</a:t>
            </a:r>
          </a:p>
          <a:p>
            <a:pPr marL="285750" indent="-285750">
              <a:lnSpc>
                <a:spcPct val="150000"/>
              </a:lnSpc>
              <a:buClr>
                <a:srgbClr val="00CC00"/>
              </a:buClr>
              <a:buFont typeface="Wingdings" panose="05000000000000000000" pitchFamily="2" charset="2"/>
              <a:buChar char=""/>
            </a:pPr>
            <a:r>
              <a:rPr lang="en-GB" dirty="0">
                <a:solidFill>
                  <a:schemeClr val="tx1">
                    <a:lumMod val="85000"/>
                    <a:lumOff val="15000"/>
                  </a:schemeClr>
                </a:solidFill>
              </a:rPr>
              <a:t>Import the file into the created table using the </a:t>
            </a:r>
            <a:r>
              <a:rPr lang="en-GB" b="1" dirty="0">
                <a:solidFill>
                  <a:schemeClr val="tx1">
                    <a:lumMod val="85000"/>
                    <a:lumOff val="15000"/>
                  </a:schemeClr>
                </a:solidFill>
              </a:rPr>
              <a:t>COPY</a:t>
            </a:r>
            <a:r>
              <a:rPr lang="en-GB" dirty="0">
                <a:solidFill>
                  <a:schemeClr val="tx1">
                    <a:lumMod val="85000"/>
                    <a:lumOff val="15000"/>
                  </a:schemeClr>
                </a:solidFill>
              </a:rPr>
              <a:t> command;</a:t>
            </a:r>
          </a:p>
          <a:p>
            <a:pPr>
              <a:lnSpc>
                <a:spcPct val="150000"/>
              </a:lnSpc>
              <a:buClr>
                <a:srgbClr val="00CC00"/>
              </a:buClr>
            </a:pPr>
            <a:r>
              <a:rPr lang="en-GB" b="1" i="1" dirty="0">
                <a:solidFill>
                  <a:schemeClr val="tx1">
                    <a:lumMod val="75000"/>
                    <a:lumOff val="25000"/>
                  </a:schemeClr>
                </a:solidFill>
              </a:rPr>
              <a:t>      Syntax: </a:t>
            </a:r>
            <a:r>
              <a:rPr lang="en-GB" i="1" dirty="0">
                <a:solidFill>
                  <a:schemeClr val="tx1">
                    <a:lumMod val="75000"/>
                    <a:lumOff val="25000"/>
                  </a:schemeClr>
                </a:solidFill>
              </a:rPr>
              <a:t>COPY </a:t>
            </a:r>
            <a:r>
              <a:rPr lang="en-GB" i="1" dirty="0" err="1">
                <a:solidFill>
                  <a:schemeClr val="tx1">
                    <a:lumMod val="75000"/>
                    <a:lumOff val="25000"/>
                  </a:schemeClr>
                </a:solidFill>
              </a:rPr>
              <a:t>table_name</a:t>
            </a:r>
            <a:r>
              <a:rPr lang="en-GB" i="1" dirty="0">
                <a:solidFill>
                  <a:schemeClr val="tx1">
                    <a:lumMod val="75000"/>
                    <a:lumOff val="25000"/>
                  </a:schemeClr>
                </a:solidFill>
              </a:rPr>
              <a:t> FROM ‘filepath.csv’ DELIMITER ‘,’ CSV HEADER;</a:t>
            </a:r>
            <a:endParaRPr lang="en-GB" dirty="0">
              <a:solidFill>
                <a:schemeClr val="tx1">
                  <a:lumMod val="85000"/>
                  <a:lumOff val="15000"/>
                </a:schemeClr>
              </a:solidFill>
            </a:endParaRPr>
          </a:p>
        </p:txBody>
      </p:sp>
    </p:spTree>
    <p:extLst>
      <p:ext uri="{BB962C8B-B14F-4D97-AF65-F5344CB8AC3E}">
        <p14:creationId xmlns:p14="http://schemas.microsoft.com/office/powerpoint/2010/main" val="1897978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D30C-D7F2-184A-8011-2919537F126C}"/>
              </a:ext>
            </a:extLst>
          </p:cNvPr>
          <p:cNvSpPr/>
          <p:nvPr/>
        </p:nvSpPr>
        <p:spPr>
          <a:xfrm flipV="1">
            <a:off x="1" y="0"/>
            <a:ext cx="7129670" cy="152397"/>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33BE0E-E826-99A2-B535-027965681583}"/>
              </a:ext>
            </a:extLst>
          </p:cNvPr>
          <p:cNvSpPr/>
          <p:nvPr/>
        </p:nvSpPr>
        <p:spPr>
          <a:xfrm>
            <a:off x="5055704" y="6705600"/>
            <a:ext cx="7136296" cy="152400"/>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699A6-E7E3-83D2-FD1A-788EB856FDAF}"/>
              </a:ext>
            </a:extLst>
          </p:cNvPr>
          <p:cNvSpPr/>
          <p:nvPr/>
        </p:nvSpPr>
        <p:spPr>
          <a:xfrm>
            <a:off x="4419602" y="6705600"/>
            <a:ext cx="365760" cy="152400"/>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560D65-18D7-1C35-C437-4C8092798402}"/>
              </a:ext>
            </a:extLst>
          </p:cNvPr>
          <p:cNvSpPr/>
          <p:nvPr/>
        </p:nvSpPr>
        <p:spPr>
          <a:xfrm flipV="1">
            <a:off x="7368211" y="0"/>
            <a:ext cx="365760" cy="152396"/>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0083FC4-DBE2-4FF1-B42C-7D6B4F97DEAA}"/>
              </a:ext>
            </a:extLst>
          </p:cNvPr>
          <p:cNvSpPr txBox="1"/>
          <p:nvPr/>
        </p:nvSpPr>
        <p:spPr>
          <a:xfrm>
            <a:off x="245165" y="152396"/>
            <a:ext cx="3836505" cy="568745"/>
          </a:xfrm>
          <a:prstGeom prst="rect">
            <a:avLst/>
          </a:prstGeom>
          <a:noFill/>
        </p:spPr>
        <p:txBody>
          <a:bodyPr wrap="square">
            <a:spAutoFit/>
          </a:bodyPr>
          <a:lstStyle/>
          <a:p>
            <a:pPr>
              <a:lnSpc>
                <a:spcPct val="200000"/>
              </a:lnSpc>
            </a:pPr>
            <a:r>
              <a:rPr lang="en-NG" b="1" dirty="0">
                <a:solidFill>
                  <a:srgbClr val="00CC00"/>
                </a:solidFill>
              </a:rPr>
              <a:t>Basic SQL Queries</a:t>
            </a:r>
            <a:endParaRPr lang="en-US" dirty="0">
              <a:solidFill>
                <a:srgbClr val="00CC00"/>
              </a:solidFill>
            </a:endParaRPr>
          </a:p>
        </p:txBody>
      </p:sp>
      <p:sp>
        <p:nvSpPr>
          <p:cNvPr id="9" name="TextBox 8">
            <a:extLst>
              <a:ext uri="{FF2B5EF4-FFF2-40B4-BE49-F238E27FC236}">
                <a16:creationId xmlns:a16="http://schemas.microsoft.com/office/drawing/2014/main" id="{2AFB0C32-5390-4944-93F2-0790327E5547}"/>
              </a:ext>
            </a:extLst>
          </p:cNvPr>
          <p:cNvSpPr txBox="1"/>
          <p:nvPr/>
        </p:nvSpPr>
        <p:spPr>
          <a:xfrm>
            <a:off x="245165" y="880167"/>
            <a:ext cx="11701670" cy="5035353"/>
          </a:xfrm>
          <a:prstGeom prst="rect">
            <a:avLst/>
          </a:prstGeom>
          <a:noFill/>
        </p:spPr>
        <p:txBody>
          <a:bodyPr wrap="square">
            <a:spAutoFit/>
          </a:bodyPr>
          <a:lstStyle/>
          <a:p>
            <a:pPr algn="just">
              <a:lnSpc>
                <a:spcPct val="150000"/>
              </a:lnSpc>
              <a:buClr>
                <a:srgbClr val="00CC00"/>
              </a:buClr>
            </a:pPr>
            <a:r>
              <a:rPr lang="en-NG" dirty="0">
                <a:solidFill>
                  <a:schemeClr val="tx1">
                    <a:lumMod val="75000"/>
                    <a:lumOff val="25000"/>
                  </a:schemeClr>
                </a:solidFill>
              </a:rPr>
              <a:t>Lets get some insights from the sales data;</a:t>
            </a:r>
            <a:endParaRPr lang="en-US" dirty="0">
              <a:solidFill>
                <a:schemeClr val="tx1">
                  <a:lumMod val="75000"/>
                  <a:lumOff val="25000"/>
                </a:schemeClr>
              </a:solidFill>
            </a:endParaRPr>
          </a:p>
          <a:p>
            <a:pPr algn="just">
              <a:lnSpc>
                <a:spcPct val="150000"/>
              </a:lnSpc>
              <a:buClr>
                <a:srgbClr val="00CC00"/>
              </a:buClr>
            </a:pPr>
            <a:endParaRPr lang="en-US" dirty="0">
              <a:solidFill>
                <a:schemeClr val="tx1">
                  <a:lumMod val="75000"/>
                  <a:lumOff val="25000"/>
                </a:schemeClr>
              </a:solidFill>
            </a:endParaRPr>
          </a:p>
          <a:p>
            <a:pPr marL="285750" indent="-285750">
              <a:lnSpc>
                <a:spcPct val="150000"/>
              </a:lnSpc>
              <a:buClr>
                <a:srgbClr val="00CC00"/>
              </a:buClr>
              <a:buFont typeface="Wingdings" panose="05000000000000000000" pitchFamily="2" charset="2"/>
              <a:buChar char=""/>
            </a:pPr>
            <a:r>
              <a:rPr lang="en-NG" dirty="0">
                <a:solidFill>
                  <a:schemeClr val="tx1">
                    <a:lumMod val="75000"/>
                    <a:lumOff val="25000"/>
                  </a:schemeClr>
                </a:solidFill>
              </a:rPr>
              <a:t>Write a query to return the total number of orders</a:t>
            </a:r>
          </a:p>
          <a:p>
            <a:pPr>
              <a:lnSpc>
                <a:spcPct val="150000"/>
              </a:lnSpc>
              <a:buClr>
                <a:srgbClr val="00CC00"/>
              </a:buClr>
            </a:pPr>
            <a:r>
              <a:rPr lang="en-NG" dirty="0">
                <a:solidFill>
                  <a:schemeClr val="tx1">
                    <a:lumMod val="75000"/>
                    <a:lumOff val="25000"/>
                  </a:schemeClr>
                </a:solidFill>
              </a:rPr>
              <a:t>      </a:t>
            </a:r>
            <a:r>
              <a:rPr lang="en-NG" b="1" i="1" dirty="0">
                <a:solidFill>
                  <a:schemeClr val="tx1">
                    <a:lumMod val="75000"/>
                    <a:lumOff val="25000"/>
                  </a:schemeClr>
                </a:solidFill>
              </a:rPr>
              <a:t>Syntax: </a:t>
            </a:r>
            <a:r>
              <a:rPr lang="en-NG" i="1" dirty="0">
                <a:solidFill>
                  <a:schemeClr val="tx1">
                    <a:lumMod val="75000"/>
                    <a:lumOff val="25000"/>
                  </a:schemeClr>
                </a:solidFill>
              </a:rPr>
              <a:t>SELECT * FROM sales2011;</a:t>
            </a:r>
            <a:endParaRPr lang="en-NG" b="1" i="1" dirty="0">
              <a:solidFill>
                <a:schemeClr val="tx1">
                  <a:lumMod val="75000"/>
                  <a:lumOff val="25000"/>
                </a:schemeClr>
              </a:solidFill>
            </a:endParaRPr>
          </a:p>
          <a:p>
            <a:pPr marL="285750" indent="-285750">
              <a:lnSpc>
                <a:spcPct val="150000"/>
              </a:lnSpc>
              <a:buClr>
                <a:srgbClr val="00CC00"/>
              </a:buClr>
              <a:buFont typeface="Wingdings" panose="05000000000000000000" pitchFamily="2" charset="2"/>
              <a:buChar char=""/>
            </a:pPr>
            <a:r>
              <a:rPr lang="en-NG" dirty="0">
                <a:solidFill>
                  <a:schemeClr val="tx1">
                    <a:lumMod val="75000"/>
                    <a:lumOff val="25000"/>
                  </a:schemeClr>
                </a:solidFill>
              </a:rPr>
              <a:t>Write a query to return the total number of customers</a:t>
            </a:r>
          </a:p>
          <a:p>
            <a:pPr>
              <a:lnSpc>
                <a:spcPct val="150000"/>
              </a:lnSpc>
              <a:buClr>
                <a:srgbClr val="00CC00"/>
              </a:buClr>
            </a:pPr>
            <a:r>
              <a:rPr lang="en-NG" i="1" dirty="0">
                <a:solidFill>
                  <a:schemeClr val="tx1">
                    <a:lumMod val="75000"/>
                    <a:lumOff val="25000"/>
                  </a:schemeClr>
                </a:solidFill>
              </a:rPr>
              <a:t>      </a:t>
            </a:r>
            <a:r>
              <a:rPr lang="en-NG" b="1" i="1" dirty="0">
                <a:solidFill>
                  <a:schemeClr val="tx1">
                    <a:lumMod val="75000"/>
                    <a:lumOff val="25000"/>
                  </a:schemeClr>
                </a:solidFill>
              </a:rPr>
              <a:t>Syntax: </a:t>
            </a:r>
            <a:r>
              <a:rPr lang="en-NG" i="1" dirty="0">
                <a:solidFill>
                  <a:schemeClr val="tx1">
                    <a:lumMod val="75000"/>
                    <a:lumOff val="25000"/>
                  </a:schemeClr>
                </a:solidFill>
              </a:rPr>
              <a:t>SELECT COUNT(DISTINCT(</a:t>
            </a:r>
            <a:r>
              <a:rPr lang="en-NG" i="1" dirty="0" err="1">
                <a:solidFill>
                  <a:schemeClr val="tx1">
                    <a:lumMod val="75000"/>
                    <a:lumOff val="25000"/>
                  </a:schemeClr>
                </a:solidFill>
              </a:rPr>
              <a:t>customer_id</a:t>
            </a:r>
            <a:r>
              <a:rPr lang="en-NG" i="1" dirty="0">
                <a:solidFill>
                  <a:schemeClr val="tx1">
                    <a:lumMod val="75000"/>
                    <a:lumOff val="25000"/>
                  </a:schemeClr>
                </a:solidFill>
              </a:rPr>
              <a:t>) FROM sales2011;</a:t>
            </a:r>
          </a:p>
          <a:p>
            <a:pPr marL="285750" indent="-285750">
              <a:lnSpc>
                <a:spcPct val="150000"/>
              </a:lnSpc>
              <a:buClr>
                <a:srgbClr val="00CC00"/>
              </a:buClr>
              <a:buFont typeface="Wingdings" panose="05000000000000000000" pitchFamily="2" charset="2"/>
              <a:buChar char=""/>
            </a:pPr>
            <a:r>
              <a:rPr lang="en-NG" dirty="0">
                <a:solidFill>
                  <a:schemeClr val="tx1">
                    <a:lumMod val="75000"/>
                    <a:lumOff val="25000"/>
                  </a:schemeClr>
                </a:solidFill>
              </a:rPr>
              <a:t>Write a query to return the total revenue generated from sales</a:t>
            </a:r>
          </a:p>
          <a:p>
            <a:pPr>
              <a:lnSpc>
                <a:spcPct val="150000"/>
              </a:lnSpc>
              <a:buClr>
                <a:srgbClr val="00CC00"/>
              </a:buClr>
            </a:pPr>
            <a:r>
              <a:rPr lang="en-NG" dirty="0">
                <a:solidFill>
                  <a:schemeClr val="tx1">
                    <a:lumMod val="75000"/>
                    <a:lumOff val="25000"/>
                  </a:schemeClr>
                </a:solidFill>
              </a:rPr>
              <a:t>      </a:t>
            </a:r>
            <a:r>
              <a:rPr lang="en-NG" b="1" i="1" dirty="0">
                <a:solidFill>
                  <a:schemeClr val="tx1">
                    <a:lumMod val="75000"/>
                    <a:lumOff val="25000"/>
                  </a:schemeClr>
                </a:solidFill>
              </a:rPr>
              <a:t>Syntax: </a:t>
            </a:r>
            <a:r>
              <a:rPr lang="en-NG" i="1" dirty="0">
                <a:solidFill>
                  <a:schemeClr val="tx1">
                    <a:lumMod val="75000"/>
                    <a:lumOff val="25000"/>
                  </a:schemeClr>
                </a:solidFill>
              </a:rPr>
              <a:t>SELECT SUM(sales) FROM sales2011;</a:t>
            </a:r>
          </a:p>
          <a:p>
            <a:pPr marL="285750" indent="-285750">
              <a:lnSpc>
                <a:spcPct val="150000"/>
              </a:lnSpc>
              <a:buClr>
                <a:srgbClr val="00CC00"/>
              </a:buClr>
              <a:buFont typeface="Wingdings" panose="05000000000000000000" pitchFamily="2" charset="2"/>
              <a:buChar char=""/>
            </a:pPr>
            <a:r>
              <a:rPr lang="en-GB" dirty="0">
                <a:solidFill>
                  <a:schemeClr val="tx1">
                    <a:lumMod val="75000"/>
                    <a:lumOff val="25000"/>
                  </a:schemeClr>
                </a:solidFill>
              </a:rPr>
              <a:t>W</a:t>
            </a:r>
            <a:r>
              <a:rPr lang="en-NG" dirty="0">
                <a:solidFill>
                  <a:schemeClr val="tx1">
                    <a:lumMod val="75000"/>
                    <a:lumOff val="25000"/>
                  </a:schemeClr>
                </a:solidFill>
              </a:rPr>
              <a:t>rite a query to return the maximum shipping cost</a:t>
            </a:r>
          </a:p>
          <a:p>
            <a:pPr>
              <a:lnSpc>
                <a:spcPct val="150000"/>
              </a:lnSpc>
              <a:buClr>
                <a:srgbClr val="00CC00"/>
              </a:buClr>
            </a:pPr>
            <a:r>
              <a:rPr lang="en-NG" i="1" dirty="0">
                <a:solidFill>
                  <a:schemeClr val="tx1">
                    <a:lumMod val="75000"/>
                    <a:lumOff val="25000"/>
                  </a:schemeClr>
                </a:solidFill>
              </a:rPr>
              <a:t>      </a:t>
            </a:r>
            <a:r>
              <a:rPr lang="en-NG" b="1" i="1" dirty="0">
                <a:solidFill>
                  <a:schemeClr val="tx1">
                    <a:lumMod val="75000"/>
                    <a:lumOff val="25000"/>
                  </a:schemeClr>
                </a:solidFill>
              </a:rPr>
              <a:t>Syntax: </a:t>
            </a:r>
            <a:r>
              <a:rPr lang="en-NG" i="1" dirty="0">
                <a:solidFill>
                  <a:schemeClr val="tx1">
                    <a:lumMod val="75000"/>
                    <a:lumOff val="25000"/>
                  </a:schemeClr>
                </a:solidFill>
              </a:rPr>
              <a:t>SELECT MAX(</a:t>
            </a:r>
            <a:r>
              <a:rPr lang="en-NG" i="1" dirty="0" err="1">
                <a:solidFill>
                  <a:schemeClr val="tx1">
                    <a:lumMod val="75000"/>
                    <a:lumOff val="25000"/>
                  </a:schemeClr>
                </a:solidFill>
              </a:rPr>
              <a:t>shipping_cost</a:t>
            </a:r>
            <a:r>
              <a:rPr lang="en-NG" i="1" dirty="0">
                <a:solidFill>
                  <a:schemeClr val="tx1">
                    <a:lumMod val="75000"/>
                    <a:lumOff val="25000"/>
                  </a:schemeClr>
                </a:solidFill>
              </a:rPr>
              <a:t>) FROM sales2011;</a:t>
            </a:r>
          </a:p>
          <a:p>
            <a:pPr marL="285750" indent="-285750">
              <a:lnSpc>
                <a:spcPct val="150000"/>
              </a:lnSpc>
              <a:buClr>
                <a:srgbClr val="00CC00"/>
              </a:buClr>
              <a:buFont typeface="Wingdings" panose="05000000000000000000" pitchFamily="2" charset="2"/>
              <a:buChar char=""/>
            </a:pPr>
            <a:r>
              <a:rPr lang="en-NG" dirty="0">
                <a:solidFill>
                  <a:schemeClr val="tx1">
                    <a:lumMod val="75000"/>
                    <a:lumOff val="25000"/>
                  </a:schemeClr>
                </a:solidFill>
              </a:rPr>
              <a:t>Write a query to return the total number of orders from the consumer segment</a:t>
            </a:r>
          </a:p>
          <a:p>
            <a:pPr>
              <a:lnSpc>
                <a:spcPct val="150000"/>
              </a:lnSpc>
              <a:buClr>
                <a:srgbClr val="00CC00"/>
              </a:buClr>
            </a:pPr>
            <a:r>
              <a:rPr lang="en-NG" i="1" dirty="0">
                <a:solidFill>
                  <a:schemeClr val="tx1">
                    <a:lumMod val="75000"/>
                    <a:lumOff val="25000"/>
                  </a:schemeClr>
                </a:solidFill>
              </a:rPr>
              <a:t>      </a:t>
            </a:r>
            <a:r>
              <a:rPr lang="en-NG" b="1" i="1" dirty="0">
                <a:solidFill>
                  <a:schemeClr val="tx1">
                    <a:lumMod val="75000"/>
                    <a:lumOff val="25000"/>
                  </a:schemeClr>
                </a:solidFill>
              </a:rPr>
              <a:t>Syntax: </a:t>
            </a:r>
            <a:r>
              <a:rPr lang="en-NG" i="1" dirty="0">
                <a:solidFill>
                  <a:schemeClr val="tx1">
                    <a:lumMod val="75000"/>
                    <a:lumOff val="25000"/>
                  </a:schemeClr>
                </a:solidFill>
              </a:rPr>
              <a:t>SELECT * FROM sales2011 WHERE segment = ‘Consumer’;</a:t>
            </a:r>
            <a:endParaRPr lang="en-NG" b="1" i="1" dirty="0">
              <a:solidFill>
                <a:schemeClr val="tx1">
                  <a:lumMod val="75000"/>
                  <a:lumOff val="25000"/>
                </a:schemeClr>
              </a:solidFill>
            </a:endParaRPr>
          </a:p>
        </p:txBody>
      </p:sp>
    </p:spTree>
    <p:extLst>
      <p:ext uri="{BB962C8B-B14F-4D97-AF65-F5344CB8AC3E}">
        <p14:creationId xmlns:p14="http://schemas.microsoft.com/office/powerpoint/2010/main" val="3198006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D30C-D7F2-184A-8011-2919537F126C}"/>
              </a:ext>
            </a:extLst>
          </p:cNvPr>
          <p:cNvSpPr/>
          <p:nvPr/>
        </p:nvSpPr>
        <p:spPr>
          <a:xfrm flipV="1">
            <a:off x="1" y="0"/>
            <a:ext cx="7129670" cy="152397"/>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33BE0E-E826-99A2-B535-027965681583}"/>
              </a:ext>
            </a:extLst>
          </p:cNvPr>
          <p:cNvSpPr/>
          <p:nvPr/>
        </p:nvSpPr>
        <p:spPr>
          <a:xfrm>
            <a:off x="5055704" y="6705600"/>
            <a:ext cx="7136296" cy="152400"/>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699A6-E7E3-83D2-FD1A-788EB856FDAF}"/>
              </a:ext>
            </a:extLst>
          </p:cNvPr>
          <p:cNvSpPr/>
          <p:nvPr/>
        </p:nvSpPr>
        <p:spPr>
          <a:xfrm>
            <a:off x="4419602" y="6705600"/>
            <a:ext cx="365760" cy="152400"/>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560D65-18D7-1C35-C437-4C8092798402}"/>
              </a:ext>
            </a:extLst>
          </p:cNvPr>
          <p:cNvSpPr/>
          <p:nvPr/>
        </p:nvSpPr>
        <p:spPr>
          <a:xfrm flipV="1">
            <a:off x="7368211" y="0"/>
            <a:ext cx="365760" cy="152396"/>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CEEF4C1-6C5B-47AA-8837-4DDC0B49A85D}"/>
              </a:ext>
            </a:extLst>
          </p:cNvPr>
          <p:cNvSpPr txBox="1"/>
          <p:nvPr/>
        </p:nvSpPr>
        <p:spPr>
          <a:xfrm>
            <a:off x="245165" y="152396"/>
            <a:ext cx="4174437" cy="568745"/>
          </a:xfrm>
          <a:prstGeom prst="rect">
            <a:avLst/>
          </a:prstGeom>
          <a:noFill/>
        </p:spPr>
        <p:txBody>
          <a:bodyPr wrap="square">
            <a:spAutoFit/>
          </a:bodyPr>
          <a:lstStyle/>
          <a:p>
            <a:pPr>
              <a:lnSpc>
                <a:spcPct val="200000"/>
              </a:lnSpc>
            </a:pPr>
            <a:r>
              <a:rPr lang="en-NG" b="1" dirty="0">
                <a:solidFill>
                  <a:srgbClr val="00CC00"/>
                </a:solidFill>
              </a:rPr>
              <a:t>How to Restore a database in </a:t>
            </a:r>
            <a:r>
              <a:rPr lang="en-NG" b="1" dirty="0" err="1">
                <a:solidFill>
                  <a:srgbClr val="00CC00"/>
                </a:solidFill>
              </a:rPr>
              <a:t>PgAdmin</a:t>
            </a:r>
            <a:endParaRPr lang="en-US" dirty="0">
              <a:solidFill>
                <a:srgbClr val="00CC00"/>
              </a:solidFill>
            </a:endParaRPr>
          </a:p>
        </p:txBody>
      </p:sp>
      <p:sp>
        <p:nvSpPr>
          <p:cNvPr id="9" name="TextBox 8">
            <a:extLst>
              <a:ext uri="{FF2B5EF4-FFF2-40B4-BE49-F238E27FC236}">
                <a16:creationId xmlns:a16="http://schemas.microsoft.com/office/drawing/2014/main" id="{C56A71A7-0046-4799-832D-E34BC0C48E3D}"/>
              </a:ext>
            </a:extLst>
          </p:cNvPr>
          <p:cNvSpPr txBox="1"/>
          <p:nvPr/>
        </p:nvSpPr>
        <p:spPr>
          <a:xfrm>
            <a:off x="245165" y="992894"/>
            <a:ext cx="5426764" cy="4619854"/>
          </a:xfrm>
          <a:prstGeom prst="rect">
            <a:avLst/>
          </a:prstGeom>
          <a:noFill/>
        </p:spPr>
        <p:txBody>
          <a:bodyPr wrap="square" rtlCol="0">
            <a:spAutoFit/>
          </a:bodyPr>
          <a:lstStyle/>
          <a:p>
            <a:pPr marL="285750" indent="-285750" algn="just">
              <a:lnSpc>
                <a:spcPct val="150000"/>
              </a:lnSpc>
              <a:buClr>
                <a:srgbClr val="00CC00"/>
              </a:buClr>
              <a:buFont typeface="Wingdings" panose="05000000000000000000" pitchFamily="2" charset="2"/>
              <a:buChar char=""/>
            </a:pPr>
            <a:r>
              <a:rPr lang="en-NG" dirty="0">
                <a:solidFill>
                  <a:schemeClr val="tx1">
                    <a:lumMod val="75000"/>
                    <a:lumOff val="25000"/>
                  </a:schemeClr>
                </a:solidFill>
              </a:rPr>
              <a:t>Create database first (</a:t>
            </a:r>
            <a:r>
              <a:rPr lang="en-NG" i="1" dirty="0">
                <a:solidFill>
                  <a:schemeClr val="tx1">
                    <a:lumMod val="75000"/>
                    <a:lumOff val="25000"/>
                  </a:schemeClr>
                </a:solidFill>
              </a:rPr>
              <a:t>see slide 8 for steps</a:t>
            </a:r>
            <a:r>
              <a:rPr lang="en-NG" dirty="0">
                <a:solidFill>
                  <a:schemeClr val="tx1">
                    <a:lumMod val="75000"/>
                    <a:lumOff val="25000"/>
                  </a:schemeClr>
                </a:solidFill>
              </a:rPr>
              <a:t>)</a:t>
            </a:r>
          </a:p>
          <a:p>
            <a:pPr marL="285750" indent="-285750" algn="just">
              <a:lnSpc>
                <a:spcPct val="150000"/>
              </a:lnSpc>
              <a:buClr>
                <a:srgbClr val="00CC00"/>
              </a:buClr>
              <a:buFont typeface="Wingdings" panose="05000000000000000000" pitchFamily="2" charset="2"/>
              <a:buChar char=""/>
            </a:pPr>
            <a:r>
              <a:rPr lang="en-NG" dirty="0">
                <a:solidFill>
                  <a:schemeClr val="tx1">
                    <a:lumMod val="75000"/>
                    <a:lumOff val="25000"/>
                  </a:schemeClr>
                </a:solidFill>
              </a:rPr>
              <a:t>Right-Click on the created database &gt; Restore</a:t>
            </a:r>
          </a:p>
          <a:p>
            <a:pPr marL="285750" indent="-285750" algn="just">
              <a:lnSpc>
                <a:spcPct val="150000"/>
              </a:lnSpc>
              <a:buClr>
                <a:srgbClr val="00CC00"/>
              </a:buClr>
              <a:buFont typeface="Wingdings" panose="05000000000000000000" pitchFamily="2" charset="2"/>
              <a:buChar char=""/>
            </a:pPr>
            <a:r>
              <a:rPr lang="en-NG" dirty="0">
                <a:solidFill>
                  <a:schemeClr val="tx1">
                    <a:lumMod val="75000"/>
                    <a:lumOff val="25000"/>
                  </a:schemeClr>
                </a:solidFill>
              </a:rPr>
              <a:t>Under general settings, select Custom or tar</a:t>
            </a:r>
          </a:p>
          <a:p>
            <a:pPr marL="285750" indent="-285750" algn="just">
              <a:lnSpc>
                <a:spcPct val="150000"/>
              </a:lnSpc>
              <a:buClr>
                <a:srgbClr val="00CC00"/>
              </a:buClr>
              <a:buFont typeface="Wingdings" panose="05000000000000000000" pitchFamily="2" charset="2"/>
              <a:buChar char=""/>
            </a:pPr>
            <a:r>
              <a:rPr lang="en-GB" dirty="0">
                <a:solidFill>
                  <a:schemeClr val="tx1">
                    <a:lumMod val="75000"/>
                    <a:lumOff val="25000"/>
                  </a:schemeClr>
                </a:solidFill>
              </a:rPr>
              <a:t>S</a:t>
            </a:r>
            <a:r>
              <a:rPr lang="en-NG" dirty="0">
                <a:solidFill>
                  <a:schemeClr val="tx1">
                    <a:lumMod val="75000"/>
                    <a:lumOff val="25000"/>
                  </a:schemeClr>
                </a:solidFill>
              </a:rPr>
              <a:t>elect or browse the database filename/file path</a:t>
            </a:r>
          </a:p>
          <a:p>
            <a:pPr marL="285750" indent="-285750" algn="just">
              <a:lnSpc>
                <a:spcPct val="150000"/>
              </a:lnSpc>
              <a:buClr>
                <a:srgbClr val="00CC00"/>
              </a:buClr>
              <a:buFont typeface="Wingdings" panose="05000000000000000000" pitchFamily="2" charset="2"/>
              <a:buChar char=""/>
            </a:pPr>
            <a:r>
              <a:rPr lang="en-NG" dirty="0">
                <a:solidFill>
                  <a:schemeClr val="tx1">
                    <a:lumMod val="75000"/>
                    <a:lumOff val="25000"/>
                  </a:schemeClr>
                </a:solidFill>
              </a:rPr>
              <a:t>When browsing the filename, ensure to change file type, from Custom files to All files</a:t>
            </a:r>
          </a:p>
          <a:p>
            <a:pPr marL="285750" indent="-285750" algn="just">
              <a:lnSpc>
                <a:spcPct val="150000"/>
              </a:lnSpc>
              <a:buClr>
                <a:srgbClr val="00CC00"/>
              </a:buClr>
              <a:buFont typeface="Wingdings" panose="05000000000000000000" pitchFamily="2" charset="2"/>
              <a:buChar char=""/>
            </a:pPr>
            <a:r>
              <a:rPr lang="en-NG" dirty="0">
                <a:solidFill>
                  <a:schemeClr val="tx1">
                    <a:lumMod val="75000"/>
                    <a:lumOff val="25000"/>
                  </a:schemeClr>
                </a:solidFill>
              </a:rPr>
              <a:t>Click on the restore button to restore</a:t>
            </a:r>
          </a:p>
          <a:p>
            <a:pPr marL="285750" indent="-285750" algn="just">
              <a:lnSpc>
                <a:spcPct val="150000"/>
              </a:lnSpc>
              <a:buClr>
                <a:srgbClr val="00CC00"/>
              </a:buClr>
              <a:buFont typeface="Wingdings" panose="05000000000000000000" pitchFamily="2" charset="2"/>
              <a:buChar char=""/>
            </a:pPr>
            <a:r>
              <a:rPr lang="en-NG" dirty="0">
                <a:solidFill>
                  <a:schemeClr val="tx1">
                    <a:lumMod val="75000"/>
                    <a:lumOff val="25000"/>
                  </a:schemeClr>
                </a:solidFill>
              </a:rPr>
              <a:t>You will see Process Started, if successful, the Process will be completed</a:t>
            </a:r>
          </a:p>
          <a:p>
            <a:pPr marL="285750" indent="-285750" algn="just">
              <a:lnSpc>
                <a:spcPct val="150000"/>
              </a:lnSpc>
              <a:buClr>
                <a:srgbClr val="00CC00"/>
              </a:buClr>
              <a:buFont typeface="Wingdings" panose="05000000000000000000" pitchFamily="2" charset="2"/>
              <a:buChar char=""/>
            </a:pPr>
            <a:r>
              <a:rPr lang="en-GB" dirty="0">
                <a:solidFill>
                  <a:schemeClr val="tx1">
                    <a:lumMod val="75000"/>
                    <a:lumOff val="25000"/>
                  </a:schemeClr>
                </a:solidFill>
              </a:rPr>
              <a:t>W</a:t>
            </a:r>
            <a:r>
              <a:rPr lang="en-NG" dirty="0">
                <a:solidFill>
                  <a:schemeClr val="tx1">
                    <a:lumMod val="75000"/>
                    <a:lumOff val="25000"/>
                  </a:schemeClr>
                </a:solidFill>
              </a:rPr>
              <a:t>e will be restoring the database of </a:t>
            </a:r>
            <a:r>
              <a:rPr lang="en-NG" dirty="0" err="1">
                <a:solidFill>
                  <a:schemeClr val="tx1">
                    <a:lumMod val="75000"/>
                    <a:lumOff val="25000"/>
                  </a:schemeClr>
                </a:solidFill>
              </a:rPr>
              <a:t>minxmart</a:t>
            </a:r>
            <a:r>
              <a:rPr lang="en-NG" dirty="0">
                <a:solidFill>
                  <a:schemeClr val="tx1">
                    <a:lumMod val="75000"/>
                    <a:lumOff val="25000"/>
                  </a:schemeClr>
                </a:solidFill>
              </a:rPr>
              <a:t>, a retail company located in the US</a:t>
            </a:r>
            <a:endParaRPr lang="en-GB" dirty="0">
              <a:solidFill>
                <a:schemeClr val="tx1">
                  <a:lumMod val="75000"/>
                  <a:lumOff val="25000"/>
                </a:schemeClr>
              </a:solidFill>
            </a:endParaRPr>
          </a:p>
        </p:txBody>
      </p:sp>
      <p:pic>
        <p:nvPicPr>
          <p:cNvPr id="4" name="Picture 3">
            <a:extLst>
              <a:ext uri="{FF2B5EF4-FFF2-40B4-BE49-F238E27FC236}">
                <a16:creationId xmlns:a16="http://schemas.microsoft.com/office/drawing/2014/main" id="{23B09612-C177-4431-8A42-6552385DB5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6308" y="233095"/>
            <a:ext cx="3156559" cy="1431923"/>
          </a:xfrm>
          <a:prstGeom prst="rect">
            <a:avLst/>
          </a:prstGeom>
          <a:ln>
            <a:solidFill>
              <a:srgbClr val="00CC00"/>
            </a:solidFill>
          </a:ln>
        </p:spPr>
      </p:pic>
      <p:pic>
        <p:nvPicPr>
          <p:cNvPr id="10" name="Picture 9">
            <a:extLst>
              <a:ext uri="{FF2B5EF4-FFF2-40B4-BE49-F238E27FC236}">
                <a16:creationId xmlns:a16="http://schemas.microsoft.com/office/drawing/2014/main" id="{E115F73B-2A6C-400C-A5FC-58CB149C5F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4221" y="4619216"/>
            <a:ext cx="3156559" cy="1993616"/>
          </a:xfrm>
          <a:prstGeom prst="rect">
            <a:avLst/>
          </a:prstGeom>
          <a:ln>
            <a:solidFill>
              <a:srgbClr val="00CC00"/>
            </a:solidFill>
          </a:ln>
        </p:spPr>
      </p:pic>
      <p:pic>
        <p:nvPicPr>
          <p:cNvPr id="12" name="Picture 11">
            <a:extLst>
              <a:ext uri="{FF2B5EF4-FFF2-40B4-BE49-F238E27FC236}">
                <a16:creationId xmlns:a16="http://schemas.microsoft.com/office/drawing/2014/main" id="{A99D11C1-9042-4A51-93A7-0800A1FD84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9137" y="1752550"/>
            <a:ext cx="4868595" cy="2800406"/>
          </a:xfrm>
          <a:prstGeom prst="rect">
            <a:avLst/>
          </a:prstGeom>
          <a:ln>
            <a:solidFill>
              <a:srgbClr val="00CC00"/>
            </a:solidFill>
          </a:ln>
        </p:spPr>
      </p:pic>
    </p:spTree>
    <p:extLst>
      <p:ext uri="{BB962C8B-B14F-4D97-AF65-F5344CB8AC3E}">
        <p14:creationId xmlns:p14="http://schemas.microsoft.com/office/powerpoint/2010/main" val="899660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D30C-D7F2-184A-8011-2919537F126C}"/>
              </a:ext>
            </a:extLst>
          </p:cNvPr>
          <p:cNvSpPr/>
          <p:nvPr/>
        </p:nvSpPr>
        <p:spPr>
          <a:xfrm flipV="1">
            <a:off x="1" y="0"/>
            <a:ext cx="7129670" cy="152397"/>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33BE0E-E826-99A2-B535-027965681583}"/>
              </a:ext>
            </a:extLst>
          </p:cNvPr>
          <p:cNvSpPr/>
          <p:nvPr/>
        </p:nvSpPr>
        <p:spPr>
          <a:xfrm>
            <a:off x="5055704" y="6705600"/>
            <a:ext cx="7136296" cy="152400"/>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699A6-E7E3-83D2-FD1A-788EB856FDAF}"/>
              </a:ext>
            </a:extLst>
          </p:cNvPr>
          <p:cNvSpPr/>
          <p:nvPr/>
        </p:nvSpPr>
        <p:spPr>
          <a:xfrm>
            <a:off x="4419602" y="6705600"/>
            <a:ext cx="365760" cy="152400"/>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560D65-18D7-1C35-C437-4C8092798402}"/>
              </a:ext>
            </a:extLst>
          </p:cNvPr>
          <p:cNvSpPr/>
          <p:nvPr/>
        </p:nvSpPr>
        <p:spPr>
          <a:xfrm flipV="1">
            <a:off x="7368211" y="0"/>
            <a:ext cx="365760" cy="152396"/>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9774D4D-9EC2-46DA-807C-65FBCA94BE9D}"/>
              </a:ext>
            </a:extLst>
          </p:cNvPr>
          <p:cNvSpPr txBox="1"/>
          <p:nvPr/>
        </p:nvSpPr>
        <p:spPr>
          <a:xfrm>
            <a:off x="245165" y="245161"/>
            <a:ext cx="10263809" cy="4204356"/>
          </a:xfrm>
          <a:prstGeom prst="rect">
            <a:avLst/>
          </a:prstGeom>
          <a:noFill/>
        </p:spPr>
        <p:txBody>
          <a:bodyPr wrap="square">
            <a:spAutoFit/>
          </a:bodyPr>
          <a:lstStyle/>
          <a:p>
            <a:pPr>
              <a:lnSpc>
                <a:spcPct val="150000"/>
              </a:lnSpc>
            </a:pPr>
            <a:r>
              <a:rPr lang="en-NG" b="1" dirty="0">
                <a:solidFill>
                  <a:srgbClr val="00CC00"/>
                </a:solidFill>
              </a:rPr>
              <a:t>Aggregation in SQL</a:t>
            </a:r>
          </a:p>
          <a:p>
            <a:pPr>
              <a:lnSpc>
                <a:spcPct val="150000"/>
              </a:lnSpc>
            </a:pPr>
            <a:r>
              <a:rPr lang="en-US" dirty="0">
                <a:solidFill>
                  <a:schemeClr val="tx1">
                    <a:lumMod val="75000"/>
                    <a:lumOff val="25000"/>
                  </a:schemeClr>
                </a:solidFill>
              </a:rPr>
              <a:t>Aggregations in SQL are functions that perform a calculation on a set of values and return a single value</a:t>
            </a:r>
            <a:r>
              <a:rPr lang="en-NG" dirty="0">
                <a:solidFill>
                  <a:schemeClr val="tx1">
                    <a:lumMod val="75000"/>
                    <a:lumOff val="25000"/>
                  </a:schemeClr>
                </a:solidFill>
              </a:rPr>
              <a:t>. </a:t>
            </a:r>
            <a:r>
              <a:rPr lang="en-US" dirty="0">
                <a:solidFill>
                  <a:schemeClr val="tx1">
                    <a:lumMod val="75000"/>
                    <a:lumOff val="25000"/>
                  </a:schemeClr>
                </a:solidFill>
              </a:rPr>
              <a:t>Here are some of the most commonly used aggregation functions:</a:t>
            </a:r>
            <a:endParaRPr lang="en-NG" dirty="0">
              <a:solidFill>
                <a:schemeClr val="tx1">
                  <a:lumMod val="75000"/>
                  <a:lumOff val="25000"/>
                </a:schemeClr>
              </a:solidFill>
            </a:endParaRPr>
          </a:p>
          <a:p>
            <a:pPr>
              <a:lnSpc>
                <a:spcPct val="150000"/>
              </a:lnSpc>
            </a:pPr>
            <a:endParaRPr lang="en-NG" dirty="0">
              <a:solidFill>
                <a:schemeClr val="tx1">
                  <a:lumMod val="75000"/>
                  <a:lumOff val="25000"/>
                </a:schemeClr>
              </a:solidFill>
            </a:endParaRPr>
          </a:p>
          <a:p>
            <a:pPr marL="285750" indent="-285750">
              <a:lnSpc>
                <a:spcPct val="150000"/>
              </a:lnSpc>
              <a:buClr>
                <a:srgbClr val="00CC00"/>
              </a:buClr>
              <a:buFont typeface="Wingdings" panose="05000000000000000000" pitchFamily="2" charset="2"/>
              <a:buChar char=""/>
            </a:pPr>
            <a:r>
              <a:rPr lang="en-US" b="1" dirty="0">
                <a:solidFill>
                  <a:schemeClr val="tx1">
                    <a:lumMod val="75000"/>
                    <a:lumOff val="25000"/>
                  </a:schemeClr>
                </a:solidFill>
              </a:rPr>
              <a:t>COUNT(): </a:t>
            </a:r>
            <a:r>
              <a:rPr lang="en-US" dirty="0">
                <a:solidFill>
                  <a:schemeClr val="tx1">
                    <a:lumMod val="75000"/>
                    <a:lumOff val="25000"/>
                  </a:schemeClr>
                </a:solidFill>
              </a:rPr>
              <a:t>Returns the number of rows that match a specified condition.</a:t>
            </a:r>
          </a:p>
          <a:p>
            <a:pPr marL="285750" indent="-285750">
              <a:lnSpc>
                <a:spcPct val="150000"/>
              </a:lnSpc>
              <a:buClr>
                <a:srgbClr val="00CC00"/>
              </a:buClr>
              <a:buFont typeface="Wingdings" panose="05000000000000000000" pitchFamily="2" charset="2"/>
              <a:buChar char=""/>
            </a:pPr>
            <a:r>
              <a:rPr lang="en-US" b="1" dirty="0">
                <a:solidFill>
                  <a:schemeClr val="tx1">
                    <a:lumMod val="75000"/>
                    <a:lumOff val="25000"/>
                  </a:schemeClr>
                </a:solidFill>
              </a:rPr>
              <a:t>SUM(): </a:t>
            </a:r>
            <a:r>
              <a:rPr lang="en-US" dirty="0">
                <a:solidFill>
                  <a:schemeClr val="tx1">
                    <a:lumMod val="75000"/>
                    <a:lumOff val="25000"/>
                  </a:schemeClr>
                </a:solidFill>
              </a:rPr>
              <a:t>Returns the total sum of a numeric column.</a:t>
            </a:r>
          </a:p>
          <a:p>
            <a:pPr marL="285750" indent="-285750">
              <a:lnSpc>
                <a:spcPct val="150000"/>
              </a:lnSpc>
              <a:buClr>
                <a:srgbClr val="00CC00"/>
              </a:buClr>
              <a:buFont typeface="Wingdings" panose="05000000000000000000" pitchFamily="2" charset="2"/>
              <a:buChar char=""/>
            </a:pPr>
            <a:r>
              <a:rPr lang="en-US" b="1" dirty="0">
                <a:solidFill>
                  <a:schemeClr val="tx1">
                    <a:lumMod val="75000"/>
                    <a:lumOff val="25000"/>
                  </a:schemeClr>
                </a:solidFill>
              </a:rPr>
              <a:t>AVG(): </a:t>
            </a:r>
            <a:r>
              <a:rPr lang="en-US" dirty="0">
                <a:solidFill>
                  <a:schemeClr val="tx1">
                    <a:lumMod val="75000"/>
                    <a:lumOff val="25000"/>
                  </a:schemeClr>
                </a:solidFill>
              </a:rPr>
              <a:t>Returns the average value of a numeric column.</a:t>
            </a:r>
          </a:p>
          <a:p>
            <a:pPr marL="285750" indent="-285750">
              <a:lnSpc>
                <a:spcPct val="150000"/>
              </a:lnSpc>
              <a:buClr>
                <a:srgbClr val="00CC00"/>
              </a:buClr>
              <a:buFont typeface="Wingdings" panose="05000000000000000000" pitchFamily="2" charset="2"/>
              <a:buChar char=""/>
            </a:pPr>
            <a:r>
              <a:rPr lang="en-US" b="1" dirty="0">
                <a:solidFill>
                  <a:schemeClr val="tx1">
                    <a:lumMod val="75000"/>
                    <a:lumOff val="25000"/>
                  </a:schemeClr>
                </a:solidFill>
              </a:rPr>
              <a:t>MIN(): </a:t>
            </a:r>
            <a:r>
              <a:rPr lang="en-US" dirty="0">
                <a:solidFill>
                  <a:schemeClr val="tx1">
                    <a:lumMod val="75000"/>
                    <a:lumOff val="25000"/>
                  </a:schemeClr>
                </a:solidFill>
              </a:rPr>
              <a:t>Returns the smallest value in a set of values.</a:t>
            </a:r>
          </a:p>
          <a:p>
            <a:pPr marL="285750" indent="-285750">
              <a:lnSpc>
                <a:spcPct val="150000"/>
              </a:lnSpc>
              <a:buClr>
                <a:srgbClr val="00CC00"/>
              </a:buClr>
              <a:buFont typeface="Wingdings" panose="05000000000000000000" pitchFamily="2" charset="2"/>
              <a:buChar char=""/>
            </a:pPr>
            <a:r>
              <a:rPr lang="en-US" b="1" dirty="0">
                <a:solidFill>
                  <a:schemeClr val="tx1">
                    <a:lumMod val="75000"/>
                    <a:lumOff val="25000"/>
                  </a:schemeClr>
                </a:solidFill>
              </a:rPr>
              <a:t>MAX(): </a:t>
            </a:r>
            <a:r>
              <a:rPr lang="en-US" dirty="0">
                <a:solidFill>
                  <a:schemeClr val="tx1">
                    <a:lumMod val="75000"/>
                    <a:lumOff val="25000"/>
                  </a:schemeClr>
                </a:solidFill>
              </a:rPr>
              <a:t>Returns the largest value in a set of values.</a:t>
            </a:r>
          </a:p>
          <a:p>
            <a:pPr marL="285750" indent="-285750">
              <a:lnSpc>
                <a:spcPct val="150000"/>
              </a:lnSpc>
              <a:buClr>
                <a:srgbClr val="00CC00"/>
              </a:buClr>
              <a:buFont typeface="Wingdings" panose="05000000000000000000" pitchFamily="2" charset="2"/>
              <a:buChar char=""/>
            </a:pPr>
            <a:r>
              <a:rPr lang="en-US" b="1" dirty="0">
                <a:solidFill>
                  <a:schemeClr val="tx1">
                    <a:lumMod val="75000"/>
                    <a:lumOff val="25000"/>
                  </a:schemeClr>
                </a:solidFill>
              </a:rPr>
              <a:t>DISTINCT: </a:t>
            </a:r>
            <a:r>
              <a:rPr lang="en-US" dirty="0">
                <a:solidFill>
                  <a:schemeClr val="tx1">
                    <a:lumMod val="75000"/>
                    <a:lumOff val="25000"/>
                  </a:schemeClr>
                </a:solidFill>
              </a:rPr>
              <a:t>Used within aggregate functions to return the sum of distinct (unique) values.</a:t>
            </a:r>
          </a:p>
        </p:txBody>
      </p:sp>
    </p:spTree>
    <p:extLst>
      <p:ext uri="{BB962C8B-B14F-4D97-AF65-F5344CB8AC3E}">
        <p14:creationId xmlns:p14="http://schemas.microsoft.com/office/powerpoint/2010/main" val="2019441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D30C-D7F2-184A-8011-2919537F126C}"/>
              </a:ext>
            </a:extLst>
          </p:cNvPr>
          <p:cNvSpPr/>
          <p:nvPr/>
        </p:nvSpPr>
        <p:spPr>
          <a:xfrm flipV="1">
            <a:off x="1" y="-1"/>
            <a:ext cx="7129670" cy="106017"/>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33BE0E-E826-99A2-B535-027965681583}"/>
              </a:ext>
            </a:extLst>
          </p:cNvPr>
          <p:cNvSpPr/>
          <p:nvPr/>
        </p:nvSpPr>
        <p:spPr>
          <a:xfrm>
            <a:off x="5055704" y="6745355"/>
            <a:ext cx="7136296" cy="112643"/>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699A6-E7E3-83D2-FD1A-788EB856FDAF}"/>
              </a:ext>
            </a:extLst>
          </p:cNvPr>
          <p:cNvSpPr/>
          <p:nvPr/>
        </p:nvSpPr>
        <p:spPr>
          <a:xfrm>
            <a:off x="4419602" y="6745356"/>
            <a:ext cx="365760" cy="112643"/>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560D65-18D7-1C35-C437-4C8092798402}"/>
              </a:ext>
            </a:extLst>
          </p:cNvPr>
          <p:cNvSpPr/>
          <p:nvPr/>
        </p:nvSpPr>
        <p:spPr>
          <a:xfrm>
            <a:off x="7368211" y="1"/>
            <a:ext cx="365760" cy="106015"/>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08C46D2-F811-1F4F-96C2-0F6FC487E09E}"/>
              </a:ext>
            </a:extLst>
          </p:cNvPr>
          <p:cNvSpPr txBox="1"/>
          <p:nvPr/>
        </p:nvSpPr>
        <p:spPr>
          <a:xfrm>
            <a:off x="371061" y="844585"/>
            <a:ext cx="5208104" cy="707886"/>
          </a:xfrm>
          <a:prstGeom prst="rect">
            <a:avLst/>
          </a:prstGeom>
          <a:noFill/>
        </p:spPr>
        <p:txBody>
          <a:bodyPr wrap="square">
            <a:spAutoFit/>
          </a:bodyPr>
          <a:lstStyle/>
          <a:p>
            <a:r>
              <a:rPr lang="en-US" sz="2000" b="1" dirty="0">
                <a:solidFill>
                  <a:schemeClr val="tx1">
                    <a:lumMod val="75000"/>
                    <a:lumOff val="25000"/>
                  </a:schemeClr>
                </a:solidFill>
                <a:uFill>
                  <a:solidFill>
                    <a:srgbClr val="F7881F"/>
                  </a:solidFill>
                </a:uFill>
              </a:rPr>
              <a:t>Table of Contents</a:t>
            </a:r>
          </a:p>
          <a:p>
            <a:r>
              <a:rPr lang="en-US" sz="2000" dirty="0">
                <a:solidFill>
                  <a:schemeClr val="tx1">
                    <a:lumMod val="75000"/>
                    <a:lumOff val="25000"/>
                  </a:schemeClr>
                </a:solidFill>
                <a:uFill>
                  <a:solidFill>
                    <a:srgbClr val="F7881F"/>
                  </a:solidFill>
                </a:uFill>
              </a:rPr>
              <a:t>In this course, you will learn:</a:t>
            </a:r>
          </a:p>
        </p:txBody>
      </p:sp>
      <p:graphicFrame>
        <p:nvGraphicFramePr>
          <p:cNvPr id="9" name="Diagram 8">
            <a:extLst>
              <a:ext uri="{FF2B5EF4-FFF2-40B4-BE49-F238E27FC236}">
                <a16:creationId xmlns:a16="http://schemas.microsoft.com/office/drawing/2014/main" id="{B4686159-F163-A62B-6519-02A526BE5A12}"/>
              </a:ext>
            </a:extLst>
          </p:cNvPr>
          <p:cNvGraphicFramePr/>
          <p:nvPr>
            <p:extLst>
              <p:ext uri="{D42A27DB-BD31-4B8C-83A1-F6EECF244321}">
                <p14:modId xmlns:p14="http://schemas.microsoft.com/office/powerpoint/2010/main" val="4129542636"/>
              </p:ext>
            </p:extLst>
          </p:nvPr>
        </p:nvGraphicFramePr>
        <p:xfrm>
          <a:off x="559904" y="1290775"/>
          <a:ext cx="11072191" cy="47226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8871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D30C-D7F2-184A-8011-2919537F126C}"/>
              </a:ext>
            </a:extLst>
          </p:cNvPr>
          <p:cNvSpPr/>
          <p:nvPr/>
        </p:nvSpPr>
        <p:spPr>
          <a:xfrm flipV="1">
            <a:off x="1" y="0"/>
            <a:ext cx="7129670" cy="152397"/>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33BE0E-E826-99A2-B535-027965681583}"/>
              </a:ext>
            </a:extLst>
          </p:cNvPr>
          <p:cNvSpPr/>
          <p:nvPr/>
        </p:nvSpPr>
        <p:spPr>
          <a:xfrm>
            <a:off x="5055704" y="6705600"/>
            <a:ext cx="7136296" cy="152400"/>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699A6-E7E3-83D2-FD1A-788EB856FDAF}"/>
              </a:ext>
            </a:extLst>
          </p:cNvPr>
          <p:cNvSpPr/>
          <p:nvPr/>
        </p:nvSpPr>
        <p:spPr>
          <a:xfrm>
            <a:off x="4419602" y="6705600"/>
            <a:ext cx="365760" cy="152400"/>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560D65-18D7-1C35-C437-4C8092798402}"/>
              </a:ext>
            </a:extLst>
          </p:cNvPr>
          <p:cNvSpPr/>
          <p:nvPr/>
        </p:nvSpPr>
        <p:spPr>
          <a:xfrm flipV="1">
            <a:off x="7368211" y="0"/>
            <a:ext cx="365760" cy="152396"/>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9774D4D-9EC2-46DA-807C-65FBCA94BE9D}"/>
              </a:ext>
            </a:extLst>
          </p:cNvPr>
          <p:cNvSpPr txBox="1"/>
          <p:nvPr/>
        </p:nvSpPr>
        <p:spPr>
          <a:xfrm>
            <a:off x="404191" y="377292"/>
            <a:ext cx="11787809" cy="5866350"/>
          </a:xfrm>
          <a:prstGeom prst="rect">
            <a:avLst/>
          </a:prstGeom>
          <a:noFill/>
        </p:spPr>
        <p:txBody>
          <a:bodyPr wrap="square">
            <a:spAutoFit/>
          </a:bodyPr>
          <a:lstStyle/>
          <a:p>
            <a:pPr>
              <a:lnSpc>
                <a:spcPct val="150000"/>
              </a:lnSpc>
            </a:pPr>
            <a:r>
              <a:rPr lang="en-NG" b="1" dirty="0">
                <a:solidFill>
                  <a:srgbClr val="00CC00"/>
                </a:solidFill>
              </a:rPr>
              <a:t>Aggregation in SQL</a:t>
            </a:r>
          </a:p>
          <a:p>
            <a:pPr>
              <a:lnSpc>
                <a:spcPct val="150000"/>
              </a:lnSpc>
            </a:pPr>
            <a:endParaRPr lang="en-NG" b="1" dirty="0">
              <a:solidFill>
                <a:srgbClr val="00CC00"/>
              </a:solidFill>
            </a:endParaRPr>
          </a:p>
          <a:p>
            <a:pPr>
              <a:lnSpc>
                <a:spcPct val="150000"/>
              </a:lnSpc>
            </a:pPr>
            <a:r>
              <a:rPr lang="en-NG" b="1" dirty="0">
                <a:solidFill>
                  <a:srgbClr val="F7881F"/>
                </a:solidFill>
              </a:rPr>
              <a:t>Example Scenario 1: </a:t>
            </a:r>
            <a:r>
              <a:rPr lang="en-NG" dirty="0">
                <a:solidFill>
                  <a:schemeClr val="tx1">
                    <a:lumMod val="75000"/>
                    <a:lumOff val="25000"/>
                  </a:schemeClr>
                </a:solidFill>
              </a:rPr>
              <a:t>Suppose we want to return the total number of rows in the </a:t>
            </a:r>
            <a:r>
              <a:rPr lang="en-NG" dirty="0" err="1">
                <a:solidFill>
                  <a:schemeClr val="tx1">
                    <a:lumMod val="75000"/>
                    <a:lumOff val="25000"/>
                  </a:schemeClr>
                </a:solidFill>
              </a:rPr>
              <a:t>sales_order</a:t>
            </a:r>
            <a:r>
              <a:rPr lang="en-NG" dirty="0">
                <a:solidFill>
                  <a:schemeClr val="tx1">
                    <a:lumMod val="75000"/>
                    <a:lumOff val="25000"/>
                  </a:schemeClr>
                </a:solidFill>
              </a:rPr>
              <a:t> table</a:t>
            </a:r>
          </a:p>
          <a:p>
            <a:pPr>
              <a:lnSpc>
                <a:spcPct val="150000"/>
              </a:lnSpc>
            </a:pPr>
            <a:r>
              <a:rPr lang="en-NG" b="1" i="1" dirty="0">
                <a:solidFill>
                  <a:schemeClr val="tx1">
                    <a:lumMod val="75000"/>
                    <a:lumOff val="25000"/>
                  </a:schemeClr>
                </a:solidFill>
              </a:rPr>
              <a:t>Syntax: </a:t>
            </a:r>
            <a:r>
              <a:rPr lang="en-NG" i="1" dirty="0">
                <a:solidFill>
                  <a:schemeClr val="tx1">
                    <a:lumMod val="75000"/>
                    <a:lumOff val="25000"/>
                  </a:schemeClr>
                </a:solidFill>
              </a:rPr>
              <a:t>SELECT COUNT(*)</a:t>
            </a:r>
          </a:p>
          <a:p>
            <a:pPr>
              <a:lnSpc>
                <a:spcPct val="150000"/>
              </a:lnSpc>
            </a:pPr>
            <a:r>
              <a:rPr lang="en-NG" i="1" dirty="0">
                <a:solidFill>
                  <a:schemeClr val="tx1">
                    <a:lumMod val="75000"/>
                    <a:lumOff val="25000"/>
                  </a:schemeClr>
                </a:solidFill>
              </a:rPr>
              <a:t>FROM </a:t>
            </a:r>
            <a:r>
              <a:rPr lang="en-NG" i="1" dirty="0" err="1">
                <a:solidFill>
                  <a:schemeClr val="tx1">
                    <a:lumMod val="75000"/>
                    <a:lumOff val="25000"/>
                  </a:schemeClr>
                </a:solidFill>
              </a:rPr>
              <a:t>sales_order</a:t>
            </a:r>
            <a:r>
              <a:rPr lang="en-NG" i="1" dirty="0">
                <a:solidFill>
                  <a:schemeClr val="tx1">
                    <a:lumMod val="75000"/>
                    <a:lumOff val="25000"/>
                  </a:schemeClr>
                </a:solidFill>
              </a:rPr>
              <a:t>;</a:t>
            </a:r>
            <a:endParaRPr lang="en-NG" b="1" dirty="0">
              <a:solidFill>
                <a:srgbClr val="F7881F"/>
              </a:solidFill>
            </a:endParaRPr>
          </a:p>
          <a:p>
            <a:pPr>
              <a:lnSpc>
                <a:spcPct val="150000"/>
              </a:lnSpc>
            </a:pPr>
            <a:r>
              <a:rPr lang="en-NG" b="1" dirty="0">
                <a:solidFill>
                  <a:srgbClr val="F7881F"/>
                </a:solidFill>
              </a:rPr>
              <a:t>Example Scenario 2: </a:t>
            </a:r>
            <a:r>
              <a:rPr lang="en-NG" dirty="0">
                <a:solidFill>
                  <a:schemeClr val="tx1">
                    <a:lumMod val="75000"/>
                    <a:lumOff val="25000"/>
                  </a:schemeClr>
                </a:solidFill>
              </a:rPr>
              <a:t>Suppose we want to return the total number of orders that </a:t>
            </a:r>
            <a:r>
              <a:rPr lang="en-NG" dirty="0" err="1">
                <a:solidFill>
                  <a:schemeClr val="tx1">
                    <a:lumMod val="75000"/>
                    <a:lumOff val="25000"/>
                  </a:schemeClr>
                </a:solidFill>
              </a:rPr>
              <a:t>minxmart</a:t>
            </a:r>
            <a:r>
              <a:rPr lang="en-NG" dirty="0">
                <a:solidFill>
                  <a:schemeClr val="tx1">
                    <a:lumMod val="75000"/>
                    <a:lumOff val="25000"/>
                  </a:schemeClr>
                </a:solidFill>
              </a:rPr>
              <a:t> rec</a:t>
            </a:r>
            <a:r>
              <a:rPr lang="en-GB" dirty="0" err="1">
                <a:solidFill>
                  <a:schemeClr val="tx1">
                    <a:lumMod val="75000"/>
                    <a:lumOff val="25000"/>
                  </a:schemeClr>
                </a:solidFill>
              </a:rPr>
              <a:t>ei</a:t>
            </a:r>
            <a:r>
              <a:rPr lang="en-NG" dirty="0" err="1">
                <a:solidFill>
                  <a:schemeClr val="tx1">
                    <a:lumMod val="75000"/>
                    <a:lumOff val="25000"/>
                  </a:schemeClr>
                </a:solidFill>
              </a:rPr>
              <a:t>ved</a:t>
            </a:r>
            <a:r>
              <a:rPr lang="en-NG" dirty="0">
                <a:solidFill>
                  <a:schemeClr val="tx1">
                    <a:lumMod val="75000"/>
                    <a:lumOff val="25000"/>
                  </a:schemeClr>
                </a:solidFill>
              </a:rPr>
              <a:t>.</a:t>
            </a:r>
          </a:p>
          <a:p>
            <a:pPr>
              <a:lnSpc>
                <a:spcPct val="150000"/>
              </a:lnSpc>
            </a:pPr>
            <a:r>
              <a:rPr lang="en-NG" b="1" i="1" dirty="0">
                <a:solidFill>
                  <a:schemeClr val="tx1">
                    <a:lumMod val="75000"/>
                    <a:lumOff val="25000"/>
                  </a:schemeClr>
                </a:solidFill>
              </a:rPr>
              <a:t>Syntax: </a:t>
            </a:r>
            <a:r>
              <a:rPr lang="en-NG" i="1" dirty="0">
                <a:solidFill>
                  <a:schemeClr val="tx1">
                    <a:lumMod val="75000"/>
                    <a:lumOff val="25000"/>
                  </a:schemeClr>
                </a:solidFill>
              </a:rPr>
              <a:t>SELECT COUNT(</a:t>
            </a:r>
            <a:r>
              <a:rPr lang="en-NG" i="1" dirty="0" err="1">
                <a:solidFill>
                  <a:schemeClr val="tx1">
                    <a:lumMod val="75000"/>
                    <a:lumOff val="25000"/>
                  </a:schemeClr>
                </a:solidFill>
              </a:rPr>
              <a:t>order_number</a:t>
            </a:r>
            <a:r>
              <a:rPr lang="en-NG" i="1" dirty="0">
                <a:solidFill>
                  <a:schemeClr val="tx1">
                    <a:lumMod val="75000"/>
                    <a:lumOff val="25000"/>
                  </a:schemeClr>
                </a:solidFill>
              </a:rPr>
              <a:t>)</a:t>
            </a:r>
          </a:p>
          <a:p>
            <a:pPr>
              <a:lnSpc>
                <a:spcPct val="150000"/>
              </a:lnSpc>
            </a:pPr>
            <a:r>
              <a:rPr lang="en-NG" i="1" dirty="0">
                <a:solidFill>
                  <a:schemeClr val="tx1">
                    <a:lumMod val="75000"/>
                    <a:lumOff val="25000"/>
                  </a:schemeClr>
                </a:solidFill>
              </a:rPr>
              <a:t>FROM </a:t>
            </a:r>
            <a:r>
              <a:rPr lang="en-NG" i="1" dirty="0" err="1">
                <a:solidFill>
                  <a:schemeClr val="tx1">
                    <a:lumMod val="75000"/>
                    <a:lumOff val="25000"/>
                  </a:schemeClr>
                </a:solidFill>
              </a:rPr>
              <a:t>sales_order</a:t>
            </a:r>
            <a:r>
              <a:rPr lang="en-NG" i="1" dirty="0">
                <a:solidFill>
                  <a:schemeClr val="tx1">
                    <a:lumMod val="75000"/>
                    <a:lumOff val="25000"/>
                  </a:schemeClr>
                </a:solidFill>
              </a:rPr>
              <a:t>;</a:t>
            </a:r>
            <a:endParaRPr lang="en-NG" dirty="0">
              <a:solidFill>
                <a:schemeClr val="tx1">
                  <a:lumMod val="75000"/>
                  <a:lumOff val="25000"/>
                </a:schemeClr>
              </a:solidFill>
            </a:endParaRPr>
          </a:p>
          <a:p>
            <a:pPr>
              <a:lnSpc>
                <a:spcPct val="150000"/>
              </a:lnSpc>
            </a:pPr>
            <a:r>
              <a:rPr lang="en-NG" b="1" dirty="0">
                <a:solidFill>
                  <a:srgbClr val="F7881F"/>
                </a:solidFill>
              </a:rPr>
              <a:t>Example Scenario 3: </a:t>
            </a:r>
            <a:r>
              <a:rPr lang="en-NG" dirty="0">
                <a:solidFill>
                  <a:schemeClr val="tx1">
                    <a:lumMod val="75000"/>
                    <a:lumOff val="25000"/>
                  </a:schemeClr>
                </a:solidFill>
              </a:rPr>
              <a:t>Suppose we want to return the total revenue generated.</a:t>
            </a:r>
          </a:p>
          <a:p>
            <a:pPr>
              <a:lnSpc>
                <a:spcPct val="150000"/>
              </a:lnSpc>
            </a:pPr>
            <a:r>
              <a:rPr lang="en-NG" b="1" i="1" dirty="0">
                <a:solidFill>
                  <a:schemeClr val="tx1">
                    <a:lumMod val="75000"/>
                    <a:lumOff val="25000"/>
                  </a:schemeClr>
                </a:solidFill>
              </a:rPr>
              <a:t>Syntax: </a:t>
            </a:r>
            <a:r>
              <a:rPr lang="en-NG" i="1" dirty="0">
                <a:solidFill>
                  <a:schemeClr val="tx1">
                    <a:lumMod val="75000"/>
                    <a:lumOff val="25000"/>
                  </a:schemeClr>
                </a:solidFill>
              </a:rPr>
              <a:t>SELECT  SUM(</a:t>
            </a:r>
            <a:r>
              <a:rPr lang="en-NG" i="1" dirty="0" err="1">
                <a:solidFill>
                  <a:schemeClr val="tx1">
                    <a:lumMod val="75000"/>
                    <a:lumOff val="25000"/>
                  </a:schemeClr>
                </a:solidFill>
              </a:rPr>
              <a:t>unit_price</a:t>
            </a:r>
            <a:r>
              <a:rPr lang="en-NG" i="1" dirty="0">
                <a:solidFill>
                  <a:schemeClr val="tx1">
                    <a:lumMod val="75000"/>
                    <a:lumOff val="25000"/>
                  </a:schemeClr>
                </a:solidFill>
              </a:rPr>
              <a:t> * </a:t>
            </a:r>
            <a:r>
              <a:rPr lang="en-NG" i="1" dirty="0" err="1">
                <a:solidFill>
                  <a:schemeClr val="tx1">
                    <a:lumMod val="75000"/>
                    <a:lumOff val="25000"/>
                  </a:schemeClr>
                </a:solidFill>
              </a:rPr>
              <a:t>order_quantity</a:t>
            </a:r>
            <a:r>
              <a:rPr lang="en-NG" i="1" dirty="0">
                <a:solidFill>
                  <a:schemeClr val="tx1">
                    <a:lumMod val="75000"/>
                    <a:lumOff val="25000"/>
                  </a:schemeClr>
                </a:solidFill>
              </a:rPr>
              <a:t>) AS revenue</a:t>
            </a:r>
          </a:p>
          <a:p>
            <a:pPr>
              <a:lnSpc>
                <a:spcPct val="150000"/>
              </a:lnSpc>
            </a:pPr>
            <a:r>
              <a:rPr lang="en-NG" i="1" dirty="0">
                <a:solidFill>
                  <a:schemeClr val="tx1">
                    <a:lumMod val="75000"/>
                    <a:lumOff val="25000"/>
                  </a:schemeClr>
                </a:solidFill>
              </a:rPr>
              <a:t>FROM </a:t>
            </a:r>
            <a:r>
              <a:rPr lang="en-NG" i="1" dirty="0" err="1">
                <a:solidFill>
                  <a:schemeClr val="tx1">
                    <a:lumMod val="75000"/>
                    <a:lumOff val="25000"/>
                  </a:schemeClr>
                </a:solidFill>
              </a:rPr>
              <a:t>sales_order</a:t>
            </a:r>
            <a:r>
              <a:rPr lang="en-NG" i="1" dirty="0">
                <a:solidFill>
                  <a:schemeClr val="tx1">
                    <a:lumMod val="75000"/>
                    <a:lumOff val="25000"/>
                  </a:schemeClr>
                </a:solidFill>
              </a:rPr>
              <a:t>;</a:t>
            </a:r>
            <a:endParaRPr lang="en-NG" dirty="0">
              <a:solidFill>
                <a:schemeClr val="tx1">
                  <a:lumMod val="75000"/>
                  <a:lumOff val="25000"/>
                </a:schemeClr>
              </a:solidFill>
            </a:endParaRPr>
          </a:p>
          <a:p>
            <a:pPr>
              <a:lnSpc>
                <a:spcPct val="150000"/>
              </a:lnSpc>
            </a:pPr>
            <a:r>
              <a:rPr lang="en-NG" b="1" dirty="0">
                <a:solidFill>
                  <a:srgbClr val="F7881F"/>
                </a:solidFill>
              </a:rPr>
              <a:t>Example Scenario 4: </a:t>
            </a:r>
            <a:r>
              <a:rPr lang="en-NG" dirty="0">
                <a:solidFill>
                  <a:schemeClr val="tx1">
                    <a:lumMod val="75000"/>
                    <a:lumOff val="25000"/>
                  </a:schemeClr>
                </a:solidFill>
              </a:rPr>
              <a:t>Suppose we want to return the distinct number of products ordered.</a:t>
            </a:r>
          </a:p>
          <a:p>
            <a:pPr>
              <a:lnSpc>
                <a:spcPct val="150000"/>
              </a:lnSpc>
            </a:pPr>
            <a:r>
              <a:rPr lang="en-NG" b="1" i="1" dirty="0">
                <a:solidFill>
                  <a:schemeClr val="tx1">
                    <a:lumMod val="75000"/>
                    <a:lumOff val="25000"/>
                  </a:schemeClr>
                </a:solidFill>
              </a:rPr>
              <a:t>Syntax: </a:t>
            </a:r>
            <a:r>
              <a:rPr lang="en-NG" i="1" dirty="0">
                <a:solidFill>
                  <a:schemeClr val="tx1">
                    <a:lumMod val="75000"/>
                    <a:lumOff val="25000"/>
                  </a:schemeClr>
                </a:solidFill>
              </a:rPr>
              <a:t>SELECT  COUNT(DISTINCT </a:t>
            </a:r>
            <a:r>
              <a:rPr lang="en-NG" i="1" dirty="0" err="1">
                <a:solidFill>
                  <a:schemeClr val="tx1">
                    <a:lumMod val="75000"/>
                    <a:lumOff val="25000"/>
                  </a:schemeClr>
                </a:solidFill>
              </a:rPr>
              <a:t>product_id</a:t>
            </a:r>
            <a:r>
              <a:rPr lang="en-NG" i="1" dirty="0">
                <a:solidFill>
                  <a:schemeClr val="tx1">
                    <a:lumMod val="75000"/>
                    <a:lumOff val="25000"/>
                  </a:schemeClr>
                </a:solidFill>
              </a:rPr>
              <a:t>)</a:t>
            </a:r>
          </a:p>
          <a:p>
            <a:pPr>
              <a:lnSpc>
                <a:spcPct val="150000"/>
              </a:lnSpc>
            </a:pPr>
            <a:r>
              <a:rPr lang="en-NG" i="1" dirty="0">
                <a:solidFill>
                  <a:schemeClr val="tx1">
                    <a:lumMod val="75000"/>
                    <a:lumOff val="25000"/>
                  </a:schemeClr>
                </a:solidFill>
              </a:rPr>
              <a:t>FROM </a:t>
            </a:r>
            <a:r>
              <a:rPr lang="en-NG" i="1" dirty="0" err="1">
                <a:solidFill>
                  <a:schemeClr val="tx1">
                    <a:lumMod val="75000"/>
                    <a:lumOff val="25000"/>
                  </a:schemeClr>
                </a:solidFill>
              </a:rPr>
              <a:t>sales_order</a:t>
            </a:r>
            <a:r>
              <a:rPr lang="en-NG" i="1" dirty="0">
                <a:solidFill>
                  <a:schemeClr val="tx1">
                    <a:lumMod val="75000"/>
                    <a:lumOff val="25000"/>
                  </a:schemeClr>
                </a:solidFill>
              </a:rPr>
              <a:t>;</a:t>
            </a:r>
            <a:endParaRPr lang="en-NG" dirty="0">
              <a:solidFill>
                <a:schemeClr val="tx1">
                  <a:lumMod val="75000"/>
                  <a:lumOff val="25000"/>
                </a:schemeClr>
              </a:solidFill>
            </a:endParaRPr>
          </a:p>
        </p:txBody>
      </p:sp>
    </p:spTree>
    <p:extLst>
      <p:ext uri="{BB962C8B-B14F-4D97-AF65-F5344CB8AC3E}">
        <p14:creationId xmlns:p14="http://schemas.microsoft.com/office/powerpoint/2010/main" val="3452426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D30C-D7F2-184A-8011-2919537F126C}"/>
              </a:ext>
            </a:extLst>
          </p:cNvPr>
          <p:cNvSpPr/>
          <p:nvPr/>
        </p:nvSpPr>
        <p:spPr>
          <a:xfrm flipV="1">
            <a:off x="1" y="0"/>
            <a:ext cx="7129670" cy="152397"/>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33BE0E-E826-99A2-B535-027965681583}"/>
              </a:ext>
            </a:extLst>
          </p:cNvPr>
          <p:cNvSpPr/>
          <p:nvPr/>
        </p:nvSpPr>
        <p:spPr>
          <a:xfrm>
            <a:off x="5055704" y="6705600"/>
            <a:ext cx="7136296" cy="152400"/>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699A6-E7E3-83D2-FD1A-788EB856FDAF}"/>
              </a:ext>
            </a:extLst>
          </p:cNvPr>
          <p:cNvSpPr/>
          <p:nvPr/>
        </p:nvSpPr>
        <p:spPr>
          <a:xfrm>
            <a:off x="4419602" y="6705600"/>
            <a:ext cx="365760" cy="152400"/>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560D65-18D7-1C35-C437-4C8092798402}"/>
              </a:ext>
            </a:extLst>
          </p:cNvPr>
          <p:cNvSpPr/>
          <p:nvPr/>
        </p:nvSpPr>
        <p:spPr>
          <a:xfrm flipV="1">
            <a:off x="7368211" y="0"/>
            <a:ext cx="365760" cy="152396"/>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9774D4D-9EC2-46DA-807C-65FBCA94BE9D}"/>
              </a:ext>
            </a:extLst>
          </p:cNvPr>
          <p:cNvSpPr txBox="1"/>
          <p:nvPr/>
        </p:nvSpPr>
        <p:spPr>
          <a:xfrm>
            <a:off x="245165" y="152396"/>
            <a:ext cx="4174437" cy="568745"/>
          </a:xfrm>
          <a:prstGeom prst="rect">
            <a:avLst/>
          </a:prstGeom>
          <a:noFill/>
        </p:spPr>
        <p:txBody>
          <a:bodyPr wrap="square">
            <a:spAutoFit/>
          </a:bodyPr>
          <a:lstStyle/>
          <a:p>
            <a:pPr>
              <a:lnSpc>
                <a:spcPct val="200000"/>
              </a:lnSpc>
            </a:pPr>
            <a:r>
              <a:rPr lang="en-NG" b="1" dirty="0">
                <a:solidFill>
                  <a:srgbClr val="00CC00"/>
                </a:solidFill>
              </a:rPr>
              <a:t>Aggregation in SQL</a:t>
            </a:r>
            <a:endParaRPr lang="en-US" dirty="0">
              <a:solidFill>
                <a:srgbClr val="00CC00"/>
              </a:solidFill>
            </a:endParaRPr>
          </a:p>
        </p:txBody>
      </p:sp>
      <p:sp>
        <p:nvSpPr>
          <p:cNvPr id="9" name="TextBox 8">
            <a:extLst>
              <a:ext uri="{FF2B5EF4-FFF2-40B4-BE49-F238E27FC236}">
                <a16:creationId xmlns:a16="http://schemas.microsoft.com/office/drawing/2014/main" id="{3186016F-ACD7-4C50-90A4-FCA2837E9CDA}"/>
              </a:ext>
            </a:extLst>
          </p:cNvPr>
          <p:cNvSpPr txBox="1"/>
          <p:nvPr/>
        </p:nvSpPr>
        <p:spPr>
          <a:xfrm>
            <a:off x="397565" y="1146321"/>
            <a:ext cx="11198087" cy="3788858"/>
          </a:xfrm>
          <a:prstGeom prst="rect">
            <a:avLst/>
          </a:prstGeom>
          <a:noFill/>
        </p:spPr>
        <p:txBody>
          <a:bodyPr wrap="square">
            <a:spAutoFit/>
          </a:bodyPr>
          <a:lstStyle/>
          <a:p>
            <a:pPr>
              <a:lnSpc>
                <a:spcPct val="150000"/>
              </a:lnSpc>
            </a:pPr>
            <a:r>
              <a:rPr lang="en-NG" b="1" dirty="0">
                <a:solidFill>
                  <a:srgbClr val="F7881F"/>
                </a:solidFill>
              </a:rPr>
              <a:t>Example Scenario 5: </a:t>
            </a:r>
            <a:r>
              <a:rPr lang="en-NG" dirty="0">
                <a:solidFill>
                  <a:schemeClr val="tx1">
                    <a:lumMod val="75000"/>
                    <a:lumOff val="25000"/>
                  </a:schemeClr>
                </a:solidFill>
              </a:rPr>
              <a:t>Suppose we want to return the most recent order date.</a:t>
            </a:r>
          </a:p>
          <a:p>
            <a:pPr>
              <a:lnSpc>
                <a:spcPct val="150000"/>
              </a:lnSpc>
            </a:pPr>
            <a:r>
              <a:rPr lang="en-NG" b="1" i="1" dirty="0">
                <a:solidFill>
                  <a:schemeClr val="tx1">
                    <a:lumMod val="75000"/>
                    <a:lumOff val="25000"/>
                  </a:schemeClr>
                </a:solidFill>
              </a:rPr>
              <a:t>Syntax: </a:t>
            </a:r>
            <a:r>
              <a:rPr lang="en-NG" i="1" dirty="0">
                <a:solidFill>
                  <a:schemeClr val="tx1">
                    <a:lumMod val="75000"/>
                    <a:lumOff val="25000"/>
                  </a:schemeClr>
                </a:solidFill>
              </a:rPr>
              <a:t>SELECT  MAX(</a:t>
            </a:r>
            <a:r>
              <a:rPr lang="en-NG" i="1" dirty="0" err="1">
                <a:solidFill>
                  <a:schemeClr val="tx1">
                    <a:lumMod val="75000"/>
                    <a:lumOff val="25000"/>
                  </a:schemeClr>
                </a:solidFill>
              </a:rPr>
              <a:t>order_date</a:t>
            </a:r>
            <a:r>
              <a:rPr lang="en-NG" i="1" dirty="0">
                <a:solidFill>
                  <a:schemeClr val="tx1">
                    <a:lumMod val="75000"/>
                    <a:lumOff val="25000"/>
                  </a:schemeClr>
                </a:solidFill>
              </a:rPr>
              <a:t>)</a:t>
            </a:r>
          </a:p>
          <a:p>
            <a:pPr>
              <a:lnSpc>
                <a:spcPct val="150000"/>
              </a:lnSpc>
            </a:pPr>
            <a:r>
              <a:rPr lang="en-NG" i="1" dirty="0">
                <a:solidFill>
                  <a:schemeClr val="tx1">
                    <a:lumMod val="75000"/>
                    <a:lumOff val="25000"/>
                  </a:schemeClr>
                </a:solidFill>
              </a:rPr>
              <a:t>FROM </a:t>
            </a:r>
            <a:r>
              <a:rPr lang="en-NG" i="1" dirty="0" err="1">
                <a:solidFill>
                  <a:schemeClr val="tx1">
                    <a:lumMod val="75000"/>
                    <a:lumOff val="25000"/>
                  </a:schemeClr>
                </a:solidFill>
              </a:rPr>
              <a:t>sales_order</a:t>
            </a:r>
            <a:r>
              <a:rPr lang="en-NG" i="1" dirty="0">
                <a:solidFill>
                  <a:schemeClr val="tx1">
                    <a:lumMod val="75000"/>
                    <a:lumOff val="25000"/>
                  </a:schemeClr>
                </a:solidFill>
              </a:rPr>
              <a:t>;</a:t>
            </a:r>
            <a:endParaRPr lang="en-NG" dirty="0">
              <a:solidFill>
                <a:schemeClr val="tx1">
                  <a:lumMod val="75000"/>
                  <a:lumOff val="25000"/>
                </a:schemeClr>
              </a:solidFill>
            </a:endParaRPr>
          </a:p>
          <a:p>
            <a:pPr>
              <a:lnSpc>
                <a:spcPct val="150000"/>
              </a:lnSpc>
            </a:pPr>
            <a:r>
              <a:rPr lang="en-NG" b="1" dirty="0">
                <a:solidFill>
                  <a:srgbClr val="F7881F"/>
                </a:solidFill>
              </a:rPr>
              <a:t>Example Scenario 6: </a:t>
            </a:r>
            <a:r>
              <a:rPr lang="en-NG" dirty="0">
                <a:solidFill>
                  <a:schemeClr val="tx1">
                    <a:lumMod val="75000"/>
                    <a:lumOff val="25000"/>
                  </a:schemeClr>
                </a:solidFill>
              </a:rPr>
              <a:t>Suppose we want to return the earliest order date.</a:t>
            </a:r>
          </a:p>
          <a:p>
            <a:pPr>
              <a:lnSpc>
                <a:spcPct val="150000"/>
              </a:lnSpc>
            </a:pPr>
            <a:r>
              <a:rPr lang="en-NG" b="1" i="1" dirty="0">
                <a:solidFill>
                  <a:schemeClr val="tx1">
                    <a:lumMod val="75000"/>
                    <a:lumOff val="25000"/>
                  </a:schemeClr>
                </a:solidFill>
              </a:rPr>
              <a:t>Syntax: </a:t>
            </a:r>
            <a:r>
              <a:rPr lang="en-NG" i="1" dirty="0">
                <a:solidFill>
                  <a:schemeClr val="tx1">
                    <a:lumMod val="75000"/>
                    <a:lumOff val="25000"/>
                  </a:schemeClr>
                </a:solidFill>
              </a:rPr>
              <a:t>SELECT  MIN(</a:t>
            </a:r>
            <a:r>
              <a:rPr lang="en-NG" i="1" dirty="0" err="1">
                <a:solidFill>
                  <a:schemeClr val="tx1">
                    <a:lumMod val="75000"/>
                    <a:lumOff val="25000"/>
                  </a:schemeClr>
                </a:solidFill>
              </a:rPr>
              <a:t>order_date</a:t>
            </a:r>
            <a:r>
              <a:rPr lang="en-NG" i="1" dirty="0">
                <a:solidFill>
                  <a:schemeClr val="tx1">
                    <a:lumMod val="75000"/>
                    <a:lumOff val="25000"/>
                  </a:schemeClr>
                </a:solidFill>
              </a:rPr>
              <a:t>)</a:t>
            </a:r>
          </a:p>
          <a:p>
            <a:pPr>
              <a:lnSpc>
                <a:spcPct val="150000"/>
              </a:lnSpc>
            </a:pPr>
            <a:r>
              <a:rPr lang="en-NG" i="1" dirty="0">
                <a:solidFill>
                  <a:schemeClr val="tx1">
                    <a:lumMod val="75000"/>
                    <a:lumOff val="25000"/>
                  </a:schemeClr>
                </a:solidFill>
              </a:rPr>
              <a:t>FROM </a:t>
            </a:r>
            <a:r>
              <a:rPr lang="en-NG" i="1" dirty="0" err="1">
                <a:solidFill>
                  <a:schemeClr val="tx1">
                    <a:lumMod val="75000"/>
                    <a:lumOff val="25000"/>
                  </a:schemeClr>
                </a:solidFill>
              </a:rPr>
              <a:t>sales_order</a:t>
            </a:r>
            <a:r>
              <a:rPr lang="en-NG" i="1" dirty="0">
                <a:solidFill>
                  <a:schemeClr val="tx1">
                    <a:lumMod val="75000"/>
                    <a:lumOff val="25000"/>
                  </a:schemeClr>
                </a:solidFill>
              </a:rPr>
              <a:t>;</a:t>
            </a:r>
            <a:endParaRPr lang="en-NG" dirty="0">
              <a:solidFill>
                <a:schemeClr val="tx1">
                  <a:lumMod val="75000"/>
                  <a:lumOff val="25000"/>
                </a:schemeClr>
              </a:solidFill>
            </a:endParaRPr>
          </a:p>
          <a:p>
            <a:pPr>
              <a:lnSpc>
                <a:spcPct val="150000"/>
              </a:lnSpc>
            </a:pPr>
            <a:r>
              <a:rPr lang="en-NG" b="1" dirty="0">
                <a:solidFill>
                  <a:srgbClr val="F7881F"/>
                </a:solidFill>
              </a:rPr>
              <a:t>Example Scenario 7: </a:t>
            </a:r>
            <a:r>
              <a:rPr lang="en-NG" dirty="0">
                <a:solidFill>
                  <a:schemeClr val="tx1">
                    <a:lumMod val="75000"/>
                    <a:lumOff val="25000"/>
                  </a:schemeClr>
                </a:solidFill>
              </a:rPr>
              <a:t>Suppose we want to return the overall average price of all products.</a:t>
            </a:r>
          </a:p>
          <a:p>
            <a:pPr>
              <a:lnSpc>
                <a:spcPct val="150000"/>
              </a:lnSpc>
            </a:pPr>
            <a:r>
              <a:rPr lang="en-NG" b="1" i="1" dirty="0">
                <a:solidFill>
                  <a:schemeClr val="tx1">
                    <a:lumMod val="75000"/>
                    <a:lumOff val="25000"/>
                  </a:schemeClr>
                </a:solidFill>
              </a:rPr>
              <a:t>Syntax: </a:t>
            </a:r>
            <a:r>
              <a:rPr lang="en-NG" i="1" dirty="0">
                <a:solidFill>
                  <a:schemeClr val="tx1">
                    <a:lumMod val="75000"/>
                    <a:lumOff val="25000"/>
                  </a:schemeClr>
                </a:solidFill>
              </a:rPr>
              <a:t>SELECT  AVG(</a:t>
            </a:r>
            <a:r>
              <a:rPr lang="en-NG" i="1" dirty="0" err="1">
                <a:solidFill>
                  <a:schemeClr val="tx1">
                    <a:lumMod val="75000"/>
                    <a:lumOff val="25000"/>
                  </a:schemeClr>
                </a:solidFill>
              </a:rPr>
              <a:t>unit_price</a:t>
            </a:r>
            <a:r>
              <a:rPr lang="en-NG" i="1" dirty="0">
                <a:solidFill>
                  <a:schemeClr val="tx1">
                    <a:lumMod val="75000"/>
                    <a:lumOff val="25000"/>
                  </a:schemeClr>
                </a:solidFill>
              </a:rPr>
              <a:t>)</a:t>
            </a:r>
          </a:p>
          <a:p>
            <a:pPr>
              <a:lnSpc>
                <a:spcPct val="150000"/>
              </a:lnSpc>
            </a:pPr>
            <a:r>
              <a:rPr lang="en-NG" i="1" dirty="0">
                <a:solidFill>
                  <a:schemeClr val="tx1">
                    <a:lumMod val="75000"/>
                    <a:lumOff val="25000"/>
                  </a:schemeClr>
                </a:solidFill>
              </a:rPr>
              <a:t>FROM </a:t>
            </a:r>
            <a:r>
              <a:rPr lang="en-NG" i="1" dirty="0" err="1">
                <a:solidFill>
                  <a:schemeClr val="tx1">
                    <a:lumMod val="75000"/>
                    <a:lumOff val="25000"/>
                  </a:schemeClr>
                </a:solidFill>
              </a:rPr>
              <a:t>sales_order</a:t>
            </a:r>
            <a:r>
              <a:rPr lang="en-NG" i="1" dirty="0">
                <a:solidFill>
                  <a:schemeClr val="tx1">
                    <a:lumMod val="75000"/>
                    <a:lumOff val="25000"/>
                  </a:schemeClr>
                </a:solidFill>
              </a:rPr>
              <a:t>;</a:t>
            </a:r>
            <a:endParaRPr lang="en-NG" b="1" dirty="0">
              <a:solidFill>
                <a:srgbClr val="F7881F"/>
              </a:solidFill>
            </a:endParaRPr>
          </a:p>
        </p:txBody>
      </p:sp>
    </p:spTree>
    <p:extLst>
      <p:ext uri="{BB962C8B-B14F-4D97-AF65-F5344CB8AC3E}">
        <p14:creationId xmlns:p14="http://schemas.microsoft.com/office/powerpoint/2010/main" val="1252887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D30C-D7F2-184A-8011-2919537F126C}"/>
              </a:ext>
            </a:extLst>
          </p:cNvPr>
          <p:cNvSpPr/>
          <p:nvPr/>
        </p:nvSpPr>
        <p:spPr>
          <a:xfrm flipV="1">
            <a:off x="1" y="0"/>
            <a:ext cx="7129670" cy="152397"/>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33BE0E-E826-99A2-B535-027965681583}"/>
              </a:ext>
            </a:extLst>
          </p:cNvPr>
          <p:cNvSpPr/>
          <p:nvPr/>
        </p:nvSpPr>
        <p:spPr>
          <a:xfrm>
            <a:off x="5055704" y="6705600"/>
            <a:ext cx="7136296" cy="152400"/>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699A6-E7E3-83D2-FD1A-788EB856FDAF}"/>
              </a:ext>
            </a:extLst>
          </p:cNvPr>
          <p:cNvSpPr/>
          <p:nvPr/>
        </p:nvSpPr>
        <p:spPr>
          <a:xfrm>
            <a:off x="4419602" y="6705600"/>
            <a:ext cx="365760" cy="152400"/>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560D65-18D7-1C35-C437-4C8092798402}"/>
              </a:ext>
            </a:extLst>
          </p:cNvPr>
          <p:cNvSpPr/>
          <p:nvPr/>
        </p:nvSpPr>
        <p:spPr>
          <a:xfrm flipV="1">
            <a:off x="7368211" y="0"/>
            <a:ext cx="365760" cy="152396"/>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9774D4D-9EC2-46DA-807C-65FBCA94BE9D}"/>
              </a:ext>
            </a:extLst>
          </p:cNvPr>
          <p:cNvSpPr txBox="1"/>
          <p:nvPr/>
        </p:nvSpPr>
        <p:spPr>
          <a:xfrm>
            <a:off x="377686" y="311422"/>
            <a:ext cx="11628783" cy="6004849"/>
          </a:xfrm>
          <a:prstGeom prst="rect">
            <a:avLst/>
          </a:prstGeom>
          <a:noFill/>
        </p:spPr>
        <p:txBody>
          <a:bodyPr wrap="square">
            <a:spAutoFit/>
          </a:bodyPr>
          <a:lstStyle/>
          <a:p>
            <a:pPr>
              <a:lnSpc>
                <a:spcPct val="200000"/>
              </a:lnSpc>
            </a:pPr>
            <a:r>
              <a:rPr lang="en-NG" b="1" dirty="0">
                <a:solidFill>
                  <a:srgbClr val="00CC00"/>
                </a:solidFill>
              </a:rPr>
              <a:t>Aggregation + Group By</a:t>
            </a:r>
          </a:p>
          <a:p>
            <a:pPr>
              <a:lnSpc>
                <a:spcPct val="150000"/>
              </a:lnSpc>
            </a:pPr>
            <a:r>
              <a:rPr lang="en-US" dirty="0">
                <a:solidFill>
                  <a:schemeClr val="tx1">
                    <a:lumMod val="75000"/>
                    <a:lumOff val="25000"/>
                  </a:schemeClr>
                </a:solidFill>
              </a:rPr>
              <a:t>aggregation functions with the </a:t>
            </a:r>
            <a:r>
              <a:rPr lang="en-US" b="1" dirty="0">
                <a:solidFill>
                  <a:schemeClr val="tx1">
                    <a:lumMod val="75000"/>
                    <a:lumOff val="25000"/>
                  </a:schemeClr>
                </a:solidFill>
              </a:rPr>
              <a:t>GROUP BY</a:t>
            </a:r>
            <a:r>
              <a:rPr lang="en-US" dirty="0">
                <a:solidFill>
                  <a:schemeClr val="tx1">
                    <a:lumMod val="75000"/>
                    <a:lumOff val="25000"/>
                  </a:schemeClr>
                </a:solidFill>
              </a:rPr>
              <a:t> clause to get aggregated values for groups of rows.</a:t>
            </a:r>
            <a:endParaRPr lang="en-NG" dirty="0">
              <a:solidFill>
                <a:schemeClr val="tx1">
                  <a:lumMod val="75000"/>
                  <a:lumOff val="25000"/>
                </a:schemeClr>
              </a:solidFill>
            </a:endParaRPr>
          </a:p>
          <a:p>
            <a:pPr>
              <a:lnSpc>
                <a:spcPct val="150000"/>
              </a:lnSpc>
            </a:pPr>
            <a:r>
              <a:rPr lang="en-NG" b="1" dirty="0">
                <a:solidFill>
                  <a:srgbClr val="F7881F"/>
                </a:solidFill>
              </a:rPr>
              <a:t>Example Scenario 1: </a:t>
            </a:r>
            <a:r>
              <a:rPr lang="en-NG" dirty="0">
                <a:solidFill>
                  <a:schemeClr val="tx1">
                    <a:lumMod val="75000"/>
                    <a:lumOff val="25000"/>
                  </a:schemeClr>
                </a:solidFill>
              </a:rPr>
              <a:t>Suppose we want to return the total number of orders handled by each </a:t>
            </a:r>
            <a:r>
              <a:rPr lang="en-NG" dirty="0" err="1">
                <a:solidFill>
                  <a:schemeClr val="tx1">
                    <a:lumMod val="75000"/>
                    <a:lumOff val="25000"/>
                  </a:schemeClr>
                </a:solidFill>
              </a:rPr>
              <a:t>salesteam</a:t>
            </a:r>
            <a:endParaRPr lang="en-NG" dirty="0">
              <a:solidFill>
                <a:schemeClr val="tx1">
                  <a:lumMod val="75000"/>
                  <a:lumOff val="25000"/>
                </a:schemeClr>
              </a:solidFill>
            </a:endParaRPr>
          </a:p>
          <a:p>
            <a:pPr>
              <a:lnSpc>
                <a:spcPct val="150000"/>
              </a:lnSpc>
            </a:pPr>
            <a:r>
              <a:rPr lang="en-NG" b="1" i="1" dirty="0">
                <a:solidFill>
                  <a:schemeClr val="tx1">
                    <a:lumMod val="75000"/>
                    <a:lumOff val="25000"/>
                  </a:schemeClr>
                </a:solidFill>
              </a:rPr>
              <a:t>Syntax: </a:t>
            </a:r>
            <a:r>
              <a:rPr lang="en-NG" i="1" dirty="0">
                <a:solidFill>
                  <a:schemeClr val="tx1">
                    <a:lumMod val="75000"/>
                    <a:lumOff val="25000"/>
                  </a:schemeClr>
                </a:solidFill>
              </a:rPr>
              <a:t>SELECT  </a:t>
            </a:r>
            <a:r>
              <a:rPr lang="en-NG" i="1" dirty="0" err="1">
                <a:solidFill>
                  <a:schemeClr val="tx1">
                    <a:lumMod val="75000"/>
                    <a:lumOff val="25000"/>
                  </a:schemeClr>
                </a:solidFill>
              </a:rPr>
              <a:t>salesteam_id</a:t>
            </a:r>
            <a:r>
              <a:rPr lang="en-NG" i="1" dirty="0">
                <a:solidFill>
                  <a:schemeClr val="tx1">
                    <a:lumMod val="75000"/>
                    <a:lumOff val="25000"/>
                  </a:schemeClr>
                </a:solidFill>
              </a:rPr>
              <a:t>, COUNT(</a:t>
            </a:r>
            <a:r>
              <a:rPr lang="en-NG" i="1" dirty="0" err="1">
                <a:solidFill>
                  <a:schemeClr val="tx1">
                    <a:lumMod val="75000"/>
                    <a:lumOff val="25000"/>
                  </a:schemeClr>
                </a:solidFill>
              </a:rPr>
              <a:t>order_number</a:t>
            </a:r>
            <a:r>
              <a:rPr lang="en-NG" i="1" dirty="0">
                <a:solidFill>
                  <a:schemeClr val="tx1">
                    <a:lumMod val="75000"/>
                    <a:lumOff val="25000"/>
                  </a:schemeClr>
                </a:solidFill>
              </a:rPr>
              <a:t>) AS orders</a:t>
            </a:r>
          </a:p>
          <a:p>
            <a:pPr>
              <a:lnSpc>
                <a:spcPct val="150000"/>
              </a:lnSpc>
            </a:pPr>
            <a:r>
              <a:rPr lang="en-NG" i="1" dirty="0">
                <a:solidFill>
                  <a:schemeClr val="tx1">
                    <a:lumMod val="75000"/>
                    <a:lumOff val="25000"/>
                  </a:schemeClr>
                </a:solidFill>
              </a:rPr>
              <a:t>FROM </a:t>
            </a:r>
            <a:r>
              <a:rPr lang="en-NG" i="1" dirty="0" err="1">
                <a:solidFill>
                  <a:schemeClr val="tx1">
                    <a:lumMod val="75000"/>
                    <a:lumOff val="25000"/>
                  </a:schemeClr>
                </a:solidFill>
              </a:rPr>
              <a:t>sales_order</a:t>
            </a:r>
            <a:endParaRPr lang="en-NG" i="1" dirty="0">
              <a:solidFill>
                <a:schemeClr val="tx1">
                  <a:lumMod val="75000"/>
                  <a:lumOff val="25000"/>
                </a:schemeClr>
              </a:solidFill>
            </a:endParaRPr>
          </a:p>
          <a:p>
            <a:pPr>
              <a:lnSpc>
                <a:spcPct val="150000"/>
              </a:lnSpc>
            </a:pPr>
            <a:r>
              <a:rPr lang="en-NG" i="1" dirty="0">
                <a:solidFill>
                  <a:schemeClr val="tx1">
                    <a:lumMod val="75000"/>
                    <a:lumOff val="25000"/>
                  </a:schemeClr>
                </a:solidFill>
              </a:rPr>
              <a:t>GROUP BY </a:t>
            </a:r>
            <a:r>
              <a:rPr lang="en-NG" i="1" dirty="0" err="1">
                <a:solidFill>
                  <a:schemeClr val="tx1">
                    <a:lumMod val="75000"/>
                    <a:lumOff val="25000"/>
                  </a:schemeClr>
                </a:solidFill>
              </a:rPr>
              <a:t>salesteam_id</a:t>
            </a:r>
            <a:r>
              <a:rPr lang="en-NG" i="1" dirty="0">
                <a:solidFill>
                  <a:schemeClr val="tx1">
                    <a:lumMod val="75000"/>
                    <a:lumOff val="25000"/>
                  </a:schemeClr>
                </a:solidFill>
              </a:rPr>
              <a:t>;</a:t>
            </a:r>
            <a:endParaRPr lang="en-NG" dirty="0">
              <a:solidFill>
                <a:schemeClr val="tx1">
                  <a:lumMod val="75000"/>
                  <a:lumOff val="25000"/>
                </a:schemeClr>
              </a:solidFill>
            </a:endParaRPr>
          </a:p>
          <a:p>
            <a:pPr>
              <a:lnSpc>
                <a:spcPct val="150000"/>
              </a:lnSpc>
            </a:pPr>
            <a:r>
              <a:rPr lang="en-NG" b="1" dirty="0">
                <a:solidFill>
                  <a:srgbClr val="F7881F"/>
                </a:solidFill>
              </a:rPr>
              <a:t>Example Scenario 2: </a:t>
            </a:r>
            <a:r>
              <a:rPr lang="en-NG" dirty="0">
                <a:solidFill>
                  <a:schemeClr val="tx1">
                    <a:lumMod val="75000"/>
                    <a:lumOff val="25000"/>
                  </a:schemeClr>
                </a:solidFill>
              </a:rPr>
              <a:t>Suppose we want to return the total units/quantity ordered for each product</a:t>
            </a:r>
          </a:p>
          <a:p>
            <a:pPr>
              <a:lnSpc>
                <a:spcPct val="150000"/>
              </a:lnSpc>
            </a:pPr>
            <a:r>
              <a:rPr lang="en-NG" b="1" i="1" dirty="0">
                <a:solidFill>
                  <a:schemeClr val="tx1">
                    <a:lumMod val="75000"/>
                    <a:lumOff val="25000"/>
                  </a:schemeClr>
                </a:solidFill>
              </a:rPr>
              <a:t>Syntax: </a:t>
            </a:r>
            <a:r>
              <a:rPr lang="en-NG" i="1" dirty="0">
                <a:solidFill>
                  <a:schemeClr val="tx1">
                    <a:lumMod val="75000"/>
                    <a:lumOff val="25000"/>
                  </a:schemeClr>
                </a:solidFill>
              </a:rPr>
              <a:t>SELECT  </a:t>
            </a:r>
            <a:r>
              <a:rPr lang="en-NG" i="1" dirty="0" err="1">
                <a:solidFill>
                  <a:schemeClr val="tx1">
                    <a:lumMod val="75000"/>
                    <a:lumOff val="25000"/>
                  </a:schemeClr>
                </a:solidFill>
              </a:rPr>
              <a:t>product_id</a:t>
            </a:r>
            <a:r>
              <a:rPr lang="en-NG" i="1" dirty="0">
                <a:solidFill>
                  <a:schemeClr val="tx1">
                    <a:lumMod val="75000"/>
                    <a:lumOff val="25000"/>
                  </a:schemeClr>
                </a:solidFill>
              </a:rPr>
              <a:t>, SUM(</a:t>
            </a:r>
            <a:r>
              <a:rPr lang="en-NG" i="1" dirty="0" err="1">
                <a:solidFill>
                  <a:schemeClr val="tx1">
                    <a:lumMod val="75000"/>
                    <a:lumOff val="25000"/>
                  </a:schemeClr>
                </a:solidFill>
              </a:rPr>
              <a:t>order_quantity</a:t>
            </a:r>
            <a:r>
              <a:rPr lang="en-NG" i="1" dirty="0">
                <a:solidFill>
                  <a:schemeClr val="tx1">
                    <a:lumMod val="75000"/>
                    <a:lumOff val="25000"/>
                  </a:schemeClr>
                </a:solidFill>
              </a:rPr>
              <a:t>)</a:t>
            </a:r>
          </a:p>
          <a:p>
            <a:pPr>
              <a:lnSpc>
                <a:spcPct val="150000"/>
              </a:lnSpc>
            </a:pPr>
            <a:r>
              <a:rPr lang="en-NG" i="1" dirty="0">
                <a:solidFill>
                  <a:schemeClr val="tx1">
                    <a:lumMod val="75000"/>
                    <a:lumOff val="25000"/>
                  </a:schemeClr>
                </a:solidFill>
              </a:rPr>
              <a:t>FROM </a:t>
            </a:r>
            <a:r>
              <a:rPr lang="en-NG" i="1" dirty="0" err="1">
                <a:solidFill>
                  <a:schemeClr val="tx1">
                    <a:lumMod val="75000"/>
                    <a:lumOff val="25000"/>
                  </a:schemeClr>
                </a:solidFill>
              </a:rPr>
              <a:t>sales_order</a:t>
            </a:r>
            <a:endParaRPr lang="en-NG" i="1" dirty="0">
              <a:solidFill>
                <a:schemeClr val="tx1">
                  <a:lumMod val="75000"/>
                  <a:lumOff val="25000"/>
                </a:schemeClr>
              </a:solidFill>
            </a:endParaRPr>
          </a:p>
          <a:p>
            <a:pPr>
              <a:lnSpc>
                <a:spcPct val="150000"/>
              </a:lnSpc>
            </a:pPr>
            <a:r>
              <a:rPr lang="en-NG" i="1" dirty="0">
                <a:solidFill>
                  <a:schemeClr val="tx1">
                    <a:lumMod val="75000"/>
                    <a:lumOff val="25000"/>
                  </a:schemeClr>
                </a:solidFill>
              </a:rPr>
              <a:t>GROUP BY </a:t>
            </a:r>
            <a:r>
              <a:rPr lang="en-NG" i="1" dirty="0" err="1">
                <a:solidFill>
                  <a:schemeClr val="tx1">
                    <a:lumMod val="75000"/>
                    <a:lumOff val="25000"/>
                  </a:schemeClr>
                </a:solidFill>
              </a:rPr>
              <a:t>product_id</a:t>
            </a:r>
            <a:r>
              <a:rPr lang="en-NG" i="1" dirty="0">
                <a:solidFill>
                  <a:schemeClr val="tx1">
                    <a:lumMod val="75000"/>
                    <a:lumOff val="25000"/>
                  </a:schemeClr>
                </a:solidFill>
              </a:rPr>
              <a:t>;</a:t>
            </a:r>
            <a:endParaRPr lang="en-NG" dirty="0">
              <a:solidFill>
                <a:schemeClr val="tx1">
                  <a:lumMod val="75000"/>
                  <a:lumOff val="25000"/>
                </a:schemeClr>
              </a:solidFill>
            </a:endParaRPr>
          </a:p>
          <a:p>
            <a:pPr>
              <a:lnSpc>
                <a:spcPct val="150000"/>
              </a:lnSpc>
            </a:pPr>
            <a:r>
              <a:rPr lang="en-NG" b="1" dirty="0">
                <a:solidFill>
                  <a:srgbClr val="F7881F"/>
                </a:solidFill>
              </a:rPr>
              <a:t>Example Scenario 3: </a:t>
            </a:r>
            <a:r>
              <a:rPr lang="en-NG" dirty="0">
                <a:solidFill>
                  <a:schemeClr val="tx1">
                    <a:lumMod val="75000"/>
                    <a:lumOff val="25000"/>
                  </a:schemeClr>
                </a:solidFill>
              </a:rPr>
              <a:t>Suppose we want to return the total number of states in each of the regions</a:t>
            </a:r>
          </a:p>
          <a:p>
            <a:pPr>
              <a:lnSpc>
                <a:spcPct val="150000"/>
              </a:lnSpc>
            </a:pPr>
            <a:r>
              <a:rPr lang="en-NG" b="1" i="1" dirty="0">
                <a:solidFill>
                  <a:schemeClr val="tx1">
                    <a:lumMod val="75000"/>
                    <a:lumOff val="25000"/>
                  </a:schemeClr>
                </a:solidFill>
              </a:rPr>
              <a:t>Syntax: </a:t>
            </a:r>
            <a:r>
              <a:rPr lang="en-NG" dirty="0">
                <a:solidFill>
                  <a:schemeClr val="tx1">
                    <a:lumMod val="75000"/>
                    <a:lumOff val="25000"/>
                  </a:schemeClr>
                </a:solidFill>
              </a:rPr>
              <a:t>SELECT region, COUNT(</a:t>
            </a:r>
            <a:r>
              <a:rPr lang="en-NG" dirty="0" err="1">
                <a:solidFill>
                  <a:schemeClr val="tx1">
                    <a:lumMod val="75000"/>
                    <a:lumOff val="25000"/>
                  </a:schemeClr>
                </a:solidFill>
              </a:rPr>
              <a:t>state_code</a:t>
            </a:r>
            <a:r>
              <a:rPr lang="en-NG" dirty="0">
                <a:solidFill>
                  <a:schemeClr val="tx1">
                    <a:lumMod val="75000"/>
                    <a:lumOff val="25000"/>
                  </a:schemeClr>
                </a:solidFill>
              </a:rPr>
              <a:t>) AS </a:t>
            </a:r>
            <a:r>
              <a:rPr lang="en-NG" dirty="0" err="1">
                <a:solidFill>
                  <a:schemeClr val="tx1">
                    <a:lumMod val="75000"/>
                    <a:lumOff val="25000"/>
                  </a:schemeClr>
                </a:solidFill>
              </a:rPr>
              <a:t>states_count</a:t>
            </a:r>
            <a:endParaRPr lang="en-NG" dirty="0">
              <a:solidFill>
                <a:schemeClr val="tx1">
                  <a:lumMod val="75000"/>
                  <a:lumOff val="25000"/>
                </a:schemeClr>
              </a:solidFill>
            </a:endParaRPr>
          </a:p>
          <a:p>
            <a:pPr>
              <a:lnSpc>
                <a:spcPct val="150000"/>
              </a:lnSpc>
            </a:pPr>
            <a:r>
              <a:rPr lang="en-NG" dirty="0">
                <a:solidFill>
                  <a:schemeClr val="tx1">
                    <a:lumMod val="75000"/>
                    <a:lumOff val="25000"/>
                  </a:schemeClr>
                </a:solidFill>
              </a:rPr>
              <a:t>FROM region</a:t>
            </a:r>
          </a:p>
          <a:p>
            <a:pPr>
              <a:lnSpc>
                <a:spcPct val="150000"/>
              </a:lnSpc>
            </a:pPr>
            <a:r>
              <a:rPr lang="en-NG" dirty="0">
                <a:solidFill>
                  <a:schemeClr val="tx1">
                    <a:lumMod val="75000"/>
                    <a:lumOff val="25000"/>
                  </a:schemeClr>
                </a:solidFill>
              </a:rPr>
              <a:t>GROUP BY region;</a:t>
            </a:r>
            <a:endParaRPr lang="en-US" dirty="0">
              <a:solidFill>
                <a:schemeClr val="tx1">
                  <a:lumMod val="75000"/>
                  <a:lumOff val="25000"/>
                </a:schemeClr>
              </a:solidFill>
            </a:endParaRPr>
          </a:p>
        </p:txBody>
      </p:sp>
    </p:spTree>
    <p:extLst>
      <p:ext uri="{BB962C8B-B14F-4D97-AF65-F5344CB8AC3E}">
        <p14:creationId xmlns:p14="http://schemas.microsoft.com/office/powerpoint/2010/main" val="1220869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D30C-D7F2-184A-8011-2919537F126C}"/>
              </a:ext>
            </a:extLst>
          </p:cNvPr>
          <p:cNvSpPr/>
          <p:nvPr/>
        </p:nvSpPr>
        <p:spPr>
          <a:xfrm flipV="1">
            <a:off x="1" y="0"/>
            <a:ext cx="7129670" cy="152397"/>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33BE0E-E826-99A2-B535-027965681583}"/>
              </a:ext>
            </a:extLst>
          </p:cNvPr>
          <p:cNvSpPr/>
          <p:nvPr/>
        </p:nvSpPr>
        <p:spPr>
          <a:xfrm>
            <a:off x="5055704" y="6705600"/>
            <a:ext cx="7136296" cy="152400"/>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699A6-E7E3-83D2-FD1A-788EB856FDAF}"/>
              </a:ext>
            </a:extLst>
          </p:cNvPr>
          <p:cNvSpPr/>
          <p:nvPr/>
        </p:nvSpPr>
        <p:spPr>
          <a:xfrm>
            <a:off x="4419602" y="6705600"/>
            <a:ext cx="365760" cy="152400"/>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560D65-18D7-1C35-C437-4C8092798402}"/>
              </a:ext>
            </a:extLst>
          </p:cNvPr>
          <p:cNvSpPr/>
          <p:nvPr/>
        </p:nvSpPr>
        <p:spPr>
          <a:xfrm flipV="1">
            <a:off x="7368211" y="0"/>
            <a:ext cx="365760" cy="152396"/>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8249E12-5A2E-4118-A92F-FB3EB6C657B4}"/>
              </a:ext>
            </a:extLst>
          </p:cNvPr>
          <p:cNvSpPr txBox="1"/>
          <p:nvPr/>
        </p:nvSpPr>
        <p:spPr>
          <a:xfrm>
            <a:off x="281608" y="265035"/>
            <a:ext cx="11628783" cy="6004849"/>
          </a:xfrm>
          <a:prstGeom prst="rect">
            <a:avLst/>
          </a:prstGeom>
          <a:noFill/>
        </p:spPr>
        <p:txBody>
          <a:bodyPr wrap="square">
            <a:spAutoFit/>
          </a:bodyPr>
          <a:lstStyle/>
          <a:p>
            <a:pPr>
              <a:lnSpc>
                <a:spcPct val="200000"/>
              </a:lnSpc>
            </a:pPr>
            <a:r>
              <a:rPr lang="en-NG" b="1" dirty="0">
                <a:solidFill>
                  <a:srgbClr val="00CC00"/>
                </a:solidFill>
              </a:rPr>
              <a:t>Sorting in SQL</a:t>
            </a:r>
          </a:p>
          <a:p>
            <a:pPr>
              <a:lnSpc>
                <a:spcPct val="150000"/>
              </a:lnSpc>
            </a:pPr>
            <a:r>
              <a:rPr lang="en-US" dirty="0">
                <a:solidFill>
                  <a:schemeClr val="tx1">
                    <a:lumMod val="75000"/>
                    <a:lumOff val="25000"/>
                  </a:schemeClr>
                </a:solidFill>
              </a:rPr>
              <a:t>Sorting in SQL is performed using the </a:t>
            </a:r>
            <a:r>
              <a:rPr lang="en-US" b="1" dirty="0">
                <a:solidFill>
                  <a:schemeClr val="tx1">
                    <a:lumMod val="75000"/>
                    <a:lumOff val="25000"/>
                  </a:schemeClr>
                </a:solidFill>
              </a:rPr>
              <a:t>ORDER BY</a:t>
            </a:r>
            <a:r>
              <a:rPr lang="en-US" dirty="0">
                <a:solidFill>
                  <a:schemeClr val="tx1">
                    <a:lumMod val="75000"/>
                    <a:lumOff val="25000"/>
                  </a:schemeClr>
                </a:solidFill>
              </a:rPr>
              <a:t> clause, which is used to arrange the result set of a query in either ascending or descending order based on one or more columns. This helps in organizing the data in a meaningful way for analysis or presentation.</a:t>
            </a:r>
            <a:endParaRPr lang="en-NG" dirty="0">
              <a:solidFill>
                <a:schemeClr val="tx1">
                  <a:lumMod val="75000"/>
                  <a:lumOff val="25000"/>
                </a:schemeClr>
              </a:solidFill>
            </a:endParaRPr>
          </a:p>
          <a:p>
            <a:pPr>
              <a:lnSpc>
                <a:spcPct val="150000"/>
              </a:lnSpc>
            </a:pPr>
            <a:r>
              <a:rPr lang="en-NG" b="1" dirty="0">
                <a:solidFill>
                  <a:schemeClr val="tx1">
                    <a:lumMod val="75000"/>
                    <a:lumOff val="25000"/>
                  </a:schemeClr>
                </a:solidFill>
              </a:rPr>
              <a:t>Syntax:</a:t>
            </a:r>
            <a:endParaRPr lang="en-NG" dirty="0">
              <a:solidFill>
                <a:schemeClr val="tx1">
                  <a:lumMod val="75000"/>
                  <a:lumOff val="25000"/>
                </a:schemeClr>
              </a:solidFill>
            </a:endParaRPr>
          </a:p>
          <a:p>
            <a:pPr>
              <a:lnSpc>
                <a:spcPct val="150000"/>
              </a:lnSpc>
            </a:pPr>
            <a:r>
              <a:rPr lang="en-NG" dirty="0">
                <a:solidFill>
                  <a:schemeClr val="tx1">
                    <a:lumMod val="75000"/>
                    <a:lumOff val="25000"/>
                  </a:schemeClr>
                </a:solidFill>
              </a:rPr>
              <a:t> </a:t>
            </a:r>
            <a:r>
              <a:rPr lang="en-US" dirty="0">
                <a:solidFill>
                  <a:schemeClr val="tx1">
                    <a:lumMod val="75000"/>
                    <a:lumOff val="25000"/>
                  </a:schemeClr>
                </a:solidFill>
              </a:rPr>
              <a:t>SELECT column1, column2, ...</a:t>
            </a:r>
          </a:p>
          <a:p>
            <a:pPr>
              <a:lnSpc>
                <a:spcPct val="150000"/>
              </a:lnSpc>
            </a:pPr>
            <a:r>
              <a:rPr lang="en-NG" dirty="0">
                <a:solidFill>
                  <a:schemeClr val="tx1">
                    <a:lumMod val="75000"/>
                    <a:lumOff val="25000"/>
                  </a:schemeClr>
                </a:solidFill>
              </a:rPr>
              <a:t> </a:t>
            </a:r>
            <a:r>
              <a:rPr lang="en-US" dirty="0">
                <a:solidFill>
                  <a:schemeClr val="tx1">
                    <a:lumMod val="75000"/>
                    <a:lumOff val="25000"/>
                  </a:schemeClr>
                </a:solidFill>
              </a:rPr>
              <a:t>FROM </a:t>
            </a:r>
            <a:r>
              <a:rPr lang="en-US" dirty="0" err="1">
                <a:solidFill>
                  <a:schemeClr val="tx1">
                    <a:lumMod val="75000"/>
                    <a:lumOff val="25000"/>
                  </a:schemeClr>
                </a:solidFill>
              </a:rPr>
              <a:t>table_name</a:t>
            </a:r>
            <a:endParaRPr lang="en-US" dirty="0">
              <a:solidFill>
                <a:schemeClr val="tx1">
                  <a:lumMod val="75000"/>
                  <a:lumOff val="25000"/>
                </a:schemeClr>
              </a:solidFill>
            </a:endParaRPr>
          </a:p>
          <a:p>
            <a:pPr>
              <a:lnSpc>
                <a:spcPct val="150000"/>
              </a:lnSpc>
            </a:pPr>
            <a:r>
              <a:rPr lang="en-NG" dirty="0">
                <a:solidFill>
                  <a:schemeClr val="tx1">
                    <a:lumMod val="75000"/>
                    <a:lumOff val="25000"/>
                  </a:schemeClr>
                </a:solidFill>
              </a:rPr>
              <a:t> </a:t>
            </a:r>
            <a:r>
              <a:rPr lang="en-US" dirty="0">
                <a:solidFill>
                  <a:schemeClr val="tx1">
                    <a:lumMod val="75000"/>
                    <a:lumOff val="25000"/>
                  </a:schemeClr>
                </a:solidFill>
              </a:rPr>
              <a:t>ORDER BY column1 [ASC|DESC], column2 [ASC|DESC], ...;</a:t>
            </a:r>
            <a:endParaRPr lang="en-NG" dirty="0">
              <a:solidFill>
                <a:schemeClr val="tx1">
                  <a:lumMod val="75000"/>
                  <a:lumOff val="25000"/>
                </a:schemeClr>
              </a:solidFill>
            </a:endParaRPr>
          </a:p>
          <a:p>
            <a:pPr>
              <a:lnSpc>
                <a:spcPct val="150000"/>
              </a:lnSpc>
            </a:pPr>
            <a:r>
              <a:rPr lang="en-NG" b="1" dirty="0">
                <a:solidFill>
                  <a:srgbClr val="F7881F"/>
                </a:solidFill>
              </a:rPr>
              <a:t>Example Scenario 1: </a:t>
            </a:r>
            <a:r>
              <a:rPr lang="en-NG" dirty="0">
                <a:solidFill>
                  <a:schemeClr val="tx1">
                    <a:lumMod val="75000"/>
                    <a:lumOff val="25000"/>
                  </a:schemeClr>
                </a:solidFill>
              </a:rPr>
              <a:t>Suppose we want to return the order number, customer id, product id, and quantity columns, but we would want the result to be ordered by the latest order number first</a:t>
            </a:r>
          </a:p>
          <a:p>
            <a:pPr>
              <a:lnSpc>
                <a:spcPct val="150000"/>
              </a:lnSpc>
            </a:pPr>
            <a:r>
              <a:rPr lang="en-NG" b="1" i="1" dirty="0">
                <a:solidFill>
                  <a:schemeClr val="tx1">
                    <a:lumMod val="75000"/>
                    <a:lumOff val="25000"/>
                  </a:schemeClr>
                </a:solidFill>
              </a:rPr>
              <a:t>Syntax:</a:t>
            </a:r>
          </a:p>
          <a:p>
            <a:pPr>
              <a:lnSpc>
                <a:spcPct val="150000"/>
              </a:lnSpc>
            </a:pPr>
            <a:r>
              <a:rPr lang="en-NG" i="1" dirty="0">
                <a:solidFill>
                  <a:schemeClr val="tx1">
                    <a:lumMod val="75000"/>
                    <a:lumOff val="25000"/>
                  </a:schemeClr>
                </a:solidFill>
              </a:rPr>
              <a:t>SELECT </a:t>
            </a:r>
            <a:r>
              <a:rPr lang="en-NG" i="1" dirty="0" err="1">
                <a:solidFill>
                  <a:schemeClr val="tx1">
                    <a:lumMod val="75000"/>
                    <a:lumOff val="25000"/>
                  </a:schemeClr>
                </a:solidFill>
              </a:rPr>
              <a:t>order_number</a:t>
            </a:r>
            <a:r>
              <a:rPr lang="en-NG" i="1" dirty="0">
                <a:solidFill>
                  <a:schemeClr val="tx1">
                    <a:lumMod val="75000"/>
                    <a:lumOff val="25000"/>
                  </a:schemeClr>
                </a:solidFill>
              </a:rPr>
              <a:t>, </a:t>
            </a:r>
            <a:r>
              <a:rPr lang="en-NG" i="1" dirty="0" err="1">
                <a:solidFill>
                  <a:schemeClr val="tx1">
                    <a:lumMod val="75000"/>
                    <a:lumOff val="25000"/>
                  </a:schemeClr>
                </a:solidFill>
              </a:rPr>
              <a:t>customer_id</a:t>
            </a:r>
            <a:r>
              <a:rPr lang="en-NG" i="1" dirty="0">
                <a:solidFill>
                  <a:schemeClr val="tx1">
                    <a:lumMod val="75000"/>
                    <a:lumOff val="25000"/>
                  </a:schemeClr>
                </a:solidFill>
              </a:rPr>
              <a:t>, </a:t>
            </a:r>
            <a:r>
              <a:rPr lang="en-NG" i="1" dirty="0" err="1">
                <a:solidFill>
                  <a:schemeClr val="tx1">
                    <a:lumMod val="75000"/>
                    <a:lumOff val="25000"/>
                  </a:schemeClr>
                </a:solidFill>
              </a:rPr>
              <a:t>product_id</a:t>
            </a:r>
            <a:r>
              <a:rPr lang="en-NG" i="1" dirty="0">
                <a:solidFill>
                  <a:schemeClr val="tx1">
                    <a:lumMod val="75000"/>
                    <a:lumOff val="25000"/>
                  </a:schemeClr>
                </a:solidFill>
              </a:rPr>
              <a:t>, </a:t>
            </a:r>
            <a:r>
              <a:rPr lang="en-NG" i="1" dirty="0" err="1">
                <a:solidFill>
                  <a:schemeClr val="tx1">
                    <a:lumMod val="75000"/>
                    <a:lumOff val="25000"/>
                  </a:schemeClr>
                </a:solidFill>
              </a:rPr>
              <a:t>order_quantity</a:t>
            </a:r>
            <a:endParaRPr lang="en-NG" i="1" dirty="0">
              <a:solidFill>
                <a:schemeClr val="tx1">
                  <a:lumMod val="75000"/>
                  <a:lumOff val="25000"/>
                </a:schemeClr>
              </a:solidFill>
            </a:endParaRPr>
          </a:p>
          <a:p>
            <a:pPr>
              <a:lnSpc>
                <a:spcPct val="150000"/>
              </a:lnSpc>
            </a:pPr>
            <a:r>
              <a:rPr lang="en-NG" i="1" dirty="0">
                <a:solidFill>
                  <a:schemeClr val="tx1">
                    <a:lumMod val="75000"/>
                    <a:lumOff val="25000"/>
                  </a:schemeClr>
                </a:solidFill>
              </a:rPr>
              <a:t>FROM </a:t>
            </a:r>
            <a:r>
              <a:rPr lang="en-NG" i="1" dirty="0" err="1">
                <a:solidFill>
                  <a:schemeClr val="tx1">
                    <a:lumMod val="75000"/>
                    <a:lumOff val="25000"/>
                  </a:schemeClr>
                </a:solidFill>
              </a:rPr>
              <a:t>sales_order</a:t>
            </a:r>
            <a:endParaRPr lang="en-NG" i="1" dirty="0">
              <a:solidFill>
                <a:schemeClr val="tx1">
                  <a:lumMod val="75000"/>
                  <a:lumOff val="25000"/>
                </a:schemeClr>
              </a:solidFill>
            </a:endParaRPr>
          </a:p>
          <a:p>
            <a:pPr>
              <a:lnSpc>
                <a:spcPct val="150000"/>
              </a:lnSpc>
            </a:pPr>
            <a:r>
              <a:rPr lang="en-NG" i="1" dirty="0">
                <a:solidFill>
                  <a:schemeClr val="tx1">
                    <a:lumMod val="75000"/>
                    <a:lumOff val="25000"/>
                  </a:schemeClr>
                </a:solidFill>
              </a:rPr>
              <a:t>ORDER BY </a:t>
            </a:r>
            <a:r>
              <a:rPr lang="en-NG" i="1" dirty="0" err="1">
                <a:solidFill>
                  <a:schemeClr val="tx1">
                    <a:lumMod val="75000"/>
                    <a:lumOff val="25000"/>
                  </a:schemeClr>
                </a:solidFill>
              </a:rPr>
              <a:t>order_number</a:t>
            </a:r>
            <a:r>
              <a:rPr lang="en-NG" i="1" dirty="0">
                <a:solidFill>
                  <a:schemeClr val="tx1">
                    <a:lumMod val="75000"/>
                    <a:lumOff val="25000"/>
                  </a:schemeClr>
                </a:solidFill>
              </a:rPr>
              <a:t> DESC;</a:t>
            </a:r>
            <a:endParaRPr lang="en-NG" dirty="0">
              <a:solidFill>
                <a:schemeClr val="tx1">
                  <a:lumMod val="75000"/>
                  <a:lumOff val="25000"/>
                </a:schemeClr>
              </a:solidFill>
            </a:endParaRPr>
          </a:p>
        </p:txBody>
      </p:sp>
    </p:spTree>
    <p:extLst>
      <p:ext uri="{BB962C8B-B14F-4D97-AF65-F5344CB8AC3E}">
        <p14:creationId xmlns:p14="http://schemas.microsoft.com/office/powerpoint/2010/main" val="1286817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D30C-D7F2-184A-8011-2919537F126C}"/>
              </a:ext>
            </a:extLst>
          </p:cNvPr>
          <p:cNvSpPr/>
          <p:nvPr/>
        </p:nvSpPr>
        <p:spPr>
          <a:xfrm flipV="1">
            <a:off x="1" y="0"/>
            <a:ext cx="7129670" cy="152397"/>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33BE0E-E826-99A2-B535-027965681583}"/>
              </a:ext>
            </a:extLst>
          </p:cNvPr>
          <p:cNvSpPr/>
          <p:nvPr/>
        </p:nvSpPr>
        <p:spPr>
          <a:xfrm>
            <a:off x="5055704" y="6705600"/>
            <a:ext cx="7136296" cy="152400"/>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699A6-E7E3-83D2-FD1A-788EB856FDAF}"/>
              </a:ext>
            </a:extLst>
          </p:cNvPr>
          <p:cNvSpPr/>
          <p:nvPr/>
        </p:nvSpPr>
        <p:spPr>
          <a:xfrm>
            <a:off x="4419602" y="6705600"/>
            <a:ext cx="365760" cy="152400"/>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560D65-18D7-1C35-C437-4C8092798402}"/>
              </a:ext>
            </a:extLst>
          </p:cNvPr>
          <p:cNvSpPr/>
          <p:nvPr/>
        </p:nvSpPr>
        <p:spPr>
          <a:xfrm flipV="1">
            <a:off x="7368211" y="0"/>
            <a:ext cx="365760" cy="152396"/>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8249E12-5A2E-4118-A92F-FB3EB6C657B4}"/>
              </a:ext>
            </a:extLst>
          </p:cNvPr>
          <p:cNvSpPr txBox="1"/>
          <p:nvPr/>
        </p:nvSpPr>
        <p:spPr>
          <a:xfrm>
            <a:off x="281608" y="152396"/>
            <a:ext cx="11628783" cy="5727850"/>
          </a:xfrm>
          <a:prstGeom prst="rect">
            <a:avLst/>
          </a:prstGeom>
          <a:noFill/>
        </p:spPr>
        <p:txBody>
          <a:bodyPr wrap="square">
            <a:spAutoFit/>
          </a:bodyPr>
          <a:lstStyle/>
          <a:p>
            <a:pPr>
              <a:lnSpc>
                <a:spcPct val="200000"/>
              </a:lnSpc>
            </a:pPr>
            <a:r>
              <a:rPr lang="en-NG" b="1" dirty="0">
                <a:solidFill>
                  <a:srgbClr val="00CC00"/>
                </a:solidFill>
              </a:rPr>
              <a:t>Sorting in SQL</a:t>
            </a:r>
          </a:p>
          <a:p>
            <a:pPr>
              <a:lnSpc>
                <a:spcPct val="200000"/>
              </a:lnSpc>
            </a:pPr>
            <a:endParaRPr lang="en-NG" b="1" dirty="0">
              <a:solidFill>
                <a:srgbClr val="00CC00"/>
              </a:solidFill>
            </a:endParaRPr>
          </a:p>
          <a:p>
            <a:pPr>
              <a:lnSpc>
                <a:spcPct val="150000"/>
              </a:lnSpc>
            </a:pPr>
            <a:r>
              <a:rPr lang="en-NG" b="1" dirty="0">
                <a:solidFill>
                  <a:srgbClr val="F7881F"/>
                </a:solidFill>
              </a:rPr>
              <a:t>Example Scenario 2: </a:t>
            </a:r>
            <a:r>
              <a:rPr lang="en-NG" dirty="0">
                <a:solidFill>
                  <a:schemeClr val="tx1">
                    <a:lumMod val="75000"/>
                    <a:lumOff val="25000"/>
                  </a:schemeClr>
                </a:solidFill>
              </a:rPr>
              <a:t>Suppose we want to return all columns in the customer table, with the result ordered by the customer names [A-Z]</a:t>
            </a:r>
            <a:endParaRPr lang="en-NG" b="1" dirty="0">
              <a:solidFill>
                <a:srgbClr val="F7881F"/>
              </a:solidFill>
            </a:endParaRPr>
          </a:p>
          <a:p>
            <a:pPr>
              <a:lnSpc>
                <a:spcPct val="150000"/>
              </a:lnSpc>
            </a:pPr>
            <a:r>
              <a:rPr lang="en-NG" b="1" i="1" dirty="0">
                <a:solidFill>
                  <a:schemeClr val="tx1">
                    <a:lumMod val="75000"/>
                    <a:lumOff val="25000"/>
                  </a:schemeClr>
                </a:solidFill>
              </a:rPr>
              <a:t>Syntax: </a:t>
            </a:r>
            <a:r>
              <a:rPr lang="en-NG" i="1" dirty="0">
                <a:solidFill>
                  <a:schemeClr val="tx1">
                    <a:lumMod val="75000"/>
                    <a:lumOff val="25000"/>
                  </a:schemeClr>
                </a:solidFill>
              </a:rPr>
              <a:t>SELECT * FROM customer ORDER BY </a:t>
            </a:r>
            <a:r>
              <a:rPr lang="en-NG" i="1" dirty="0" err="1">
                <a:solidFill>
                  <a:schemeClr val="tx1">
                    <a:lumMod val="75000"/>
                    <a:lumOff val="25000"/>
                  </a:schemeClr>
                </a:solidFill>
              </a:rPr>
              <a:t>customer_name</a:t>
            </a:r>
            <a:r>
              <a:rPr lang="en-NG" i="1" dirty="0">
                <a:solidFill>
                  <a:schemeClr val="tx1">
                    <a:lumMod val="75000"/>
                    <a:lumOff val="25000"/>
                  </a:schemeClr>
                </a:solidFill>
              </a:rPr>
              <a:t> ASC;</a:t>
            </a:r>
          </a:p>
          <a:p>
            <a:pPr>
              <a:lnSpc>
                <a:spcPct val="150000"/>
              </a:lnSpc>
            </a:pPr>
            <a:endParaRPr lang="en-NG" b="1" dirty="0">
              <a:solidFill>
                <a:srgbClr val="F7881F"/>
              </a:solidFill>
            </a:endParaRPr>
          </a:p>
          <a:p>
            <a:pPr>
              <a:lnSpc>
                <a:spcPct val="150000"/>
              </a:lnSpc>
            </a:pPr>
            <a:r>
              <a:rPr lang="en-NG" b="1" dirty="0">
                <a:solidFill>
                  <a:srgbClr val="F7881F"/>
                </a:solidFill>
              </a:rPr>
              <a:t>Example Scenario 3: </a:t>
            </a:r>
            <a:r>
              <a:rPr lang="en-NG" dirty="0">
                <a:solidFill>
                  <a:schemeClr val="tx1">
                    <a:lumMod val="75000"/>
                    <a:lumOff val="25000"/>
                  </a:schemeClr>
                </a:solidFill>
              </a:rPr>
              <a:t>Suppose we want to return the total number of orders handled by each salesperson, with the result ordered by their numbers (highest first)</a:t>
            </a:r>
          </a:p>
          <a:p>
            <a:pPr>
              <a:lnSpc>
                <a:spcPct val="150000"/>
              </a:lnSpc>
            </a:pPr>
            <a:r>
              <a:rPr lang="en-NG" b="1" i="1" dirty="0">
                <a:solidFill>
                  <a:schemeClr val="tx1">
                    <a:lumMod val="75000"/>
                    <a:lumOff val="25000"/>
                  </a:schemeClr>
                </a:solidFill>
              </a:rPr>
              <a:t>Syntax: </a:t>
            </a:r>
            <a:r>
              <a:rPr lang="en-NG" i="1" dirty="0">
                <a:solidFill>
                  <a:schemeClr val="tx1">
                    <a:lumMod val="75000"/>
                    <a:lumOff val="25000"/>
                  </a:schemeClr>
                </a:solidFill>
              </a:rPr>
              <a:t>SELECT  </a:t>
            </a:r>
            <a:r>
              <a:rPr lang="en-NG" i="1" dirty="0" err="1">
                <a:solidFill>
                  <a:schemeClr val="tx1">
                    <a:lumMod val="75000"/>
                    <a:lumOff val="25000"/>
                  </a:schemeClr>
                </a:solidFill>
              </a:rPr>
              <a:t>salesteam_id</a:t>
            </a:r>
            <a:r>
              <a:rPr lang="en-NG" i="1" dirty="0">
                <a:solidFill>
                  <a:schemeClr val="tx1">
                    <a:lumMod val="75000"/>
                    <a:lumOff val="25000"/>
                  </a:schemeClr>
                </a:solidFill>
              </a:rPr>
              <a:t>, COUNT(</a:t>
            </a:r>
            <a:r>
              <a:rPr lang="en-NG" i="1" dirty="0" err="1">
                <a:solidFill>
                  <a:schemeClr val="tx1">
                    <a:lumMod val="75000"/>
                    <a:lumOff val="25000"/>
                  </a:schemeClr>
                </a:solidFill>
              </a:rPr>
              <a:t>order_number</a:t>
            </a:r>
            <a:r>
              <a:rPr lang="en-NG" i="1" dirty="0">
                <a:solidFill>
                  <a:schemeClr val="tx1">
                    <a:lumMod val="75000"/>
                    <a:lumOff val="25000"/>
                  </a:schemeClr>
                </a:solidFill>
              </a:rPr>
              <a:t>) AS orders</a:t>
            </a:r>
          </a:p>
          <a:p>
            <a:pPr>
              <a:lnSpc>
                <a:spcPct val="150000"/>
              </a:lnSpc>
            </a:pPr>
            <a:r>
              <a:rPr lang="en-NG" i="1" dirty="0">
                <a:solidFill>
                  <a:schemeClr val="tx1">
                    <a:lumMod val="75000"/>
                    <a:lumOff val="25000"/>
                  </a:schemeClr>
                </a:solidFill>
              </a:rPr>
              <a:t>FROM </a:t>
            </a:r>
            <a:r>
              <a:rPr lang="en-NG" i="1" dirty="0" err="1">
                <a:solidFill>
                  <a:schemeClr val="tx1">
                    <a:lumMod val="75000"/>
                    <a:lumOff val="25000"/>
                  </a:schemeClr>
                </a:solidFill>
              </a:rPr>
              <a:t>sales_order</a:t>
            </a:r>
            <a:endParaRPr lang="en-NG" i="1" dirty="0">
              <a:solidFill>
                <a:schemeClr val="tx1">
                  <a:lumMod val="75000"/>
                  <a:lumOff val="25000"/>
                </a:schemeClr>
              </a:solidFill>
            </a:endParaRPr>
          </a:p>
          <a:p>
            <a:pPr>
              <a:lnSpc>
                <a:spcPct val="150000"/>
              </a:lnSpc>
            </a:pPr>
            <a:r>
              <a:rPr lang="en-NG" i="1" dirty="0">
                <a:solidFill>
                  <a:schemeClr val="tx1">
                    <a:lumMod val="75000"/>
                    <a:lumOff val="25000"/>
                  </a:schemeClr>
                </a:solidFill>
              </a:rPr>
              <a:t>GROUP BY </a:t>
            </a:r>
            <a:r>
              <a:rPr lang="en-NG" i="1" dirty="0" err="1">
                <a:solidFill>
                  <a:schemeClr val="tx1">
                    <a:lumMod val="75000"/>
                    <a:lumOff val="25000"/>
                  </a:schemeClr>
                </a:solidFill>
              </a:rPr>
              <a:t>salesteam_id</a:t>
            </a:r>
            <a:endParaRPr lang="en-NG" i="1" dirty="0">
              <a:solidFill>
                <a:schemeClr val="tx1">
                  <a:lumMod val="75000"/>
                  <a:lumOff val="25000"/>
                </a:schemeClr>
              </a:solidFill>
            </a:endParaRPr>
          </a:p>
          <a:p>
            <a:pPr>
              <a:lnSpc>
                <a:spcPct val="150000"/>
              </a:lnSpc>
            </a:pPr>
            <a:r>
              <a:rPr lang="en-NG" i="1" dirty="0">
                <a:solidFill>
                  <a:schemeClr val="tx1">
                    <a:lumMod val="75000"/>
                    <a:lumOff val="25000"/>
                  </a:schemeClr>
                </a:solidFill>
              </a:rPr>
              <a:t>ORDER BY orders DESC;</a:t>
            </a:r>
            <a:endParaRPr lang="en-NG" dirty="0">
              <a:solidFill>
                <a:schemeClr val="tx1">
                  <a:lumMod val="75000"/>
                  <a:lumOff val="25000"/>
                </a:schemeClr>
              </a:solidFill>
            </a:endParaRPr>
          </a:p>
          <a:p>
            <a:pPr>
              <a:lnSpc>
                <a:spcPct val="150000"/>
              </a:lnSpc>
            </a:pPr>
            <a:endParaRPr lang="en-NG" dirty="0">
              <a:solidFill>
                <a:schemeClr val="tx1">
                  <a:lumMod val="75000"/>
                  <a:lumOff val="25000"/>
                </a:schemeClr>
              </a:solidFill>
            </a:endParaRPr>
          </a:p>
        </p:txBody>
      </p:sp>
    </p:spTree>
    <p:extLst>
      <p:ext uri="{BB962C8B-B14F-4D97-AF65-F5344CB8AC3E}">
        <p14:creationId xmlns:p14="http://schemas.microsoft.com/office/powerpoint/2010/main" val="29597206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D30C-D7F2-184A-8011-2919537F126C}"/>
              </a:ext>
            </a:extLst>
          </p:cNvPr>
          <p:cNvSpPr/>
          <p:nvPr/>
        </p:nvSpPr>
        <p:spPr>
          <a:xfrm flipV="1">
            <a:off x="1" y="0"/>
            <a:ext cx="7129670" cy="152397"/>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33BE0E-E826-99A2-B535-027965681583}"/>
              </a:ext>
            </a:extLst>
          </p:cNvPr>
          <p:cNvSpPr/>
          <p:nvPr/>
        </p:nvSpPr>
        <p:spPr>
          <a:xfrm>
            <a:off x="5055704" y="6705600"/>
            <a:ext cx="7136296" cy="152400"/>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699A6-E7E3-83D2-FD1A-788EB856FDAF}"/>
              </a:ext>
            </a:extLst>
          </p:cNvPr>
          <p:cNvSpPr/>
          <p:nvPr/>
        </p:nvSpPr>
        <p:spPr>
          <a:xfrm>
            <a:off x="4419602" y="6705600"/>
            <a:ext cx="365760" cy="152400"/>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560D65-18D7-1C35-C437-4C8092798402}"/>
              </a:ext>
            </a:extLst>
          </p:cNvPr>
          <p:cNvSpPr/>
          <p:nvPr/>
        </p:nvSpPr>
        <p:spPr>
          <a:xfrm flipV="1">
            <a:off x="7368211" y="0"/>
            <a:ext cx="365760" cy="152396"/>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8249E12-5A2E-4118-A92F-FB3EB6C657B4}"/>
              </a:ext>
            </a:extLst>
          </p:cNvPr>
          <p:cNvSpPr txBox="1"/>
          <p:nvPr/>
        </p:nvSpPr>
        <p:spPr>
          <a:xfrm>
            <a:off x="281608" y="152396"/>
            <a:ext cx="11628783" cy="4065857"/>
          </a:xfrm>
          <a:prstGeom prst="rect">
            <a:avLst/>
          </a:prstGeom>
          <a:noFill/>
        </p:spPr>
        <p:txBody>
          <a:bodyPr wrap="square">
            <a:spAutoFit/>
          </a:bodyPr>
          <a:lstStyle/>
          <a:p>
            <a:pPr>
              <a:lnSpc>
                <a:spcPct val="200000"/>
              </a:lnSpc>
            </a:pPr>
            <a:r>
              <a:rPr lang="en-NG" b="1" dirty="0">
                <a:solidFill>
                  <a:srgbClr val="00CC00"/>
                </a:solidFill>
              </a:rPr>
              <a:t>Sorting in SQL</a:t>
            </a:r>
          </a:p>
          <a:p>
            <a:pPr>
              <a:lnSpc>
                <a:spcPct val="200000"/>
              </a:lnSpc>
            </a:pPr>
            <a:endParaRPr lang="en-NG" b="1" dirty="0">
              <a:solidFill>
                <a:srgbClr val="00CC00"/>
              </a:solidFill>
            </a:endParaRPr>
          </a:p>
          <a:p>
            <a:pPr>
              <a:lnSpc>
                <a:spcPct val="150000"/>
              </a:lnSpc>
            </a:pPr>
            <a:r>
              <a:rPr lang="en-NG" b="1" dirty="0">
                <a:solidFill>
                  <a:srgbClr val="F7881F"/>
                </a:solidFill>
              </a:rPr>
              <a:t>Example Scenario 4: </a:t>
            </a:r>
            <a:r>
              <a:rPr lang="en-NG" dirty="0">
                <a:solidFill>
                  <a:schemeClr val="tx1">
                    <a:lumMod val="75000"/>
                    <a:lumOff val="25000"/>
                  </a:schemeClr>
                </a:solidFill>
              </a:rPr>
              <a:t>Suppose we want to return the order number, customer id, product id, quantity, and revenue columns, but we would want the result to be ordered by the highest revenue first</a:t>
            </a:r>
          </a:p>
          <a:p>
            <a:pPr>
              <a:lnSpc>
                <a:spcPct val="150000"/>
              </a:lnSpc>
            </a:pPr>
            <a:r>
              <a:rPr lang="en-NG" b="1" i="1" dirty="0">
                <a:solidFill>
                  <a:schemeClr val="tx1">
                    <a:lumMod val="75000"/>
                    <a:lumOff val="25000"/>
                  </a:schemeClr>
                </a:solidFill>
              </a:rPr>
              <a:t>Syntax:</a:t>
            </a:r>
          </a:p>
          <a:p>
            <a:pPr>
              <a:lnSpc>
                <a:spcPct val="150000"/>
              </a:lnSpc>
            </a:pPr>
            <a:r>
              <a:rPr lang="en-NG" i="1" dirty="0">
                <a:solidFill>
                  <a:schemeClr val="tx1">
                    <a:lumMod val="75000"/>
                    <a:lumOff val="25000"/>
                  </a:schemeClr>
                </a:solidFill>
              </a:rPr>
              <a:t>SELECT </a:t>
            </a:r>
            <a:r>
              <a:rPr lang="en-NG" i="1" dirty="0" err="1">
                <a:solidFill>
                  <a:schemeClr val="tx1">
                    <a:lumMod val="75000"/>
                    <a:lumOff val="25000"/>
                  </a:schemeClr>
                </a:solidFill>
              </a:rPr>
              <a:t>order_number</a:t>
            </a:r>
            <a:r>
              <a:rPr lang="en-NG" i="1" dirty="0">
                <a:solidFill>
                  <a:schemeClr val="tx1">
                    <a:lumMod val="75000"/>
                    <a:lumOff val="25000"/>
                  </a:schemeClr>
                </a:solidFill>
              </a:rPr>
              <a:t>, </a:t>
            </a:r>
            <a:r>
              <a:rPr lang="en-NG" i="1" dirty="0" err="1">
                <a:solidFill>
                  <a:schemeClr val="tx1">
                    <a:lumMod val="75000"/>
                    <a:lumOff val="25000"/>
                  </a:schemeClr>
                </a:solidFill>
              </a:rPr>
              <a:t>customer_id</a:t>
            </a:r>
            <a:r>
              <a:rPr lang="en-NG" i="1" dirty="0">
                <a:solidFill>
                  <a:schemeClr val="tx1">
                    <a:lumMod val="75000"/>
                    <a:lumOff val="25000"/>
                  </a:schemeClr>
                </a:solidFill>
              </a:rPr>
              <a:t>, </a:t>
            </a:r>
            <a:r>
              <a:rPr lang="en-NG" i="1" dirty="0" err="1">
                <a:solidFill>
                  <a:schemeClr val="tx1">
                    <a:lumMod val="75000"/>
                    <a:lumOff val="25000"/>
                  </a:schemeClr>
                </a:solidFill>
              </a:rPr>
              <a:t>product_id</a:t>
            </a:r>
            <a:r>
              <a:rPr lang="en-NG" i="1" dirty="0">
                <a:solidFill>
                  <a:schemeClr val="tx1">
                    <a:lumMod val="75000"/>
                    <a:lumOff val="25000"/>
                  </a:schemeClr>
                </a:solidFill>
              </a:rPr>
              <a:t>, </a:t>
            </a:r>
            <a:r>
              <a:rPr lang="en-NG" i="1" dirty="0" err="1">
                <a:solidFill>
                  <a:schemeClr val="tx1">
                    <a:lumMod val="75000"/>
                    <a:lumOff val="25000"/>
                  </a:schemeClr>
                </a:solidFill>
              </a:rPr>
              <a:t>order_quantity</a:t>
            </a:r>
            <a:r>
              <a:rPr lang="en-NG" i="1" dirty="0">
                <a:solidFill>
                  <a:schemeClr val="tx1">
                    <a:lumMod val="75000"/>
                    <a:lumOff val="25000"/>
                  </a:schemeClr>
                </a:solidFill>
              </a:rPr>
              <a:t>, SUM(</a:t>
            </a:r>
            <a:r>
              <a:rPr lang="en-NG" i="1" dirty="0" err="1">
                <a:solidFill>
                  <a:schemeClr val="tx1">
                    <a:lumMod val="75000"/>
                    <a:lumOff val="25000"/>
                  </a:schemeClr>
                </a:solidFill>
              </a:rPr>
              <a:t>unit_price</a:t>
            </a:r>
            <a:r>
              <a:rPr lang="en-NG" i="1" dirty="0">
                <a:solidFill>
                  <a:schemeClr val="tx1">
                    <a:lumMod val="75000"/>
                    <a:lumOff val="25000"/>
                  </a:schemeClr>
                </a:solidFill>
              </a:rPr>
              <a:t> * </a:t>
            </a:r>
            <a:r>
              <a:rPr lang="en-NG" i="1" dirty="0" err="1">
                <a:solidFill>
                  <a:schemeClr val="tx1">
                    <a:lumMod val="75000"/>
                    <a:lumOff val="25000"/>
                  </a:schemeClr>
                </a:solidFill>
              </a:rPr>
              <a:t>order_quantity</a:t>
            </a:r>
            <a:r>
              <a:rPr lang="en-NG" i="1" dirty="0">
                <a:solidFill>
                  <a:schemeClr val="tx1">
                    <a:lumMod val="75000"/>
                    <a:lumOff val="25000"/>
                  </a:schemeClr>
                </a:solidFill>
              </a:rPr>
              <a:t>) AS revenue</a:t>
            </a:r>
          </a:p>
          <a:p>
            <a:pPr>
              <a:lnSpc>
                <a:spcPct val="150000"/>
              </a:lnSpc>
            </a:pPr>
            <a:r>
              <a:rPr lang="en-NG" i="1" dirty="0">
                <a:solidFill>
                  <a:schemeClr val="tx1">
                    <a:lumMod val="75000"/>
                    <a:lumOff val="25000"/>
                  </a:schemeClr>
                </a:solidFill>
              </a:rPr>
              <a:t>FROM </a:t>
            </a:r>
            <a:r>
              <a:rPr lang="en-NG" i="1" dirty="0" err="1">
                <a:solidFill>
                  <a:schemeClr val="tx1">
                    <a:lumMod val="75000"/>
                    <a:lumOff val="25000"/>
                  </a:schemeClr>
                </a:solidFill>
              </a:rPr>
              <a:t>sales_order</a:t>
            </a:r>
            <a:endParaRPr lang="en-NG" i="1" dirty="0">
              <a:solidFill>
                <a:schemeClr val="tx1">
                  <a:lumMod val="75000"/>
                  <a:lumOff val="25000"/>
                </a:schemeClr>
              </a:solidFill>
            </a:endParaRPr>
          </a:p>
          <a:p>
            <a:pPr>
              <a:lnSpc>
                <a:spcPct val="150000"/>
              </a:lnSpc>
            </a:pPr>
            <a:r>
              <a:rPr lang="en-NG" i="1" dirty="0">
                <a:solidFill>
                  <a:schemeClr val="tx1">
                    <a:lumMod val="75000"/>
                    <a:lumOff val="25000"/>
                  </a:schemeClr>
                </a:solidFill>
              </a:rPr>
              <a:t>GROUP BY </a:t>
            </a:r>
            <a:r>
              <a:rPr lang="en-NG" i="1" dirty="0" err="1">
                <a:solidFill>
                  <a:schemeClr val="tx1">
                    <a:lumMod val="75000"/>
                    <a:lumOff val="25000"/>
                  </a:schemeClr>
                </a:solidFill>
              </a:rPr>
              <a:t>order_number</a:t>
            </a:r>
            <a:r>
              <a:rPr lang="en-NG" i="1" dirty="0">
                <a:solidFill>
                  <a:schemeClr val="tx1">
                    <a:lumMod val="75000"/>
                    <a:lumOff val="25000"/>
                  </a:schemeClr>
                </a:solidFill>
              </a:rPr>
              <a:t>, </a:t>
            </a:r>
            <a:r>
              <a:rPr lang="en-NG" i="1" dirty="0" err="1">
                <a:solidFill>
                  <a:schemeClr val="tx1">
                    <a:lumMod val="75000"/>
                    <a:lumOff val="25000"/>
                  </a:schemeClr>
                </a:solidFill>
              </a:rPr>
              <a:t>customer_id</a:t>
            </a:r>
            <a:r>
              <a:rPr lang="en-NG" i="1" dirty="0">
                <a:solidFill>
                  <a:schemeClr val="tx1">
                    <a:lumMod val="75000"/>
                    <a:lumOff val="25000"/>
                  </a:schemeClr>
                </a:solidFill>
              </a:rPr>
              <a:t>, </a:t>
            </a:r>
            <a:r>
              <a:rPr lang="en-NG" i="1" dirty="0" err="1">
                <a:solidFill>
                  <a:schemeClr val="tx1">
                    <a:lumMod val="75000"/>
                    <a:lumOff val="25000"/>
                  </a:schemeClr>
                </a:solidFill>
              </a:rPr>
              <a:t>product_id</a:t>
            </a:r>
            <a:endParaRPr lang="en-NG" i="1" dirty="0">
              <a:solidFill>
                <a:schemeClr val="tx1">
                  <a:lumMod val="75000"/>
                  <a:lumOff val="25000"/>
                </a:schemeClr>
              </a:solidFill>
            </a:endParaRPr>
          </a:p>
          <a:p>
            <a:pPr>
              <a:lnSpc>
                <a:spcPct val="150000"/>
              </a:lnSpc>
            </a:pPr>
            <a:r>
              <a:rPr lang="en-NG" i="1" dirty="0">
                <a:solidFill>
                  <a:schemeClr val="tx1">
                    <a:lumMod val="75000"/>
                    <a:lumOff val="25000"/>
                  </a:schemeClr>
                </a:solidFill>
              </a:rPr>
              <a:t>ORDER BY revenue DESC;</a:t>
            </a:r>
            <a:endParaRPr lang="en-NG" dirty="0">
              <a:solidFill>
                <a:schemeClr val="tx1">
                  <a:lumMod val="75000"/>
                  <a:lumOff val="25000"/>
                </a:schemeClr>
              </a:solidFill>
            </a:endParaRPr>
          </a:p>
        </p:txBody>
      </p:sp>
    </p:spTree>
    <p:extLst>
      <p:ext uri="{BB962C8B-B14F-4D97-AF65-F5344CB8AC3E}">
        <p14:creationId xmlns:p14="http://schemas.microsoft.com/office/powerpoint/2010/main" val="35860109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D30C-D7F2-184A-8011-2919537F126C}"/>
              </a:ext>
            </a:extLst>
          </p:cNvPr>
          <p:cNvSpPr/>
          <p:nvPr/>
        </p:nvSpPr>
        <p:spPr>
          <a:xfrm flipV="1">
            <a:off x="1" y="0"/>
            <a:ext cx="7129670" cy="152397"/>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33BE0E-E826-99A2-B535-027965681583}"/>
              </a:ext>
            </a:extLst>
          </p:cNvPr>
          <p:cNvSpPr/>
          <p:nvPr/>
        </p:nvSpPr>
        <p:spPr>
          <a:xfrm>
            <a:off x="5055704" y="6705600"/>
            <a:ext cx="7136296" cy="152400"/>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699A6-E7E3-83D2-FD1A-788EB856FDAF}"/>
              </a:ext>
            </a:extLst>
          </p:cNvPr>
          <p:cNvSpPr/>
          <p:nvPr/>
        </p:nvSpPr>
        <p:spPr>
          <a:xfrm>
            <a:off x="4419602" y="6705600"/>
            <a:ext cx="365760" cy="152400"/>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560D65-18D7-1C35-C437-4C8092798402}"/>
              </a:ext>
            </a:extLst>
          </p:cNvPr>
          <p:cNvSpPr/>
          <p:nvPr/>
        </p:nvSpPr>
        <p:spPr>
          <a:xfrm flipV="1">
            <a:off x="7368211" y="0"/>
            <a:ext cx="365760" cy="152396"/>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8249E12-5A2E-4118-A92F-FB3EB6C657B4}"/>
              </a:ext>
            </a:extLst>
          </p:cNvPr>
          <p:cNvSpPr txBox="1"/>
          <p:nvPr/>
        </p:nvSpPr>
        <p:spPr>
          <a:xfrm>
            <a:off x="281608" y="152396"/>
            <a:ext cx="11628783" cy="4758354"/>
          </a:xfrm>
          <a:prstGeom prst="rect">
            <a:avLst/>
          </a:prstGeom>
          <a:noFill/>
        </p:spPr>
        <p:txBody>
          <a:bodyPr wrap="square">
            <a:spAutoFit/>
          </a:bodyPr>
          <a:lstStyle/>
          <a:p>
            <a:pPr>
              <a:lnSpc>
                <a:spcPct val="200000"/>
              </a:lnSpc>
            </a:pPr>
            <a:r>
              <a:rPr lang="en-NG" b="1" dirty="0">
                <a:solidFill>
                  <a:srgbClr val="00CC00"/>
                </a:solidFill>
              </a:rPr>
              <a:t>Sorting + Limit</a:t>
            </a:r>
          </a:p>
          <a:p>
            <a:pPr>
              <a:lnSpc>
                <a:spcPct val="150000"/>
              </a:lnSpc>
            </a:pPr>
            <a:r>
              <a:rPr lang="en-US" dirty="0">
                <a:solidFill>
                  <a:schemeClr val="tx1">
                    <a:lumMod val="75000"/>
                    <a:lumOff val="25000"/>
                  </a:schemeClr>
                </a:solidFill>
              </a:rPr>
              <a:t>The </a:t>
            </a:r>
            <a:r>
              <a:rPr lang="en-US" b="1" dirty="0">
                <a:solidFill>
                  <a:schemeClr val="tx1">
                    <a:lumMod val="75000"/>
                    <a:lumOff val="25000"/>
                  </a:schemeClr>
                </a:solidFill>
              </a:rPr>
              <a:t>LIMIT</a:t>
            </a:r>
            <a:r>
              <a:rPr lang="en-US" dirty="0">
                <a:solidFill>
                  <a:schemeClr val="tx1">
                    <a:lumMod val="75000"/>
                    <a:lumOff val="25000"/>
                  </a:schemeClr>
                </a:solidFill>
              </a:rPr>
              <a:t> clause in SQL is used to restrict the number of rows returned by a query. When using LIMIT, it's common to also use the </a:t>
            </a:r>
            <a:r>
              <a:rPr lang="en-US" b="1" dirty="0">
                <a:solidFill>
                  <a:schemeClr val="tx1">
                    <a:lumMod val="75000"/>
                    <a:lumOff val="25000"/>
                  </a:schemeClr>
                </a:solidFill>
              </a:rPr>
              <a:t>ORDER BY</a:t>
            </a:r>
            <a:r>
              <a:rPr lang="en-US" dirty="0">
                <a:solidFill>
                  <a:schemeClr val="tx1">
                    <a:lumMod val="75000"/>
                    <a:lumOff val="25000"/>
                  </a:schemeClr>
                </a:solidFill>
              </a:rPr>
              <a:t> clause to ensure the rows are returned in a specific order before applying the limit.</a:t>
            </a:r>
            <a:endParaRPr lang="en-NG" dirty="0">
              <a:solidFill>
                <a:schemeClr val="tx1">
                  <a:lumMod val="75000"/>
                  <a:lumOff val="25000"/>
                </a:schemeClr>
              </a:solidFill>
            </a:endParaRPr>
          </a:p>
          <a:p>
            <a:pPr>
              <a:lnSpc>
                <a:spcPct val="150000"/>
              </a:lnSpc>
            </a:pPr>
            <a:endParaRPr lang="en-NG" dirty="0">
              <a:solidFill>
                <a:schemeClr val="tx1">
                  <a:lumMod val="75000"/>
                  <a:lumOff val="25000"/>
                </a:schemeClr>
              </a:solidFill>
            </a:endParaRPr>
          </a:p>
          <a:p>
            <a:pPr>
              <a:lnSpc>
                <a:spcPct val="150000"/>
              </a:lnSpc>
            </a:pPr>
            <a:r>
              <a:rPr lang="en-NG" b="1" dirty="0">
                <a:solidFill>
                  <a:srgbClr val="F7881F"/>
                </a:solidFill>
              </a:rPr>
              <a:t>Example Scenario 1: </a:t>
            </a:r>
            <a:r>
              <a:rPr lang="en-NG" dirty="0">
                <a:solidFill>
                  <a:schemeClr val="tx1">
                    <a:lumMod val="75000"/>
                    <a:lumOff val="25000"/>
                  </a:schemeClr>
                </a:solidFill>
              </a:rPr>
              <a:t>Suppose we want to return the top 5 most ordered products</a:t>
            </a:r>
          </a:p>
          <a:p>
            <a:pPr>
              <a:lnSpc>
                <a:spcPct val="150000"/>
              </a:lnSpc>
            </a:pPr>
            <a:r>
              <a:rPr lang="en-NG" b="1" i="1" dirty="0">
                <a:solidFill>
                  <a:schemeClr val="tx1">
                    <a:lumMod val="75000"/>
                    <a:lumOff val="25000"/>
                  </a:schemeClr>
                </a:solidFill>
              </a:rPr>
              <a:t>Syntax:</a:t>
            </a:r>
          </a:p>
          <a:p>
            <a:pPr>
              <a:lnSpc>
                <a:spcPct val="150000"/>
              </a:lnSpc>
            </a:pPr>
            <a:r>
              <a:rPr lang="en-NG" i="1" dirty="0">
                <a:solidFill>
                  <a:schemeClr val="tx1">
                    <a:lumMod val="75000"/>
                    <a:lumOff val="25000"/>
                  </a:schemeClr>
                </a:solidFill>
              </a:rPr>
              <a:t>SELECT </a:t>
            </a:r>
            <a:r>
              <a:rPr lang="en-NG" i="1" dirty="0" err="1">
                <a:solidFill>
                  <a:schemeClr val="tx1">
                    <a:lumMod val="75000"/>
                    <a:lumOff val="25000"/>
                  </a:schemeClr>
                </a:solidFill>
              </a:rPr>
              <a:t>product_id</a:t>
            </a:r>
            <a:r>
              <a:rPr lang="en-NG" i="1" dirty="0">
                <a:solidFill>
                  <a:schemeClr val="tx1">
                    <a:lumMod val="75000"/>
                    <a:lumOff val="25000"/>
                  </a:schemeClr>
                </a:solidFill>
              </a:rPr>
              <a:t>, COUNT(*) AS orders</a:t>
            </a:r>
          </a:p>
          <a:p>
            <a:pPr>
              <a:lnSpc>
                <a:spcPct val="150000"/>
              </a:lnSpc>
            </a:pPr>
            <a:r>
              <a:rPr lang="en-NG" i="1" dirty="0">
                <a:solidFill>
                  <a:schemeClr val="tx1">
                    <a:lumMod val="75000"/>
                    <a:lumOff val="25000"/>
                  </a:schemeClr>
                </a:solidFill>
              </a:rPr>
              <a:t>FROM </a:t>
            </a:r>
            <a:r>
              <a:rPr lang="en-NG" i="1" dirty="0" err="1">
                <a:solidFill>
                  <a:schemeClr val="tx1">
                    <a:lumMod val="75000"/>
                    <a:lumOff val="25000"/>
                  </a:schemeClr>
                </a:solidFill>
              </a:rPr>
              <a:t>sales_order</a:t>
            </a:r>
            <a:endParaRPr lang="en-NG" i="1" dirty="0">
              <a:solidFill>
                <a:schemeClr val="tx1">
                  <a:lumMod val="75000"/>
                  <a:lumOff val="25000"/>
                </a:schemeClr>
              </a:solidFill>
            </a:endParaRPr>
          </a:p>
          <a:p>
            <a:pPr>
              <a:lnSpc>
                <a:spcPct val="150000"/>
              </a:lnSpc>
            </a:pPr>
            <a:r>
              <a:rPr lang="en-NG" i="1" dirty="0">
                <a:solidFill>
                  <a:schemeClr val="tx1">
                    <a:lumMod val="75000"/>
                    <a:lumOff val="25000"/>
                  </a:schemeClr>
                </a:solidFill>
              </a:rPr>
              <a:t>GROUP BY </a:t>
            </a:r>
            <a:r>
              <a:rPr lang="en-NG" i="1" dirty="0" err="1">
                <a:solidFill>
                  <a:schemeClr val="tx1">
                    <a:lumMod val="75000"/>
                    <a:lumOff val="25000"/>
                  </a:schemeClr>
                </a:solidFill>
              </a:rPr>
              <a:t>product_id</a:t>
            </a:r>
            <a:endParaRPr lang="en-NG" i="1" dirty="0">
              <a:solidFill>
                <a:schemeClr val="tx1">
                  <a:lumMod val="75000"/>
                  <a:lumOff val="25000"/>
                </a:schemeClr>
              </a:solidFill>
            </a:endParaRPr>
          </a:p>
          <a:p>
            <a:pPr>
              <a:lnSpc>
                <a:spcPct val="150000"/>
              </a:lnSpc>
            </a:pPr>
            <a:r>
              <a:rPr lang="en-NG" i="1" dirty="0">
                <a:solidFill>
                  <a:schemeClr val="tx1">
                    <a:lumMod val="75000"/>
                    <a:lumOff val="25000"/>
                  </a:schemeClr>
                </a:solidFill>
              </a:rPr>
              <a:t>ORDER BY orders DESC</a:t>
            </a:r>
          </a:p>
          <a:p>
            <a:pPr>
              <a:lnSpc>
                <a:spcPct val="150000"/>
              </a:lnSpc>
            </a:pPr>
            <a:r>
              <a:rPr lang="en-NG" i="1" dirty="0">
                <a:solidFill>
                  <a:schemeClr val="tx1">
                    <a:lumMod val="75000"/>
                    <a:lumOff val="25000"/>
                  </a:schemeClr>
                </a:solidFill>
              </a:rPr>
              <a:t>LIMIT 5;</a:t>
            </a:r>
            <a:endParaRPr lang="en-NG" b="1" dirty="0">
              <a:solidFill>
                <a:srgbClr val="F7881F"/>
              </a:solidFill>
            </a:endParaRPr>
          </a:p>
        </p:txBody>
      </p:sp>
    </p:spTree>
    <p:extLst>
      <p:ext uri="{BB962C8B-B14F-4D97-AF65-F5344CB8AC3E}">
        <p14:creationId xmlns:p14="http://schemas.microsoft.com/office/powerpoint/2010/main" val="25870965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D30C-D7F2-184A-8011-2919537F126C}"/>
              </a:ext>
            </a:extLst>
          </p:cNvPr>
          <p:cNvSpPr/>
          <p:nvPr/>
        </p:nvSpPr>
        <p:spPr>
          <a:xfrm flipV="1">
            <a:off x="1" y="0"/>
            <a:ext cx="7129670" cy="152397"/>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33BE0E-E826-99A2-B535-027965681583}"/>
              </a:ext>
            </a:extLst>
          </p:cNvPr>
          <p:cNvSpPr/>
          <p:nvPr/>
        </p:nvSpPr>
        <p:spPr>
          <a:xfrm>
            <a:off x="5055704" y="6705600"/>
            <a:ext cx="7136296" cy="152400"/>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699A6-E7E3-83D2-FD1A-788EB856FDAF}"/>
              </a:ext>
            </a:extLst>
          </p:cNvPr>
          <p:cNvSpPr/>
          <p:nvPr/>
        </p:nvSpPr>
        <p:spPr>
          <a:xfrm>
            <a:off x="4419602" y="6705600"/>
            <a:ext cx="365760" cy="152400"/>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560D65-18D7-1C35-C437-4C8092798402}"/>
              </a:ext>
            </a:extLst>
          </p:cNvPr>
          <p:cNvSpPr/>
          <p:nvPr/>
        </p:nvSpPr>
        <p:spPr>
          <a:xfrm flipV="1">
            <a:off x="7368211" y="0"/>
            <a:ext cx="365760" cy="152396"/>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8249E12-5A2E-4118-A92F-FB3EB6C657B4}"/>
              </a:ext>
            </a:extLst>
          </p:cNvPr>
          <p:cNvSpPr txBox="1"/>
          <p:nvPr/>
        </p:nvSpPr>
        <p:spPr>
          <a:xfrm>
            <a:off x="281608" y="152396"/>
            <a:ext cx="11628783" cy="6420347"/>
          </a:xfrm>
          <a:prstGeom prst="rect">
            <a:avLst/>
          </a:prstGeom>
          <a:noFill/>
        </p:spPr>
        <p:txBody>
          <a:bodyPr wrap="square">
            <a:spAutoFit/>
          </a:bodyPr>
          <a:lstStyle/>
          <a:p>
            <a:pPr>
              <a:lnSpc>
                <a:spcPct val="200000"/>
              </a:lnSpc>
            </a:pPr>
            <a:r>
              <a:rPr lang="en-NG" b="1" dirty="0">
                <a:solidFill>
                  <a:srgbClr val="00CC00"/>
                </a:solidFill>
              </a:rPr>
              <a:t>Sorting + Limit</a:t>
            </a:r>
            <a:endParaRPr lang="en-NG" b="1" dirty="0">
              <a:solidFill>
                <a:srgbClr val="F7881F"/>
              </a:solidFill>
            </a:endParaRPr>
          </a:p>
          <a:p>
            <a:pPr>
              <a:lnSpc>
                <a:spcPct val="150000"/>
              </a:lnSpc>
            </a:pPr>
            <a:r>
              <a:rPr lang="en-NG" b="1" dirty="0">
                <a:solidFill>
                  <a:srgbClr val="F7881F"/>
                </a:solidFill>
              </a:rPr>
              <a:t>Example Scenario 2: </a:t>
            </a:r>
            <a:r>
              <a:rPr lang="en-NG" dirty="0">
                <a:solidFill>
                  <a:schemeClr val="tx1">
                    <a:lumMod val="75000"/>
                    <a:lumOff val="25000"/>
                  </a:schemeClr>
                </a:solidFill>
              </a:rPr>
              <a:t>Suppose we want to return the least/bottom 5 ordered products</a:t>
            </a:r>
          </a:p>
          <a:p>
            <a:pPr>
              <a:lnSpc>
                <a:spcPct val="150000"/>
              </a:lnSpc>
            </a:pPr>
            <a:r>
              <a:rPr lang="en-NG" b="1" i="1" dirty="0">
                <a:solidFill>
                  <a:schemeClr val="tx1">
                    <a:lumMod val="75000"/>
                    <a:lumOff val="25000"/>
                  </a:schemeClr>
                </a:solidFill>
              </a:rPr>
              <a:t>Syntax:</a:t>
            </a:r>
          </a:p>
          <a:p>
            <a:pPr>
              <a:lnSpc>
                <a:spcPct val="150000"/>
              </a:lnSpc>
            </a:pPr>
            <a:r>
              <a:rPr lang="en-NG" i="1" dirty="0">
                <a:solidFill>
                  <a:schemeClr val="tx1">
                    <a:lumMod val="75000"/>
                    <a:lumOff val="25000"/>
                  </a:schemeClr>
                </a:solidFill>
              </a:rPr>
              <a:t>SELECT </a:t>
            </a:r>
            <a:r>
              <a:rPr lang="en-NG" i="1" dirty="0" err="1">
                <a:solidFill>
                  <a:schemeClr val="tx1">
                    <a:lumMod val="75000"/>
                    <a:lumOff val="25000"/>
                  </a:schemeClr>
                </a:solidFill>
              </a:rPr>
              <a:t>product_id</a:t>
            </a:r>
            <a:r>
              <a:rPr lang="en-NG" i="1" dirty="0">
                <a:solidFill>
                  <a:schemeClr val="tx1">
                    <a:lumMod val="75000"/>
                    <a:lumOff val="25000"/>
                  </a:schemeClr>
                </a:solidFill>
              </a:rPr>
              <a:t>, COUNT(*) AS orders</a:t>
            </a:r>
          </a:p>
          <a:p>
            <a:pPr>
              <a:lnSpc>
                <a:spcPct val="150000"/>
              </a:lnSpc>
            </a:pPr>
            <a:r>
              <a:rPr lang="en-NG" i="1" dirty="0">
                <a:solidFill>
                  <a:schemeClr val="tx1">
                    <a:lumMod val="75000"/>
                    <a:lumOff val="25000"/>
                  </a:schemeClr>
                </a:solidFill>
              </a:rPr>
              <a:t>FROM </a:t>
            </a:r>
            <a:r>
              <a:rPr lang="en-NG" i="1" dirty="0" err="1">
                <a:solidFill>
                  <a:schemeClr val="tx1">
                    <a:lumMod val="75000"/>
                    <a:lumOff val="25000"/>
                  </a:schemeClr>
                </a:solidFill>
              </a:rPr>
              <a:t>sales_order</a:t>
            </a:r>
            <a:endParaRPr lang="en-NG" i="1" dirty="0">
              <a:solidFill>
                <a:schemeClr val="tx1">
                  <a:lumMod val="75000"/>
                  <a:lumOff val="25000"/>
                </a:schemeClr>
              </a:solidFill>
            </a:endParaRPr>
          </a:p>
          <a:p>
            <a:pPr>
              <a:lnSpc>
                <a:spcPct val="150000"/>
              </a:lnSpc>
            </a:pPr>
            <a:r>
              <a:rPr lang="en-NG" i="1" dirty="0">
                <a:solidFill>
                  <a:schemeClr val="tx1">
                    <a:lumMod val="75000"/>
                    <a:lumOff val="25000"/>
                  </a:schemeClr>
                </a:solidFill>
              </a:rPr>
              <a:t>GROUP BY </a:t>
            </a:r>
            <a:r>
              <a:rPr lang="en-NG" i="1" dirty="0" err="1">
                <a:solidFill>
                  <a:schemeClr val="tx1">
                    <a:lumMod val="75000"/>
                    <a:lumOff val="25000"/>
                  </a:schemeClr>
                </a:solidFill>
              </a:rPr>
              <a:t>product_id</a:t>
            </a:r>
            <a:endParaRPr lang="en-NG" i="1" dirty="0">
              <a:solidFill>
                <a:schemeClr val="tx1">
                  <a:lumMod val="75000"/>
                  <a:lumOff val="25000"/>
                </a:schemeClr>
              </a:solidFill>
            </a:endParaRPr>
          </a:p>
          <a:p>
            <a:pPr>
              <a:lnSpc>
                <a:spcPct val="150000"/>
              </a:lnSpc>
            </a:pPr>
            <a:r>
              <a:rPr lang="en-NG" i="1" dirty="0">
                <a:solidFill>
                  <a:schemeClr val="tx1">
                    <a:lumMod val="75000"/>
                    <a:lumOff val="25000"/>
                  </a:schemeClr>
                </a:solidFill>
              </a:rPr>
              <a:t>ORDER BY orders ASC</a:t>
            </a:r>
          </a:p>
          <a:p>
            <a:pPr>
              <a:lnSpc>
                <a:spcPct val="150000"/>
              </a:lnSpc>
            </a:pPr>
            <a:r>
              <a:rPr lang="en-NG" i="1" dirty="0">
                <a:solidFill>
                  <a:schemeClr val="tx1">
                    <a:lumMod val="75000"/>
                    <a:lumOff val="25000"/>
                  </a:schemeClr>
                </a:solidFill>
              </a:rPr>
              <a:t>LIMIT 5;</a:t>
            </a:r>
            <a:endParaRPr lang="en-NG" dirty="0">
              <a:solidFill>
                <a:schemeClr val="tx1">
                  <a:lumMod val="75000"/>
                  <a:lumOff val="25000"/>
                </a:schemeClr>
              </a:solidFill>
            </a:endParaRPr>
          </a:p>
          <a:p>
            <a:pPr>
              <a:lnSpc>
                <a:spcPct val="150000"/>
              </a:lnSpc>
            </a:pPr>
            <a:r>
              <a:rPr lang="en-NG" b="1" dirty="0">
                <a:solidFill>
                  <a:srgbClr val="F7881F"/>
                </a:solidFill>
              </a:rPr>
              <a:t>Example Scenario 3: </a:t>
            </a:r>
            <a:r>
              <a:rPr lang="en-NG" dirty="0">
                <a:solidFill>
                  <a:schemeClr val="tx1">
                    <a:lumMod val="75000"/>
                    <a:lumOff val="25000"/>
                  </a:schemeClr>
                </a:solidFill>
              </a:rPr>
              <a:t>Suppose we want to return the id of the salesperson who handled the most orders</a:t>
            </a:r>
          </a:p>
          <a:p>
            <a:pPr>
              <a:lnSpc>
                <a:spcPct val="150000"/>
              </a:lnSpc>
            </a:pPr>
            <a:r>
              <a:rPr lang="en-NG" b="1" i="1" dirty="0">
                <a:solidFill>
                  <a:schemeClr val="tx1">
                    <a:lumMod val="75000"/>
                    <a:lumOff val="25000"/>
                  </a:schemeClr>
                </a:solidFill>
              </a:rPr>
              <a:t>Syntax:</a:t>
            </a:r>
          </a:p>
          <a:p>
            <a:pPr>
              <a:lnSpc>
                <a:spcPct val="150000"/>
              </a:lnSpc>
            </a:pPr>
            <a:r>
              <a:rPr lang="en-NG" i="1" dirty="0">
                <a:solidFill>
                  <a:schemeClr val="tx1">
                    <a:lumMod val="75000"/>
                    <a:lumOff val="25000"/>
                  </a:schemeClr>
                </a:solidFill>
              </a:rPr>
              <a:t>SELECT </a:t>
            </a:r>
            <a:r>
              <a:rPr lang="en-NG" i="1" dirty="0" err="1">
                <a:solidFill>
                  <a:schemeClr val="tx1">
                    <a:lumMod val="75000"/>
                    <a:lumOff val="25000"/>
                  </a:schemeClr>
                </a:solidFill>
              </a:rPr>
              <a:t>salesteam_id</a:t>
            </a:r>
            <a:r>
              <a:rPr lang="en-NG" i="1" dirty="0">
                <a:solidFill>
                  <a:schemeClr val="tx1">
                    <a:lumMod val="75000"/>
                    <a:lumOff val="25000"/>
                  </a:schemeClr>
                </a:solidFill>
              </a:rPr>
              <a:t>, COUNT(*) AS orders</a:t>
            </a:r>
          </a:p>
          <a:p>
            <a:pPr>
              <a:lnSpc>
                <a:spcPct val="150000"/>
              </a:lnSpc>
            </a:pPr>
            <a:r>
              <a:rPr lang="en-NG" i="1" dirty="0">
                <a:solidFill>
                  <a:schemeClr val="tx1">
                    <a:lumMod val="75000"/>
                    <a:lumOff val="25000"/>
                  </a:schemeClr>
                </a:solidFill>
              </a:rPr>
              <a:t>FROM </a:t>
            </a:r>
            <a:r>
              <a:rPr lang="en-NG" i="1" dirty="0" err="1">
                <a:solidFill>
                  <a:schemeClr val="tx1">
                    <a:lumMod val="75000"/>
                    <a:lumOff val="25000"/>
                  </a:schemeClr>
                </a:solidFill>
              </a:rPr>
              <a:t>sales_order</a:t>
            </a:r>
            <a:endParaRPr lang="en-NG" i="1" dirty="0">
              <a:solidFill>
                <a:schemeClr val="tx1">
                  <a:lumMod val="75000"/>
                  <a:lumOff val="25000"/>
                </a:schemeClr>
              </a:solidFill>
            </a:endParaRPr>
          </a:p>
          <a:p>
            <a:pPr>
              <a:lnSpc>
                <a:spcPct val="150000"/>
              </a:lnSpc>
            </a:pPr>
            <a:r>
              <a:rPr lang="en-NG" i="1" dirty="0">
                <a:solidFill>
                  <a:schemeClr val="tx1">
                    <a:lumMod val="75000"/>
                    <a:lumOff val="25000"/>
                  </a:schemeClr>
                </a:solidFill>
              </a:rPr>
              <a:t>GROUP BY </a:t>
            </a:r>
            <a:r>
              <a:rPr lang="en-NG" i="1" dirty="0" err="1">
                <a:solidFill>
                  <a:schemeClr val="tx1">
                    <a:lumMod val="75000"/>
                    <a:lumOff val="25000"/>
                  </a:schemeClr>
                </a:solidFill>
              </a:rPr>
              <a:t>salesteam_id</a:t>
            </a:r>
            <a:endParaRPr lang="en-NG" i="1" dirty="0">
              <a:solidFill>
                <a:schemeClr val="tx1">
                  <a:lumMod val="75000"/>
                  <a:lumOff val="25000"/>
                </a:schemeClr>
              </a:solidFill>
            </a:endParaRPr>
          </a:p>
          <a:p>
            <a:pPr>
              <a:lnSpc>
                <a:spcPct val="150000"/>
              </a:lnSpc>
            </a:pPr>
            <a:r>
              <a:rPr lang="en-NG" i="1" dirty="0">
                <a:solidFill>
                  <a:schemeClr val="tx1">
                    <a:lumMod val="75000"/>
                    <a:lumOff val="25000"/>
                  </a:schemeClr>
                </a:solidFill>
              </a:rPr>
              <a:t>ORDER BY orders DESC</a:t>
            </a:r>
          </a:p>
          <a:p>
            <a:pPr>
              <a:lnSpc>
                <a:spcPct val="150000"/>
              </a:lnSpc>
            </a:pPr>
            <a:r>
              <a:rPr lang="en-NG" i="1" dirty="0">
                <a:solidFill>
                  <a:schemeClr val="tx1">
                    <a:lumMod val="75000"/>
                    <a:lumOff val="25000"/>
                  </a:schemeClr>
                </a:solidFill>
              </a:rPr>
              <a:t>LIMIT 1;</a:t>
            </a:r>
          </a:p>
        </p:txBody>
      </p:sp>
    </p:spTree>
    <p:extLst>
      <p:ext uri="{BB962C8B-B14F-4D97-AF65-F5344CB8AC3E}">
        <p14:creationId xmlns:p14="http://schemas.microsoft.com/office/powerpoint/2010/main" val="21864799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D30C-D7F2-184A-8011-2919537F126C}"/>
              </a:ext>
            </a:extLst>
          </p:cNvPr>
          <p:cNvSpPr/>
          <p:nvPr/>
        </p:nvSpPr>
        <p:spPr>
          <a:xfrm flipV="1">
            <a:off x="1" y="0"/>
            <a:ext cx="7129670" cy="152397"/>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33BE0E-E826-99A2-B535-027965681583}"/>
              </a:ext>
            </a:extLst>
          </p:cNvPr>
          <p:cNvSpPr/>
          <p:nvPr/>
        </p:nvSpPr>
        <p:spPr>
          <a:xfrm>
            <a:off x="5055704" y="6705600"/>
            <a:ext cx="7136296" cy="152400"/>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699A6-E7E3-83D2-FD1A-788EB856FDAF}"/>
              </a:ext>
            </a:extLst>
          </p:cNvPr>
          <p:cNvSpPr/>
          <p:nvPr/>
        </p:nvSpPr>
        <p:spPr>
          <a:xfrm>
            <a:off x="4419602" y="6705600"/>
            <a:ext cx="365760" cy="152400"/>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560D65-18D7-1C35-C437-4C8092798402}"/>
              </a:ext>
            </a:extLst>
          </p:cNvPr>
          <p:cNvSpPr/>
          <p:nvPr/>
        </p:nvSpPr>
        <p:spPr>
          <a:xfrm flipV="1">
            <a:off x="7368211" y="0"/>
            <a:ext cx="365760" cy="152396"/>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19404D1-4ACC-486F-8C09-5DB4902F6661}"/>
              </a:ext>
            </a:extLst>
          </p:cNvPr>
          <p:cNvSpPr txBox="1"/>
          <p:nvPr/>
        </p:nvSpPr>
        <p:spPr>
          <a:xfrm>
            <a:off x="281608" y="152396"/>
            <a:ext cx="11628783" cy="6004849"/>
          </a:xfrm>
          <a:prstGeom prst="rect">
            <a:avLst/>
          </a:prstGeom>
          <a:noFill/>
        </p:spPr>
        <p:txBody>
          <a:bodyPr wrap="square">
            <a:spAutoFit/>
          </a:bodyPr>
          <a:lstStyle/>
          <a:p>
            <a:pPr>
              <a:lnSpc>
                <a:spcPct val="200000"/>
              </a:lnSpc>
            </a:pPr>
            <a:r>
              <a:rPr lang="en-NG" b="1" dirty="0">
                <a:solidFill>
                  <a:srgbClr val="00CC00"/>
                </a:solidFill>
              </a:rPr>
              <a:t>Filtering in SQL</a:t>
            </a:r>
          </a:p>
          <a:p>
            <a:pPr>
              <a:lnSpc>
                <a:spcPct val="150000"/>
              </a:lnSpc>
            </a:pPr>
            <a:r>
              <a:rPr lang="en-US" dirty="0">
                <a:solidFill>
                  <a:schemeClr val="tx1">
                    <a:lumMod val="75000"/>
                    <a:lumOff val="25000"/>
                  </a:schemeClr>
                </a:solidFill>
              </a:rPr>
              <a:t>Filtering in PostgreSQL is accomplished using the </a:t>
            </a:r>
            <a:r>
              <a:rPr lang="en-US" b="1" dirty="0">
                <a:solidFill>
                  <a:schemeClr val="tx1">
                    <a:lumMod val="75000"/>
                    <a:lumOff val="25000"/>
                  </a:schemeClr>
                </a:solidFill>
              </a:rPr>
              <a:t>WHERE</a:t>
            </a:r>
            <a:r>
              <a:rPr lang="en-US" dirty="0">
                <a:solidFill>
                  <a:schemeClr val="tx1">
                    <a:lumMod val="75000"/>
                    <a:lumOff val="25000"/>
                  </a:schemeClr>
                </a:solidFill>
              </a:rPr>
              <a:t> clause, which allows you to specify conditions that rows must meet to be included in the result set. Various operators and keywords can be used within the WHERE clause to create more complex and precise filters.</a:t>
            </a:r>
            <a:endParaRPr lang="en-NG" dirty="0">
              <a:solidFill>
                <a:schemeClr val="tx1">
                  <a:lumMod val="75000"/>
                  <a:lumOff val="25000"/>
                </a:schemeClr>
              </a:solidFill>
            </a:endParaRPr>
          </a:p>
          <a:p>
            <a:pPr>
              <a:lnSpc>
                <a:spcPct val="150000"/>
              </a:lnSpc>
            </a:pPr>
            <a:endParaRPr lang="en-NG" dirty="0">
              <a:solidFill>
                <a:schemeClr val="tx1">
                  <a:lumMod val="75000"/>
                  <a:lumOff val="25000"/>
                </a:schemeClr>
              </a:solidFill>
            </a:endParaRPr>
          </a:p>
          <a:p>
            <a:pPr>
              <a:lnSpc>
                <a:spcPct val="150000"/>
              </a:lnSpc>
            </a:pPr>
            <a:r>
              <a:rPr lang="en-NG" b="1" dirty="0">
                <a:solidFill>
                  <a:srgbClr val="00CC00"/>
                </a:solidFill>
              </a:rPr>
              <a:t>Operators</a:t>
            </a:r>
          </a:p>
          <a:p>
            <a:pPr>
              <a:lnSpc>
                <a:spcPct val="150000"/>
              </a:lnSpc>
            </a:pPr>
            <a:r>
              <a:rPr lang="en-US" dirty="0">
                <a:solidFill>
                  <a:schemeClr val="tx1">
                    <a:lumMod val="75000"/>
                    <a:lumOff val="25000"/>
                  </a:schemeClr>
                </a:solidFill>
              </a:rPr>
              <a:t>Operators are used to specify conditions in the WHERE clause.</a:t>
            </a:r>
            <a:endParaRPr lang="en-NG" dirty="0">
              <a:solidFill>
                <a:schemeClr val="tx1">
                  <a:lumMod val="75000"/>
                  <a:lumOff val="25000"/>
                </a:schemeClr>
              </a:solidFill>
            </a:endParaRPr>
          </a:p>
          <a:p>
            <a:pPr>
              <a:lnSpc>
                <a:spcPct val="150000"/>
              </a:lnSpc>
            </a:pPr>
            <a:r>
              <a:rPr lang="en-NG" b="1" dirty="0">
                <a:solidFill>
                  <a:schemeClr val="tx1">
                    <a:lumMod val="75000"/>
                    <a:lumOff val="25000"/>
                  </a:schemeClr>
                </a:solidFill>
              </a:rPr>
              <a:t>1.   </a:t>
            </a:r>
            <a:r>
              <a:rPr lang="en-GB" b="1" dirty="0">
                <a:solidFill>
                  <a:schemeClr val="tx1">
                    <a:lumMod val="75000"/>
                    <a:lumOff val="25000"/>
                  </a:schemeClr>
                </a:solidFill>
              </a:rPr>
              <a:t>Comparison Operators: =, !=, &gt;, &lt;, &gt;=, &lt;=</a:t>
            </a:r>
            <a:endParaRPr lang="en-NG" b="1" dirty="0">
              <a:solidFill>
                <a:schemeClr val="tx1">
                  <a:lumMod val="75000"/>
                  <a:lumOff val="25000"/>
                </a:schemeClr>
              </a:solidFill>
            </a:endParaRPr>
          </a:p>
          <a:p>
            <a:pPr>
              <a:lnSpc>
                <a:spcPct val="150000"/>
              </a:lnSpc>
            </a:pPr>
            <a:r>
              <a:rPr lang="en-NG" b="1" dirty="0">
                <a:solidFill>
                  <a:srgbClr val="F7881F"/>
                </a:solidFill>
              </a:rPr>
              <a:t>Example Scenario 1: </a:t>
            </a:r>
            <a:r>
              <a:rPr lang="en-NG" dirty="0">
                <a:solidFill>
                  <a:schemeClr val="tx1">
                    <a:lumMod val="75000"/>
                    <a:lumOff val="25000"/>
                  </a:schemeClr>
                </a:solidFill>
              </a:rPr>
              <a:t>Suppose we want to return only orders from customer with customer id 22</a:t>
            </a:r>
            <a:endParaRPr lang="en-NG" b="1" dirty="0">
              <a:solidFill>
                <a:srgbClr val="F7881F"/>
              </a:solidFill>
            </a:endParaRPr>
          </a:p>
          <a:p>
            <a:pPr>
              <a:lnSpc>
                <a:spcPct val="150000"/>
              </a:lnSpc>
            </a:pPr>
            <a:r>
              <a:rPr lang="en-NG" b="1" i="1" dirty="0">
                <a:solidFill>
                  <a:schemeClr val="tx1">
                    <a:lumMod val="75000"/>
                    <a:lumOff val="25000"/>
                  </a:schemeClr>
                </a:solidFill>
              </a:rPr>
              <a:t>Syntax: </a:t>
            </a:r>
            <a:r>
              <a:rPr lang="en-NG" i="1" dirty="0">
                <a:solidFill>
                  <a:schemeClr val="tx1">
                    <a:lumMod val="75000"/>
                    <a:lumOff val="25000"/>
                  </a:schemeClr>
                </a:solidFill>
              </a:rPr>
              <a:t>SELECT * FROM </a:t>
            </a:r>
            <a:r>
              <a:rPr lang="en-NG" i="1" dirty="0" err="1">
                <a:solidFill>
                  <a:schemeClr val="tx1">
                    <a:lumMod val="75000"/>
                    <a:lumOff val="25000"/>
                  </a:schemeClr>
                </a:solidFill>
              </a:rPr>
              <a:t>sales_order</a:t>
            </a:r>
            <a:r>
              <a:rPr lang="en-NG" i="1" dirty="0">
                <a:solidFill>
                  <a:schemeClr val="tx1">
                    <a:lumMod val="75000"/>
                    <a:lumOff val="25000"/>
                  </a:schemeClr>
                </a:solidFill>
              </a:rPr>
              <a:t> WHERE </a:t>
            </a:r>
            <a:r>
              <a:rPr lang="en-NG" i="1" dirty="0" err="1">
                <a:solidFill>
                  <a:schemeClr val="tx1">
                    <a:lumMod val="75000"/>
                    <a:lumOff val="25000"/>
                  </a:schemeClr>
                </a:solidFill>
              </a:rPr>
              <a:t>customer_id</a:t>
            </a:r>
            <a:r>
              <a:rPr lang="en-NG" i="1" dirty="0">
                <a:solidFill>
                  <a:schemeClr val="tx1">
                    <a:lumMod val="75000"/>
                    <a:lumOff val="25000"/>
                  </a:schemeClr>
                </a:solidFill>
              </a:rPr>
              <a:t> = 22;</a:t>
            </a:r>
          </a:p>
          <a:p>
            <a:pPr>
              <a:lnSpc>
                <a:spcPct val="150000"/>
              </a:lnSpc>
            </a:pPr>
            <a:r>
              <a:rPr lang="en-NG" b="1" dirty="0">
                <a:solidFill>
                  <a:srgbClr val="F7881F"/>
                </a:solidFill>
              </a:rPr>
              <a:t>Example Scenario 2: </a:t>
            </a:r>
            <a:r>
              <a:rPr lang="en-NG" dirty="0">
                <a:solidFill>
                  <a:schemeClr val="tx1">
                    <a:lumMod val="75000"/>
                    <a:lumOff val="25000"/>
                  </a:schemeClr>
                </a:solidFill>
              </a:rPr>
              <a:t>Suppose we want to return the total number or orders made via the Wholesale sales channel</a:t>
            </a:r>
            <a:endParaRPr lang="en-NG" b="1" dirty="0">
              <a:solidFill>
                <a:srgbClr val="F7881F"/>
              </a:solidFill>
            </a:endParaRPr>
          </a:p>
          <a:p>
            <a:pPr>
              <a:lnSpc>
                <a:spcPct val="150000"/>
              </a:lnSpc>
            </a:pPr>
            <a:r>
              <a:rPr lang="en-NG" b="1" i="1" dirty="0">
                <a:solidFill>
                  <a:schemeClr val="tx1">
                    <a:lumMod val="75000"/>
                    <a:lumOff val="25000"/>
                  </a:schemeClr>
                </a:solidFill>
              </a:rPr>
              <a:t>Syntax: </a:t>
            </a:r>
            <a:r>
              <a:rPr lang="en-NG" i="1" dirty="0">
                <a:solidFill>
                  <a:schemeClr val="tx1">
                    <a:lumMod val="75000"/>
                    <a:lumOff val="25000"/>
                  </a:schemeClr>
                </a:solidFill>
              </a:rPr>
              <a:t>SELECT COUNT(*) FROM </a:t>
            </a:r>
            <a:r>
              <a:rPr lang="en-NG" i="1" dirty="0" err="1">
                <a:solidFill>
                  <a:schemeClr val="tx1">
                    <a:lumMod val="75000"/>
                    <a:lumOff val="25000"/>
                  </a:schemeClr>
                </a:solidFill>
              </a:rPr>
              <a:t>sales_order</a:t>
            </a:r>
            <a:r>
              <a:rPr lang="en-NG" i="1" dirty="0">
                <a:solidFill>
                  <a:schemeClr val="tx1">
                    <a:lumMod val="75000"/>
                    <a:lumOff val="25000"/>
                  </a:schemeClr>
                </a:solidFill>
              </a:rPr>
              <a:t> WHERE </a:t>
            </a:r>
            <a:r>
              <a:rPr lang="en-NG" i="1" dirty="0" err="1">
                <a:solidFill>
                  <a:schemeClr val="tx1">
                    <a:lumMod val="75000"/>
                    <a:lumOff val="25000"/>
                  </a:schemeClr>
                </a:solidFill>
              </a:rPr>
              <a:t>sales_channel</a:t>
            </a:r>
            <a:r>
              <a:rPr lang="en-NG" i="1" dirty="0">
                <a:solidFill>
                  <a:schemeClr val="tx1">
                    <a:lumMod val="75000"/>
                    <a:lumOff val="25000"/>
                  </a:schemeClr>
                </a:solidFill>
              </a:rPr>
              <a:t> = ‘Wholesale’;</a:t>
            </a:r>
          </a:p>
          <a:p>
            <a:pPr>
              <a:lnSpc>
                <a:spcPct val="150000"/>
              </a:lnSpc>
            </a:pPr>
            <a:r>
              <a:rPr lang="en-NG" b="1" dirty="0">
                <a:solidFill>
                  <a:srgbClr val="F7881F"/>
                </a:solidFill>
              </a:rPr>
              <a:t>Example Scenario 3: </a:t>
            </a:r>
            <a:r>
              <a:rPr lang="en-NG" dirty="0">
                <a:solidFill>
                  <a:schemeClr val="tx1">
                    <a:lumMod val="75000"/>
                    <a:lumOff val="25000"/>
                  </a:schemeClr>
                </a:solidFill>
              </a:rPr>
              <a:t>Suppose we want to return all orders except those via the In-Store sales channel</a:t>
            </a:r>
            <a:endParaRPr lang="en-NG" b="1" dirty="0">
              <a:solidFill>
                <a:srgbClr val="F7881F"/>
              </a:solidFill>
            </a:endParaRPr>
          </a:p>
          <a:p>
            <a:pPr>
              <a:lnSpc>
                <a:spcPct val="150000"/>
              </a:lnSpc>
            </a:pPr>
            <a:r>
              <a:rPr lang="en-NG" b="1" i="1" dirty="0">
                <a:solidFill>
                  <a:schemeClr val="tx1">
                    <a:lumMod val="75000"/>
                    <a:lumOff val="25000"/>
                  </a:schemeClr>
                </a:solidFill>
              </a:rPr>
              <a:t>Syntax: </a:t>
            </a:r>
            <a:r>
              <a:rPr lang="en-NG" i="1" dirty="0">
                <a:solidFill>
                  <a:schemeClr val="tx1">
                    <a:lumMod val="75000"/>
                    <a:lumOff val="25000"/>
                  </a:schemeClr>
                </a:solidFill>
              </a:rPr>
              <a:t>SELECT * FROM </a:t>
            </a:r>
            <a:r>
              <a:rPr lang="en-NG" i="1" dirty="0" err="1">
                <a:solidFill>
                  <a:schemeClr val="tx1">
                    <a:lumMod val="75000"/>
                    <a:lumOff val="25000"/>
                  </a:schemeClr>
                </a:solidFill>
              </a:rPr>
              <a:t>sales_order</a:t>
            </a:r>
            <a:r>
              <a:rPr lang="en-NG" i="1" dirty="0">
                <a:solidFill>
                  <a:schemeClr val="tx1">
                    <a:lumMod val="75000"/>
                    <a:lumOff val="25000"/>
                  </a:schemeClr>
                </a:solidFill>
              </a:rPr>
              <a:t> WHERE </a:t>
            </a:r>
            <a:r>
              <a:rPr lang="en-NG" i="1" dirty="0" err="1">
                <a:solidFill>
                  <a:schemeClr val="tx1">
                    <a:lumMod val="75000"/>
                    <a:lumOff val="25000"/>
                  </a:schemeClr>
                </a:solidFill>
              </a:rPr>
              <a:t>sales_channel</a:t>
            </a:r>
            <a:r>
              <a:rPr lang="en-NG" i="1" dirty="0">
                <a:solidFill>
                  <a:schemeClr val="tx1">
                    <a:lumMod val="75000"/>
                    <a:lumOff val="25000"/>
                  </a:schemeClr>
                </a:solidFill>
              </a:rPr>
              <a:t> !=‘In-Store’;</a:t>
            </a:r>
          </a:p>
        </p:txBody>
      </p:sp>
    </p:spTree>
    <p:extLst>
      <p:ext uri="{BB962C8B-B14F-4D97-AF65-F5344CB8AC3E}">
        <p14:creationId xmlns:p14="http://schemas.microsoft.com/office/powerpoint/2010/main" val="22188228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D30C-D7F2-184A-8011-2919537F126C}"/>
              </a:ext>
            </a:extLst>
          </p:cNvPr>
          <p:cNvSpPr/>
          <p:nvPr/>
        </p:nvSpPr>
        <p:spPr>
          <a:xfrm flipV="1">
            <a:off x="1" y="0"/>
            <a:ext cx="7129670" cy="152397"/>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33BE0E-E826-99A2-B535-027965681583}"/>
              </a:ext>
            </a:extLst>
          </p:cNvPr>
          <p:cNvSpPr/>
          <p:nvPr/>
        </p:nvSpPr>
        <p:spPr>
          <a:xfrm>
            <a:off x="5055704" y="6705600"/>
            <a:ext cx="7136296" cy="152400"/>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699A6-E7E3-83D2-FD1A-788EB856FDAF}"/>
              </a:ext>
            </a:extLst>
          </p:cNvPr>
          <p:cNvSpPr/>
          <p:nvPr/>
        </p:nvSpPr>
        <p:spPr>
          <a:xfrm>
            <a:off x="4419602" y="6705600"/>
            <a:ext cx="365760" cy="152400"/>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560D65-18D7-1C35-C437-4C8092798402}"/>
              </a:ext>
            </a:extLst>
          </p:cNvPr>
          <p:cNvSpPr/>
          <p:nvPr/>
        </p:nvSpPr>
        <p:spPr>
          <a:xfrm flipV="1">
            <a:off x="7368211" y="0"/>
            <a:ext cx="365760" cy="152396"/>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19404D1-4ACC-486F-8C09-5DB4902F6661}"/>
              </a:ext>
            </a:extLst>
          </p:cNvPr>
          <p:cNvSpPr txBox="1"/>
          <p:nvPr/>
        </p:nvSpPr>
        <p:spPr>
          <a:xfrm>
            <a:off x="281608" y="152396"/>
            <a:ext cx="11628783" cy="4481355"/>
          </a:xfrm>
          <a:prstGeom prst="rect">
            <a:avLst/>
          </a:prstGeom>
          <a:noFill/>
        </p:spPr>
        <p:txBody>
          <a:bodyPr wrap="square">
            <a:spAutoFit/>
          </a:bodyPr>
          <a:lstStyle/>
          <a:p>
            <a:pPr>
              <a:lnSpc>
                <a:spcPct val="200000"/>
              </a:lnSpc>
            </a:pPr>
            <a:r>
              <a:rPr lang="en-NG" b="1" dirty="0">
                <a:solidFill>
                  <a:srgbClr val="00CC00"/>
                </a:solidFill>
              </a:rPr>
              <a:t>Filtering in SQL</a:t>
            </a:r>
          </a:p>
          <a:p>
            <a:pPr>
              <a:lnSpc>
                <a:spcPct val="200000"/>
              </a:lnSpc>
            </a:pPr>
            <a:endParaRPr lang="en-NG" b="1" dirty="0">
              <a:solidFill>
                <a:srgbClr val="00CC00"/>
              </a:solidFill>
            </a:endParaRPr>
          </a:p>
          <a:p>
            <a:pPr>
              <a:lnSpc>
                <a:spcPct val="150000"/>
              </a:lnSpc>
            </a:pPr>
            <a:r>
              <a:rPr lang="en-NG" b="1" dirty="0">
                <a:solidFill>
                  <a:schemeClr val="tx1">
                    <a:lumMod val="75000"/>
                    <a:lumOff val="25000"/>
                  </a:schemeClr>
                </a:solidFill>
              </a:rPr>
              <a:t>1.   </a:t>
            </a:r>
            <a:r>
              <a:rPr lang="en-GB" b="1" dirty="0">
                <a:solidFill>
                  <a:schemeClr val="tx1">
                    <a:lumMod val="75000"/>
                    <a:lumOff val="25000"/>
                  </a:schemeClr>
                </a:solidFill>
              </a:rPr>
              <a:t>Comparison Operators: =, !=, &gt;, &lt;, &gt;=, &lt;=</a:t>
            </a:r>
            <a:endParaRPr lang="en-NG" b="1" dirty="0">
              <a:solidFill>
                <a:schemeClr val="tx1">
                  <a:lumMod val="75000"/>
                  <a:lumOff val="25000"/>
                </a:schemeClr>
              </a:solidFill>
            </a:endParaRPr>
          </a:p>
          <a:p>
            <a:pPr>
              <a:lnSpc>
                <a:spcPct val="150000"/>
              </a:lnSpc>
            </a:pPr>
            <a:r>
              <a:rPr lang="en-NG" b="1" dirty="0">
                <a:solidFill>
                  <a:srgbClr val="F7881F"/>
                </a:solidFill>
              </a:rPr>
              <a:t>Example Scenario 4: </a:t>
            </a:r>
            <a:r>
              <a:rPr lang="en-NG" dirty="0">
                <a:solidFill>
                  <a:schemeClr val="tx1">
                    <a:lumMod val="75000"/>
                    <a:lumOff val="25000"/>
                  </a:schemeClr>
                </a:solidFill>
              </a:rPr>
              <a:t>Suppose we want to return orders having above 5 in quantity</a:t>
            </a:r>
          </a:p>
          <a:p>
            <a:pPr>
              <a:lnSpc>
                <a:spcPct val="150000"/>
              </a:lnSpc>
            </a:pPr>
            <a:r>
              <a:rPr lang="en-NG" b="1" i="1" dirty="0">
                <a:solidFill>
                  <a:schemeClr val="tx1">
                    <a:lumMod val="75000"/>
                    <a:lumOff val="25000"/>
                  </a:schemeClr>
                </a:solidFill>
              </a:rPr>
              <a:t>Syntax: </a:t>
            </a:r>
            <a:r>
              <a:rPr lang="en-NG" i="1" dirty="0">
                <a:solidFill>
                  <a:schemeClr val="tx1">
                    <a:lumMod val="75000"/>
                    <a:lumOff val="25000"/>
                  </a:schemeClr>
                </a:solidFill>
              </a:rPr>
              <a:t>SELECT * FROM </a:t>
            </a:r>
            <a:r>
              <a:rPr lang="en-NG" i="1" dirty="0" err="1">
                <a:solidFill>
                  <a:schemeClr val="tx1">
                    <a:lumMod val="75000"/>
                    <a:lumOff val="25000"/>
                  </a:schemeClr>
                </a:solidFill>
              </a:rPr>
              <a:t>sales_order</a:t>
            </a:r>
            <a:r>
              <a:rPr lang="en-NG" i="1" dirty="0">
                <a:solidFill>
                  <a:schemeClr val="tx1">
                    <a:lumMod val="75000"/>
                    <a:lumOff val="25000"/>
                  </a:schemeClr>
                </a:solidFill>
              </a:rPr>
              <a:t> WHERE </a:t>
            </a:r>
            <a:r>
              <a:rPr lang="en-NG" i="1" dirty="0" err="1">
                <a:solidFill>
                  <a:schemeClr val="tx1">
                    <a:lumMod val="75000"/>
                    <a:lumOff val="25000"/>
                  </a:schemeClr>
                </a:solidFill>
              </a:rPr>
              <a:t>order_quantity</a:t>
            </a:r>
            <a:r>
              <a:rPr lang="en-NG" i="1" dirty="0">
                <a:solidFill>
                  <a:schemeClr val="tx1">
                    <a:lumMod val="75000"/>
                    <a:lumOff val="25000"/>
                  </a:schemeClr>
                </a:solidFill>
              </a:rPr>
              <a:t> &gt; 5;</a:t>
            </a:r>
          </a:p>
          <a:p>
            <a:pPr>
              <a:lnSpc>
                <a:spcPct val="150000"/>
              </a:lnSpc>
            </a:pPr>
            <a:r>
              <a:rPr lang="en-NG" b="1" dirty="0">
                <a:solidFill>
                  <a:srgbClr val="F7881F"/>
                </a:solidFill>
              </a:rPr>
              <a:t>Example Scenario 5: </a:t>
            </a:r>
            <a:r>
              <a:rPr lang="en-NG" dirty="0">
                <a:solidFill>
                  <a:schemeClr val="tx1">
                    <a:lumMod val="75000"/>
                    <a:lumOff val="25000"/>
                  </a:schemeClr>
                </a:solidFill>
              </a:rPr>
              <a:t>Suppose we want to return the total number of orders having their quantities less than or equal to 4</a:t>
            </a:r>
          </a:p>
          <a:p>
            <a:pPr>
              <a:lnSpc>
                <a:spcPct val="150000"/>
              </a:lnSpc>
            </a:pPr>
            <a:r>
              <a:rPr lang="en-NG" b="1" i="1" dirty="0">
                <a:solidFill>
                  <a:schemeClr val="tx1">
                    <a:lumMod val="75000"/>
                    <a:lumOff val="25000"/>
                  </a:schemeClr>
                </a:solidFill>
              </a:rPr>
              <a:t>Syntax: </a:t>
            </a:r>
            <a:r>
              <a:rPr lang="en-NG" i="1" dirty="0">
                <a:solidFill>
                  <a:schemeClr val="tx1">
                    <a:lumMod val="75000"/>
                    <a:lumOff val="25000"/>
                  </a:schemeClr>
                </a:solidFill>
              </a:rPr>
              <a:t>SELECT COUNT(*) FROM </a:t>
            </a:r>
            <a:r>
              <a:rPr lang="en-NG" i="1" dirty="0" err="1">
                <a:solidFill>
                  <a:schemeClr val="tx1">
                    <a:lumMod val="75000"/>
                    <a:lumOff val="25000"/>
                  </a:schemeClr>
                </a:solidFill>
              </a:rPr>
              <a:t>sales_order</a:t>
            </a:r>
            <a:r>
              <a:rPr lang="en-NG" i="1" dirty="0">
                <a:solidFill>
                  <a:schemeClr val="tx1">
                    <a:lumMod val="75000"/>
                    <a:lumOff val="25000"/>
                  </a:schemeClr>
                </a:solidFill>
              </a:rPr>
              <a:t> WHERE </a:t>
            </a:r>
            <a:r>
              <a:rPr lang="en-NG" i="1" dirty="0" err="1">
                <a:solidFill>
                  <a:schemeClr val="tx1">
                    <a:lumMod val="75000"/>
                    <a:lumOff val="25000"/>
                  </a:schemeClr>
                </a:solidFill>
              </a:rPr>
              <a:t>order_quantity</a:t>
            </a:r>
            <a:r>
              <a:rPr lang="en-NG" i="1" dirty="0">
                <a:solidFill>
                  <a:schemeClr val="tx1">
                    <a:lumMod val="75000"/>
                    <a:lumOff val="25000"/>
                  </a:schemeClr>
                </a:solidFill>
              </a:rPr>
              <a:t>  &lt;= 4;</a:t>
            </a:r>
          </a:p>
          <a:p>
            <a:pPr>
              <a:lnSpc>
                <a:spcPct val="150000"/>
              </a:lnSpc>
            </a:pPr>
            <a:r>
              <a:rPr lang="en-NG" b="1" dirty="0">
                <a:solidFill>
                  <a:srgbClr val="F7881F"/>
                </a:solidFill>
              </a:rPr>
              <a:t>Example Scenario 6: </a:t>
            </a:r>
            <a:r>
              <a:rPr lang="en-NG" dirty="0">
                <a:solidFill>
                  <a:schemeClr val="tx1">
                    <a:lumMod val="75000"/>
                    <a:lumOff val="25000"/>
                  </a:schemeClr>
                </a:solidFill>
              </a:rPr>
              <a:t>Suppose we want to return the total revenue generated only if the revenue from orders is greater than 5000</a:t>
            </a:r>
          </a:p>
          <a:p>
            <a:pPr>
              <a:lnSpc>
                <a:spcPct val="150000"/>
              </a:lnSpc>
            </a:pPr>
            <a:r>
              <a:rPr lang="en-NG" b="1" i="1" dirty="0">
                <a:solidFill>
                  <a:schemeClr val="tx1">
                    <a:lumMod val="75000"/>
                    <a:lumOff val="25000"/>
                  </a:schemeClr>
                </a:solidFill>
              </a:rPr>
              <a:t>Syntax: </a:t>
            </a:r>
            <a:r>
              <a:rPr lang="en-NG" i="1" dirty="0">
                <a:solidFill>
                  <a:schemeClr val="tx1">
                    <a:lumMod val="75000"/>
                    <a:lumOff val="25000"/>
                  </a:schemeClr>
                </a:solidFill>
              </a:rPr>
              <a:t>SELECT SUM(</a:t>
            </a:r>
            <a:r>
              <a:rPr lang="en-NG" i="1" dirty="0" err="1">
                <a:solidFill>
                  <a:schemeClr val="tx1">
                    <a:lumMod val="75000"/>
                    <a:lumOff val="25000"/>
                  </a:schemeClr>
                </a:solidFill>
              </a:rPr>
              <a:t>unit_price</a:t>
            </a:r>
            <a:r>
              <a:rPr lang="en-NG" i="1" dirty="0">
                <a:solidFill>
                  <a:schemeClr val="tx1">
                    <a:lumMod val="75000"/>
                    <a:lumOff val="25000"/>
                  </a:schemeClr>
                </a:solidFill>
              </a:rPr>
              <a:t> * </a:t>
            </a:r>
            <a:r>
              <a:rPr lang="en-NG" i="1" dirty="0" err="1">
                <a:solidFill>
                  <a:schemeClr val="tx1">
                    <a:lumMod val="75000"/>
                    <a:lumOff val="25000"/>
                  </a:schemeClr>
                </a:solidFill>
              </a:rPr>
              <a:t>order_quantity</a:t>
            </a:r>
            <a:r>
              <a:rPr lang="en-NG" i="1" dirty="0">
                <a:solidFill>
                  <a:schemeClr val="tx1">
                    <a:lumMod val="75000"/>
                    <a:lumOff val="25000"/>
                  </a:schemeClr>
                </a:solidFill>
              </a:rPr>
              <a:t>) AS revenue FROM </a:t>
            </a:r>
            <a:r>
              <a:rPr lang="en-NG" i="1" dirty="0" err="1">
                <a:solidFill>
                  <a:schemeClr val="tx1">
                    <a:lumMod val="75000"/>
                    <a:lumOff val="25000"/>
                  </a:schemeClr>
                </a:solidFill>
              </a:rPr>
              <a:t>sales_order</a:t>
            </a:r>
            <a:r>
              <a:rPr lang="en-NG" i="1" dirty="0">
                <a:solidFill>
                  <a:schemeClr val="tx1">
                    <a:lumMod val="75000"/>
                    <a:lumOff val="25000"/>
                  </a:schemeClr>
                </a:solidFill>
              </a:rPr>
              <a:t> WHERE revenue &gt; 5000;</a:t>
            </a:r>
          </a:p>
        </p:txBody>
      </p:sp>
    </p:spTree>
    <p:extLst>
      <p:ext uri="{BB962C8B-B14F-4D97-AF65-F5344CB8AC3E}">
        <p14:creationId xmlns:p14="http://schemas.microsoft.com/office/powerpoint/2010/main" val="2133644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D30C-D7F2-184A-8011-2919537F126C}"/>
              </a:ext>
            </a:extLst>
          </p:cNvPr>
          <p:cNvSpPr/>
          <p:nvPr/>
        </p:nvSpPr>
        <p:spPr>
          <a:xfrm flipV="1">
            <a:off x="1" y="-14439"/>
            <a:ext cx="7129670" cy="133709"/>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33BE0E-E826-99A2-B535-027965681583}"/>
              </a:ext>
            </a:extLst>
          </p:cNvPr>
          <p:cNvSpPr/>
          <p:nvPr/>
        </p:nvSpPr>
        <p:spPr>
          <a:xfrm>
            <a:off x="5055704" y="6732104"/>
            <a:ext cx="7136296" cy="125896"/>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699A6-E7E3-83D2-FD1A-788EB856FDAF}"/>
              </a:ext>
            </a:extLst>
          </p:cNvPr>
          <p:cNvSpPr/>
          <p:nvPr/>
        </p:nvSpPr>
        <p:spPr>
          <a:xfrm>
            <a:off x="4419602" y="6732104"/>
            <a:ext cx="365760" cy="125896"/>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560D65-18D7-1C35-C437-4C8092798402}"/>
              </a:ext>
            </a:extLst>
          </p:cNvPr>
          <p:cNvSpPr/>
          <p:nvPr/>
        </p:nvSpPr>
        <p:spPr>
          <a:xfrm>
            <a:off x="7368211" y="-14439"/>
            <a:ext cx="365760" cy="133709"/>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08C46D2-F811-1F4F-96C2-0F6FC487E09E}"/>
              </a:ext>
            </a:extLst>
          </p:cNvPr>
          <p:cNvSpPr txBox="1"/>
          <p:nvPr/>
        </p:nvSpPr>
        <p:spPr>
          <a:xfrm>
            <a:off x="371061" y="496292"/>
            <a:ext cx="11443252" cy="5526962"/>
          </a:xfrm>
          <a:prstGeom prst="rect">
            <a:avLst/>
          </a:prstGeom>
          <a:noFill/>
        </p:spPr>
        <p:txBody>
          <a:bodyPr wrap="square">
            <a:spAutoFit/>
          </a:bodyPr>
          <a:lstStyle/>
          <a:p>
            <a:pPr>
              <a:lnSpc>
                <a:spcPct val="150000"/>
              </a:lnSpc>
            </a:pPr>
            <a:r>
              <a:rPr lang="en-US" sz="2000" b="1" dirty="0">
                <a:solidFill>
                  <a:srgbClr val="00CC00"/>
                </a:solidFill>
                <a:uFill>
                  <a:solidFill>
                    <a:srgbClr val="F7881F"/>
                  </a:solidFill>
                </a:uFill>
              </a:rPr>
              <a:t>What is SQL?</a:t>
            </a:r>
          </a:p>
          <a:p>
            <a:pPr marL="285750" indent="-285750">
              <a:lnSpc>
                <a:spcPct val="200000"/>
              </a:lnSpc>
              <a:buFont typeface="Arial" panose="020B0604020202020204" pitchFamily="34" charset="0"/>
              <a:buChar char="•"/>
            </a:pPr>
            <a:r>
              <a:rPr lang="en-US" b="1" dirty="0">
                <a:solidFill>
                  <a:schemeClr val="tx1">
                    <a:lumMod val="75000"/>
                    <a:lumOff val="25000"/>
                  </a:schemeClr>
                </a:solidFill>
                <a:uFill>
                  <a:solidFill>
                    <a:srgbClr val="F7881F"/>
                  </a:solidFill>
                </a:uFill>
              </a:rPr>
              <a:t>SQL</a:t>
            </a:r>
            <a:r>
              <a:rPr lang="en-US" dirty="0">
                <a:solidFill>
                  <a:schemeClr val="tx1">
                    <a:lumMod val="75000"/>
                    <a:lumOff val="25000"/>
                  </a:schemeClr>
                </a:solidFill>
                <a:uFill>
                  <a:solidFill>
                    <a:srgbClr val="F7881F"/>
                  </a:solidFill>
                </a:uFill>
              </a:rPr>
              <a:t>, or Structured Query Language, is a programming language used by many organizations to manage and manipulate large amounts of data.</a:t>
            </a:r>
          </a:p>
          <a:p>
            <a:pPr marL="285750" indent="-285750">
              <a:lnSpc>
                <a:spcPct val="200000"/>
              </a:lnSpc>
              <a:buFont typeface="Arial" panose="020B0604020202020204" pitchFamily="34" charset="0"/>
              <a:buChar char="•"/>
            </a:pPr>
            <a:r>
              <a:rPr lang="en-US" dirty="0">
                <a:solidFill>
                  <a:schemeClr val="tx1">
                    <a:lumMod val="75000"/>
                    <a:lumOff val="25000"/>
                  </a:schemeClr>
                </a:solidFill>
                <a:uFill>
                  <a:solidFill>
                    <a:srgbClr val="F7881F"/>
                  </a:solidFill>
                </a:uFill>
              </a:rPr>
              <a:t>SQL is a fundamental tool for managing and working with data in a structured and efficient way. It is widely used in various applications and industries to handle data storage, retrieval, and analysis.</a:t>
            </a:r>
          </a:p>
          <a:p>
            <a:pPr marL="285750" indent="-285750">
              <a:lnSpc>
                <a:spcPct val="200000"/>
              </a:lnSpc>
              <a:buFont typeface="Arial" panose="020B0604020202020204" pitchFamily="34" charset="0"/>
              <a:buChar char="•"/>
            </a:pPr>
            <a:r>
              <a:rPr lang="en-US" dirty="0">
                <a:solidFill>
                  <a:schemeClr val="tx1">
                    <a:lumMod val="75000"/>
                    <a:lumOff val="25000"/>
                  </a:schemeClr>
                </a:solidFill>
                <a:uFill>
                  <a:solidFill>
                    <a:srgbClr val="F7881F"/>
                  </a:solidFill>
                </a:uFill>
              </a:rPr>
              <a:t>It is designed to perform various tasks related to database management, including creating and modifying database structures, retrieving data from databases, inserting and updating data, and more.</a:t>
            </a:r>
          </a:p>
          <a:p>
            <a:pPr>
              <a:lnSpc>
                <a:spcPct val="200000"/>
              </a:lnSpc>
            </a:pPr>
            <a:r>
              <a:rPr lang="en-US" sz="2000" b="1" dirty="0">
                <a:solidFill>
                  <a:srgbClr val="00CC00"/>
                </a:solidFill>
                <a:uFill>
                  <a:solidFill>
                    <a:srgbClr val="F7881F"/>
                  </a:solidFill>
                </a:uFill>
              </a:rPr>
              <a:t>SQL DBMS</a:t>
            </a:r>
          </a:p>
          <a:p>
            <a:pPr>
              <a:lnSpc>
                <a:spcPct val="200000"/>
              </a:lnSpc>
            </a:pPr>
            <a:r>
              <a:rPr lang="en-US" dirty="0">
                <a:solidFill>
                  <a:schemeClr val="tx1">
                    <a:lumMod val="75000"/>
                    <a:lumOff val="25000"/>
                  </a:schemeClr>
                </a:solidFill>
                <a:uFill>
                  <a:solidFill>
                    <a:srgbClr val="F7881F"/>
                  </a:solidFill>
                </a:uFill>
              </a:rPr>
              <a:t>A Database Management System (DBMS) is software that provides an interface for managing, organizing, and interacting with databases. </a:t>
            </a:r>
            <a:r>
              <a:rPr lang="en-US" b="1" dirty="0">
                <a:solidFill>
                  <a:schemeClr val="tx1">
                    <a:lumMod val="75000"/>
                    <a:lumOff val="25000"/>
                  </a:schemeClr>
                </a:solidFill>
                <a:uFill>
                  <a:solidFill>
                    <a:srgbClr val="F7881F"/>
                  </a:solidFill>
                </a:uFill>
              </a:rPr>
              <a:t>E.g., </a:t>
            </a:r>
            <a:r>
              <a:rPr lang="en-US" dirty="0">
                <a:solidFill>
                  <a:schemeClr val="tx1">
                    <a:lumMod val="75000"/>
                    <a:lumOff val="25000"/>
                  </a:schemeClr>
                </a:solidFill>
                <a:uFill>
                  <a:solidFill>
                    <a:srgbClr val="F7881F"/>
                  </a:solidFill>
                </a:uFill>
              </a:rPr>
              <a:t>Microsoft SQL Server, MySQL, PostgreSQL, Oracle DB, etc.</a:t>
            </a:r>
            <a:endParaRPr lang="en-US" b="1" dirty="0">
              <a:solidFill>
                <a:schemeClr val="tx1">
                  <a:lumMod val="75000"/>
                  <a:lumOff val="25000"/>
                </a:schemeClr>
              </a:solidFill>
              <a:uFill>
                <a:solidFill>
                  <a:srgbClr val="F7881F"/>
                </a:solidFill>
              </a:uFill>
            </a:endParaRPr>
          </a:p>
        </p:txBody>
      </p:sp>
    </p:spTree>
    <p:extLst>
      <p:ext uri="{BB962C8B-B14F-4D97-AF65-F5344CB8AC3E}">
        <p14:creationId xmlns:p14="http://schemas.microsoft.com/office/powerpoint/2010/main" val="36122570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D30C-D7F2-184A-8011-2919537F126C}"/>
              </a:ext>
            </a:extLst>
          </p:cNvPr>
          <p:cNvSpPr/>
          <p:nvPr/>
        </p:nvSpPr>
        <p:spPr>
          <a:xfrm flipV="1">
            <a:off x="1" y="0"/>
            <a:ext cx="7129670" cy="152397"/>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33BE0E-E826-99A2-B535-027965681583}"/>
              </a:ext>
            </a:extLst>
          </p:cNvPr>
          <p:cNvSpPr/>
          <p:nvPr/>
        </p:nvSpPr>
        <p:spPr>
          <a:xfrm>
            <a:off x="5055704" y="6705600"/>
            <a:ext cx="7136296" cy="152400"/>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699A6-E7E3-83D2-FD1A-788EB856FDAF}"/>
              </a:ext>
            </a:extLst>
          </p:cNvPr>
          <p:cNvSpPr/>
          <p:nvPr/>
        </p:nvSpPr>
        <p:spPr>
          <a:xfrm>
            <a:off x="4419602" y="6705600"/>
            <a:ext cx="365760" cy="152400"/>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560D65-18D7-1C35-C437-4C8092798402}"/>
              </a:ext>
            </a:extLst>
          </p:cNvPr>
          <p:cNvSpPr/>
          <p:nvPr/>
        </p:nvSpPr>
        <p:spPr>
          <a:xfrm flipV="1">
            <a:off x="7368211" y="0"/>
            <a:ext cx="365760" cy="152396"/>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19404D1-4ACC-486F-8C09-5DB4902F6661}"/>
              </a:ext>
            </a:extLst>
          </p:cNvPr>
          <p:cNvSpPr txBox="1"/>
          <p:nvPr/>
        </p:nvSpPr>
        <p:spPr>
          <a:xfrm>
            <a:off x="281608" y="152396"/>
            <a:ext cx="11628783" cy="4065857"/>
          </a:xfrm>
          <a:prstGeom prst="rect">
            <a:avLst/>
          </a:prstGeom>
          <a:noFill/>
        </p:spPr>
        <p:txBody>
          <a:bodyPr wrap="square">
            <a:spAutoFit/>
          </a:bodyPr>
          <a:lstStyle/>
          <a:p>
            <a:pPr>
              <a:lnSpc>
                <a:spcPct val="200000"/>
              </a:lnSpc>
            </a:pPr>
            <a:r>
              <a:rPr lang="en-NG" b="1" dirty="0">
                <a:solidFill>
                  <a:srgbClr val="00CC00"/>
                </a:solidFill>
              </a:rPr>
              <a:t>Filtering in SQL</a:t>
            </a:r>
          </a:p>
          <a:p>
            <a:pPr>
              <a:lnSpc>
                <a:spcPct val="200000"/>
              </a:lnSpc>
            </a:pPr>
            <a:endParaRPr lang="en-NG" b="1" dirty="0">
              <a:solidFill>
                <a:srgbClr val="00CC00"/>
              </a:solidFill>
            </a:endParaRPr>
          </a:p>
          <a:p>
            <a:pPr>
              <a:lnSpc>
                <a:spcPct val="150000"/>
              </a:lnSpc>
            </a:pPr>
            <a:r>
              <a:rPr lang="en-NG" b="1" dirty="0">
                <a:solidFill>
                  <a:schemeClr val="tx1">
                    <a:lumMod val="75000"/>
                    <a:lumOff val="25000"/>
                  </a:schemeClr>
                </a:solidFill>
              </a:rPr>
              <a:t>2.   </a:t>
            </a:r>
            <a:r>
              <a:rPr lang="en-US" b="1" dirty="0">
                <a:solidFill>
                  <a:schemeClr val="tx1">
                    <a:lumMod val="75000"/>
                    <a:lumOff val="25000"/>
                  </a:schemeClr>
                </a:solidFill>
              </a:rPr>
              <a:t>Logical Operators: AND, OR, NOT </a:t>
            </a:r>
            <a:endParaRPr lang="en-NG" b="1" dirty="0">
              <a:solidFill>
                <a:schemeClr val="tx1">
                  <a:lumMod val="75000"/>
                  <a:lumOff val="25000"/>
                </a:schemeClr>
              </a:solidFill>
            </a:endParaRPr>
          </a:p>
          <a:p>
            <a:pPr>
              <a:lnSpc>
                <a:spcPct val="150000"/>
              </a:lnSpc>
            </a:pPr>
            <a:r>
              <a:rPr lang="en-NG" b="1" dirty="0">
                <a:solidFill>
                  <a:srgbClr val="F7881F"/>
                </a:solidFill>
              </a:rPr>
              <a:t>Example Scenario 1: </a:t>
            </a:r>
            <a:r>
              <a:rPr lang="en-NG" dirty="0">
                <a:solidFill>
                  <a:schemeClr val="tx1">
                    <a:lumMod val="75000"/>
                    <a:lumOff val="25000"/>
                  </a:schemeClr>
                </a:solidFill>
              </a:rPr>
              <a:t>Suppose we want to return orders via the Distributor sales channel with discount above 3%</a:t>
            </a:r>
          </a:p>
          <a:p>
            <a:pPr>
              <a:lnSpc>
                <a:spcPct val="150000"/>
              </a:lnSpc>
            </a:pPr>
            <a:r>
              <a:rPr lang="en-NG" b="1" i="1" dirty="0">
                <a:solidFill>
                  <a:schemeClr val="tx1">
                    <a:lumMod val="75000"/>
                    <a:lumOff val="25000"/>
                  </a:schemeClr>
                </a:solidFill>
              </a:rPr>
              <a:t>Syntax: </a:t>
            </a:r>
            <a:r>
              <a:rPr lang="en-NG" i="1" dirty="0">
                <a:solidFill>
                  <a:schemeClr val="tx1">
                    <a:lumMod val="75000"/>
                    <a:lumOff val="25000"/>
                  </a:schemeClr>
                </a:solidFill>
              </a:rPr>
              <a:t>SELECT * FROM </a:t>
            </a:r>
            <a:r>
              <a:rPr lang="en-NG" i="1" dirty="0" err="1">
                <a:solidFill>
                  <a:schemeClr val="tx1">
                    <a:lumMod val="75000"/>
                    <a:lumOff val="25000"/>
                  </a:schemeClr>
                </a:solidFill>
              </a:rPr>
              <a:t>sales_order</a:t>
            </a:r>
            <a:r>
              <a:rPr lang="en-NG" i="1" dirty="0">
                <a:solidFill>
                  <a:schemeClr val="tx1">
                    <a:lumMod val="75000"/>
                    <a:lumOff val="25000"/>
                  </a:schemeClr>
                </a:solidFill>
              </a:rPr>
              <a:t> WHERE </a:t>
            </a:r>
            <a:r>
              <a:rPr lang="en-NG" i="1" dirty="0" err="1">
                <a:solidFill>
                  <a:schemeClr val="tx1">
                    <a:lumMod val="75000"/>
                    <a:lumOff val="25000"/>
                  </a:schemeClr>
                </a:solidFill>
              </a:rPr>
              <a:t>sales_channel</a:t>
            </a:r>
            <a:r>
              <a:rPr lang="en-NG" i="1" dirty="0">
                <a:solidFill>
                  <a:schemeClr val="tx1">
                    <a:lumMod val="75000"/>
                    <a:lumOff val="25000"/>
                  </a:schemeClr>
                </a:solidFill>
              </a:rPr>
              <a:t> = ‘Distributor’ AND </a:t>
            </a:r>
            <a:r>
              <a:rPr lang="en-NG" i="1" dirty="0" err="1">
                <a:solidFill>
                  <a:schemeClr val="tx1">
                    <a:lumMod val="75000"/>
                    <a:lumOff val="25000"/>
                  </a:schemeClr>
                </a:solidFill>
              </a:rPr>
              <a:t>discount_applied</a:t>
            </a:r>
            <a:r>
              <a:rPr lang="en-NG" i="1" dirty="0">
                <a:solidFill>
                  <a:schemeClr val="tx1">
                    <a:lumMod val="75000"/>
                    <a:lumOff val="25000"/>
                  </a:schemeClr>
                </a:solidFill>
              </a:rPr>
              <a:t> &gt; 0.03;</a:t>
            </a:r>
          </a:p>
          <a:p>
            <a:pPr>
              <a:lnSpc>
                <a:spcPct val="150000"/>
              </a:lnSpc>
            </a:pPr>
            <a:r>
              <a:rPr lang="en-NG" b="1" dirty="0">
                <a:solidFill>
                  <a:srgbClr val="F7881F"/>
                </a:solidFill>
              </a:rPr>
              <a:t>Example Scenario 2: </a:t>
            </a:r>
            <a:r>
              <a:rPr lang="en-NG" dirty="0">
                <a:solidFill>
                  <a:schemeClr val="tx1">
                    <a:lumMod val="75000"/>
                    <a:lumOff val="25000"/>
                  </a:schemeClr>
                </a:solidFill>
              </a:rPr>
              <a:t>Suppose we want to return only orders with product id 12 and order date is 31st May, 2018</a:t>
            </a:r>
          </a:p>
          <a:p>
            <a:pPr>
              <a:lnSpc>
                <a:spcPct val="150000"/>
              </a:lnSpc>
            </a:pPr>
            <a:r>
              <a:rPr lang="en-NG" b="1" i="1" dirty="0">
                <a:solidFill>
                  <a:schemeClr val="tx1">
                    <a:lumMod val="75000"/>
                    <a:lumOff val="25000"/>
                  </a:schemeClr>
                </a:solidFill>
              </a:rPr>
              <a:t>Syntax: </a:t>
            </a:r>
            <a:r>
              <a:rPr lang="en-NG" i="1" dirty="0">
                <a:solidFill>
                  <a:schemeClr val="tx1">
                    <a:lumMod val="75000"/>
                    <a:lumOff val="25000"/>
                  </a:schemeClr>
                </a:solidFill>
              </a:rPr>
              <a:t>SELECT * FROM </a:t>
            </a:r>
            <a:r>
              <a:rPr lang="en-NG" i="1" dirty="0" err="1">
                <a:solidFill>
                  <a:schemeClr val="tx1">
                    <a:lumMod val="75000"/>
                    <a:lumOff val="25000"/>
                  </a:schemeClr>
                </a:solidFill>
              </a:rPr>
              <a:t>sales_order</a:t>
            </a:r>
            <a:r>
              <a:rPr lang="en-NG" i="1" dirty="0">
                <a:solidFill>
                  <a:schemeClr val="tx1">
                    <a:lumMod val="75000"/>
                    <a:lumOff val="25000"/>
                  </a:schemeClr>
                </a:solidFill>
              </a:rPr>
              <a:t> WHERE </a:t>
            </a:r>
            <a:r>
              <a:rPr lang="en-NG" i="1" dirty="0" err="1">
                <a:solidFill>
                  <a:schemeClr val="tx1">
                    <a:lumMod val="75000"/>
                    <a:lumOff val="25000"/>
                  </a:schemeClr>
                </a:solidFill>
              </a:rPr>
              <a:t>product_id</a:t>
            </a:r>
            <a:r>
              <a:rPr lang="en-NG" i="1" dirty="0">
                <a:solidFill>
                  <a:schemeClr val="tx1">
                    <a:lumMod val="75000"/>
                    <a:lumOff val="25000"/>
                  </a:schemeClr>
                </a:solidFill>
              </a:rPr>
              <a:t> = 12 AND </a:t>
            </a:r>
            <a:r>
              <a:rPr lang="en-NG" i="1" dirty="0" err="1">
                <a:solidFill>
                  <a:schemeClr val="tx1">
                    <a:lumMod val="75000"/>
                    <a:lumOff val="25000"/>
                  </a:schemeClr>
                </a:solidFill>
              </a:rPr>
              <a:t>order_date</a:t>
            </a:r>
            <a:r>
              <a:rPr lang="en-NG" i="1" dirty="0">
                <a:solidFill>
                  <a:schemeClr val="tx1">
                    <a:lumMod val="75000"/>
                    <a:lumOff val="25000"/>
                  </a:schemeClr>
                </a:solidFill>
              </a:rPr>
              <a:t> = ‘2018-05-31’;</a:t>
            </a:r>
          </a:p>
          <a:p>
            <a:pPr>
              <a:lnSpc>
                <a:spcPct val="150000"/>
              </a:lnSpc>
            </a:pPr>
            <a:r>
              <a:rPr lang="en-NG" b="1" dirty="0">
                <a:solidFill>
                  <a:srgbClr val="F7881F"/>
                </a:solidFill>
              </a:rPr>
              <a:t>Example Scenario 3: </a:t>
            </a:r>
            <a:r>
              <a:rPr lang="en-NG" dirty="0">
                <a:solidFill>
                  <a:schemeClr val="tx1">
                    <a:lumMod val="75000"/>
                    <a:lumOff val="25000"/>
                  </a:schemeClr>
                </a:solidFill>
              </a:rPr>
              <a:t>Suppose we want to return stores that are either in Alabama or the City Type is Town</a:t>
            </a:r>
          </a:p>
          <a:p>
            <a:pPr>
              <a:lnSpc>
                <a:spcPct val="150000"/>
              </a:lnSpc>
            </a:pPr>
            <a:r>
              <a:rPr lang="en-NG" b="1" i="1" dirty="0">
                <a:solidFill>
                  <a:schemeClr val="tx1">
                    <a:lumMod val="75000"/>
                    <a:lumOff val="25000"/>
                  </a:schemeClr>
                </a:solidFill>
              </a:rPr>
              <a:t>Syntax: </a:t>
            </a:r>
            <a:r>
              <a:rPr lang="en-NG" i="1" dirty="0">
                <a:solidFill>
                  <a:schemeClr val="tx1">
                    <a:lumMod val="75000"/>
                    <a:lumOff val="25000"/>
                  </a:schemeClr>
                </a:solidFill>
              </a:rPr>
              <a:t>SELECT * FROM location WHERE state= ‘Alabama’ OR type = ‘Town’;</a:t>
            </a:r>
          </a:p>
        </p:txBody>
      </p:sp>
    </p:spTree>
    <p:extLst>
      <p:ext uri="{BB962C8B-B14F-4D97-AF65-F5344CB8AC3E}">
        <p14:creationId xmlns:p14="http://schemas.microsoft.com/office/powerpoint/2010/main" val="21311766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D30C-D7F2-184A-8011-2919537F126C}"/>
              </a:ext>
            </a:extLst>
          </p:cNvPr>
          <p:cNvSpPr/>
          <p:nvPr/>
        </p:nvSpPr>
        <p:spPr>
          <a:xfrm flipV="1">
            <a:off x="1" y="0"/>
            <a:ext cx="7129670" cy="152397"/>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33BE0E-E826-99A2-B535-027965681583}"/>
              </a:ext>
            </a:extLst>
          </p:cNvPr>
          <p:cNvSpPr/>
          <p:nvPr/>
        </p:nvSpPr>
        <p:spPr>
          <a:xfrm>
            <a:off x="5055704" y="6705600"/>
            <a:ext cx="7136296" cy="152400"/>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699A6-E7E3-83D2-FD1A-788EB856FDAF}"/>
              </a:ext>
            </a:extLst>
          </p:cNvPr>
          <p:cNvSpPr/>
          <p:nvPr/>
        </p:nvSpPr>
        <p:spPr>
          <a:xfrm>
            <a:off x="4419602" y="6705600"/>
            <a:ext cx="365760" cy="152400"/>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560D65-18D7-1C35-C437-4C8092798402}"/>
              </a:ext>
            </a:extLst>
          </p:cNvPr>
          <p:cNvSpPr/>
          <p:nvPr/>
        </p:nvSpPr>
        <p:spPr>
          <a:xfrm flipV="1">
            <a:off x="7368211" y="0"/>
            <a:ext cx="365760" cy="152396"/>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19404D1-4ACC-486F-8C09-5DB4902F6661}"/>
              </a:ext>
            </a:extLst>
          </p:cNvPr>
          <p:cNvSpPr txBox="1"/>
          <p:nvPr/>
        </p:nvSpPr>
        <p:spPr>
          <a:xfrm>
            <a:off x="281608" y="152396"/>
            <a:ext cx="11628783" cy="5727850"/>
          </a:xfrm>
          <a:prstGeom prst="rect">
            <a:avLst/>
          </a:prstGeom>
          <a:noFill/>
        </p:spPr>
        <p:txBody>
          <a:bodyPr wrap="square">
            <a:spAutoFit/>
          </a:bodyPr>
          <a:lstStyle/>
          <a:p>
            <a:pPr>
              <a:lnSpc>
                <a:spcPct val="200000"/>
              </a:lnSpc>
            </a:pPr>
            <a:r>
              <a:rPr lang="en-NG" b="1" dirty="0">
                <a:solidFill>
                  <a:srgbClr val="00CC00"/>
                </a:solidFill>
              </a:rPr>
              <a:t>Filtering in SQL</a:t>
            </a:r>
          </a:p>
          <a:p>
            <a:pPr>
              <a:lnSpc>
                <a:spcPct val="200000"/>
              </a:lnSpc>
            </a:pPr>
            <a:endParaRPr lang="en-NG" b="1" dirty="0">
              <a:solidFill>
                <a:srgbClr val="00CC00"/>
              </a:solidFill>
            </a:endParaRPr>
          </a:p>
          <a:p>
            <a:pPr>
              <a:lnSpc>
                <a:spcPct val="150000"/>
              </a:lnSpc>
            </a:pPr>
            <a:r>
              <a:rPr lang="en-NG" b="1" dirty="0">
                <a:solidFill>
                  <a:schemeClr val="tx1">
                    <a:lumMod val="75000"/>
                    <a:lumOff val="25000"/>
                  </a:schemeClr>
                </a:solidFill>
              </a:rPr>
              <a:t>3.   </a:t>
            </a:r>
            <a:r>
              <a:rPr lang="en-GB" b="1" dirty="0">
                <a:solidFill>
                  <a:schemeClr val="tx1">
                    <a:lumMod val="75000"/>
                    <a:lumOff val="25000"/>
                  </a:schemeClr>
                </a:solidFill>
              </a:rPr>
              <a:t>I</a:t>
            </a:r>
            <a:r>
              <a:rPr lang="en-NG" b="1" dirty="0">
                <a:solidFill>
                  <a:schemeClr val="tx1">
                    <a:lumMod val="75000"/>
                    <a:lumOff val="25000"/>
                  </a:schemeClr>
                </a:solidFill>
              </a:rPr>
              <a:t>N/NOT IN</a:t>
            </a:r>
          </a:p>
          <a:p>
            <a:pPr>
              <a:lnSpc>
                <a:spcPct val="150000"/>
              </a:lnSpc>
            </a:pPr>
            <a:r>
              <a:rPr lang="en-NG" b="1" dirty="0">
                <a:solidFill>
                  <a:srgbClr val="F7881F"/>
                </a:solidFill>
              </a:rPr>
              <a:t>Example Scenario 1: </a:t>
            </a:r>
            <a:r>
              <a:rPr lang="en-NG" dirty="0">
                <a:solidFill>
                  <a:schemeClr val="tx1">
                    <a:lumMod val="75000"/>
                    <a:lumOff val="25000"/>
                  </a:schemeClr>
                </a:solidFill>
              </a:rPr>
              <a:t>Suppose we want to return orders from three customers with id 13, 17 and 20</a:t>
            </a:r>
          </a:p>
          <a:p>
            <a:pPr>
              <a:lnSpc>
                <a:spcPct val="150000"/>
              </a:lnSpc>
            </a:pPr>
            <a:r>
              <a:rPr lang="en-NG" b="1" i="1" dirty="0">
                <a:solidFill>
                  <a:schemeClr val="tx1">
                    <a:lumMod val="75000"/>
                    <a:lumOff val="25000"/>
                  </a:schemeClr>
                </a:solidFill>
              </a:rPr>
              <a:t>Syntax: </a:t>
            </a:r>
            <a:r>
              <a:rPr lang="en-NG" i="1" dirty="0">
                <a:solidFill>
                  <a:schemeClr val="tx1">
                    <a:lumMod val="75000"/>
                    <a:lumOff val="25000"/>
                  </a:schemeClr>
                </a:solidFill>
              </a:rPr>
              <a:t>SELECT * FROM </a:t>
            </a:r>
            <a:r>
              <a:rPr lang="en-NG" i="1" dirty="0" err="1">
                <a:solidFill>
                  <a:schemeClr val="tx1">
                    <a:lumMod val="75000"/>
                    <a:lumOff val="25000"/>
                  </a:schemeClr>
                </a:solidFill>
              </a:rPr>
              <a:t>sales_order</a:t>
            </a:r>
            <a:r>
              <a:rPr lang="en-NG" i="1" dirty="0">
                <a:solidFill>
                  <a:schemeClr val="tx1">
                    <a:lumMod val="75000"/>
                    <a:lumOff val="25000"/>
                  </a:schemeClr>
                </a:solidFill>
              </a:rPr>
              <a:t> WHERE </a:t>
            </a:r>
            <a:r>
              <a:rPr lang="en-NG" i="1" dirty="0" err="1">
                <a:solidFill>
                  <a:schemeClr val="tx1">
                    <a:lumMod val="75000"/>
                    <a:lumOff val="25000"/>
                  </a:schemeClr>
                </a:solidFill>
              </a:rPr>
              <a:t>customer_id</a:t>
            </a:r>
            <a:r>
              <a:rPr lang="en-NG" i="1" dirty="0">
                <a:solidFill>
                  <a:schemeClr val="tx1">
                    <a:lumMod val="75000"/>
                    <a:lumOff val="25000"/>
                  </a:schemeClr>
                </a:solidFill>
              </a:rPr>
              <a:t> IN (13, 17, 20);</a:t>
            </a:r>
          </a:p>
          <a:p>
            <a:pPr>
              <a:lnSpc>
                <a:spcPct val="150000"/>
              </a:lnSpc>
            </a:pPr>
            <a:r>
              <a:rPr lang="en-NG" b="1" dirty="0">
                <a:solidFill>
                  <a:srgbClr val="F7881F"/>
                </a:solidFill>
              </a:rPr>
              <a:t>Example Scenario 2: </a:t>
            </a:r>
            <a:r>
              <a:rPr lang="en-NG" dirty="0">
                <a:solidFill>
                  <a:schemeClr val="tx1">
                    <a:lumMod val="75000"/>
                    <a:lumOff val="25000"/>
                  </a:schemeClr>
                </a:solidFill>
              </a:rPr>
              <a:t>Suppose we want to return orders from all sales channel excluding Wholesale, In-Store, and Online</a:t>
            </a:r>
          </a:p>
          <a:p>
            <a:pPr>
              <a:lnSpc>
                <a:spcPct val="150000"/>
              </a:lnSpc>
            </a:pPr>
            <a:r>
              <a:rPr lang="en-NG" b="1" i="1" dirty="0">
                <a:solidFill>
                  <a:schemeClr val="tx1">
                    <a:lumMod val="75000"/>
                    <a:lumOff val="25000"/>
                  </a:schemeClr>
                </a:solidFill>
              </a:rPr>
              <a:t>Syntax: </a:t>
            </a:r>
            <a:r>
              <a:rPr lang="en-NG" i="1" dirty="0">
                <a:solidFill>
                  <a:schemeClr val="tx1">
                    <a:lumMod val="75000"/>
                    <a:lumOff val="25000"/>
                  </a:schemeClr>
                </a:solidFill>
              </a:rPr>
              <a:t>SELECT * FROM </a:t>
            </a:r>
            <a:r>
              <a:rPr lang="en-NG" i="1" dirty="0" err="1">
                <a:solidFill>
                  <a:schemeClr val="tx1">
                    <a:lumMod val="75000"/>
                    <a:lumOff val="25000"/>
                  </a:schemeClr>
                </a:solidFill>
              </a:rPr>
              <a:t>sales_order</a:t>
            </a:r>
            <a:r>
              <a:rPr lang="en-NG" i="1" dirty="0">
                <a:solidFill>
                  <a:schemeClr val="tx1">
                    <a:lumMod val="75000"/>
                    <a:lumOff val="25000"/>
                  </a:schemeClr>
                </a:solidFill>
              </a:rPr>
              <a:t> WHERE </a:t>
            </a:r>
            <a:r>
              <a:rPr lang="en-NG" i="1" dirty="0" err="1">
                <a:solidFill>
                  <a:schemeClr val="tx1">
                    <a:lumMod val="75000"/>
                    <a:lumOff val="25000"/>
                  </a:schemeClr>
                </a:solidFill>
              </a:rPr>
              <a:t>sales_channel</a:t>
            </a:r>
            <a:r>
              <a:rPr lang="en-NG" i="1" dirty="0">
                <a:solidFill>
                  <a:schemeClr val="tx1">
                    <a:lumMod val="75000"/>
                    <a:lumOff val="25000"/>
                  </a:schemeClr>
                </a:solidFill>
              </a:rPr>
              <a:t> NOT IN (‘</a:t>
            </a:r>
            <a:r>
              <a:rPr lang="en-NG" dirty="0">
                <a:solidFill>
                  <a:schemeClr val="tx1">
                    <a:lumMod val="75000"/>
                    <a:lumOff val="25000"/>
                  </a:schemeClr>
                </a:solidFill>
              </a:rPr>
              <a:t>Wholesale’, ‘In-Store’, ‘Online’</a:t>
            </a:r>
            <a:r>
              <a:rPr lang="en-NG" i="1" dirty="0">
                <a:solidFill>
                  <a:schemeClr val="tx1">
                    <a:lumMod val="75000"/>
                    <a:lumOff val="25000"/>
                  </a:schemeClr>
                </a:solidFill>
              </a:rPr>
              <a:t>);</a:t>
            </a:r>
          </a:p>
          <a:p>
            <a:pPr>
              <a:lnSpc>
                <a:spcPct val="150000"/>
              </a:lnSpc>
            </a:pPr>
            <a:endParaRPr lang="en-NG" i="1" dirty="0">
              <a:solidFill>
                <a:schemeClr val="tx1">
                  <a:lumMod val="75000"/>
                  <a:lumOff val="25000"/>
                </a:schemeClr>
              </a:solidFill>
            </a:endParaRPr>
          </a:p>
          <a:p>
            <a:pPr>
              <a:lnSpc>
                <a:spcPct val="150000"/>
              </a:lnSpc>
            </a:pPr>
            <a:r>
              <a:rPr lang="en-NG" b="1" dirty="0">
                <a:solidFill>
                  <a:schemeClr val="tx1">
                    <a:lumMod val="75000"/>
                    <a:lumOff val="25000"/>
                  </a:schemeClr>
                </a:solidFill>
              </a:rPr>
              <a:t>4.   BETWEEN</a:t>
            </a:r>
          </a:p>
          <a:p>
            <a:pPr>
              <a:lnSpc>
                <a:spcPct val="150000"/>
              </a:lnSpc>
            </a:pPr>
            <a:r>
              <a:rPr lang="en-NG" b="1" dirty="0">
                <a:solidFill>
                  <a:srgbClr val="F7881F"/>
                </a:solidFill>
              </a:rPr>
              <a:t>Example Scenario 1: </a:t>
            </a:r>
            <a:r>
              <a:rPr lang="en-NG" dirty="0">
                <a:solidFill>
                  <a:schemeClr val="tx1">
                    <a:lumMod val="75000"/>
                    <a:lumOff val="25000"/>
                  </a:schemeClr>
                </a:solidFill>
              </a:rPr>
              <a:t>Suppose we want to return orders having products with unit price between 500 and 1000</a:t>
            </a:r>
          </a:p>
          <a:p>
            <a:pPr>
              <a:lnSpc>
                <a:spcPct val="150000"/>
              </a:lnSpc>
            </a:pPr>
            <a:r>
              <a:rPr lang="en-NG" b="1" i="1" dirty="0">
                <a:solidFill>
                  <a:schemeClr val="tx1">
                    <a:lumMod val="75000"/>
                    <a:lumOff val="25000"/>
                  </a:schemeClr>
                </a:solidFill>
              </a:rPr>
              <a:t>Syntax: </a:t>
            </a:r>
            <a:r>
              <a:rPr lang="en-NG" i="1" dirty="0">
                <a:solidFill>
                  <a:schemeClr val="tx1">
                    <a:lumMod val="75000"/>
                    <a:lumOff val="25000"/>
                  </a:schemeClr>
                </a:solidFill>
              </a:rPr>
              <a:t>SELECT * FROM </a:t>
            </a:r>
            <a:r>
              <a:rPr lang="en-NG" i="1" dirty="0" err="1">
                <a:solidFill>
                  <a:schemeClr val="tx1">
                    <a:lumMod val="75000"/>
                    <a:lumOff val="25000"/>
                  </a:schemeClr>
                </a:solidFill>
              </a:rPr>
              <a:t>sales_order</a:t>
            </a:r>
            <a:r>
              <a:rPr lang="en-NG" i="1" dirty="0">
                <a:solidFill>
                  <a:schemeClr val="tx1">
                    <a:lumMod val="75000"/>
                    <a:lumOff val="25000"/>
                  </a:schemeClr>
                </a:solidFill>
              </a:rPr>
              <a:t> WHERE </a:t>
            </a:r>
            <a:r>
              <a:rPr lang="en-NG" i="1" dirty="0" err="1">
                <a:solidFill>
                  <a:schemeClr val="tx1">
                    <a:lumMod val="75000"/>
                    <a:lumOff val="25000"/>
                  </a:schemeClr>
                </a:solidFill>
              </a:rPr>
              <a:t>unit_price</a:t>
            </a:r>
            <a:r>
              <a:rPr lang="en-NG" i="1" dirty="0">
                <a:solidFill>
                  <a:schemeClr val="tx1">
                    <a:lumMod val="75000"/>
                    <a:lumOff val="25000"/>
                  </a:schemeClr>
                </a:solidFill>
              </a:rPr>
              <a:t> BETWEEN 500 AND 1000;</a:t>
            </a:r>
          </a:p>
          <a:p>
            <a:pPr>
              <a:lnSpc>
                <a:spcPct val="150000"/>
              </a:lnSpc>
            </a:pPr>
            <a:r>
              <a:rPr lang="en-NG" b="1" dirty="0">
                <a:solidFill>
                  <a:srgbClr val="F7881F"/>
                </a:solidFill>
              </a:rPr>
              <a:t>Example Scenario 2: </a:t>
            </a:r>
            <a:r>
              <a:rPr lang="en-NG" dirty="0">
                <a:solidFill>
                  <a:schemeClr val="tx1">
                    <a:lumMod val="75000"/>
                    <a:lumOff val="25000"/>
                  </a:schemeClr>
                </a:solidFill>
              </a:rPr>
              <a:t>Suppose we want to return orders made between 1st June, 2018 and 30th June, 2018</a:t>
            </a:r>
          </a:p>
          <a:p>
            <a:pPr>
              <a:lnSpc>
                <a:spcPct val="150000"/>
              </a:lnSpc>
            </a:pPr>
            <a:r>
              <a:rPr lang="en-NG" b="1" i="1" dirty="0">
                <a:solidFill>
                  <a:schemeClr val="tx1">
                    <a:lumMod val="75000"/>
                    <a:lumOff val="25000"/>
                  </a:schemeClr>
                </a:solidFill>
              </a:rPr>
              <a:t>Syntax: </a:t>
            </a:r>
            <a:r>
              <a:rPr lang="en-NG" i="1" dirty="0">
                <a:solidFill>
                  <a:schemeClr val="tx1">
                    <a:lumMod val="75000"/>
                    <a:lumOff val="25000"/>
                  </a:schemeClr>
                </a:solidFill>
              </a:rPr>
              <a:t>SELECT * FROM </a:t>
            </a:r>
            <a:r>
              <a:rPr lang="en-NG" i="1" dirty="0" err="1">
                <a:solidFill>
                  <a:schemeClr val="tx1">
                    <a:lumMod val="75000"/>
                    <a:lumOff val="25000"/>
                  </a:schemeClr>
                </a:solidFill>
              </a:rPr>
              <a:t>sales_order</a:t>
            </a:r>
            <a:r>
              <a:rPr lang="en-NG" i="1" dirty="0">
                <a:solidFill>
                  <a:schemeClr val="tx1">
                    <a:lumMod val="75000"/>
                    <a:lumOff val="25000"/>
                  </a:schemeClr>
                </a:solidFill>
              </a:rPr>
              <a:t> WHERE </a:t>
            </a:r>
            <a:r>
              <a:rPr lang="en-NG" i="1" dirty="0" err="1">
                <a:solidFill>
                  <a:schemeClr val="tx1">
                    <a:lumMod val="75000"/>
                    <a:lumOff val="25000"/>
                  </a:schemeClr>
                </a:solidFill>
              </a:rPr>
              <a:t>order_date</a:t>
            </a:r>
            <a:r>
              <a:rPr lang="en-NG" i="1" dirty="0">
                <a:solidFill>
                  <a:schemeClr val="tx1">
                    <a:lumMod val="75000"/>
                    <a:lumOff val="25000"/>
                  </a:schemeClr>
                </a:solidFill>
              </a:rPr>
              <a:t> BETWEEN ‘2018-06-01’ AND ‘2018-06-30’;</a:t>
            </a:r>
          </a:p>
        </p:txBody>
      </p:sp>
    </p:spTree>
    <p:extLst>
      <p:ext uri="{BB962C8B-B14F-4D97-AF65-F5344CB8AC3E}">
        <p14:creationId xmlns:p14="http://schemas.microsoft.com/office/powerpoint/2010/main" val="35260122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D30C-D7F2-184A-8011-2919537F126C}"/>
              </a:ext>
            </a:extLst>
          </p:cNvPr>
          <p:cNvSpPr/>
          <p:nvPr/>
        </p:nvSpPr>
        <p:spPr>
          <a:xfrm flipV="1">
            <a:off x="1" y="0"/>
            <a:ext cx="7129670" cy="152397"/>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33BE0E-E826-99A2-B535-027965681583}"/>
              </a:ext>
            </a:extLst>
          </p:cNvPr>
          <p:cNvSpPr/>
          <p:nvPr/>
        </p:nvSpPr>
        <p:spPr>
          <a:xfrm>
            <a:off x="5055704" y="6705600"/>
            <a:ext cx="7136296" cy="152400"/>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699A6-E7E3-83D2-FD1A-788EB856FDAF}"/>
              </a:ext>
            </a:extLst>
          </p:cNvPr>
          <p:cNvSpPr/>
          <p:nvPr/>
        </p:nvSpPr>
        <p:spPr>
          <a:xfrm>
            <a:off x="4419602" y="6705600"/>
            <a:ext cx="365760" cy="152400"/>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560D65-18D7-1C35-C437-4C8092798402}"/>
              </a:ext>
            </a:extLst>
          </p:cNvPr>
          <p:cNvSpPr/>
          <p:nvPr/>
        </p:nvSpPr>
        <p:spPr>
          <a:xfrm flipV="1">
            <a:off x="7368211" y="0"/>
            <a:ext cx="365760" cy="152396"/>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19404D1-4ACC-486F-8C09-5DB4902F6661}"/>
              </a:ext>
            </a:extLst>
          </p:cNvPr>
          <p:cNvSpPr txBox="1"/>
          <p:nvPr/>
        </p:nvSpPr>
        <p:spPr>
          <a:xfrm>
            <a:off x="281608" y="139144"/>
            <a:ext cx="11628783" cy="5312352"/>
          </a:xfrm>
          <a:prstGeom prst="rect">
            <a:avLst/>
          </a:prstGeom>
          <a:noFill/>
        </p:spPr>
        <p:txBody>
          <a:bodyPr wrap="square">
            <a:spAutoFit/>
          </a:bodyPr>
          <a:lstStyle/>
          <a:p>
            <a:pPr>
              <a:lnSpc>
                <a:spcPct val="200000"/>
              </a:lnSpc>
            </a:pPr>
            <a:r>
              <a:rPr lang="en-NG" b="1" dirty="0">
                <a:solidFill>
                  <a:srgbClr val="00CC00"/>
                </a:solidFill>
              </a:rPr>
              <a:t>Filtering in SQL</a:t>
            </a:r>
          </a:p>
          <a:p>
            <a:pPr>
              <a:lnSpc>
                <a:spcPct val="200000"/>
              </a:lnSpc>
            </a:pPr>
            <a:endParaRPr lang="en-NG" b="1" dirty="0">
              <a:solidFill>
                <a:srgbClr val="00CC00"/>
              </a:solidFill>
            </a:endParaRPr>
          </a:p>
          <a:p>
            <a:pPr>
              <a:lnSpc>
                <a:spcPct val="150000"/>
              </a:lnSpc>
            </a:pPr>
            <a:r>
              <a:rPr lang="en-NG" b="1" dirty="0">
                <a:solidFill>
                  <a:schemeClr val="tx1">
                    <a:lumMod val="75000"/>
                    <a:lumOff val="25000"/>
                  </a:schemeClr>
                </a:solidFill>
              </a:rPr>
              <a:t>5.   LIKE/</a:t>
            </a:r>
            <a:r>
              <a:rPr lang="en-GB" b="1" dirty="0">
                <a:solidFill>
                  <a:schemeClr val="tx1">
                    <a:lumMod val="75000"/>
                    <a:lumOff val="25000"/>
                  </a:schemeClr>
                </a:solidFill>
              </a:rPr>
              <a:t>I</a:t>
            </a:r>
            <a:r>
              <a:rPr lang="en-NG" b="1" dirty="0">
                <a:solidFill>
                  <a:schemeClr val="tx1">
                    <a:lumMod val="75000"/>
                    <a:lumOff val="25000"/>
                  </a:schemeClr>
                </a:solidFill>
              </a:rPr>
              <a:t>LIKE With Wildcards</a:t>
            </a:r>
            <a:r>
              <a:rPr lang="en-GB" b="1" dirty="0">
                <a:solidFill>
                  <a:schemeClr val="tx1">
                    <a:lumMod val="75000"/>
                    <a:lumOff val="25000"/>
                  </a:schemeClr>
                </a:solidFill>
              </a:rPr>
              <a:t> – ‘%’ and ‘_’</a:t>
            </a:r>
            <a:endParaRPr lang="en-NG" b="1" dirty="0">
              <a:solidFill>
                <a:schemeClr val="tx1">
                  <a:lumMod val="75000"/>
                  <a:lumOff val="25000"/>
                </a:schemeClr>
              </a:solidFill>
            </a:endParaRPr>
          </a:p>
          <a:p>
            <a:pPr>
              <a:lnSpc>
                <a:spcPct val="150000"/>
              </a:lnSpc>
            </a:pPr>
            <a:r>
              <a:rPr lang="en-US" dirty="0">
                <a:solidFill>
                  <a:schemeClr val="tx1">
                    <a:lumMod val="75000"/>
                    <a:lumOff val="25000"/>
                  </a:schemeClr>
                </a:solidFill>
              </a:rPr>
              <a:t>Wildcards are used with the LIKE and ILIKE operators to search for patterns in text.</a:t>
            </a:r>
            <a:endParaRPr lang="en-NG" dirty="0">
              <a:solidFill>
                <a:schemeClr val="tx1">
                  <a:lumMod val="75000"/>
                  <a:lumOff val="25000"/>
                </a:schemeClr>
              </a:solidFill>
            </a:endParaRPr>
          </a:p>
          <a:p>
            <a:pPr>
              <a:lnSpc>
                <a:spcPct val="150000"/>
              </a:lnSpc>
            </a:pPr>
            <a:r>
              <a:rPr lang="en-US" b="1" dirty="0">
                <a:solidFill>
                  <a:schemeClr val="tx1">
                    <a:lumMod val="75000"/>
                    <a:lumOff val="25000"/>
                  </a:schemeClr>
                </a:solidFill>
              </a:rPr>
              <a:t>LIKE:</a:t>
            </a:r>
            <a:r>
              <a:rPr lang="en-US" dirty="0">
                <a:solidFill>
                  <a:schemeClr val="tx1">
                    <a:lumMod val="75000"/>
                    <a:lumOff val="25000"/>
                  </a:schemeClr>
                </a:solidFill>
              </a:rPr>
              <a:t> Case-sensitive pattern matching.</a:t>
            </a:r>
          </a:p>
          <a:p>
            <a:pPr>
              <a:lnSpc>
                <a:spcPct val="150000"/>
              </a:lnSpc>
            </a:pPr>
            <a:r>
              <a:rPr lang="en-US" b="1" dirty="0">
                <a:solidFill>
                  <a:schemeClr val="tx1">
                    <a:lumMod val="75000"/>
                    <a:lumOff val="25000"/>
                  </a:schemeClr>
                </a:solidFill>
              </a:rPr>
              <a:t>ILIKE:</a:t>
            </a:r>
            <a:r>
              <a:rPr lang="en-US" dirty="0">
                <a:solidFill>
                  <a:schemeClr val="tx1">
                    <a:lumMod val="75000"/>
                    <a:lumOff val="25000"/>
                  </a:schemeClr>
                </a:solidFill>
              </a:rPr>
              <a:t> Case-insensitive pattern matching.</a:t>
            </a:r>
            <a:endParaRPr lang="en-NG" dirty="0">
              <a:solidFill>
                <a:schemeClr val="tx1">
                  <a:lumMod val="75000"/>
                  <a:lumOff val="25000"/>
                </a:schemeClr>
              </a:solidFill>
            </a:endParaRPr>
          </a:p>
          <a:p>
            <a:pPr>
              <a:lnSpc>
                <a:spcPct val="150000"/>
              </a:lnSpc>
            </a:pPr>
            <a:r>
              <a:rPr lang="en-NG" b="1" dirty="0">
                <a:solidFill>
                  <a:srgbClr val="F7881F"/>
                </a:solidFill>
              </a:rPr>
              <a:t>Example Scenario 1: </a:t>
            </a:r>
            <a:r>
              <a:rPr lang="en-NG" dirty="0">
                <a:solidFill>
                  <a:schemeClr val="tx1">
                    <a:lumMod val="75000"/>
                    <a:lumOff val="25000"/>
                  </a:schemeClr>
                </a:solidFill>
              </a:rPr>
              <a:t>Suppose we want to return </a:t>
            </a:r>
            <a:r>
              <a:rPr lang="en-GB" dirty="0">
                <a:solidFill>
                  <a:schemeClr val="tx1">
                    <a:lumMod val="75000"/>
                    <a:lumOff val="25000"/>
                  </a:schemeClr>
                </a:solidFill>
              </a:rPr>
              <a:t>the id of a customer whose name is Eminence Corp</a:t>
            </a:r>
            <a:endParaRPr lang="en-NG" dirty="0">
              <a:solidFill>
                <a:schemeClr val="tx1">
                  <a:lumMod val="75000"/>
                  <a:lumOff val="25000"/>
                </a:schemeClr>
              </a:solidFill>
            </a:endParaRPr>
          </a:p>
          <a:p>
            <a:pPr>
              <a:lnSpc>
                <a:spcPct val="150000"/>
              </a:lnSpc>
            </a:pPr>
            <a:r>
              <a:rPr lang="en-NG" b="1" i="1" dirty="0">
                <a:solidFill>
                  <a:schemeClr val="tx1">
                    <a:lumMod val="75000"/>
                    <a:lumOff val="25000"/>
                  </a:schemeClr>
                </a:solidFill>
              </a:rPr>
              <a:t>Syntax: </a:t>
            </a:r>
            <a:r>
              <a:rPr lang="en-NG" i="1" dirty="0">
                <a:solidFill>
                  <a:schemeClr val="tx1">
                    <a:lumMod val="75000"/>
                    <a:lumOff val="25000"/>
                  </a:schemeClr>
                </a:solidFill>
              </a:rPr>
              <a:t>SELECT * FROM </a:t>
            </a:r>
            <a:r>
              <a:rPr lang="en-GB" i="1" dirty="0">
                <a:solidFill>
                  <a:schemeClr val="tx1">
                    <a:lumMod val="75000"/>
                    <a:lumOff val="25000"/>
                  </a:schemeClr>
                </a:solidFill>
              </a:rPr>
              <a:t>customer </a:t>
            </a:r>
            <a:r>
              <a:rPr lang="en-NG" i="1" dirty="0">
                <a:solidFill>
                  <a:schemeClr val="tx1">
                    <a:lumMod val="75000"/>
                    <a:lumOff val="25000"/>
                  </a:schemeClr>
                </a:solidFill>
              </a:rPr>
              <a:t>WHERE </a:t>
            </a:r>
            <a:r>
              <a:rPr lang="en-GB" i="1" dirty="0" err="1">
                <a:solidFill>
                  <a:schemeClr val="tx1">
                    <a:lumMod val="75000"/>
                    <a:lumOff val="25000"/>
                  </a:schemeClr>
                </a:solidFill>
              </a:rPr>
              <a:t>customer_name</a:t>
            </a:r>
            <a:r>
              <a:rPr lang="en-GB" i="1" dirty="0">
                <a:solidFill>
                  <a:schemeClr val="tx1">
                    <a:lumMod val="75000"/>
                    <a:lumOff val="25000"/>
                  </a:schemeClr>
                </a:solidFill>
              </a:rPr>
              <a:t> LIKE ‘Eminence Corp’</a:t>
            </a:r>
            <a:r>
              <a:rPr lang="en-NG" i="1" dirty="0">
                <a:solidFill>
                  <a:schemeClr val="tx1">
                    <a:lumMod val="75000"/>
                    <a:lumOff val="25000"/>
                  </a:schemeClr>
                </a:solidFill>
              </a:rPr>
              <a:t>;</a:t>
            </a:r>
          </a:p>
          <a:p>
            <a:pPr>
              <a:lnSpc>
                <a:spcPct val="150000"/>
              </a:lnSpc>
            </a:pPr>
            <a:r>
              <a:rPr lang="en-NG" b="1" dirty="0">
                <a:solidFill>
                  <a:srgbClr val="F7881F"/>
                </a:solidFill>
              </a:rPr>
              <a:t>Example Scenario 2: </a:t>
            </a:r>
            <a:r>
              <a:rPr lang="en-NG" dirty="0">
                <a:solidFill>
                  <a:schemeClr val="tx1">
                    <a:lumMod val="75000"/>
                    <a:lumOff val="25000"/>
                  </a:schemeClr>
                </a:solidFill>
              </a:rPr>
              <a:t>Suppose we want to return </a:t>
            </a:r>
            <a:r>
              <a:rPr lang="en-GB" dirty="0">
                <a:solidFill>
                  <a:schemeClr val="tx1">
                    <a:lumMod val="75000"/>
                    <a:lumOff val="25000"/>
                  </a:schemeClr>
                </a:solidFill>
              </a:rPr>
              <a:t>customers having Group in their name</a:t>
            </a:r>
            <a:endParaRPr lang="en-NG" dirty="0">
              <a:solidFill>
                <a:schemeClr val="tx1">
                  <a:lumMod val="75000"/>
                  <a:lumOff val="25000"/>
                </a:schemeClr>
              </a:solidFill>
            </a:endParaRPr>
          </a:p>
          <a:p>
            <a:pPr>
              <a:lnSpc>
                <a:spcPct val="150000"/>
              </a:lnSpc>
            </a:pPr>
            <a:r>
              <a:rPr lang="en-NG" b="1" i="1" dirty="0">
                <a:solidFill>
                  <a:schemeClr val="tx1">
                    <a:lumMod val="75000"/>
                    <a:lumOff val="25000"/>
                  </a:schemeClr>
                </a:solidFill>
              </a:rPr>
              <a:t>Syntax: </a:t>
            </a:r>
            <a:r>
              <a:rPr lang="en-NG" i="1" dirty="0">
                <a:solidFill>
                  <a:schemeClr val="tx1">
                    <a:lumMod val="75000"/>
                    <a:lumOff val="25000"/>
                  </a:schemeClr>
                </a:solidFill>
              </a:rPr>
              <a:t>SELECT * FROM </a:t>
            </a:r>
            <a:r>
              <a:rPr lang="en-GB" i="1" dirty="0">
                <a:solidFill>
                  <a:schemeClr val="tx1">
                    <a:lumMod val="75000"/>
                    <a:lumOff val="25000"/>
                  </a:schemeClr>
                </a:solidFill>
              </a:rPr>
              <a:t>customer </a:t>
            </a:r>
            <a:r>
              <a:rPr lang="en-NG" i="1" dirty="0">
                <a:solidFill>
                  <a:schemeClr val="tx1">
                    <a:lumMod val="75000"/>
                    <a:lumOff val="25000"/>
                  </a:schemeClr>
                </a:solidFill>
              </a:rPr>
              <a:t>WHERE </a:t>
            </a:r>
            <a:r>
              <a:rPr lang="en-GB" i="1" dirty="0" err="1">
                <a:solidFill>
                  <a:schemeClr val="tx1">
                    <a:lumMod val="75000"/>
                    <a:lumOff val="25000"/>
                  </a:schemeClr>
                </a:solidFill>
              </a:rPr>
              <a:t>customer_name</a:t>
            </a:r>
            <a:r>
              <a:rPr lang="en-GB" i="1" dirty="0">
                <a:solidFill>
                  <a:schemeClr val="tx1">
                    <a:lumMod val="75000"/>
                    <a:lumOff val="25000"/>
                  </a:schemeClr>
                </a:solidFill>
              </a:rPr>
              <a:t> LIKE ‘%Group%’</a:t>
            </a:r>
            <a:r>
              <a:rPr lang="en-NG" i="1" dirty="0">
                <a:solidFill>
                  <a:schemeClr val="tx1">
                    <a:lumMod val="75000"/>
                    <a:lumOff val="25000"/>
                  </a:schemeClr>
                </a:solidFill>
              </a:rPr>
              <a:t>;</a:t>
            </a:r>
          </a:p>
          <a:p>
            <a:pPr>
              <a:lnSpc>
                <a:spcPct val="150000"/>
              </a:lnSpc>
            </a:pPr>
            <a:r>
              <a:rPr lang="en-NG" b="1" dirty="0">
                <a:solidFill>
                  <a:srgbClr val="F7881F"/>
                </a:solidFill>
              </a:rPr>
              <a:t>Example Scenario 3: </a:t>
            </a:r>
            <a:r>
              <a:rPr lang="en-NG" dirty="0">
                <a:solidFill>
                  <a:schemeClr val="tx1">
                    <a:lumMod val="75000"/>
                    <a:lumOff val="25000"/>
                  </a:schemeClr>
                </a:solidFill>
              </a:rPr>
              <a:t>Suppose we want to return </a:t>
            </a:r>
            <a:r>
              <a:rPr lang="en-GB" dirty="0">
                <a:solidFill>
                  <a:schemeClr val="tx1">
                    <a:lumMod val="75000"/>
                    <a:lumOff val="25000"/>
                  </a:schemeClr>
                </a:solidFill>
              </a:rPr>
              <a:t>the information of cities that begin with letter A</a:t>
            </a:r>
            <a:endParaRPr lang="en-NG" dirty="0">
              <a:solidFill>
                <a:schemeClr val="tx1">
                  <a:lumMod val="75000"/>
                  <a:lumOff val="25000"/>
                </a:schemeClr>
              </a:solidFill>
            </a:endParaRPr>
          </a:p>
          <a:p>
            <a:pPr>
              <a:lnSpc>
                <a:spcPct val="150000"/>
              </a:lnSpc>
            </a:pPr>
            <a:r>
              <a:rPr lang="en-NG" b="1" i="1" dirty="0">
                <a:solidFill>
                  <a:schemeClr val="tx1">
                    <a:lumMod val="75000"/>
                    <a:lumOff val="25000"/>
                  </a:schemeClr>
                </a:solidFill>
              </a:rPr>
              <a:t>Syntax: </a:t>
            </a:r>
            <a:r>
              <a:rPr lang="en-NG" i="1" dirty="0">
                <a:solidFill>
                  <a:schemeClr val="tx1">
                    <a:lumMod val="75000"/>
                    <a:lumOff val="25000"/>
                  </a:schemeClr>
                </a:solidFill>
              </a:rPr>
              <a:t>SELECT * FROM </a:t>
            </a:r>
            <a:r>
              <a:rPr lang="en-GB" i="1" dirty="0">
                <a:solidFill>
                  <a:schemeClr val="tx1">
                    <a:lumMod val="75000"/>
                    <a:lumOff val="25000"/>
                  </a:schemeClr>
                </a:solidFill>
              </a:rPr>
              <a:t>location WHERE </a:t>
            </a:r>
            <a:r>
              <a:rPr lang="en-GB" i="1" dirty="0" err="1">
                <a:solidFill>
                  <a:schemeClr val="tx1">
                    <a:lumMod val="75000"/>
                    <a:lumOff val="25000"/>
                  </a:schemeClr>
                </a:solidFill>
              </a:rPr>
              <a:t>city_name</a:t>
            </a:r>
            <a:r>
              <a:rPr lang="en-GB" i="1" dirty="0">
                <a:solidFill>
                  <a:schemeClr val="tx1">
                    <a:lumMod val="75000"/>
                    <a:lumOff val="25000"/>
                  </a:schemeClr>
                </a:solidFill>
              </a:rPr>
              <a:t> LIKE ‘A%’</a:t>
            </a:r>
            <a:r>
              <a:rPr lang="en-NG" i="1" dirty="0">
                <a:solidFill>
                  <a:schemeClr val="tx1">
                    <a:lumMod val="75000"/>
                    <a:lumOff val="25000"/>
                  </a:schemeClr>
                </a:solidFill>
              </a:rPr>
              <a:t>;</a:t>
            </a:r>
          </a:p>
        </p:txBody>
      </p:sp>
    </p:spTree>
    <p:extLst>
      <p:ext uri="{BB962C8B-B14F-4D97-AF65-F5344CB8AC3E}">
        <p14:creationId xmlns:p14="http://schemas.microsoft.com/office/powerpoint/2010/main" val="19224273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D30C-D7F2-184A-8011-2919537F126C}"/>
              </a:ext>
            </a:extLst>
          </p:cNvPr>
          <p:cNvSpPr/>
          <p:nvPr/>
        </p:nvSpPr>
        <p:spPr>
          <a:xfrm flipV="1">
            <a:off x="1" y="0"/>
            <a:ext cx="7129670" cy="152397"/>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33BE0E-E826-99A2-B535-027965681583}"/>
              </a:ext>
            </a:extLst>
          </p:cNvPr>
          <p:cNvSpPr/>
          <p:nvPr/>
        </p:nvSpPr>
        <p:spPr>
          <a:xfrm>
            <a:off x="5055704" y="6705600"/>
            <a:ext cx="7136296" cy="152400"/>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699A6-E7E3-83D2-FD1A-788EB856FDAF}"/>
              </a:ext>
            </a:extLst>
          </p:cNvPr>
          <p:cNvSpPr/>
          <p:nvPr/>
        </p:nvSpPr>
        <p:spPr>
          <a:xfrm>
            <a:off x="4419602" y="6705600"/>
            <a:ext cx="365760" cy="152400"/>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560D65-18D7-1C35-C437-4C8092798402}"/>
              </a:ext>
            </a:extLst>
          </p:cNvPr>
          <p:cNvSpPr/>
          <p:nvPr/>
        </p:nvSpPr>
        <p:spPr>
          <a:xfrm flipV="1">
            <a:off x="7368211" y="0"/>
            <a:ext cx="365760" cy="152396"/>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19404D1-4ACC-486F-8C09-5DB4902F6661}"/>
              </a:ext>
            </a:extLst>
          </p:cNvPr>
          <p:cNvSpPr txBox="1"/>
          <p:nvPr/>
        </p:nvSpPr>
        <p:spPr>
          <a:xfrm>
            <a:off x="281608" y="152396"/>
            <a:ext cx="11628783" cy="4481355"/>
          </a:xfrm>
          <a:prstGeom prst="rect">
            <a:avLst/>
          </a:prstGeom>
          <a:noFill/>
        </p:spPr>
        <p:txBody>
          <a:bodyPr wrap="square">
            <a:spAutoFit/>
          </a:bodyPr>
          <a:lstStyle/>
          <a:p>
            <a:pPr>
              <a:lnSpc>
                <a:spcPct val="200000"/>
              </a:lnSpc>
            </a:pPr>
            <a:r>
              <a:rPr lang="en-NG" b="1" dirty="0">
                <a:solidFill>
                  <a:srgbClr val="00CC00"/>
                </a:solidFill>
              </a:rPr>
              <a:t>Filtering in SQL</a:t>
            </a:r>
          </a:p>
          <a:p>
            <a:pPr>
              <a:lnSpc>
                <a:spcPct val="200000"/>
              </a:lnSpc>
            </a:pPr>
            <a:endParaRPr lang="en-NG" b="1" dirty="0">
              <a:solidFill>
                <a:srgbClr val="00CC00"/>
              </a:solidFill>
            </a:endParaRPr>
          </a:p>
          <a:p>
            <a:pPr>
              <a:lnSpc>
                <a:spcPct val="150000"/>
              </a:lnSpc>
            </a:pPr>
            <a:r>
              <a:rPr lang="en-NG" b="1" dirty="0">
                <a:solidFill>
                  <a:srgbClr val="F7881F"/>
                </a:solidFill>
              </a:rPr>
              <a:t>Example Scenario </a:t>
            </a:r>
            <a:r>
              <a:rPr lang="en-GB" b="1" dirty="0">
                <a:solidFill>
                  <a:srgbClr val="F7881F"/>
                </a:solidFill>
              </a:rPr>
              <a:t>4</a:t>
            </a:r>
            <a:r>
              <a:rPr lang="en-NG" b="1" dirty="0">
                <a:solidFill>
                  <a:srgbClr val="F7881F"/>
                </a:solidFill>
              </a:rPr>
              <a:t>: </a:t>
            </a:r>
            <a:r>
              <a:rPr lang="en-NG" dirty="0">
                <a:solidFill>
                  <a:schemeClr val="tx1">
                    <a:lumMod val="75000"/>
                    <a:lumOff val="25000"/>
                  </a:schemeClr>
                </a:solidFill>
              </a:rPr>
              <a:t>Suppose we want to return </a:t>
            </a:r>
            <a:r>
              <a:rPr lang="en-GB" dirty="0">
                <a:solidFill>
                  <a:schemeClr val="tx1">
                    <a:lumMod val="75000"/>
                    <a:lumOff val="25000"/>
                  </a:schemeClr>
                </a:solidFill>
              </a:rPr>
              <a:t>the information of cities that end with the letter e</a:t>
            </a:r>
            <a:endParaRPr lang="en-NG" dirty="0">
              <a:solidFill>
                <a:schemeClr val="tx1">
                  <a:lumMod val="75000"/>
                  <a:lumOff val="25000"/>
                </a:schemeClr>
              </a:solidFill>
            </a:endParaRPr>
          </a:p>
          <a:p>
            <a:pPr>
              <a:lnSpc>
                <a:spcPct val="150000"/>
              </a:lnSpc>
            </a:pPr>
            <a:r>
              <a:rPr lang="en-NG" b="1" i="1" dirty="0">
                <a:solidFill>
                  <a:schemeClr val="tx1">
                    <a:lumMod val="75000"/>
                    <a:lumOff val="25000"/>
                  </a:schemeClr>
                </a:solidFill>
              </a:rPr>
              <a:t>Syntax: </a:t>
            </a:r>
            <a:r>
              <a:rPr lang="en-NG" i="1" dirty="0">
                <a:solidFill>
                  <a:schemeClr val="tx1">
                    <a:lumMod val="75000"/>
                    <a:lumOff val="25000"/>
                  </a:schemeClr>
                </a:solidFill>
              </a:rPr>
              <a:t>SELECT * FROM </a:t>
            </a:r>
            <a:r>
              <a:rPr lang="en-GB" i="1" dirty="0">
                <a:solidFill>
                  <a:schemeClr val="tx1">
                    <a:lumMod val="75000"/>
                    <a:lumOff val="25000"/>
                  </a:schemeClr>
                </a:solidFill>
              </a:rPr>
              <a:t>location WHERE </a:t>
            </a:r>
            <a:r>
              <a:rPr lang="en-GB" i="1" dirty="0" err="1">
                <a:solidFill>
                  <a:schemeClr val="tx1">
                    <a:lumMod val="75000"/>
                    <a:lumOff val="25000"/>
                  </a:schemeClr>
                </a:solidFill>
              </a:rPr>
              <a:t>city_name</a:t>
            </a:r>
            <a:r>
              <a:rPr lang="en-GB" i="1" dirty="0">
                <a:solidFill>
                  <a:schemeClr val="tx1">
                    <a:lumMod val="75000"/>
                    <a:lumOff val="25000"/>
                  </a:schemeClr>
                </a:solidFill>
              </a:rPr>
              <a:t> LIKE ‘%e’</a:t>
            </a:r>
            <a:r>
              <a:rPr lang="en-NG" i="1" dirty="0">
                <a:solidFill>
                  <a:schemeClr val="tx1">
                    <a:lumMod val="75000"/>
                    <a:lumOff val="25000"/>
                  </a:schemeClr>
                </a:solidFill>
              </a:rPr>
              <a:t>;</a:t>
            </a:r>
          </a:p>
          <a:p>
            <a:pPr>
              <a:lnSpc>
                <a:spcPct val="150000"/>
              </a:lnSpc>
            </a:pPr>
            <a:r>
              <a:rPr lang="en-NG" b="1" dirty="0">
                <a:solidFill>
                  <a:srgbClr val="F7881F"/>
                </a:solidFill>
              </a:rPr>
              <a:t>Example Scenario </a:t>
            </a:r>
            <a:r>
              <a:rPr lang="en-GB" b="1" dirty="0">
                <a:solidFill>
                  <a:srgbClr val="F7881F"/>
                </a:solidFill>
              </a:rPr>
              <a:t>5</a:t>
            </a:r>
            <a:r>
              <a:rPr lang="en-NG" b="1" dirty="0">
                <a:solidFill>
                  <a:srgbClr val="F7881F"/>
                </a:solidFill>
              </a:rPr>
              <a:t>: </a:t>
            </a:r>
            <a:r>
              <a:rPr lang="en-NG" dirty="0">
                <a:solidFill>
                  <a:schemeClr val="tx1">
                    <a:lumMod val="75000"/>
                    <a:lumOff val="25000"/>
                  </a:schemeClr>
                </a:solidFill>
              </a:rPr>
              <a:t>Suppose we want to return </a:t>
            </a:r>
            <a:r>
              <a:rPr lang="en-GB" dirty="0">
                <a:solidFill>
                  <a:schemeClr val="tx1">
                    <a:lumMod val="75000"/>
                    <a:lumOff val="25000"/>
                  </a:schemeClr>
                </a:solidFill>
              </a:rPr>
              <a:t>the information of cities having the letters </a:t>
            </a:r>
            <a:r>
              <a:rPr lang="en-GB" dirty="0" err="1">
                <a:solidFill>
                  <a:schemeClr val="tx1">
                    <a:lumMod val="75000"/>
                    <a:lumOff val="25000"/>
                  </a:schemeClr>
                </a:solidFill>
              </a:rPr>
              <a:t>en</a:t>
            </a:r>
            <a:r>
              <a:rPr lang="en-GB" dirty="0">
                <a:solidFill>
                  <a:schemeClr val="tx1">
                    <a:lumMod val="75000"/>
                    <a:lumOff val="25000"/>
                  </a:schemeClr>
                </a:solidFill>
              </a:rPr>
              <a:t> anywhere in their name</a:t>
            </a:r>
            <a:endParaRPr lang="en-NG" dirty="0">
              <a:solidFill>
                <a:schemeClr val="tx1">
                  <a:lumMod val="75000"/>
                  <a:lumOff val="25000"/>
                </a:schemeClr>
              </a:solidFill>
            </a:endParaRPr>
          </a:p>
          <a:p>
            <a:pPr>
              <a:lnSpc>
                <a:spcPct val="150000"/>
              </a:lnSpc>
            </a:pPr>
            <a:r>
              <a:rPr lang="en-NG" b="1" i="1" dirty="0">
                <a:solidFill>
                  <a:schemeClr val="tx1">
                    <a:lumMod val="75000"/>
                    <a:lumOff val="25000"/>
                  </a:schemeClr>
                </a:solidFill>
              </a:rPr>
              <a:t>Syntax: </a:t>
            </a:r>
            <a:r>
              <a:rPr lang="en-NG" i="1" dirty="0">
                <a:solidFill>
                  <a:schemeClr val="tx1">
                    <a:lumMod val="75000"/>
                    <a:lumOff val="25000"/>
                  </a:schemeClr>
                </a:solidFill>
              </a:rPr>
              <a:t>SELECT * FROM </a:t>
            </a:r>
            <a:r>
              <a:rPr lang="en-GB" i="1" dirty="0">
                <a:solidFill>
                  <a:schemeClr val="tx1">
                    <a:lumMod val="75000"/>
                    <a:lumOff val="25000"/>
                  </a:schemeClr>
                </a:solidFill>
              </a:rPr>
              <a:t>location WHERE </a:t>
            </a:r>
            <a:r>
              <a:rPr lang="en-GB" i="1" dirty="0" err="1">
                <a:solidFill>
                  <a:schemeClr val="tx1">
                    <a:lumMod val="75000"/>
                    <a:lumOff val="25000"/>
                  </a:schemeClr>
                </a:solidFill>
              </a:rPr>
              <a:t>city_name</a:t>
            </a:r>
            <a:r>
              <a:rPr lang="en-GB" i="1" dirty="0">
                <a:solidFill>
                  <a:schemeClr val="tx1">
                    <a:lumMod val="75000"/>
                    <a:lumOff val="25000"/>
                  </a:schemeClr>
                </a:solidFill>
              </a:rPr>
              <a:t> ILIKE ‘%</a:t>
            </a:r>
            <a:r>
              <a:rPr lang="en-GB" i="1" dirty="0" err="1">
                <a:solidFill>
                  <a:schemeClr val="tx1">
                    <a:lumMod val="75000"/>
                    <a:lumOff val="25000"/>
                  </a:schemeClr>
                </a:solidFill>
              </a:rPr>
              <a:t>en</a:t>
            </a:r>
            <a:r>
              <a:rPr lang="en-GB" i="1" dirty="0">
                <a:solidFill>
                  <a:schemeClr val="tx1">
                    <a:lumMod val="75000"/>
                    <a:lumOff val="25000"/>
                  </a:schemeClr>
                </a:solidFill>
              </a:rPr>
              <a:t>%’</a:t>
            </a:r>
            <a:r>
              <a:rPr lang="en-NG" i="1" dirty="0">
                <a:solidFill>
                  <a:schemeClr val="tx1">
                    <a:lumMod val="75000"/>
                    <a:lumOff val="25000"/>
                  </a:schemeClr>
                </a:solidFill>
              </a:rPr>
              <a:t>;</a:t>
            </a:r>
          </a:p>
          <a:p>
            <a:pPr>
              <a:lnSpc>
                <a:spcPct val="150000"/>
              </a:lnSpc>
            </a:pPr>
            <a:r>
              <a:rPr lang="en-NG" b="1" dirty="0">
                <a:solidFill>
                  <a:srgbClr val="F7881F"/>
                </a:solidFill>
              </a:rPr>
              <a:t>Example Scenario </a:t>
            </a:r>
            <a:r>
              <a:rPr lang="en-GB" b="1" dirty="0">
                <a:solidFill>
                  <a:srgbClr val="F7881F"/>
                </a:solidFill>
              </a:rPr>
              <a:t>6</a:t>
            </a:r>
            <a:r>
              <a:rPr lang="en-NG" b="1" dirty="0">
                <a:solidFill>
                  <a:srgbClr val="F7881F"/>
                </a:solidFill>
              </a:rPr>
              <a:t>: </a:t>
            </a:r>
            <a:r>
              <a:rPr lang="en-NG" dirty="0">
                <a:solidFill>
                  <a:schemeClr val="tx1">
                    <a:lumMod val="75000"/>
                    <a:lumOff val="25000"/>
                  </a:schemeClr>
                </a:solidFill>
              </a:rPr>
              <a:t>Suppose we want to return </a:t>
            </a:r>
            <a:r>
              <a:rPr lang="en-GB" dirty="0">
                <a:solidFill>
                  <a:schemeClr val="tx1">
                    <a:lumMod val="75000"/>
                    <a:lumOff val="25000"/>
                  </a:schemeClr>
                </a:solidFill>
              </a:rPr>
              <a:t>the information of 5-letters word cities</a:t>
            </a:r>
            <a:endParaRPr lang="en-NG" dirty="0">
              <a:solidFill>
                <a:schemeClr val="tx1">
                  <a:lumMod val="75000"/>
                  <a:lumOff val="25000"/>
                </a:schemeClr>
              </a:solidFill>
            </a:endParaRPr>
          </a:p>
          <a:p>
            <a:pPr>
              <a:lnSpc>
                <a:spcPct val="150000"/>
              </a:lnSpc>
            </a:pPr>
            <a:r>
              <a:rPr lang="en-NG" b="1" i="1" dirty="0">
                <a:solidFill>
                  <a:schemeClr val="tx1">
                    <a:lumMod val="75000"/>
                    <a:lumOff val="25000"/>
                  </a:schemeClr>
                </a:solidFill>
              </a:rPr>
              <a:t>Syntax: </a:t>
            </a:r>
            <a:r>
              <a:rPr lang="en-NG" i="1" dirty="0">
                <a:solidFill>
                  <a:schemeClr val="tx1">
                    <a:lumMod val="75000"/>
                    <a:lumOff val="25000"/>
                  </a:schemeClr>
                </a:solidFill>
              </a:rPr>
              <a:t>SELECT * FROM </a:t>
            </a:r>
            <a:r>
              <a:rPr lang="en-GB" i="1" dirty="0">
                <a:solidFill>
                  <a:schemeClr val="tx1">
                    <a:lumMod val="75000"/>
                    <a:lumOff val="25000"/>
                  </a:schemeClr>
                </a:solidFill>
              </a:rPr>
              <a:t>location WHERE </a:t>
            </a:r>
            <a:r>
              <a:rPr lang="en-GB" i="1" dirty="0" err="1">
                <a:solidFill>
                  <a:schemeClr val="tx1">
                    <a:lumMod val="75000"/>
                    <a:lumOff val="25000"/>
                  </a:schemeClr>
                </a:solidFill>
              </a:rPr>
              <a:t>city_name</a:t>
            </a:r>
            <a:r>
              <a:rPr lang="en-GB" i="1" dirty="0">
                <a:solidFill>
                  <a:schemeClr val="tx1">
                    <a:lumMod val="75000"/>
                    <a:lumOff val="25000"/>
                  </a:schemeClr>
                </a:solidFill>
              </a:rPr>
              <a:t> LIKE ‘_____’</a:t>
            </a:r>
            <a:r>
              <a:rPr lang="en-NG" i="1" dirty="0">
                <a:solidFill>
                  <a:schemeClr val="tx1">
                    <a:lumMod val="75000"/>
                    <a:lumOff val="25000"/>
                  </a:schemeClr>
                </a:solidFill>
              </a:rPr>
              <a:t>;</a:t>
            </a:r>
            <a:endParaRPr lang="en-GB" i="1" dirty="0">
              <a:solidFill>
                <a:schemeClr val="tx1">
                  <a:lumMod val="75000"/>
                  <a:lumOff val="25000"/>
                </a:schemeClr>
              </a:solidFill>
            </a:endParaRPr>
          </a:p>
          <a:p>
            <a:pPr>
              <a:lnSpc>
                <a:spcPct val="150000"/>
              </a:lnSpc>
            </a:pPr>
            <a:r>
              <a:rPr lang="en-NG" b="1" dirty="0">
                <a:solidFill>
                  <a:srgbClr val="F7881F"/>
                </a:solidFill>
              </a:rPr>
              <a:t>Example Scenario </a:t>
            </a:r>
            <a:r>
              <a:rPr lang="en-GB" b="1" dirty="0">
                <a:solidFill>
                  <a:srgbClr val="F7881F"/>
                </a:solidFill>
              </a:rPr>
              <a:t>7</a:t>
            </a:r>
            <a:r>
              <a:rPr lang="en-NG" b="1" dirty="0">
                <a:solidFill>
                  <a:srgbClr val="F7881F"/>
                </a:solidFill>
              </a:rPr>
              <a:t>: </a:t>
            </a:r>
            <a:r>
              <a:rPr lang="en-NG" dirty="0">
                <a:solidFill>
                  <a:schemeClr val="tx1">
                    <a:lumMod val="75000"/>
                    <a:lumOff val="25000"/>
                  </a:schemeClr>
                </a:solidFill>
              </a:rPr>
              <a:t>Suppose we want to return </a:t>
            </a:r>
            <a:r>
              <a:rPr lang="en-GB" dirty="0">
                <a:solidFill>
                  <a:schemeClr val="tx1">
                    <a:lumMod val="75000"/>
                    <a:lumOff val="25000"/>
                  </a:schemeClr>
                </a:solidFill>
              </a:rPr>
              <a:t>the information of cities having 7 letters beginning with C</a:t>
            </a:r>
            <a:endParaRPr lang="en-NG" dirty="0">
              <a:solidFill>
                <a:schemeClr val="tx1">
                  <a:lumMod val="75000"/>
                  <a:lumOff val="25000"/>
                </a:schemeClr>
              </a:solidFill>
            </a:endParaRPr>
          </a:p>
          <a:p>
            <a:pPr>
              <a:lnSpc>
                <a:spcPct val="150000"/>
              </a:lnSpc>
            </a:pPr>
            <a:r>
              <a:rPr lang="en-NG" b="1" i="1" dirty="0">
                <a:solidFill>
                  <a:schemeClr val="tx1">
                    <a:lumMod val="75000"/>
                    <a:lumOff val="25000"/>
                  </a:schemeClr>
                </a:solidFill>
              </a:rPr>
              <a:t>Syntax: </a:t>
            </a:r>
            <a:r>
              <a:rPr lang="en-NG" i="1" dirty="0">
                <a:solidFill>
                  <a:schemeClr val="tx1">
                    <a:lumMod val="75000"/>
                    <a:lumOff val="25000"/>
                  </a:schemeClr>
                </a:solidFill>
              </a:rPr>
              <a:t>SELECT * FROM </a:t>
            </a:r>
            <a:r>
              <a:rPr lang="en-GB" i="1" dirty="0">
                <a:solidFill>
                  <a:schemeClr val="tx1">
                    <a:lumMod val="75000"/>
                    <a:lumOff val="25000"/>
                  </a:schemeClr>
                </a:solidFill>
              </a:rPr>
              <a:t>location WHERE </a:t>
            </a:r>
            <a:r>
              <a:rPr lang="en-GB" i="1" dirty="0" err="1">
                <a:solidFill>
                  <a:schemeClr val="tx1">
                    <a:lumMod val="75000"/>
                    <a:lumOff val="25000"/>
                  </a:schemeClr>
                </a:solidFill>
              </a:rPr>
              <a:t>city_name</a:t>
            </a:r>
            <a:r>
              <a:rPr lang="en-GB" i="1" dirty="0">
                <a:solidFill>
                  <a:schemeClr val="tx1">
                    <a:lumMod val="75000"/>
                    <a:lumOff val="25000"/>
                  </a:schemeClr>
                </a:solidFill>
              </a:rPr>
              <a:t> LIKE ‘C______’</a:t>
            </a:r>
            <a:r>
              <a:rPr lang="en-NG" i="1" dirty="0">
                <a:solidFill>
                  <a:schemeClr val="tx1">
                    <a:lumMod val="75000"/>
                    <a:lumOff val="25000"/>
                  </a:schemeClr>
                </a:solidFill>
              </a:rPr>
              <a:t>;</a:t>
            </a:r>
          </a:p>
        </p:txBody>
      </p:sp>
    </p:spTree>
    <p:extLst>
      <p:ext uri="{BB962C8B-B14F-4D97-AF65-F5344CB8AC3E}">
        <p14:creationId xmlns:p14="http://schemas.microsoft.com/office/powerpoint/2010/main" val="29273197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D30C-D7F2-184A-8011-2919537F126C}"/>
              </a:ext>
            </a:extLst>
          </p:cNvPr>
          <p:cNvSpPr/>
          <p:nvPr/>
        </p:nvSpPr>
        <p:spPr>
          <a:xfrm flipV="1">
            <a:off x="1" y="0"/>
            <a:ext cx="7129670" cy="152397"/>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33BE0E-E826-99A2-B535-027965681583}"/>
              </a:ext>
            </a:extLst>
          </p:cNvPr>
          <p:cNvSpPr/>
          <p:nvPr/>
        </p:nvSpPr>
        <p:spPr>
          <a:xfrm>
            <a:off x="5055704" y="6705600"/>
            <a:ext cx="7136296" cy="152400"/>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699A6-E7E3-83D2-FD1A-788EB856FDAF}"/>
              </a:ext>
            </a:extLst>
          </p:cNvPr>
          <p:cNvSpPr/>
          <p:nvPr/>
        </p:nvSpPr>
        <p:spPr>
          <a:xfrm>
            <a:off x="4419602" y="6705600"/>
            <a:ext cx="365760" cy="152400"/>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560D65-18D7-1C35-C437-4C8092798402}"/>
              </a:ext>
            </a:extLst>
          </p:cNvPr>
          <p:cNvSpPr/>
          <p:nvPr/>
        </p:nvSpPr>
        <p:spPr>
          <a:xfrm flipV="1">
            <a:off x="7368211" y="0"/>
            <a:ext cx="365760" cy="152396"/>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70378A9-1C0D-4DAC-AE4F-9C91C26E6E4E}"/>
              </a:ext>
            </a:extLst>
          </p:cNvPr>
          <p:cNvSpPr txBox="1"/>
          <p:nvPr/>
        </p:nvSpPr>
        <p:spPr>
          <a:xfrm>
            <a:off x="281608" y="152396"/>
            <a:ext cx="11628783" cy="4896853"/>
          </a:xfrm>
          <a:prstGeom prst="rect">
            <a:avLst/>
          </a:prstGeom>
          <a:noFill/>
        </p:spPr>
        <p:txBody>
          <a:bodyPr wrap="square">
            <a:spAutoFit/>
          </a:bodyPr>
          <a:lstStyle/>
          <a:p>
            <a:pPr>
              <a:lnSpc>
                <a:spcPct val="200000"/>
              </a:lnSpc>
            </a:pPr>
            <a:r>
              <a:rPr lang="en-NG" b="1" dirty="0">
                <a:solidFill>
                  <a:srgbClr val="00CC00"/>
                </a:solidFill>
              </a:rPr>
              <a:t>Date Formatting</a:t>
            </a:r>
            <a:endParaRPr lang="en-GB" b="1" dirty="0">
              <a:solidFill>
                <a:srgbClr val="00CC00"/>
              </a:solidFill>
            </a:endParaRPr>
          </a:p>
          <a:p>
            <a:pPr>
              <a:lnSpc>
                <a:spcPct val="200000"/>
              </a:lnSpc>
            </a:pPr>
            <a:r>
              <a:rPr lang="en-US" dirty="0">
                <a:solidFill>
                  <a:schemeClr val="tx1">
                    <a:lumMod val="75000"/>
                    <a:lumOff val="25000"/>
                  </a:schemeClr>
                </a:solidFill>
              </a:rPr>
              <a:t>You can format dates using the </a:t>
            </a:r>
            <a:r>
              <a:rPr lang="en-US" b="1" dirty="0">
                <a:solidFill>
                  <a:schemeClr val="tx1">
                    <a:lumMod val="75000"/>
                    <a:lumOff val="25000"/>
                  </a:schemeClr>
                </a:solidFill>
              </a:rPr>
              <a:t>TO_CHAR</a:t>
            </a:r>
            <a:r>
              <a:rPr lang="en-US" dirty="0">
                <a:solidFill>
                  <a:schemeClr val="tx1">
                    <a:lumMod val="75000"/>
                    <a:lumOff val="25000"/>
                  </a:schemeClr>
                </a:solidFill>
              </a:rPr>
              <a:t> function, which allows you to convert dates into various string formats</a:t>
            </a:r>
            <a:endParaRPr lang="en-NG" dirty="0">
              <a:solidFill>
                <a:schemeClr val="tx1">
                  <a:lumMod val="75000"/>
                  <a:lumOff val="25000"/>
                </a:schemeClr>
              </a:solidFill>
            </a:endParaRPr>
          </a:p>
          <a:p>
            <a:pPr>
              <a:lnSpc>
                <a:spcPct val="150000"/>
              </a:lnSpc>
            </a:pPr>
            <a:r>
              <a:rPr lang="en-GB" b="1" dirty="0">
                <a:solidFill>
                  <a:schemeClr val="tx1">
                    <a:lumMod val="75000"/>
                    <a:lumOff val="25000"/>
                  </a:schemeClr>
                </a:solidFill>
              </a:rPr>
              <a:t>Common Date Format Patterns</a:t>
            </a:r>
            <a:endParaRPr lang="en-GB" dirty="0">
              <a:solidFill>
                <a:schemeClr val="tx1">
                  <a:lumMod val="75000"/>
                  <a:lumOff val="25000"/>
                </a:schemeClr>
              </a:solidFill>
            </a:endParaRPr>
          </a:p>
          <a:p>
            <a:pPr>
              <a:lnSpc>
                <a:spcPct val="150000"/>
              </a:lnSpc>
            </a:pPr>
            <a:r>
              <a:rPr lang="en-GB" b="1" dirty="0">
                <a:solidFill>
                  <a:schemeClr val="tx1">
                    <a:lumMod val="75000"/>
                    <a:lumOff val="25000"/>
                  </a:schemeClr>
                </a:solidFill>
              </a:rPr>
              <a:t>YYYY: </a:t>
            </a:r>
            <a:r>
              <a:rPr lang="en-GB" dirty="0">
                <a:solidFill>
                  <a:schemeClr val="tx1">
                    <a:lumMod val="75000"/>
                    <a:lumOff val="25000"/>
                  </a:schemeClr>
                </a:solidFill>
              </a:rPr>
              <a:t>Year in 4 digits</a:t>
            </a:r>
          </a:p>
          <a:p>
            <a:pPr>
              <a:lnSpc>
                <a:spcPct val="150000"/>
              </a:lnSpc>
            </a:pPr>
            <a:r>
              <a:rPr lang="en-GB" b="1" dirty="0">
                <a:solidFill>
                  <a:schemeClr val="tx1">
                    <a:lumMod val="75000"/>
                    <a:lumOff val="25000"/>
                  </a:schemeClr>
                </a:solidFill>
              </a:rPr>
              <a:t>YY: </a:t>
            </a:r>
            <a:r>
              <a:rPr lang="en-GB" dirty="0">
                <a:solidFill>
                  <a:schemeClr val="tx1">
                    <a:lumMod val="75000"/>
                    <a:lumOff val="25000"/>
                  </a:schemeClr>
                </a:solidFill>
              </a:rPr>
              <a:t>Year in 2 digits</a:t>
            </a:r>
          </a:p>
          <a:p>
            <a:pPr>
              <a:lnSpc>
                <a:spcPct val="150000"/>
              </a:lnSpc>
            </a:pPr>
            <a:r>
              <a:rPr lang="en-GB" b="1" dirty="0">
                <a:solidFill>
                  <a:schemeClr val="tx1">
                    <a:lumMod val="75000"/>
                    <a:lumOff val="25000"/>
                  </a:schemeClr>
                </a:solidFill>
              </a:rPr>
              <a:t>MM: </a:t>
            </a:r>
            <a:r>
              <a:rPr lang="en-GB" dirty="0">
                <a:solidFill>
                  <a:schemeClr val="tx1">
                    <a:lumMod val="75000"/>
                    <a:lumOff val="25000"/>
                  </a:schemeClr>
                </a:solidFill>
              </a:rPr>
              <a:t>Month (01-12)</a:t>
            </a:r>
          </a:p>
          <a:p>
            <a:pPr>
              <a:lnSpc>
                <a:spcPct val="150000"/>
              </a:lnSpc>
            </a:pPr>
            <a:r>
              <a:rPr lang="en-GB" b="1" dirty="0">
                <a:solidFill>
                  <a:schemeClr val="tx1">
                    <a:lumMod val="75000"/>
                    <a:lumOff val="25000"/>
                  </a:schemeClr>
                </a:solidFill>
              </a:rPr>
              <a:t>MON: </a:t>
            </a:r>
            <a:r>
              <a:rPr lang="en-GB" dirty="0">
                <a:solidFill>
                  <a:schemeClr val="tx1">
                    <a:lumMod val="75000"/>
                    <a:lumOff val="25000"/>
                  </a:schemeClr>
                </a:solidFill>
              </a:rPr>
              <a:t>Abbreviated month name (e.g., JAN)</a:t>
            </a:r>
          </a:p>
          <a:p>
            <a:pPr>
              <a:lnSpc>
                <a:spcPct val="150000"/>
              </a:lnSpc>
            </a:pPr>
            <a:r>
              <a:rPr lang="en-GB" b="1" dirty="0">
                <a:solidFill>
                  <a:schemeClr val="tx1">
                    <a:lumMod val="75000"/>
                    <a:lumOff val="25000"/>
                  </a:schemeClr>
                </a:solidFill>
              </a:rPr>
              <a:t>MONTH: </a:t>
            </a:r>
            <a:r>
              <a:rPr lang="en-GB" dirty="0">
                <a:solidFill>
                  <a:schemeClr val="tx1">
                    <a:lumMod val="75000"/>
                    <a:lumOff val="25000"/>
                  </a:schemeClr>
                </a:solidFill>
              </a:rPr>
              <a:t>Full month name (e.g., JANUARY)</a:t>
            </a:r>
          </a:p>
          <a:p>
            <a:pPr>
              <a:lnSpc>
                <a:spcPct val="150000"/>
              </a:lnSpc>
            </a:pPr>
            <a:r>
              <a:rPr lang="en-GB" b="1" dirty="0">
                <a:solidFill>
                  <a:schemeClr val="tx1">
                    <a:lumMod val="75000"/>
                    <a:lumOff val="25000"/>
                  </a:schemeClr>
                </a:solidFill>
              </a:rPr>
              <a:t>DD: </a:t>
            </a:r>
            <a:r>
              <a:rPr lang="en-GB" dirty="0">
                <a:solidFill>
                  <a:schemeClr val="tx1">
                    <a:lumMod val="75000"/>
                    <a:lumOff val="25000"/>
                  </a:schemeClr>
                </a:solidFill>
              </a:rPr>
              <a:t>Day of the month (01-31) </a:t>
            </a:r>
          </a:p>
          <a:p>
            <a:pPr>
              <a:lnSpc>
                <a:spcPct val="150000"/>
              </a:lnSpc>
            </a:pPr>
            <a:r>
              <a:rPr lang="en-GB" b="1" dirty="0">
                <a:solidFill>
                  <a:schemeClr val="tx1">
                    <a:lumMod val="75000"/>
                    <a:lumOff val="25000"/>
                  </a:schemeClr>
                </a:solidFill>
              </a:rPr>
              <a:t>Day: </a:t>
            </a:r>
            <a:r>
              <a:rPr lang="en-GB" dirty="0">
                <a:solidFill>
                  <a:schemeClr val="tx1">
                    <a:lumMod val="75000"/>
                    <a:lumOff val="25000"/>
                  </a:schemeClr>
                </a:solidFill>
              </a:rPr>
              <a:t>Full day name (e.g., Sunday)</a:t>
            </a:r>
          </a:p>
          <a:p>
            <a:pPr>
              <a:lnSpc>
                <a:spcPct val="150000"/>
              </a:lnSpc>
            </a:pPr>
            <a:r>
              <a:rPr lang="en-GB" b="1" dirty="0">
                <a:solidFill>
                  <a:schemeClr val="tx1">
                    <a:lumMod val="75000"/>
                    <a:lumOff val="25000"/>
                  </a:schemeClr>
                </a:solidFill>
              </a:rPr>
              <a:t>Dy: </a:t>
            </a:r>
            <a:r>
              <a:rPr lang="en-GB" dirty="0">
                <a:solidFill>
                  <a:schemeClr val="tx1">
                    <a:lumMod val="75000"/>
                    <a:lumOff val="25000"/>
                  </a:schemeClr>
                </a:solidFill>
              </a:rPr>
              <a:t>Abbreviated day name (e.g., Sun</a:t>
            </a:r>
            <a:endParaRPr lang="en-NG" i="1" dirty="0">
              <a:solidFill>
                <a:schemeClr val="tx1">
                  <a:lumMod val="75000"/>
                  <a:lumOff val="25000"/>
                </a:schemeClr>
              </a:solidFill>
            </a:endParaRPr>
          </a:p>
        </p:txBody>
      </p:sp>
    </p:spTree>
    <p:extLst>
      <p:ext uri="{BB962C8B-B14F-4D97-AF65-F5344CB8AC3E}">
        <p14:creationId xmlns:p14="http://schemas.microsoft.com/office/powerpoint/2010/main" val="25181683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D30C-D7F2-184A-8011-2919537F126C}"/>
              </a:ext>
            </a:extLst>
          </p:cNvPr>
          <p:cNvSpPr/>
          <p:nvPr/>
        </p:nvSpPr>
        <p:spPr>
          <a:xfrm flipV="1">
            <a:off x="1" y="0"/>
            <a:ext cx="7129670" cy="152397"/>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33BE0E-E826-99A2-B535-027965681583}"/>
              </a:ext>
            </a:extLst>
          </p:cNvPr>
          <p:cNvSpPr/>
          <p:nvPr/>
        </p:nvSpPr>
        <p:spPr>
          <a:xfrm>
            <a:off x="5055704" y="6705600"/>
            <a:ext cx="7136296" cy="152400"/>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699A6-E7E3-83D2-FD1A-788EB856FDAF}"/>
              </a:ext>
            </a:extLst>
          </p:cNvPr>
          <p:cNvSpPr/>
          <p:nvPr/>
        </p:nvSpPr>
        <p:spPr>
          <a:xfrm>
            <a:off x="4419602" y="6705600"/>
            <a:ext cx="365760" cy="152400"/>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560D65-18D7-1C35-C437-4C8092798402}"/>
              </a:ext>
            </a:extLst>
          </p:cNvPr>
          <p:cNvSpPr/>
          <p:nvPr/>
        </p:nvSpPr>
        <p:spPr>
          <a:xfrm flipV="1">
            <a:off x="7368211" y="0"/>
            <a:ext cx="365760" cy="152396"/>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70378A9-1C0D-4DAC-AE4F-9C91C26E6E4E}"/>
              </a:ext>
            </a:extLst>
          </p:cNvPr>
          <p:cNvSpPr txBox="1"/>
          <p:nvPr/>
        </p:nvSpPr>
        <p:spPr>
          <a:xfrm>
            <a:off x="281608" y="152396"/>
            <a:ext cx="11628783" cy="5589351"/>
          </a:xfrm>
          <a:prstGeom prst="rect">
            <a:avLst/>
          </a:prstGeom>
          <a:noFill/>
        </p:spPr>
        <p:txBody>
          <a:bodyPr wrap="square">
            <a:spAutoFit/>
          </a:bodyPr>
          <a:lstStyle/>
          <a:p>
            <a:pPr>
              <a:lnSpc>
                <a:spcPct val="200000"/>
              </a:lnSpc>
            </a:pPr>
            <a:r>
              <a:rPr lang="en-NG" b="1" dirty="0">
                <a:solidFill>
                  <a:srgbClr val="00CC00"/>
                </a:solidFill>
              </a:rPr>
              <a:t>Date Formatting</a:t>
            </a:r>
            <a:endParaRPr lang="en-GB" b="1" dirty="0">
              <a:solidFill>
                <a:srgbClr val="00CC00"/>
              </a:solidFill>
            </a:endParaRPr>
          </a:p>
          <a:p>
            <a:pPr>
              <a:lnSpc>
                <a:spcPct val="150000"/>
              </a:lnSpc>
            </a:pPr>
            <a:r>
              <a:rPr lang="en-NG" b="1" dirty="0">
                <a:solidFill>
                  <a:srgbClr val="F7881F"/>
                </a:solidFill>
              </a:rPr>
              <a:t>Example Scenario 1: </a:t>
            </a:r>
            <a:r>
              <a:rPr lang="en-NG" dirty="0">
                <a:solidFill>
                  <a:schemeClr val="tx1">
                    <a:lumMod val="75000"/>
                    <a:lumOff val="25000"/>
                  </a:schemeClr>
                </a:solidFill>
              </a:rPr>
              <a:t>Suppose we want to return </a:t>
            </a:r>
            <a:r>
              <a:rPr lang="en-GB" dirty="0">
                <a:solidFill>
                  <a:schemeClr val="tx1">
                    <a:lumMod val="75000"/>
                    <a:lumOff val="25000"/>
                  </a:schemeClr>
                </a:solidFill>
              </a:rPr>
              <a:t>only the year values from the order date column</a:t>
            </a:r>
            <a:endParaRPr lang="en-NG" dirty="0">
              <a:solidFill>
                <a:schemeClr val="tx1">
                  <a:lumMod val="75000"/>
                  <a:lumOff val="25000"/>
                </a:schemeClr>
              </a:solidFill>
            </a:endParaRPr>
          </a:p>
          <a:p>
            <a:pPr>
              <a:lnSpc>
                <a:spcPct val="150000"/>
              </a:lnSpc>
            </a:pPr>
            <a:r>
              <a:rPr lang="en-NG" b="1" i="1" dirty="0">
                <a:solidFill>
                  <a:schemeClr val="tx1">
                    <a:lumMod val="75000"/>
                    <a:lumOff val="25000"/>
                  </a:schemeClr>
                </a:solidFill>
              </a:rPr>
              <a:t>Syntax: </a:t>
            </a:r>
            <a:r>
              <a:rPr lang="en-NG" i="1" dirty="0">
                <a:solidFill>
                  <a:schemeClr val="tx1">
                    <a:lumMod val="75000"/>
                    <a:lumOff val="25000"/>
                  </a:schemeClr>
                </a:solidFill>
              </a:rPr>
              <a:t>SELECT </a:t>
            </a:r>
            <a:r>
              <a:rPr lang="en-GB" i="1" dirty="0">
                <a:solidFill>
                  <a:schemeClr val="tx1">
                    <a:lumMod val="75000"/>
                    <a:lumOff val="25000"/>
                  </a:schemeClr>
                </a:solidFill>
              </a:rPr>
              <a:t>TO_CHAR(</a:t>
            </a:r>
            <a:r>
              <a:rPr lang="en-GB" i="1" dirty="0" err="1">
                <a:solidFill>
                  <a:schemeClr val="tx1">
                    <a:lumMod val="75000"/>
                    <a:lumOff val="25000"/>
                  </a:schemeClr>
                </a:solidFill>
              </a:rPr>
              <a:t>order_date</a:t>
            </a:r>
            <a:r>
              <a:rPr lang="en-GB" i="1" dirty="0">
                <a:solidFill>
                  <a:schemeClr val="tx1">
                    <a:lumMod val="75000"/>
                    <a:lumOff val="25000"/>
                  </a:schemeClr>
                </a:solidFill>
              </a:rPr>
              <a:t>, ‘YYYY’) AS year </a:t>
            </a:r>
            <a:r>
              <a:rPr lang="en-NG" i="1" dirty="0">
                <a:solidFill>
                  <a:schemeClr val="tx1">
                    <a:lumMod val="75000"/>
                    <a:lumOff val="25000"/>
                  </a:schemeClr>
                </a:solidFill>
              </a:rPr>
              <a:t> FROM </a:t>
            </a:r>
            <a:r>
              <a:rPr lang="en-GB" i="1" dirty="0" err="1">
                <a:solidFill>
                  <a:schemeClr val="tx1">
                    <a:lumMod val="75000"/>
                    <a:lumOff val="25000"/>
                  </a:schemeClr>
                </a:solidFill>
              </a:rPr>
              <a:t>sales_order</a:t>
            </a:r>
            <a:r>
              <a:rPr lang="en-NG" i="1" dirty="0">
                <a:solidFill>
                  <a:schemeClr val="tx1">
                    <a:lumMod val="75000"/>
                    <a:lumOff val="25000"/>
                  </a:schemeClr>
                </a:solidFill>
              </a:rPr>
              <a:t>;</a:t>
            </a:r>
            <a:endParaRPr lang="en-GB" i="1" dirty="0">
              <a:solidFill>
                <a:schemeClr val="tx1">
                  <a:lumMod val="75000"/>
                  <a:lumOff val="25000"/>
                </a:schemeClr>
              </a:solidFill>
            </a:endParaRPr>
          </a:p>
          <a:p>
            <a:pPr>
              <a:lnSpc>
                <a:spcPct val="150000"/>
              </a:lnSpc>
            </a:pPr>
            <a:r>
              <a:rPr lang="en-NG" b="1" dirty="0">
                <a:solidFill>
                  <a:srgbClr val="F7881F"/>
                </a:solidFill>
              </a:rPr>
              <a:t>Example Scenario </a:t>
            </a:r>
            <a:r>
              <a:rPr lang="en-GB" b="1" dirty="0">
                <a:solidFill>
                  <a:srgbClr val="F7881F"/>
                </a:solidFill>
              </a:rPr>
              <a:t>2</a:t>
            </a:r>
            <a:r>
              <a:rPr lang="en-NG" b="1" dirty="0">
                <a:solidFill>
                  <a:srgbClr val="F7881F"/>
                </a:solidFill>
              </a:rPr>
              <a:t>: </a:t>
            </a:r>
            <a:r>
              <a:rPr lang="en-NG" dirty="0">
                <a:solidFill>
                  <a:schemeClr val="tx1">
                    <a:lumMod val="75000"/>
                    <a:lumOff val="25000"/>
                  </a:schemeClr>
                </a:solidFill>
              </a:rPr>
              <a:t>Suppose we want to return </a:t>
            </a:r>
            <a:r>
              <a:rPr lang="en-GB" dirty="0">
                <a:solidFill>
                  <a:schemeClr val="tx1">
                    <a:lumMod val="75000"/>
                    <a:lumOff val="25000"/>
                  </a:schemeClr>
                </a:solidFill>
              </a:rPr>
              <a:t>only the month values from the order date column</a:t>
            </a:r>
            <a:endParaRPr lang="en-NG" dirty="0">
              <a:solidFill>
                <a:schemeClr val="tx1">
                  <a:lumMod val="75000"/>
                  <a:lumOff val="25000"/>
                </a:schemeClr>
              </a:solidFill>
            </a:endParaRPr>
          </a:p>
          <a:p>
            <a:pPr>
              <a:lnSpc>
                <a:spcPct val="150000"/>
              </a:lnSpc>
            </a:pPr>
            <a:r>
              <a:rPr lang="en-NG" b="1" i="1" dirty="0">
                <a:solidFill>
                  <a:schemeClr val="tx1">
                    <a:lumMod val="75000"/>
                    <a:lumOff val="25000"/>
                  </a:schemeClr>
                </a:solidFill>
              </a:rPr>
              <a:t>Syntax: </a:t>
            </a:r>
            <a:r>
              <a:rPr lang="en-NG" i="1" dirty="0">
                <a:solidFill>
                  <a:schemeClr val="tx1">
                    <a:lumMod val="75000"/>
                    <a:lumOff val="25000"/>
                  </a:schemeClr>
                </a:solidFill>
              </a:rPr>
              <a:t>SELECT </a:t>
            </a:r>
            <a:r>
              <a:rPr lang="en-GB" i="1" dirty="0">
                <a:solidFill>
                  <a:schemeClr val="tx1">
                    <a:lumMod val="75000"/>
                    <a:lumOff val="25000"/>
                  </a:schemeClr>
                </a:solidFill>
              </a:rPr>
              <a:t>TO_CHAR(</a:t>
            </a:r>
            <a:r>
              <a:rPr lang="en-GB" i="1" dirty="0" err="1">
                <a:solidFill>
                  <a:schemeClr val="tx1">
                    <a:lumMod val="75000"/>
                    <a:lumOff val="25000"/>
                  </a:schemeClr>
                </a:solidFill>
              </a:rPr>
              <a:t>order_date</a:t>
            </a:r>
            <a:r>
              <a:rPr lang="en-GB" i="1" dirty="0">
                <a:solidFill>
                  <a:schemeClr val="tx1">
                    <a:lumMod val="75000"/>
                    <a:lumOff val="25000"/>
                  </a:schemeClr>
                </a:solidFill>
              </a:rPr>
              <a:t>, ‘Mon’) AS month </a:t>
            </a:r>
            <a:r>
              <a:rPr lang="en-NG" i="1" dirty="0">
                <a:solidFill>
                  <a:schemeClr val="tx1">
                    <a:lumMod val="75000"/>
                    <a:lumOff val="25000"/>
                  </a:schemeClr>
                </a:solidFill>
              </a:rPr>
              <a:t> FROM </a:t>
            </a:r>
            <a:r>
              <a:rPr lang="en-GB" i="1" dirty="0" err="1">
                <a:solidFill>
                  <a:schemeClr val="tx1">
                    <a:lumMod val="75000"/>
                    <a:lumOff val="25000"/>
                  </a:schemeClr>
                </a:solidFill>
              </a:rPr>
              <a:t>sales_order</a:t>
            </a:r>
            <a:r>
              <a:rPr lang="en-NG" i="1" dirty="0">
                <a:solidFill>
                  <a:schemeClr val="tx1">
                    <a:lumMod val="75000"/>
                    <a:lumOff val="25000"/>
                  </a:schemeClr>
                </a:solidFill>
              </a:rPr>
              <a:t>;</a:t>
            </a:r>
            <a:endParaRPr lang="en-GB" i="1" dirty="0">
              <a:solidFill>
                <a:schemeClr val="tx1">
                  <a:lumMod val="75000"/>
                  <a:lumOff val="25000"/>
                </a:schemeClr>
              </a:solidFill>
            </a:endParaRPr>
          </a:p>
          <a:p>
            <a:pPr>
              <a:lnSpc>
                <a:spcPct val="150000"/>
              </a:lnSpc>
            </a:pPr>
            <a:r>
              <a:rPr lang="en-NG" b="1" dirty="0">
                <a:solidFill>
                  <a:srgbClr val="F7881F"/>
                </a:solidFill>
              </a:rPr>
              <a:t>Example Scenario </a:t>
            </a:r>
            <a:r>
              <a:rPr lang="en-GB" b="1" dirty="0">
                <a:solidFill>
                  <a:srgbClr val="F7881F"/>
                </a:solidFill>
              </a:rPr>
              <a:t>3</a:t>
            </a:r>
            <a:r>
              <a:rPr lang="en-NG" b="1" dirty="0">
                <a:solidFill>
                  <a:srgbClr val="F7881F"/>
                </a:solidFill>
              </a:rPr>
              <a:t>: </a:t>
            </a:r>
            <a:r>
              <a:rPr lang="en-NG" dirty="0">
                <a:solidFill>
                  <a:schemeClr val="tx1">
                    <a:lumMod val="75000"/>
                    <a:lumOff val="25000"/>
                  </a:schemeClr>
                </a:solidFill>
              </a:rPr>
              <a:t>Suppose we want to return </a:t>
            </a:r>
            <a:r>
              <a:rPr lang="en-GB" dirty="0">
                <a:solidFill>
                  <a:schemeClr val="tx1">
                    <a:lumMod val="75000"/>
                    <a:lumOff val="25000"/>
                  </a:schemeClr>
                </a:solidFill>
              </a:rPr>
              <a:t>revenue generated per month</a:t>
            </a:r>
            <a:endParaRPr lang="en-NG" dirty="0">
              <a:solidFill>
                <a:schemeClr val="tx1">
                  <a:lumMod val="75000"/>
                  <a:lumOff val="25000"/>
                </a:schemeClr>
              </a:solidFill>
            </a:endParaRPr>
          </a:p>
          <a:p>
            <a:pPr>
              <a:lnSpc>
                <a:spcPct val="150000"/>
              </a:lnSpc>
            </a:pPr>
            <a:r>
              <a:rPr lang="en-NG" b="1" i="1" dirty="0">
                <a:solidFill>
                  <a:schemeClr val="tx1">
                    <a:lumMod val="75000"/>
                    <a:lumOff val="25000"/>
                  </a:schemeClr>
                </a:solidFill>
              </a:rPr>
              <a:t>Syntax: </a:t>
            </a:r>
            <a:r>
              <a:rPr lang="en-NG" i="1" dirty="0">
                <a:solidFill>
                  <a:schemeClr val="tx1">
                    <a:lumMod val="75000"/>
                    <a:lumOff val="25000"/>
                  </a:schemeClr>
                </a:solidFill>
              </a:rPr>
              <a:t>SELECT </a:t>
            </a:r>
            <a:r>
              <a:rPr lang="en-GB" i="1" dirty="0">
                <a:solidFill>
                  <a:schemeClr val="tx1">
                    <a:lumMod val="75000"/>
                    <a:lumOff val="25000"/>
                  </a:schemeClr>
                </a:solidFill>
              </a:rPr>
              <a:t>TO_CHAR(</a:t>
            </a:r>
            <a:r>
              <a:rPr lang="en-GB" i="1" dirty="0" err="1">
                <a:solidFill>
                  <a:schemeClr val="tx1">
                    <a:lumMod val="75000"/>
                    <a:lumOff val="25000"/>
                  </a:schemeClr>
                </a:solidFill>
              </a:rPr>
              <a:t>order_date</a:t>
            </a:r>
            <a:r>
              <a:rPr lang="en-GB" i="1" dirty="0">
                <a:solidFill>
                  <a:schemeClr val="tx1">
                    <a:lumMod val="75000"/>
                    <a:lumOff val="25000"/>
                  </a:schemeClr>
                </a:solidFill>
              </a:rPr>
              <a:t>, ‘Mon’) AS month,</a:t>
            </a:r>
          </a:p>
          <a:p>
            <a:pPr>
              <a:lnSpc>
                <a:spcPct val="150000"/>
              </a:lnSpc>
            </a:pPr>
            <a:r>
              <a:rPr lang="en-GB" i="1" dirty="0">
                <a:solidFill>
                  <a:schemeClr val="tx1">
                    <a:lumMod val="75000"/>
                    <a:lumOff val="25000"/>
                  </a:schemeClr>
                </a:solidFill>
              </a:rPr>
              <a:t>	SUM(</a:t>
            </a:r>
            <a:r>
              <a:rPr lang="en-GB" i="1" dirty="0" err="1">
                <a:solidFill>
                  <a:schemeClr val="tx1">
                    <a:lumMod val="75000"/>
                    <a:lumOff val="25000"/>
                  </a:schemeClr>
                </a:solidFill>
              </a:rPr>
              <a:t>unit_price</a:t>
            </a:r>
            <a:r>
              <a:rPr lang="en-GB" i="1" dirty="0">
                <a:solidFill>
                  <a:schemeClr val="tx1">
                    <a:lumMod val="75000"/>
                    <a:lumOff val="25000"/>
                  </a:schemeClr>
                </a:solidFill>
              </a:rPr>
              <a:t> * </a:t>
            </a:r>
            <a:r>
              <a:rPr lang="en-GB" i="1" dirty="0" err="1">
                <a:solidFill>
                  <a:schemeClr val="tx1">
                    <a:lumMod val="75000"/>
                    <a:lumOff val="25000"/>
                  </a:schemeClr>
                </a:solidFill>
              </a:rPr>
              <a:t>order_quantity</a:t>
            </a:r>
            <a:r>
              <a:rPr lang="en-GB" i="1" dirty="0">
                <a:solidFill>
                  <a:schemeClr val="tx1">
                    <a:lumMod val="75000"/>
                    <a:lumOff val="25000"/>
                  </a:schemeClr>
                </a:solidFill>
              </a:rPr>
              <a:t>) AS revenue</a:t>
            </a:r>
          </a:p>
          <a:p>
            <a:pPr>
              <a:lnSpc>
                <a:spcPct val="150000"/>
              </a:lnSpc>
            </a:pPr>
            <a:r>
              <a:rPr lang="en-GB" i="1" dirty="0">
                <a:solidFill>
                  <a:schemeClr val="tx1">
                    <a:lumMod val="75000"/>
                    <a:lumOff val="25000"/>
                  </a:schemeClr>
                </a:solidFill>
              </a:rPr>
              <a:t>	</a:t>
            </a:r>
            <a:r>
              <a:rPr lang="en-NG" i="1" dirty="0">
                <a:solidFill>
                  <a:schemeClr val="tx1">
                    <a:lumMod val="75000"/>
                    <a:lumOff val="25000"/>
                  </a:schemeClr>
                </a:solidFill>
              </a:rPr>
              <a:t>FROM </a:t>
            </a:r>
            <a:r>
              <a:rPr lang="en-GB" i="1" dirty="0" err="1">
                <a:solidFill>
                  <a:schemeClr val="tx1">
                    <a:lumMod val="75000"/>
                    <a:lumOff val="25000"/>
                  </a:schemeClr>
                </a:solidFill>
              </a:rPr>
              <a:t>sales_order</a:t>
            </a:r>
            <a:r>
              <a:rPr lang="en-GB" i="1" dirty="0">
                <a:solidFill>
                  <a:schemeClr val="tx1">
                    <a:lumMod val="75000"/>
                    <a:lumOff val="25000"/>
                  </a:schemeClr>
                </a:solidFill>
              </a:rPr>
              <a:t> GROUP BY month ORDER BY revenue DESC</a:t>
            </a:r>
            <a:r>
              <a:rPr lang="en-NG" i="1" dirty="0">
                <a:solidFill>
                  <a:schemeClr val="tx1">
                    <a:lumMod val="75000"/>
                    <a:lumOff val="25000"/>
                  </a:schemeClr>
                </a:solidFill>
              </a:rPr>
              <a:t>;</a:t>
            </a:r>
            <a:endParaRPr lang="en-GB" i="1" dirty="0">
              <a:solidFill>
                <a:schemeClr val="tx1">
                  <a:lumMod val="75000"/>
                  <a:lumOff val="25000"/>
                </a:schemeClr>
              </a:solidFill>
            </a:endParaRPr>
          </a:p>
          <a:p>
            <a:pPr>
              <a:lnSpc>
                <a:spcPct val="150000"/>
              </a:lnSpc>
            </a:pPr>
            <a:r>
              <a:rPr lang="en-NG" b="1" dirty="0">
                <a:solidFill>
                  <a:srgbClr val="F7881F"/>
                </a:solidFill>
              </a:rPr>
              <a:t>Example Scenario </a:t>
            </a:r>
            <a:r>
              <a:rPr lang="en-GB" b="1" dirty="0">
                <a:solidFill>
                  <a:srgbClr val="F7881F"/>
                </a:solidFill>
              </a:rPr>
              <a:t>4</a:t>
            </a:r>
            <a:r>
              <a:rPr lang="en-NG" b="1" dirty="0">
                <a:solidFill>
                  <a:srgbClr val="F7881F"/>
                </a:solidFill>
              </a:rPr>
              <a:t>: </a:t>
            </a:r>
            <a:r>
              <a:rPr lang="en-NG" dirty="0">
                <a:solidFill>
                  <a:schemeClr val="tx1">
                    <a:lumMod val="75000"/>
                    <a:lumOff val="25000"/>
                  </a:schemeClr>
                </a:solidFill>
              </a:rPr>
              <a:t>Suppose we want to return </a:t>
            </a:r>
            <a:r>
              <a:rPr lang="en-GB" dirty="0">
                <a:solidFill>
                  <a:schemeClr val="tx1">
                    <a:lumMod val="75000"/>
                    <a:lumOff val="25000"/>
                  </a:schemeClr>
                </a:solidFill>
              </a:rPr>
              <a:t>total number of orders by day of the week</a:t>
            </a:r>
            <a:endParaRPr lang="en-NG" dirty="0">
              <a:solidFill>
                <a:schemeClr val="tx1">
                  <a:lumMod val="75000"/>
                  <a:lumOff val="25000"/>
                </a:schemeClr>
              </a:solidFill>
            </a:endParaRPr>
          </a:p>
          <a:p>
            <a:pPr>
              <a:lnSpc>
                <a:spcPct val="150000"/>
              </a:lnSpc>
            </a:pPr>
            <a:r>
              <a:rPr lang="en-NG" b="1" i="1" dirty="0">
                <a:solidFill>
                  <a:schemeClr val="tx1">
                    <a:lumMod val="75000"/>
                    <a:lumOff val="25000"/>
                  </a:schemeClr>
                </a:solidFill>
              </a:rPr>
              <a:t>Syntax: </a:t>
            </a:r>
            <a:r>
              <a:rPr lang="en-NG" i="1" dirty="0">
                <a:solidFill>
                  <a:schemeClr val="tx1">
                    <a:lumMod val="75000"/>
                    <a:lumOff val="25000"/>
                  </a:schemeClr>
                </a:solidFill>
              </a:rPr>
              <a:t>SELECT </a:t>
            </a:r>
            <a:r>
              <a:rPr lang="en-GB" i="1" dirty="0">
                <a:solidFill>
                  <a:schemeClr val="tx1">
                    <a:lumMod val="75000"/>
                    <a:lumOff val="25000"/>
                  </a:schemeClr>
                </a:solidFill>
              </a:rPr>
              <a:t>TO_CHAR(</a:t>
            </a:r>
            <a:r>
              <a:rPr lang="en-GB" i="1" dirty="0" err="1">
                <a:solidFill>
                  <a:schemeClr val="tx1">
                    <a:lumMod val="75000"/>
                    <a:lumOff val="25000"/>
                  </a:schemeClr>
                </a:solidFill>
              </a:rPr>
              <a:t>order_date</a:t>
            </a:r>
            <a:r>
              <a:rPr lang="en-GB" i="1" dirty="0">
                <a:solidFill>
                  <a:schemeClr val="tx1">
                    <a:lumMod val="75000"/>
                    <a:lumOff val="25000"/>
                  </a:schemeClr>
                </a:solidFill>
              </a:rPr>
              <a:t>, ‘Day’) AS </a:t>
            </a:r>
            <a:r>
              <a:rPr lang="en-GB" i="1" dirty="0" err="1">
                <a:solidFill>
                  <a:schemeClr val="tx1">
                    <a:lumMod val="75000"/>
                    <a:lumOff val="25000"/>
                  </a:schemeClr>
                </a:solidFill>
              </a:rPr>
              <a:t>day_of_week</a:t>
            </a:r>
            <a:r>
              <a:rPr lang="en-GB" i="1" dirty="0">
                <a:solidFill>
                  <a:schemeClr val="tx1">
                    <a:lumMod val="75000"/>
                    <a:lumOff val="25000"/>
                  </a:schemeClr>
                </a:solidFill>
              </a:rPr>
              <a:t> ,</a:t>
            </a:r>
          </a:p>
          <a:p>
            <a:pPr>
              <a:lnSpc>
                <a:spcPct val="150000"/>
              </a:lnSpc>
            </a:pPr>
            <a:r>
              <a:rPr lang="en-GB" i="1" dirty="0">
                <a:solidFill>
                  <a:schemeClr val="tx1">
                    <a:lumMod val="75000"/>
                    <a:lumOff val="25000"/>
                  </a:schemeClr>
                </a:solidFill>
              </a:rPr>
              <a:t>	COUNT(</a:t>
            </a:r>
            <a:r>
              <a:rPr lang="en-GB" i="1" dirty="0" err="1">
                <a:solidFill>
                  <a:schemeClr val="tx1">
                    <a:lumMod val="75000"/>
                    <a:lumOff val="25000"/>
                  </a:schemeClr>
                </a:solidFill>
              </a:rPr>
              <a:t>order_number</a:t>
            </a:r>
            <a:r>
              <a:rPr lang="en-GB" i="1" dirty="0">
                <a:solidFill>
                  <a:schemeClr val="tx1">
                    <a:lumMod val="75000"/>
                    <a:lumOff val="25000"/>
                  </a:schemeClr>
                </a:solidFill>
              </a:rPr>
              <a:t>) AS </a:t>
            </a:r>
            <a:r>
              <a:rPr lang="en-GB" i="1" dirty="0" err="1">
                <a:solidFill>
                  <a:schemeClr val="tx1">
                    <a:lumMod val="75000"/>
                    <a:lumOff val="25000"/>
                  </a:schemeClr>
                </a:solidFill>
              </a:rPr>
              <a:t>total_orders</a:t>
            </a:r>
            <a:endParaRPr lang="en-GB" i="1" dirty="0">
              <a:solidFill>
                <a:schemeClr val="tx1">
                  <a:lumMod val="75000"/>
                  <a:lumOff val="25000"/>
                </a:schemeClr>
              </a:solidFill>
            </a:endParaRPr>
          </a:p>
          <a:p>
            <a:pPr>
              <a:lnSpc>
                <a:spcPct val="150000"/>
              </a:lnSpc>
            </a:pPr>
            <a:r>
              <a:rPr lang="en-GB" i="1" dirty="0">
                <a:solidFill>
                  <a:schemeClr val="tx1">
                    <a:lumMod val="75000"/>
                    <a:lumOff val="25000"/>
                  </a:schemeClr>
                </a:solidFill>
              </a:rPr>
              <a:t>	</a:t>
            </a:r>
            <a:r>
              <a:rPr lang="en-NG" i="1" dirty="0">
                <a:solidFill>
                  <a:schemeClr val="tx1">
                    <a:lumMod val="75000"/>
                    <a:lumOff val="25000"/>
                  </a:schemeClr>
                </a:solidFill>
              </a:rPr>
              <a:t>FROM </a:t>
            </a:r>
            <a:r>
              <a:rPr lang="en-GB" i="1" dirty="0" err="1">
                <a:solidFill>
                  <a:schemeClr val="tx1">
                    <a:lumMod val="75000"/>
                    <a:lumOff val="25000"/>
                  </a:schemeClr>
                </a:solidFill>
              </a:rPr>
              <a:t>sales_order</a:t>
            </a:r>
            <a:r>
              <a:rPr lang="en-GB" i="1" dirty="0">
                <a:solidFill>
                  <a:schemeClr val="tx1">
                    <a:lumMod val="75000"/>
                    <a:lumOff val="25000"/>
                  </a:schemeClr>
                </a:solidFill>
              </a:rPr>
              <a:t> GROUP BY </a:t>
            </a:r>
            <a:r>
              <a:rPr lang="en-GB" i="1" dirty="0" err="1">
                <a:solidFill>
                  <a:schemeClr val="tx1">
                    <a:lumMod val="75000"/>
                    <a:lumOff val="25000"/>
                  </a:schemeClr>
                </a:solidFill>
              </a:rPr>
              <a:t>day_of_week</a:t>
            </a:r>
            <a:r>
              <a:rPr lang="en-GB" i="1" dirty="0">
                <a:solidFill>
                  <a:schemeClr val="tx1">
                    <a:lumMod val="75000"/>
                    <a:lumOff val="25000"/>
                  </a:schemeClr>
                </a:solidFill>
              </a:rPr>
              <a:t> ORDER BY </a:t>
            </a:r>
            <a:r>
              <a:rPr lang="en-GB" i="1" dirty="0" err="1">
                <a:solidFill>
                  <a:schemeClr val="tx1">
                    <a:lumMod val="75000"/>
                    <a:lumOff val="25000"/>
                  </a:schemeClr>
                </a:solidFill>
              </a:rPr>
              <a:t>total_orders</a:t>
            </a:r>
            <a:r>
              <a:rPr lang="en-GB" i="1" dirty="0">
                <a:solidFill>
                  <a:schemeClr val="tx1">
                    <a:lumMod val="75000"/>
                    <a:lumOff val="25000"/>
                  </a:schemeClr>
                </a:solidFill>
              </a:rPr>
              <a:t> DESC</a:t>
            </a:r>
            <a:r>
              <a:rPr lang="en-NG" i="1" dirty="0">
                <a:solidFill>
                  <a:schemeClr val="tx1">
                    <a:lumMod val="75000"/>
                    <a:lumOff val="25000"/>
                  </a:schemeClr>
                </a:solidFill>
              </a:rPr>
              <a:t>;</a:t>
            </a:r>
          </a:p>
        </p:txBody>
      </p:sp>
    </p:spTree>
    <p:extLst>
      <p:ext uri="{BB962C8B-B14F-4D97-AF65-F5344CB8AC3E}">
        <p14:creationId xmlns:p14="http://schemas.microsoft.com/office/powerpoint/2010/main" val="36263372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D30C-D7F2-184A-8011-2919537F126C}"/>
              </a:ext>
            </a:extLst>
          </p:cNvPr>
          <p:cNvSpPr/>
          <p:nvPr/>
        </p:nvSpPr>
        <p:spPr>
          <a:xfrm flipV="1">
            <a:off x="1" y="0"/>
            <a:ext cx="7129670" cy="152397"/>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33BE0E-E826-99A2-B535-027965681583}"/>
              </a:ext>
            </a:extLst>
          </p:cNvPr>
          <p:cNvSpPr/>
          <p:nvPr/>
        </p:nvSpPr>
        <p:spPr>
          <a:xfrm>
            <a:off x="5055704" y="6705600"/>
            <a:ext cx="7136296" cy="152400"/>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699A6-E7E3-83D2-FD1A-788EB856FDAF}"/>
              </a:ext>
            </a:extLst>
          </p:cNvPr>
          <p:cNvSpPr/>
          <p:nvPr/>
        </p:nvSpPr>
        <p:spPr>
          <a:xfrm>
            <a:off x="4419602" y="6705600"/>
            <a:ext cx="365760" cy="152400"/>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560D65-18D7-1C35-C437-4C8092798402}"/>
              </a:ext>
            </a:extLst>
          </p:cNvPr>
          <p:cNvSpPr/>
          <p:nvPr/>
        </p:nvSpPr>
        <p:spPr>
          <a:xfrm flipV="1">
            <a:off x="7368211" y="0"/>
            <a:ext cx="365760" cy="152396"/>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70378A9-1C0D-4DAC-AE4F-9C91C26E6E4E}"/>
              </a:ext>
            </a:extLst>
          </p:cNvPr>
          <p:cNvSpPr txBox="1"/>
          <p:nvPr/>
        </p:nvSpPr>
        <p:spPr>
          <a:xfrm>
            <a:off x="281608" y="152396"/>
            <a:ext cx="11628783" cy="3650358"/>
          </a:xfrm>
          <a:prstGeom prst="rect">
            <a:avLst/>
          </a:prstGeom>
          <a:noFill/>
        </p:spPr>
        <p:txBody>
          <a:bodyPr wrap="square">
            <a:spAutoFit/>
          </a:bodyPr>
          <a:lstStyle/>
          <a:p>
            <a:pPr>
              <a:lnSpc>
                <a:spcPct val="200000"/>
              </a:lnSpc>
            </a:pPr>
            <a:r>
              <a:rPr lang="en-NG" b="1" dirty="0">
                <a:solidFill>
                  <a:srgbClr val="00CC00"/>
                </a:solidFill>
              </a:rPr>
              <a:t>Date Formatting</a:t>
            </a:r>
            <a:endParaRPr lang="en-GB" b="1" dirty="0">
              <a:solidFill>
                <a:srgbClr val="00CC00"/>
              </a:solidFill>
            </a:endParaRPr>
          </a:p>
          <a:p>
            <a:pPr>
              <a:lnSpc>
                <a:spcPct val="200000"/>
              </a:lnSpc>
            </a:pPr>
            <a:endParaRPr lang="en-GB" b="1" dirty="0">
              <a:solidFill>
                <a:srgbClr val="00CC00"/>
              </a:solidFill>
            </a:endParaRPr>
          </a:p>
          <a:p>
            <a:pPr>
              <a:lnSpc>
                <a:spcPct val="150000"/>
              </a:lnSpc>
            </a:pPr>
            <a:r>
              <a:rPr lang="en-NG" b="1" dirty="0">
                <a:solidFill>
                  <a:srgbClr val="F7881F"/>
                </a:solidFill>
              </a:rPr>
              <a:t>Example Scenario </a:t>
            </a:r>
            <a:r>
              <a:rPr lang="en-GB" b="1" dirty="0">
                <a:solidFill>
                  <a:srgbClr val="F7881F"/>
                </a:solidFill>
              </a:rPr>
              <a:t>5</a:t>
            </a:r>
            <a:r>
              <a:rPr lang="en-NG" b="1" dirty="0">
                <a:solidFill>
                  <a:srgbClr val="F7881F"/>
                </a:solidFill>
              </a:rPr>
              <a:t>: </a:t>
            </a:r>
            <a:r>
              <a:rPr lang="en-NG" dirty="0">
                <a:solidFill>
                  <a:schemeClr val="tx1">
                    <a:lumMod val="75000"/>
                    <a:lumOff val="25000"/>
                  </a:schemeClr>
                </a:solidFill>
              </a:rPr>
              <a:t>Suppose we want to return </a:t>
            </a:r>
            <a:r>
              <a:rPr lang="en-GB" dirty="0">
                <a:solidFill>
                  <a:schemeClr val="tx1">
                    <a:lumMod val="75000"/>
                    <a:lumOff val="25000"/>
                  </a:schemeClr>
                </a:solidFill>
              </a:rPr>
              <a:t>the order summary by month and day of the week</a:t>
            </a:r>
            <a:endParaRPr lang="en-NG" dirty="0">
              <a:solidFill>
                <a:schemeClr val="tx1">
                  <a:lumMod val="75000"/>
                  <a:lumOff val="25000"/>
                </a:schemeClr>
              </a:solidFill>
            </a:endParaRPr>
          </a:p>
          <a:p>
            <a:pPr>
              <a:lnSpc>
                <a:spcPct val="150000"/>
              </a:lnSpc>
            </a:pPr>
            <a:r>
              <a:rPr lang="en-NG" b="1" i="1" dirty="0">
                <a:solidFill>
                  <a:schemeClr val="tx1">
                    <a:lumMod val="75000"/>
                    <a:lumOff val="25000"/>
                  </a:schemeClr>
                </a:solidFill>
              </a:rPr>
              <a:t>Syntax: </a:t>
            </a:r>
            <a:r>
              <a:rPr lang="en-NG" i="1" dirty="0">
                <a:solidFill>
                  <a:schemeClr val="tx1">
                    <a:lumMod val="75000"/>
                    <a:lumOff val="25000"/>
                  </a:schemeClr>
                </a:solidFill>
              </a:rPr>
              <a:t>SELECT</a:t>
            </a:r>
            <a:r>
              <a:rPr lang="en-GB" i="1" dirty="0">
                <a:solidFill>
                  <a:schemeClr val="tx1">
                    <a:lumMod val="75000"/>
                    <a:lumOff val="25000"/>
                  </a:schemeClr>
                </a:solidFill>
              </a:rPr>
              <a:t> TO_CHAR(</a:t>
            </a:r>
            <a:r>
              <a:rPr lang="en-GB" i="1" dirty="0" err="1">
                <a:solidFill>
                  <a:schemeClr val="tx1">
                    <a:lumMod val="75000"/>
                    <a:lumOff val="25000"/>
                  </a:schemeClr>
                </a:solidFill>
              </a:rPr>
              <a:t>order_date</a:t>
            </a:r>
            <a:r>
              <a:rPr lang="en-GB" i="1" dirty="0">
                <a:solidFill>
                  <a:schemeClr val="tx1">
                    <a:lumMod val="75000"/>
                    <a:lumOff val="25000"/>
                  </a:schemeClr>
                </a:solidFill>
              </a:rPr>
              <a:t>, ‘Mon’) AS month,</a:t>
            </a:r>
          </a:p>
          <a:p>
            <a:pPr>
              <a:lnSpc>
                <a:spcPct val="150000"/>
              </a:lnSpc>
            </a:pPr>
            <a:r>
              <a:rPr lang="en-GB" i="1" dirty="0">
                <a:solidFill>
                  <a:schemeClr val="tx1">
                    <a:lumMod val="75000"/>
                    <a:lumOff val="25000"/>
                  </a:schemeClr>
                </a:solidFill>
              </a:rPr>
              <a:t>	TO_CHAR(</a:t>
            </a:r>
            <a:r>
              <a:rPr lang="en-GB" i="1" dirty="0" err="1">
                <a:solidFill>
                  <a:schemeClr val="tx1">
                    <a:lumMod val="75000"/>
                    <a:lumOff val="25000"/>
                  </a:schemeClr>
                </a:solidFill>
              </a:rPr>
              <a:t>order_date</a:t>
            </a:r>
            <a:r>
              <a:rPr lang="en-GB" i="1" dirty="0">
                <a:solidFill>
                  <a:schemeClr val="tx1">
                    <a:lumMod val="75000"/>
                    <a:lumOff val="25000"/>
                  </a:schemeClr>
                </a:solidFill>
              </a:rPr>
              <a:t>, ‘Day’) AS </a:t>
            </a:r>
            <a:r>
              <a:rPr lang="en-GB" i="1" dirty="0" err="1">
                <a:solidFill>
                  <a:schemeClr val="tx1">
                    <a:lumMod val="75000"/>
                    <a:lumOff val="25000"/>
                  </a:schemeClr>
                </a:solidFill>
              </a:rPr>
              <a:t>day_of_week</a:t>
            </a:r>
            <a:r>
              <a:rPr lang="en-GB" i="1" dirty="0">
                <a:solidFill>
                  <a:schemeClr val="tx1">
                    <a:lumMod val="75000"/>
                    <a:lumOff val="25000"/>
                  </a:schemeClr>
                </a:solidFill>
              </a:rPr>
              <a:t> ,</a:t>
            </a:r>
          </a:p>
          <a:p>
            <a:pPr>
              <a:lnSpc>
                <a:spcPct val="150000"/>
              </a:lnSpc>
            </a:pPr>
            <a:r>
              <a:rPr lang="en-GB" i="1" dirty="0">
                <a:solidFill>
                  <a:schemeClr val="tx1">
                    <a:lumMod val="75000"/>
                    <a:lumOff val="25000"/>
                  </a:schemeClr>
                </a:solidFill>
              </a:rPr>
              <a:t>	COUNT(</a:t>
            </a:r>
            <a:r>
              <a:rPr lang="en-GB" i="1" dirty="0" err="1">
                <a:solidFill>
                  <a:schemeClr val="tx1">
                    <a:lumMod val="75000"/>
                    <a:lumOff val="25000"/>
                  </a:schemeClr>
                </a:solidFill>
              </a:rPr>
              <a:t>order_number</a:t>
            </a:r>
            <a:r>
              <a:rPr lang="en-GB" i="1" dirty="0">
                <a:solidFill>
                  <a:schemeClr val="tx1">
                    <a:lumMod val="75000"/>
                    <a:lumOff val="25000"/>
                  </a:schemeClr>
                </a:solidFill>
              </a:rPr>
              <a:t>) AS </a:t>
            </a:r>
            <a:r>
              <a:rPr lang="en-GB" i="1" dirty="0" err="1">
                <a:solidFill>
                  <a:schemeClr val="tx1">
                    <a:lumMod val="75000"/>
                    <a:lumOff val="25000"/>
                  </a:schemeClr>
                </a:solidFill>
              </a:rPr>
              <a:t>total_orders</a:t>
            </a:r>
            <a:r>
              <a:rPr lang="en-GB" i="1" dirty="0">
                <a:solidFill>
                  <a:schemeClr val="tx1">
                    <a:lumMod val="75000"/>
                    <a:lumOff val="25000"/>
                  </a:schemeClr>
                </a:solidFill>
              </a:rPr>
              <a:t>,</a:t>
            </a:r>
          </a:p>
          <a:p>
            <a:pPr>
              <a:lnSpc>
                <a:spcPct val="150000"/>
              </a:lnSpc>
            </a:pPr>
            <a:r>
              <a:rPr lang="en-GB" i="1" dirty="0">
                <a:solidFill>
                  <a:schemeClr val="tx1">
                    <a:lumMod val="75000"/>
                    <a:lumOff val="25000"/>
                  </a:schemeClr>
                </a:solidFill>
              </a:rPr>
              <a:t>	 SUM(</a:t>
            </a:r>
            <a:r>
              <a:rPr lang="en-GB" i="1" dirty="0" err="1">
                <a:solidFill>
                  <a:schemeClr val="tx1">
                    <a:lumMod val="75000"/>
                    <a:lumOff val="25000"/>
                  </a:schemeClr>
                </a:solidFill>
              </a:rPr>
              <a:t>unit_price</a:t>
            </a:r>
            <a:r>
              <a:rPr lang="en-GB" i="1" dirty="0">
                <a:solidFill>
                  <a:schemeClr val="tx1">
                    <a:lumMod val="75000"/>
                    <a:lumOff val="25000"/>
                  </a:schemeClr>
                </a:solidFill>
              </a:rPr>
              <a:t> * </a:t>
            </a:r>
            <a:r>
              <a:rPr lang="en-GB" i="1" dirty="0" err="1">
                <a:solidFill>
                  <a:schemeClr val="tx1">
                    <a:lumMod val="75000"/>
                    <a:lumOff val="25000"/>
                  </a:schemeClr>
                </a:solidFill>
              </a:rPr>
              <a:t>order_quantity</a:t>
            </a:r>
            <a:r>
              <a:rPr lang="en-GB" i="1" dirty="0">
                <a:solidFill>
                  <a:schemeClr val="tx1">
                    <a:lumMod val="75000"/>
                    <a:lumOff val="25000"/>
                  </a:schemeClr>
                </a:solidFill>
              </a:rPr>
              <a:t>) AS revenue</a:t>
            </a:r>
          </a:p>
          <a:p>
            <a:pPr>
              <a:lnSpc>
                <a:spcPct val="150000"/>
              </a:lnSpc>
            </a:pPr>
            <a:r>
              <a:rPr lang="en-GB" i="1" dirty="0">
                <a:solidFill>
                  <a:schemeClr val="tx1">
                    <a:lumMod val="75000"/>
                    <a:lumOff val="25000"/>
                  </a:schemeClr>
                </a:solidFill>
              </a:rPr>
              <a:t>	</a:t>
            </a:r>
            <a:r>
              <a:rPr lang="en-NG" i="1" dirty="0">
                <a:solidFill>
                  <a:schemeClr val="tx1">
                    <a:lumMod val="75000"/>
                    <a:lumOff val="25000"/>
                  </a:schemeClr>
                </a:solidFill>
              </a:rPr>
              <a:t>FROM </a:t>
            </a:r>
            <a:r>
              <a:rPr lang="en-GB" i="1" dirty="0" err="1">
                <a:solidFill>
                  <a:schemeClr val="tx1">
                    <a:lumMod val="75000"/>
                    <a:lumOff val="25000"/>
                  </a:schemeClr>
                </a:solidFill>
              </a:rPr>
              <a:t>sales_order</a:t>
            </a:r>
            <a:r>
              <a:rPr lang="en-GB" i="1" dirty="0">
                <a:solidFill>
                  <a:schemeClr val="tx1">
                    <a:lumMod val="75000"/>
                    <a:lumOff val="25000"/>
                  </a:schemeClr>
                </a:solidFill>
              </a:rPr>
              <a:t> GROUP BY month, </a:t>
            </a:r>
            <a:r>
              <a:rPr lang="en-GB" i="1" dirty="0" err="1">
                <a:solidFill>
                  <a:schemeClr val="tx1">
                    <a:lumMod val="75000"/>
                    <a:lumOff val="25000"/>
                  </a:schemeClr>
                </a:solidFill>
              </a:rPr>
              <a:t>day_of_week</a:t>
            </a:r>
            <a:r>
              <a:rPr lang="en-GB" i="1" dirty="0">
                <a:solidFill>
                  <a:schemeClr val="tx1">
                    <a:lumMod val="75000"/>
                    <a:lumOff val="25000"/>
                  </a:schemeClr>
                </a:solidFill>
              </a:rPr>
              <a:t> ORDER BY revenue DESC</a:t>
            </a:r>
            <a:r>
              <a:rPr lang="en-NG" i="1" dirty="0">
                <a:solidFill>
                  <a:schemeClr val="tx1">
                    <a:lumMod val="75000"/>
                    <a:lumOff val="25000"/>
                  </a:schemeClr>
                </a:solidFill>
              </a:rPr>
              <a:t>;</a:t>
            </a:r>
          </a:p>
        </p:txBody>
      </p:sp>
    </p:spTree>
    <p:extLst>
      <p:ext uri="{BB962C8B-B14F-4D97-AF65-F5344CB8AC3E}">
        <p14:creationId xmlns:p14="http://schemas.microsoft.com/office/powerpoint/2010/main" val="42606526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D30C-D7F2-184A-8011-2919537F126C}"/>
              </a:ext>
            </a:extLst>
          </p:cNvPr>
          <p:cNvSpPr/>
          <p:nvPr/>
        </p:nvSpPr>
        <p:spPr>
          <a:xfrm flipV="1">
            <a:off x="1" y="0"/>
            <a:ext cx="7129670" cy="152397"/>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33BE0E-E826-99A2-B535-027965681583}"/>
              </a:ext>
            </a:extLst>
          </p:cNvPr>
          <p:cNvSpPr/>
          <p:nvPr/>
        </p:nvSpPr>
        <p:spPr>
          <a:xfrm>
            <a:off x="5055704" y="6705600"/>
            <a:ext cx="7136296" cy="152400"/>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699A6-E7E3-83D2-FD1A-788EB856FDAF}"/>
              </a:ext>
            </a:extLst>
          </p:cNvPr>
          <p:cNvSpPr/>
          <p:nvPr/>
        </p:nvSpPr>
        <p:spPr>
          <a:xfrm>
            <a:off x="4419602" y="6705600"/>
            <a:ext cx="365760" cy="152400"/>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560D65-18D7-1C35-C437-4C8092798402}"/>
              </a:ext>
            </a:extLst>
          </p:cNvPr>
          <p:cNvSpPr/>
          <p:nvPr/>
        </p:nvSpPr>
        <p:spPr>
          <a:xfrm flipV="1">
            <a:off x="7368211" y="0"/>
            <a:ext cx="365760" cy="152396"/>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BA7729C-CD8A-4F9A-B29A-8444232BA515}"/>
              </a:ext>
            </a:extLst>
          </p:cNvPr>
          <p:cNvSpPr txBox="1"/>
          <p:nvPr/>
        </p:nvSpPr>
        <p:spPr>
          <a:xfrm>
            <a:off x="281608" y="152396"/>
            <a:ext cx="11628783" cy="4758354"/>
          </a:xfrm>
          <a:prstGeom prst="rect">
            <a:avLst/>
          </a:prstGeom>
          <a:noFill/>
        </p:spPr>
        <p:txBody>
          <a:bodyPr wrap="square">
            <a:spAutoFit/>
          </a:bodyPr>
          <a:lstStyle/>
          <a:p>
            <a:pPr>
              <a:lnSpc>
                <a:spcPct val="200000"/>
              </a:lnSpc>
            </a:pPr>
            <a:r>
              <a:rPr lang="en-NG" b="1" dirty="0">
                <a:solidFill>
                  <a:srgbClr val="00CC00"/>
                </a:solidFill>
              </a:rPr>
              <a:t>How to Update Information in a Table</a:t>
            </a:r>
            <a:endParaRPr lang="en-GB" b="1" dirty="0">
              <a:solidFill>
                <a:srgbClr val="00CC00"/>
              </a:solidFill>
            </a:endParaRPr>
          </a:p>
          <a:p>
            <a:pPr>
              <a:lnSpc>
                <a:spcPct val="150000"/>
              </a:lnSpc>
            </a:pPr>
            <a:r>
              <a:rPr lang="en-US" dirty="0">
                <a:solidFill>
                  <a:schemeClr val="tx1">
                    <a:lumMod val="75000"/>
                    <a:lumOff val="25000"/>
                  </a:schemeClr>
                </a:solidFill>
              </a:rPr>
              <a:t>the </a:t>
            </a:r>
            <a:r>
              <a:rPr lang="en-US" b="1" dirty="0">
                <a:solidFill>
                  <a:schemeClr val="tx1">
                    <a:lumMod val="75000"/>
                    <a:lumOff val="25000"/>
                  </a:schemeClr>
                </a:solidFill>
              </a:rPr>
              <a:t>UPDATE</a:t>
            </a:r>
            <a:r>
              <a:rPr lang="en-US" dirty="0">
                <a:solidFill>
                  <a:schemeClr val="tx1">
                    <a:lumMod val="75000"/>
                    <a:lumOff val="25000"/>
                  </a:schemeClr>
                </a:solidFill>
              </a:rPr>
              <a:t> statement is used to modify existing records in a table. This command allows you to update one or more columns of one or more rows, depending on the condition specified in the </a:t>
            </a:r>
            <a:r>
              <a:rPr lang="en-US" b="1" dirty="0">
                <a:solidFill>
                  <a:schemeClr val="tx1">
                    <a:lumMod val="75000"/>
                    <a:lumOff val="25000"/>
                  </a:schemeClr>
                </a:solidFill>
              </a:rPr>
              <a:t>WHERE</a:t>
            </a:r>
            <a:r>
              <a:rPr lang="en-US" dirty="0">
                <a:solidFill>
                  <a:schemeClr val="tx1">
                    <a:lumMod val="75000"/>
                    <a:lumOff val="25000"/>
                  </a:schemeClr>
                </a:solidFill>
              </a:rPr>
              <a:t> clause.</a:t>
            </a:r>
          </a:p>
          <a:p>
            <a:pPr>
              <a:lnSpc>
                <a:spcPct val="150000"/>
              </a:lnSpc>
            </a:pPr>
            <a:r>
              <a:rPr lang="en-NG" b="1" dirty="0">
                <a:solidFill>
                  <a:srgbClr val="F7881F"/>
                </a:solidFill>
              </a:rPr>
              <a:t>Example Scenario </a:t>
            </a:r>
            <a:r>
              <a:rPr lang="en-GB" b="1" dirty="0">
                <a:solidFill>
                  <a:srgbClr val="F7881F"/>
                </a:solidFill>
              </a:rPr>
              <a:t>1</a:t>
            </a:r>
            <a:r>
              <a:rPr lang="en-NG" b="1" dirty="0">
                <a:solidFill>
                  <a:srgbClr val="F7881F"/>
                </a:solidFill>
              </a:rPr>
              <a:t>: </a:t>
            </a:r>
            <a:r>
              <a:rPr lang="en-NG" dirty="0">
                <a:solidFill>
                  <a:schemeClr val="tx1">
                    <a:lumMod val="75000"/>
                    <a:lumOff val="25000"/>
                  </a:schemeClr>
                </a:solidFill>
              </a:rPr>
              <a:t>Suppose we want </a:t>
            </a:r>
            <a:r>
              <a:rPr lang="en-GB" dirty="0">
                <a:solidFill>
                  <a:schemeClr val="tx1">
                    <a:lumMod val="75000"/>
                    <a:lumOff val="25000"/>
                  </a:schemeClr>
                </a:solidFill>
              </a:rPr>
              <a:t>to create a revenue column in the sales order table</a:t>
            </a:r>
          </a:p>
          <a:p>
            <a:pPr>
              <a:lnSpc>
                <a:spcPct val="150000"/>
              </a:lnSpc>
            </a:pPr>
            <a:r>
              <a:rPr lang="en-NG" b="1" i="1" dirty="0">
                <a:solidFill>
                  <a:schemeClr val="tx1">
                    <a:lumMod val="75000"/>
                    <a:lumOff val="25000"/>
                  </a:schemeClr>
                </a:solidFill>
              </a:rPr>
              <a:t>Syntax:</a:t>
            </a:r>
            <a:r>
              <a:rPr lang="en-GB" b="1" i="1" dirty="0">
                <a:solidFill>
                  <a:schemeClr val="tx1">
                    <a:lumMod val="75000"/>
                    <a:lumOff val="25000"/>
                  </a:schemeClr>
                </a:solidFill>
              </a:rPr>
              <a:t> </a:t>
            </a:r>
            <a:r>
              <a:rPr lang="en-US" i="1" dirty="0">
                <a:solidFill>
                  <a:schemeClr val="tx1">
                    <a:lumMod val="75000"/>
                    <a:lumOff val="25000"/>
                  </a:schemeClr>
                </a:solidFill>
              </a:rPr>
              <a:t>ALTER TABLE </a:t>
            </a:r>
            <a:r>
              <a:rPr lang="en-US" i="1" dirty="0" err="1">
                <a:solidFill>
                  <a:schemeClr val="tx1">
                    <a:lumMod val="75000"/>
                    <a:lumOff val="25000"/>
                  </a:schemeClr>
                </a:solidFill>
              </a:rPr>
              <a:t>sales_order</a:t>
            </a:r>
            <a:r>
              <a:rPr lang="en-US" i="1" dirty="0">
                <a:solidFill>
                  <a:schemeClr val="tx1">
                    <a:lumMod val="75000"/>
                    <a:lumOff val="25000"/>
                  </a:schemeClr>
                </a:solidFill>
              </a:rPr>
              <a:t> ADD COLUMN revenue DECIMAL;</a:t>
            </a:r>
          </a:p>
          <a:p>
            <a:pPr>
              <a:lnSpc>
                <a:spcPct val="150000"/>
              </a:lnSpc>
            </a:pPr>
            <a:r>
              <a:rPr lang="en-US" i="1" dirty="0">
                <a:solidFill>
                  <a:schemeClr val="tx1">
                    <a:lumMod val="75000"/>
                    <a:lumOff val="25000"/>
                  </a:schemeClr>
                </a:solidFill>
              </a:rPr>
              <a:t>	UPDATE </a:t>
            </a:r>
            <a:r>
              <a:rPr lang="en-US" i="1" dirty="0" err="1">
                <a:solidFill>
                  <a:schemeClr val="tx1">
                    <a:lumMod val="75000"/>
                    <a:lumOff val="25000"/>
                  </a:schemeClr>
                </a:solidFill>
              </a:rPr>
              <a:t>sales_order</a:t>
            </a:r>
            <a:endParaRPr lang="en-US" i="1" dirty="0">
              <a:solidFill>
                <a:schemeClr val="tx1">
                  <a:lumMod val="75000"/>
                  <a:lumOff val="25000"/>
                </a:schemeClr>
              </a:solidFill>
            </a:endParaRPr>
          </a:p>
          <a:p>
            <a:pPr>
              <a:lnSpc>
                <a:spcPct val="150000"/>
              </a:lnSpc>
            </a:pPr>
            <a:r>
              <a:rPr lang="en-US" i="1" dirty="0">
                <a:solidFill>
                  <a:schemeClr val="tx1">
                    <a:lumMod val="75000"/>
                    <a:lumOff val="25000"/>
                  </a:schemeClr>
                </a:solidFill>
              </a:rPr>
              <a:t>	SET revenue = </a:t>
            </a:r>
            <a:r>
              <a:rPr lang="en-US" i="1" dirty="0" err="1">
                <a:solidFill>
                  <a:schemeClr val="tx1">
                    <a:lumMod val="75000"/>
                    <a:lumOff val="25000"/>
                  </a:schemeClr>
                </a:solidFill>
              </a:rPr>
              <a:t>unit_price</a:t>
            </a:r>
            <a:r>
              <a:rPr lang="en-US" i="1" dirty="0">
                <a:solidFill>
                  <a:schemeClr val="tx1">
                    <a:lumMod val="75000"/>
                    <a:lumOff val="25000"/>
                  </a:schemeClr>
                </a:solidFill>
              </a:rPr>
              <a:t> * </a:t>
            </a:r>
            <a:r>
              <a:rPr lang="en-US" i="1" dirty="0" err="1">
                <a:solidFill>
                  <a:schemeClr val="tx1">
                    <a:lumMod val="75000"/>
                    <a:lumOff val="25000"/>
                  </a:schemeClr>
                </a:solidFill>
              </a:rPr>
              <a:t>order_quantity</a:t>
            </a:r>
            <a:r>
              <a:rPr lang="en-US" i="1" dirty="0">
                <a:solidFill>
                  <a:schemeClr val="tx1">
                    <a:lumMod val="75000"/>
                    <a:lumOff val="25000"/>
                  </a:schemeClr>
                </a:solidFill>
              </a:rPr>
              <a:t>;</a:t>
            </a:r>
          </a:p>
          <a:p>
            <a:pPr>
              <a:lnSpc>
                <a:spcPct val="150000"/>
              </a:lnSpc>
            </a:pPr>
            <a:r>
              <a:rPr lang="en-NG" b="1" dirty="0">
                <a:solidFill>
                  <a:srgbClr val="F7881F"/>
                </a:solidFill>
              </a:rPr>
              <a:t>Example Scenario </a:t>
            </a:r>
            <a:r>
              <a:rPr lang="en-GB" b="1" dirty="0">
                <a:solidFill>
                  <a:srgbClr val="F7881F"/>
                </a:solidFill>
              </a:rPr>
              <a:t>2</a:t>
            </a:r>
            <a:r>
              <a:rPr lang="en-NG" b="1" dirty="0">
                <a:solidFill>
                  <a:srgbClr val="F7881F"/>
                </a:solidFill>
              </a:rPr>
              <a:t>: </a:t>
            </a:r>
            <a:r>
              <a:rPr lang="en-NG" dirty="0">
                <a:solidFill>
                  <a:schemeClr val="tx1">
                    <a:lumMod val="75000"/>
                    <a:lumOff val="25000"/>
                  </a:schemeClr>
                </a:solidFill>
              </a:rPr>
              <a:t>Suppose we want</a:t>
            </a:r>
            <a:r>
              <a:rPr lang="en-GB" dirty="0">
                <a:solidFill>
                  <a:schemeClr val="tx1">
                    <a:lumMod val="75000"/>
                    <a:lumOff val="25000"/>
                  </a:schemeClr>
                </a:solidFill>
              </a:rPr>
              <a:t> to change the sales channel from In-Store to Retail</a:t>
            </a:r>
          </a:p>
          <a:p>
            <a:pPr>
              <a:lnSpc>
                <a:spcPct val="150000"/>
              </a:lnSpc>
            </a:pPr>
            <a:r>
              <a:rPr lang="en-NG" b="1" i="1" dirty="0">
                <a:solidFill>
                  <a:schemeClr val="tx1">
                    <a:lumMod val="75000"/>
                    <a:lumOff val="25000"/>
                  </a:schemeClr>
                </a:solidFill>
              </a:rPr>
              <a:t>Syntax:</a:t>
            </a:r>
            <a:r>
              <a:rPr lang="en-GB" b="1" i="1" dirty="0">
                <a:solidFill>
                  <a:schemeClr val="tx1">
                    <a:lumMod val="75000"/>
                    <a:lumOff val="25000"/>
                  </a:schemeClr>
                </a:solidFill>
              </a:rPr>
              <a:t> </a:t>
            </a:r>
            <a:r>
              <a:rPr lang="en-US" i="1" dirty="0">
                <a:solidFill>
                  <a:schemeClr val="tx1">
                    <a:lumMod val="75000"/>
                    <a:lumOff val="25000"/>
                  </a:schemeClr>
                </a:solidFill>
              </a:rPr>
              <a:t>UPDATE </a:t>
            </a:r>
            <a:r>
              <a:rPr lang="en-US" i="1" dirty="0" err="1">
                <a:solidFill>
                  <a:schemeClr val="tx1">
                    <a:lumMod val="75000"/>
                    <a:lumOff val="25000"/>
                  </a:schemeClr>
                </a:solidFill>
              </a:rPr>
              <a:t>sales_order</a:t>
            </a:r>
            <a:endParaRPr lang="en-US" i="1" dirty="0">
              <a:solidFill>
                <a:schemeClr val="tx1">
                  <a:lumMod val="75000"/>
                  <a:lumOff val="25000"/>
                </a:schemeClr>
              </a:solidFill>
            </a:endParaRPr>
          </a:p>
          <a:p>
            <a:pPr>
              <a:lnSpc>
                <a:spcPct val="150000"/>
              </a:lnSpc>
            </a:pPr>
            <a:r>
              <a:rPr lang="en-US" i="1" dirty="0">
                <a:solidFill>
                  <a:schemeClr val="tx1">
                    <a:lumMod val="75000"/>
                    <a:lumOff val="25000"/>
                  </a:schemeClr>
                </a:solidFill>
              </a:rPr>
              <a:t>	SET </a:t>
            </a:r>
            <a:r>
              <a:rPr lang="en-US" i="1" dirty="0" err="1">
                <a:solidFill>
                  <a:schemeClr val="tx1">
                    <a:lumMod val="75000"/>
                    <a:lumOff val="25000"/>
                  </a:schemeClr>
                </a:solidFill>
              </a:rPr>
              <a:t>sales_channel</a:t>
            </a:r>
            <a:r>
              <a:rPr lang="en-US" i="1" dirty="0">
                <a:solidFill>
                  <a:schemeClr val="tx1">
                    <a:lumMod val="75000"/>
                    <a:lumOff val="25000"/>
                  </a:schemeClr>
                </a:solidFill>
              </a:rPr>
              <a:t> = ‘Retail’</a:t>
            </a:r>
          </a:p>
          <a:p>
            <a:pPr>
              <a:lnSpc>
                <a:spcPct val="150000"/>
              </a:lnSpc>
            </a:pPr>
            <a:r>
              <a:rPr lang="en-US" i="1" dirty="0">
                <a:solidFill>
                  <a:schemeClr val="tx1">
                    <a:lumMod val="75000"/>
                    <a:lumOff val="25000"/>
                  </a:schemeClr>
                </a:solidFill>
              </a:rPr>
              <a:t>	WHERE </a:t>
            </a:r>
            <a:r>
              <a:rPr lang="en-US" i="1" dirty="0" err="1">
                <a:solidFill>
                  <a:schemeClr val="tx1">
                    <a:lumMod val="75000"/>
                    <a:lumOff val="25000"/>
                  </a:schemeClr>
                </a:solidFill>
              </a:rPr>
              <a:t>sales_channel</a:t>
            </a:r>
            <a:r>
              <a:rPr lang="en-US" i="1" dirty="0">
                <a:solidFill>
                  <a:schemeClr val="tx1">
                    <a:lumMod val="75000"/>
                    <a:lumOff val="25000"/>
                  </a:schemeClr>
                </a:solidFill>
              </a:rPr>
              <a:t> = ‘In-Store’;</a:t>
            </a:r>
            <a:endParaRPr lang="en-NG" dirty="0">
              <a:solidFill>
                <a:schemeClr val="tx1">
                  <a:lumMod val="75000"/>
                  <a:lumOff val="25000"/>
                </a:schemeClr>
              </a:solidFill>
            </a:endParaRPr>
          </a:p>
        </p:txBody>
      </p:sp>
    </p:spTree>
    <p:extLst>
      <p:ext uri="{BB962C8B-B14F-4D97-AF65-F5344CB8AC3E}">
        <p14:creationId xmlns:p14="http://schemas.microsoft.com/office/powerpoint/2010/main" val="1766831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D30C-D7F2-184A-8011-2919537F126C}"/>
              </a:ext>
            </a:extLst>
          </p:cNvPr>
          <p:cNvSpPr/>
          <p:nvPr/>
        </p:nvSpPr>
        <p:spPr>
          <a:xfrm flipV="1">
            <a:off x="1" y="0"/>
            <a:ext cx="7129670" cy="152397"/>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33BE0E-E826-99A2-B535-027965681583}"/>
              </a:ext>
            </a:extLst>
          </p:cNvPr>
          <p:cNvSpPr/>
          <p:nvPr/>
        </p:nvSpPr>
        <p:spPr>
          <a:xfrm>
            <a:off x="5055704" y="6705600"/>
            <a:ext cx="7136296" cy="152400"/>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699A6-E7E3-83D2-FD1A-788EB856FDAF}"/>
              </a:ext>
            </a:extLst>
          </p:cNvPr>
          <p:cNvSpPr/>
          <p:nvPr/>
        </p:nvSpPr>
        <p:spPr>
          <a:xfrm>
            <a:off x="4419602" y="6705600"/>
            <a:ext cx="365760" cy="152400"/>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560D65-18D7-1C35-C437-4C8092798402}"/>
              </a:ext>
            </a:extLst>
          </p:cNvPr>
          <p:cNvSpPr/>
          <p:nvPr/>
        </p:nvSpPr>
        <p:spPr>
          <a:xfrm flipV="1">
            <a:off x="7368211" y="0"/>
            <a:ext cx="365760" cy="152396"/>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BA7729C-CD8A-4F9A-B29A-8444232BA515}"/>
              </a:ext>
            </a:extLst>
          </p:cNvPr>
          <p:cNvSpPr txBox="1"/>
          <p:nvPr/>
        </p:nvSpPr>
        <p:spPr>
          <a:xfrm>
            <a:off x="281608" y="152396"/>
            <a:ext cx="11628783" cy="4896853"/>
          </a:xfrm>
          <a:prstGeom prst="rect">
            <a:avLst/>
          </a:prstGeom>
          <a:noFill/>
        </p:spPr>
        <p:txBody>
          <a:bodyPr wrap="square">
            <a:spAutoFit/>
          </a:bodyPr>
          <a:lstStyle/>
          <a:p>
            <a:pPr>
              <a:lnSpc>
                <a:spcPct val="200000"/>
              </a:lnSpc>
            </a:pPr>
            <a:r>
              <a:rPr lang="en-NG" b="1" dirty="0">
                <a:solidFill>
                  <a:srgbClr val="00CC00"/>
                </a:solidFill>
              </a:rPr>
              <a:t>How to Update Information in a Table</a:t>
            </a:r>
            <a:endParaRPr lang="en-GB" b="1" dirty="0">
              <a:solidFill>
                <a:srgbClr val="00CC00"/>
              </a:solidFill>
            </a:endParaRPr>
          </a:p>
          <a:p>
            <a:pPr>
              <a:lnSpc>
                <a:spcPct val="200000"/>
              </a:lnSpc>
            </a:pPr>
            <a:endParaRPr lang="en-GB" b="1" dirty="0">
              <a:solidFill>
                <a:srgbClr val="00CC00"/>
              </a:solidFill>
            </a:endParaRPr>
          </a:p>
          <a:p>
            <a:pPr>
              <a:lnSpc>
                <a:spcPct val="150000"/>
              </a:lnSpc>
            </a:pPr>
            <a:r>
              <a:rPr lang="en-NG" b="1" dirty="0">
                <a:solidFill>
                  <a:srgbClr val="F7881F"/>
                </a:solidFill>
              </a:rPr>
              <a:t>Example Scenario </a:t>
            </a:r>
            <a:r>
              <a:rPr lang="en-GB" b="1" dirty="0">
                <a:solidFill>
                  <a:srgbClr val="F7881F"/>
                </a:solidFill>
              </a:rPr>
              <a:t>3</a:t>
            </a:r>
            <a:r>
              <a:rPr lang="en-NG" b="1" dirty="0">
                <a:solidFill>
                  <a:srgbClr val="F7881F"/>
                </a:solidFill>
              </a:rPr>
              <a:t>: </a:t>
            </a:r>
            <a:r>
              <a:rPr lang="en-NG" dirty="0">
                <a:solidFill>
                  <a:schemeClr val="tx1">
                    <a:lumMod val="75000"/>
                    <a:lumOff val="25000"/>
                  </a:schemeClr>
                </a:solidFill>
              </a:rPr>
              <a:t>Suppose we want </a:t>
            </a:r>
            <a:r>
              <a:rPr lang="en-GB" dirty="0">
                <a:solidFill>
                  <a:schemeClr val="tx1">
                    <a:lumMod val="75000"/>
                    <a:lumOff val="25000"/>
                  </a:schemeClr>
                </a:solidFill>
              </a:rPr>
              <a:t>to set the discount of product with id 22 to 15% (0.15)</a:t>
            </a:r>
          </a:p>
          <a:p>
            <a:pPr>
              <a:lnSpc>
                <a:spcPct val="150000"/>
              </a:lnSpc>
            </a:pPr>
            <a:r>
              <a:rPr lang="en-NG" b="1" i="1" dirty="0">
                <a:solidFill>
                  <a:schemeClr val="tx1">
                    <a:lumMod val="75000"/>
                    <a:lumOff val="25000"/>
                  </a:schemeClr>
                </a:solidFill>
              </a:rPr>
              <a:t>Syntax:</a:t>
            </a:r>
            <a:r>
              <a:rPr lang="en-GB" b="1" i="1" dirty="0">
                <a:solidFill>
                  <a:schemeClr val="tx1">
                    <a:lumMod val="75000"/>
                    <a:lumOff val="25000"/>
                  </a:schemeClr>
                </a:solidFill>
              </a:rPr>
              <a:t> </a:t>
            </a:r>
            <a:r>
              <a:rPr lang="en-US" i="1" dirty="0">
                <a:solidFill>
                  <a:schemeClr val="tx1">
                    <a:lumMod val="75000"/>
                    <a:lumOff val="25000"/>
                  </a:schemeClr>
                </a:solidFill>
              </a:rPr>
              <a:t>UPDATE </a:t>
            </a:r>
            <a:r>
              <a:rPr lang="en-US" i="1" dirty="0" err="1">
                <a:solidFill>
                  <a:schemeClr val="tx1">
                    <a:lumMod val="75000"/>
                    <a:lumOff val="25000"/>
                  </a:schemeClr>
                </a:solidFill>
              </a:rPr>
              <a:t>sales_order</a:t>
            </a:r>
            <a:endParaRPr lang="en-US" i="1" dirty="0">
              <a:solidFill>
                <a:schemeClr val="tx1">
                  <a:lumMod val="75000"/>
                  <a:lumOff val="25000"/>
                </a:schemeClr>
              </a:solidFill>
            </a:endParaRPr>
          </a:p>
          <a:p>
            <a:pPr>
              <a:lnSpc>
                <a:spcPct val="150000"/>
              </a:lnSpc>
            </a:pPr>
            <a:r>
              <a:rPr lang="en-US" i="1" dirty="0">
                <a:solidFill>
                  <a:schemeClr val="tx1">
                    <a:lumMod val="75000"/>
                    <a:lumOff val="25000"/>
                  </a:schemeClr>
                </a:solidFill>
              </a:rPr>
              <a:t>	SET </a:t>
            </a:r>
            <a:r>
              <a:rPr lang="en-US" i="1" dirty="0" err="1">
                <a:solidFill>
                  <a:schemeClr val="tx1">
                    <a:lumMod val="75000"/>
                    <a:lumOff val="25000"/>
                  </a:schemeClr>
                </a:solidFill>
              </a:rPr>
              <a:t>discount_applied</a:t>
            </a:r>
            <a:r>
              <a:rPr lang="en-US" i="1" dirty="0">
                <a:solidFill>
                  <a:schemeClr val="tx1">
                    <a:lumMod val="75000"/>
                    <a:lumOff val="25000"/>
                  </a:schemeClr>
                </a:solidFill>
              </a:rPr>
              <a:t> = 0.15</a:t>
            </a:r>
          </a:p>
          <a:p>
            <a:pPr>
              <a:lnSpc>
                <a:spcPct val="150000"/>
              </a:lnSpc>
            </a:pPr>
            <a:r>
              <a:rPr lang="en-US" i="1" dirty="0">
                <a:solidFill>
                  <a:schemeClr val="tx1">
                    <a:lumMod val="75000"/>
                    <a:lumOff val="25000"/>
                  </a:schemeClr>
                </a:solidFill>
              </a:rPr>
              <a:t>	WHERE </a:t>
            </a:r>
            <a:r>
              <a:rPr lang="en-US" i="1" dirty="0" err="1">
                <a:solidFill>
                  <a:schemeClr val="tx1">
                    <a:lumMod val="75000"/>
                    <a:lumOff val="25000"/>
                  </a:schemeClr>
                </a:solidFill>
              </a:rPr>
              <a:t>product_id</a:t>
            </a:r>
            <a:r>
              <a:rPr lang="en-US" i="1" dirty="0">
                <a:solidFill>
                  <a:schemeClr val="tx1">
                    <a:lumMod val="75000"/>
                    <a:lumOff val="25000"/>
                  </a:schemeClr>
                </a:solidFill>
              </a:rPr>
              <a:t> = 22;</a:t>
            </a:r>
          </a:p>
          <a:p>
            <a:pPr>
              <a:lnSpc>
                <a:spcPct val="150000"/>
              </a:lnSpc>
            </a:pPr>
            <a:r>
              <a:rPr lang="en-NG" b="1" dirty="0">
                <a:solidFill>
                  <a:srgbClr val="F7881F"/>
                </a:solidFill>
              </a:rPr>
              <a:t>Example Scenario </a:t>
            </a:r>
            <a:r>
              <a:rPr lang="en-GB" b="1" dirty="0">
                <a:solidFill>
                  <a:srgbClr val="F7881F"/>
                </a:solidFill>
              </a:rPr>
              <a:t>4</a:t>
            </a:r>
            <a:r>
              <a:rPr lang="en-NG" b="1" dirty="0">
                <a:solidFill>
                  <a:srgbClr val="F7881F"/>
                </a:solidFill>
              </a:rPr>
              <a:t>: </a:t>
            </a:r>
            <a:r>
              <a:rPr lang="en-NG" dirty="0">
                <a:solidFill>
                  <a:schemeClr val="tx1">
                    <a:lumMod val="75000"/>
                    <a:lumOff val="25000"/>
                  </a:schemeClr>
                </a:solidFill>
              </a:rPr>
              <a:t>Suppose we want </a:t>
            </a:r>
            <a:r>
              <a:rPr lang="en-GB" dirty="0">
                <a:solidFill>
                  <a:schemeClr val="tx1">
                    <a:lumMod val="75000"/>
                    <a:lumOff val="25000"/>
                  </a:schemeClr>
                </a:solidFill>
              </a:rPr>
              <a:t>to reduce the unit price of some products by 350 if the unit cost is greater than 1000</a:t>
            </a:r>
          </a:p>
          <a:p>
            <a:pPr>
              <a:lnSpc>
                <a:spcPct val="150000"/>
              </a:lnSpc>
            </a:pPr>
            <a:r>
              <a:rPr lang="en-NG" b="1" i="1" dirty="0">
                <a:solidFill>
                  <a:schemeClr val="tx1">
                    <a:lumMod val="75000"/>
                    <a:lumOff val="25000"/>
                  </a:schemeClr>
                </a:solidFill>
              </a:rPr>
              <a:t>Syntax:</a:t>
            </a:r>
            <a:r>
              <a:rPr lang="en-GB" b="1" i="1" dirty="0">
                <a:solidFill>
                  <a:schemeClr val="tx1">
                    <a:lumMod val="75000"/>
                    <a:lumOff val="25000"/>
                  </a:schemeClr>
                </a:solidFill>
              </a:rPr>
              <a:t> </a:t>
            </a:r>
            <a:r>
              <a:rPr lang="en-US" i="1" dirty="0">
                <a:solidFill>
                  <a:schemeClr val="tx1">
                    <a:lumMod val="75000"/>
                    <a:lumOff val="25000"/>
                  </a:schemeClr>
                </a:solidFill>
              </a:rPr>
              <a:t>UPDATE </a:t>
            </a:r>
            <a:r>
              <a:rPr lang="en-US" i="1" dirty="0" err="1">
                <a:solidFill>
                  <a:schemeClr val="tx1">
                    <a:lumMod val="75000"/>
                    <a:lumOff val="25000"/>
                  </a:schemeClr>
                </a:solidFill>
              </a:rPr>
              <a:t>sales_order</a:t>
            </a:r>
            <a:endParaRPr lang="en-US" i="1" dirty="0">
              <a:solidFill>
                <a:schemeClr val="tx1">
                  <a:lumMod val="75000"/>
                  <a:lumOff val="25000"/>
                </a:schemeClr>
              </a:solidFill>
            </a:endParaRPr>
          </a:p>
          <a:p>
            <a:pPr>
              <a:lnSpc>
                <a:spcPct val="150000"/>
              </a:lnSpc>
            </a:pPr>
            <a:r>
              <a:rPr lang="en-US" i="1" dirty="0">
                <a:solidFill>
                  <a:schemeClr val="tx1">
                    <a:lumMod val="75000"/>
                    <a:lumOff val="25000"/>
                  </a:schemeClr>
                </a:solidFill>
              </a:rPr>
              <a:t>	SET </a:t>
            </a:r>
            <a:r>
              <a:rPr lang="en-US" i="1" dirty="0" err="1">
                <a:solidFill>
                  <a:schemeClr val="tx1">
                    <a:lumMod val="75000"/>
                    <a:lumOff val="25000"/>
                  </a:schemeClr>
                </a:solidFill>
              </a:rPr>
              <a:t>unit_price</a:t>
            </a:r>
            <a:r>
              <a:rPr lang="en-US" i="1" dirty="0">
                <a:solidFill>
                  <a:schemeClr val="tx1">
                    <a:lumMod val="75000"/>
                    <a:lumOff val="25000"/>
                  </a:schemeClr>
                </a:solidFill>
              </a:rPr>
              <a:t> = </a:t>
            </a:r>
            <a:r>
              <a:rPr lang="en-US" i="1" dirty="0" err="1">
                <a:solidFill>
                  <a:schemeClr val="tx1">
                    <a:lumMod val="75000"/>
                    <a:lumOff val="25000"/>
                  </a:schemeClr>
                </a:solidFill>
              </a:rPr>
              <a:t>unit_price</a:t>
            </a:r>
            <a:r>
              <a:rPr lang="en-US" i="1" dirty="0">
                <a:solidFill>
                  <a:schemeClr val="tx1">
                    <a:lumMod val="75000"/>
                    <a:lumOff val="25000"/>
                  </a:schemeClr>
                </a:solidFill>
              </a:rPr>
              <a:t> – 350</a:t>
            </a:r>
          </a:p>
          <a:p>
            <a:pPr>
              <a:lnSpc>
                <a:spcPct val="150000"/>
              </a:lnSpc>
            </a:pPr>
            <a:r>
              <a:rPr lang="en-US" i="1" dirty="0">
                <a:solidFill>
                  <a:schemeClr val="tx1">
                    <a:lumMod val="75000"/>
                    <a:lumOff val="25000"/>
                  </a:schemeClr>
                </a:solidFill>
              </a:rPr>
              <a:t>	WHERE </a:t>
            </a:r>
            <a:r>
              <a:rPr lang="en-US" i="1" dirty="0" err="1">
                <a:solidFill>
                  <a:schemeClr val="tx1">
                    <a:lumMod val="75000"/>
                    <a:lumOff val="25000"/>
                  </a:schemeClr>
                </a:solidFill>
              </a:rPr>
              <a:t>unit_cost</a:t>
            </a:r>
            <a:r>
              <a:rPr lang="en-US" i="1" dirty="0">
                <a:solidFill>
                  <a:schemeClr val="tx1">
                    <a:lumMod val="75000"/>
                    <a:lumOff val="25000"/>
                  </a:schemeClr>
                </a:solidFill>
              </a:rPr>
              <a:t> &gt; 1000;</a:t>
            </a:r>
            <a:endParaRPr lang="en-NG" dirty="0">
              <a:solidFill>
                <a:schemeClr val="tx1">
                  <a:lumMod val="75000"/>
                  <a:lumOff val="25000"/>
                </a:schemeClr>
              </a:solidFill>
            </a:endParaRPr>
          </a:p>
        </p:txBody>
      </p:sp>
    </p:spTree>
    <p:extLst>
      <p:ext uri="{BB962C8B-B14F-4D97-AF65-F5344CB8AC3E}">
        <p14:creationId xmlns:p14="http://schemas.microsoft.com/office/powerpoint/2010/main" val="7591670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D30C-D7F2-184A-8011-2919537F126C}"/>
              </a:ext>
            </a:extLst>
          </p:cNvPr>
          <p:cNvSpPr/>
          <p:nvPr/>
        </p:nvSpPr>
        <p:spPr>
          <a:xfrm flipV="1">
            <a:off x="1" y="0"/>
            <a:ext cx="7129670" cy="152397"/>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33BE0E-E826-99A2-B535-027965681583}"/>
              </a:ext>
            </a:extLst>
          </p:cNvPr>
          <p:cNvSpPr/>
          <p:nvPr/>
        </p:nvSpPr>
        <p:spPr>
          <a:xfrm>
            <a:off x="5055704" y="6705600"/>
            <a:ext cx="7136296" cy="152400"/>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699A6-E7E3-83D2-FD1A-788EB856FDAF}"/>
              </a:ext>
            </a:extLst>
          </p:cNvPr>
          <p:cNvSpPr/>
          <p:nvPr/>
        </p:nvSpPr>
        <p:spPr>
          <a:xfrm>
            <a:off x="4419602" y="6705600"/>
            <a:ext cx="365760" cy="152400"/>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560D65-18D7-1C35-C437-4C8092798402}"/>
              </a:ext>
            </a:extLst>
          </p:cNvPr>
          <p:cNvSpPr/>
          <p:nvPr/>
        </p:nvSpPr>
        <p:spPr>
          <a:xfrm flipV="1">
            <a:off x="7368211" y="0"/>
            <a:ext cx="365760" cy="152396"/>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BA7729C-CD8A-4F9A-B29A-8444232BA515}"/>
              </a:ext>
            </a:extLst>
          </p:cNvPr>
          <p:cNvSpPr txBox="1"/>
          <p:nvPr/>
        </p:nvSpPr>
        <p:spPr>
          <a:xfrm>
            <a:off x="281608" y="139144"/>
            <a:ext cx="11628783" cy="5589351"/>
          </a:xfrm>
          <a:prstGeom prst="rect">
            <a:avLst/>
          </a:prstGeom>
          <a:noFill/>
        </p:spPr>
        <p:txBody>
          <a:bodyPr wrap="square">
            <a:spAutoFit/>
          </a:bodyPr>
          <a:lstStyle/>
          <a:p>
            <a:pPr>
              <a:lnSpc>
                <a:spcPct val="200000"/>
              </a:lnSpc>
            </a:pPr>
            <a:r>
              <a:rPr lang="en-GB" b="1" dirty="0">
                <a:solidFill>
                  <a:srgbClr val="00CC00"/>
                </a:solidFill>
              </a:rPr>
              <a:t>Nested Queries</a:t>
            </a:r>
            <a:endParaRPr lang="en-NG" b="1" dirty="0">
              <a:solidFill>
                <a:srgbClr val="00CC00"/>
              </a:solidFill>
            </a:endParaRPr>
          </a:p>
          <a:p>
            <a:pPr>
              <a:lnSpc>
                <a:spcPct val="150000"/>
              </a:lnSpc>
            </a:pPr>
            <a:r>
              <a:rPr lang="en-US" dirty="0">
                <a:solidFill>
                  <a:schemeClr val="tx1">
                    <a:lumMod val="75000"/>
                    <a:lumOff val="25000"/>
                  </a:schemeClr>
                </a:solidFill>
              </a:rPr>
              <a:t>Nested queries, also known as </a:t>
            </a:r>
            <a:r>
              <a:rPr lang="en-US" b="1" dirty="0">
                <a:solidFill>
                  <a:schemeClr val="tx1">
                    <a:lumMod val="75000"/>
                    <a:lumOff val="25000"/>
                  </a:schemeClr>
                </a:solidFill>
              </a:rPr>
              <a:t>subqueries</a:t>
            </a:r>
            <a:r>
              <a:rPr lang="en-US" dirty="0">
                <a:solidFill>
                  <a:schemeClr val="tx1">
                    <a:lumMod val="75000"/>
                    <a:lumOff val="25000"/>
                  </a:schemeClr>
                </a:solidFill>
              </a:rPr>
              <a:t>, are queries embedded within another SQL query. They can be used to filter results, calculate aggregates, update data based on conditions, and perform various other operations, enhancing the flexibility and expressiveness of SQL.</a:t>
            </a:r>
            <a:endParaRPr lang="en-NG" dirty="0">
              <a:solidFill>
                <a:schemeClr val="tx1">
                  <a:lumMod val="75000"/>
                  <a:lumOff val="25000"/>
                </a:schemeClr>
              </a:solidFill>
            </a:endParaRPr>
          </a:p>
          <a:p>
            <a:pPr>
              <a:lnSpc>
                <a:spcPct val="150000"/>
              </a:lnSpc>
            </a:pPr>
            <a:endParaRPr lang="en-NG" dirty="0">
              <a:solidFill>
                <a:schemeClr val="tx1">
                  <a:lumMod val="75000"/>
                  <a:lumOff val="25000"/>
                </a:schemeClr>
              </a:solidFill>
            </a:endParaRPr>
          </a:p>
          <a:p>
            <a:pPr>
              <a:lnSpc>
                <a:spcPct val="150000"/>
              </a:lnSpc>
            </a:pPr>
            <a:r>
              <a:rPr lang="en-NG" b="1" dirty="0">
                <a:solidFill>
                  <a:srgbClr val="F7881F"/>
                </a:solidFill>
              </a:rPr>
              <a:t>Example Scenario </a:t>
            </a:r>
            <a:r>
              <a:rPr lang="en-GB" b="1" dirty="0">
                <a:solidFill>
                  <a:srgbClr val="F7881F"/>
                </a:solidFill>
              </a:rPr>
              <a:t>1</a:t>
            </a:r>
            <a:r>
              <a:rPr lang="en-NG" b="1" dirty="0">
                <a:solidFill>
                  <a:srgbClr val="F7881F"/>
                </a:solidFill>
              </a:rPr>
              <a:t>: </a:t>
            </a:r>
            <a:r>
              <a:rPr lang="en-NG" dirty="0">
                <a:solidFill>
                  <a:schemeClr val="tx1">
                    <a:lumMod val="75000"/>
                    <a:lumOff val="25000"/>
                  </a:schemeClr>
                </a:solidFill>
              </a:rPr>
              <a:t>Suppose we want </a:t>
            </a:r>
            <a:r>
              <a:rPr lang="en-GB" dirty="0">
                <a:solidFill>
                  <a:schemeClr val="tx1">
                    <a:lumMod val="75000"/>
                    <a:lumOff val="25000"/>
                  </a:schemeClr>
                </a:solidFill>
              </a:rPr>
              <a:t>to </a:t>
            </a:r>
            <a:r>
              <a:rPr lang="en-NG" dirty="0">
                <a:solidFill>
                  <a:schemeClr val="tx1">
                    <a:lumMod val="75000"/>
                    <a:lumOff val="25000"/>
                  </a:schemeClr>
                </a:solidFill>
              </a:rPr>
              <a:t>get the total amount spent by a particular customer, but we only know their name</a:t>
            </a:r>
            <a:endParaRPr lang="en-GB" dirty="0">
              <a:solidFill>
                <a:schemeClr val="tx1">
                  <a:lumMod val="75000"/>
                  <a:lumOff val="25000"/>
                </a:schemeClr>
              </a:solidFill>
            </a:endParaRPr>
          </a:p>
          <a:p>
            <a:pPr>
              <a:lnSpc>
                <a:spcPct val="150000"/>
              </a:lnSpc>
            </a:pPr>
            <a:r>
              <a:rPr lang="en-NG" b="1" i="1" dirty="0">
                <a:solidFill>
                  <a:schemeClr val="tx1">
                    <a:lumMod val="75000"/>
                    <a:lumOff val="25000"/>
                  </a:schemeClr>
                </a:solidFill>
              </a:rPr>
              <a:t>Syntax: </a:t>
            </a:r>
            <a:r>
              <a:rPr lang="en-US" i="1" dirty="0">
                <a:solidFill>
                  <a:schemeClr val="tx1">
                    <a:lumMod val="75000"/>
                    <a:lumOff val="25000"/>
                  </a:schemeClr>
                </a:solidFill>
              </a:rPr>
              <a:t>SELECT </a:t>
            </a:r>
            <a:r>
              <a:rPr lang="en-US" i="1" dirty="0" err="1">
                <a:solidFill>
                  <a:schemeClr val="tx1">
                    <a:lumMod val="75000"/>
                    <a:lumOff val="25000"/>
                  </a:schemeClr>
                </a:solidFill>
              </a:rPr>
              <a:t>customer_id</a:t>
            </a:r>
            <a:r>
              <a:rPr lang="en-US" i="1" dirty="0">
                <a:solidFill>
                  <a:schemeClr val="tx1">
                    <a:lumMod val="75000"/>
                    <a:lumOff val="25000"/>
                  </a:schemeClr>
                </a:solidFill>
              </a:rPr>
              <a:t>, SUM(</a:t>
            </a:r>
            <a:r>
              <a:rPr lang="en-US" i="1" dirty="0" err="1">
                <a:solidFill>
                  <a:schemeClr val="tx1">
                    <a:lumMod val="75000"/>
                    <a:lumOff val="25000"/>
                  </a:schemeClr>
                </a:solidFill>
              </a:rPr>
              <a:t>unit_price</a:t>
            </a:r>
            <a:r>
              <a:rPr lang="en-US" i="1" dirty="0">
                <a:solidFill>
                  <a:schemeClr val="tx1">
                    <a:lumMod val="75000"/>
                    <a:lumOff val="25000"/>
                  </a:schemeClr>
                </a:solidFill>
              </a:rPr>
              <a:t> * </a:t>
            </a:r>
            <a:r>
              <a:rPr lang="en-US" i="1" dirty="0" err="1">
                <a:solidFill>
                  <a:schemeClr val="tx1">
                    <a:lumMod val="75000"/>
                    <a:lumOff val="25000"/>
                  </a:schemeClr>
                </a:solidFill>
              </a:rPr>
              <a:t>order_quantity</a:t>
            </a:r>
            <a:r>
              <a:rPr lang="en-US" i="1" dirty="0">
                <a:solidFill>
                  <a:schemeClr val="tx1">
                    <a:lumMod val="75000"/>
                    <a:lumOff val="25000"/>
                  </a:schemeClr>
                </a:solidFill>
              </a:rPr>
              <a:t>) as revenue</a:t>
            </a:r>
          </a:p>
          <a:p>
            <a:pPr>
              <a:lnSpc>
                <a:spcPct val="150000"/>
              </a:lnSpc>
            </a:pPr>
            <a:r>
              <a:rPr lang="en-NG" i="1" dirty="0">
                <a:solidFill>
                  <a:schemeClr val="tx1">
                    <a:lumMod val="75000"/>
                    <a:lumOff val="25000"/>
                  </a:schemeClr>
                </a:solidFill>
              </a:rPr>
              <a:t>	</a:t>
            </a:r>
            <a:r>
              <a:rPr lang="en-US" i="1" dirty="0">
                <a:solidFill>
                  <a:schemeClr val="tx1">
                    <a:lumMod val="75000"/>
                    <a:lumOff val="25000"/>
                  </a:schemeClr>
                </a:solidFill>
              </a:rPr>
              <a:t>FROM </a:t>
            </a:r>
            <a:r>
              <a:rPr lang="en-US" i="1" dirty="0" err="1">
                <a:solidFill>
                  <a:schemeClr val="tx1">
                    <a:lumMod val="75000"/>
                    <a:lumOff val="25000"/>
                  </a:schemeClr>
                </a:solidFill>
              </a:rPr>
              <a:t>sales_order</a:t>
            </a:r>
            <a:endParaRPr lang="en-US" i="1" dirty="0">
              <a:solidFill>
                <a:schemeClr val="tx1">
                  <a:lumMod val="75000"/>
                  <a:lumOff val="25000"/>
                </a:schemeClr>
              </a:solidFill>
            </a:endParaRPr>
          </a:p>
          <a:p>
            <a:pPr>
              <a:lnSpc>
                <a:spcPct val="150000"/>
              </a:lnSpc>
            </a:pPr>
            <a:r>
              <a:rPr lang="en-NG" i="1" dirty="0">
                <a:solidFill>
                  <a:schemeClr val="tx1">
                    <a:lumMod val="75000"/>
                    <a:lumOff val="25000"/>
                  </a:schemeClr>
                </a:solidFill>
              </a:rPr>
              <a:t>	</a:t>
            </a:r>
            <a:r>
              <a:rPr lang="en-US" i="1" dirty="0">
                <a:solidFill>
                  <a:schemeClr val="tx1">
                    <a:lumMod val="75000"/>
                    <a:lumOff val="25000"/>
                  </a:schemeClr>
                </a:solidFill>
              </a:rPr>
              <a:t>WHERE </a:t>
            </a:r>
            <a:r>
              <a:rPr lang="en-US" i="1" dirty="0" err="1">
                <a:solidFill>
                  <a:schemeClr val="tx1">
                    <a:lumMod val="75000"/>
                    <a:lumOff val="25000"/>
                  </a:schemeClr>
                </a:solidFill>
              </a:rPr>
              <a:t>customer_id</a:t>
            </a:r>
            <a:r>
              <a:rPr lang="en-US" i="1" dirty="0">
                <a:solidFill>
                  <a:schemeClr val="tx1">
                    <a:lumMod val="75000"/>
                    <a:lumOff val="25000"/>
                  </a:schemeClr>
                </a:solidFill>
              </a:rPr>
              <a:t> = (SELECT </a:t>
            </a:r>
            <a:r>
              <a:rPr lang="en-US" i="1" dirty="0" err="1">
                <a:solidFill>
                  <a:schemeClr val="tx1">
                    <a:lumMod val="75000"/>
                    <a:lumOff val="25000"/>
                  </a:schemeClr>
                </a:solidFill>
              </a:rPr>
              <a:t>customer_id</a:t>
            </a:r>
            <a:endParaRPr lang="en-NG" i="1" dirty="0">
              <a:solidFill>
                <a:schemeClr val="tx1">
                  <a:lumMod val="75000"/>
                  <a:lumOff val="25000"/>
                </a:schemeClr>
              </a:solidFill>
            </a:endParaRPr>
          </a:p>
          <a:p>
            <a:pPr>
              <a:lnSpc>
                <a:spcPct val="150000"/>
              </a:lnSpc>
            </a:pPr>
            <a:r>
              <a:rPr lang="en-NG" i="1" dirty="0">
                <a:solidFill>
                  <a:schemeClr val="tx1">
                    <a:lumMod val="75000"/>
                    <a:lumOff val="25000"/>
                  </a:schemeClr>
                </a:solidFill>
              </a:rPr>
              <a:t>				</a:t>
            </a:r>
            <a:r>
              <a:rPr lang="en-US" i="1" dirty="0">
                <a:solidFill>
                  <a:schemeClr val="tx1">
                    <a:lumMod val="75000"/>
                    <a:lumOff val="25000"/>
                  </a:schemeClr>
                </a:solidFill>
              </a:rPr>
              <a:t>FROM customer</a:t>
            </a:r>
            <a:endParaRPr lang="en-NG" i="1" dirty="0">
              <a:solidFill>
                <a:schemeClr val="tx1">
                  <a:lumMod val="75000"/>
                  <a:lumOff val="25000"/>
                </a:schemeClr>
              </a:solidFill>
            </a:endParaRPr>
          </a:p>
          <a:p>
            <a:pPr>
              <a:lnSpc>
                <a:spcPct val="150000"/>
              </a:lnSpc>
            </a:pPr>
            <a:r>
              <a:rPr lang="en-NG" i="1" dirty="0">
                <a:solidFill>
                  <a:schemeClr val="tx1">
                    <a:lumMod val="75000"/>
                    <a:lumOff val="25000"/>
                  </a:schemeClr>
                </a:solidFill>
              </a:rPr>
              <a:t>				</a:t>
            </a:r>
            <a:r>
              <a:rPr lang="en-US" i="1" dirty="0">
                <a:solidFill>
                  <a:schemeClr val="tx1">
                    <a:lumMod val="75000"/>
                    <a:lumOff val="25000"/>
                  </a:schemeClr>
                </a:solidFill>
              </a:rPr>
              <a:t>WHERE </a:t>
            </a:r>
            <a:r>
              <a:rPr lang="en-US" i="1" dirty="0" err="1">
                <a:solidFill>
                  <a:schemeClr val="tx1">
                    <a:lumMod val="75000"/>
                    <a:lumOff val="25000"/>
                  </a:schemeClr>
                </a:solidFill>
              </a:rPr>
              <a:t>customer_name</a:t>
            </a:r>
            <a:r>
              <a:rPr lang="en-US" i="1" dirty="0">
                <a:solidFill>
                  <a:schemeClr val="tx1">
                    <a:lumMod val="75000"/>
                    <a:lumOff val="25000"/>
                  </a:schemeClr>
                </a:solidFill>
              </a:rPr>
              <a:t> LIKE 'Eminence Corp’)</a:t>
            </a:r>
          </a:p>
          <a:p>
            <a:pPr>
              <a:lnSpc>
                <a:spcPct val="150000"/>
              </a:lnSpc>
            </a:pPr>
            <a:r>
              <a:rPr lang="en-NG" i="1" dirty="0">
                <a:solidFill>
                  <a:schemeClr val="tx1">
                    <a:lumMod val="75000"/>
                    <a:lumOff val="25000"/>
                  </a:schemeClr>
                </a:solidFill>
              </a:rPr>
              <a:t>	</a:t>
            </a:r>
            <a:r>
              <a:rPr lang="en-US" i="1" dirty="0">
                <a:solidFill>
                  <a:schemeClr val="tx1">
                    <a:lumMod val="75000"/>
                    <a:lumOff val="25000"/>
                  </a:schemeClr>
                </a:solidFill>
              </a:rPr>
              <a:t>GROUP BY </a:t>
            </a:r>
            <a:r>
              <a:rPr lang="en-US" i="1" dirty="0" err="1">
                <a:solidFill>
                  <a:schemeClr val="tx1">
                    <a:lumMod val="75000"/>
                    <a:lumOff val="25000"/>
                  </a:schemeClr>
                </a:solidFill>
              </a:rPr>
              <a:t>customer_id</a:t>
            </a:r>
            <a:r>
              <a:rPr lang="en-US" i="1" dirty="0">
                <a:solidFill>
                  <a:schemeClr val="tx1">
                    <a:lumMod val="75000"/>
                    <a:lumOff val="25000"/>
                  </a:schemeClr>
                </a:solidFill>
              </a:rPr>
              <a:t>;</a:t>
            </a:r>
            <a:endParaRPr lang="en-NG" dirty="0">
              <a:solidFill>
                <a:schemeClr val="tx1">
                  <a:lumMod val="75000"/>
                  <a:lumOff val="25000"/>
                </a:schemeClr>
              </a:solidFill>
            </a:endParaRPr>
          </a:p>
        </p:txBody>
      </p:sp>
    </p:spTree>
    <p:extLst>
      <p:ext uri="{BB962C8B-B14F-4D97-AF65-F5344CB8AC3E}">
        <p14:creationId xmlns:p14="http://schemas.microsoft.com/office/powerpoint/2010/main" val="2951851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D30C-D7F2-184A-8011-2919537F126C}"/>
              </a:ext>
            </a:extLst>
          </p:cNvPr>
          <p:cNvSpPr/>
          <p:nvPr/>
        </p:nvSpPr>
        <p:spPr>
          <a:xfrm flipV="1">
            <a:off x="1" y="0"/>
            <a:ext cx="7129670" cy="106017"/>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33BE0E-E826-99A2-B535-027965681583}"/>
              </a:ext>
            </a:extLst>
          </p:cNvPr>
          <p:cNvSpPr/>
          <p:nvPr/>
        </p:nvSpPr>
        <p:spPr>
          <a:xfrm>
            <a:off x="5055704" y="6758606"/>
            <a:ext cx="7136296" cy="99393"/>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699A6-E7E3-83D2-FD1A-788EB856FDAF}"/>
              </a:ext>
            </a:extLst>
          </p:cNvPr>
          <p:cNvSpPr/>
          <p:nvPr/>
        </p:nvSpPr>
        <p:spPr>
          <a:xfrm>
            <a:off x="4419602" y="6758608"/>
            <a:ext cx="365760" cy="99392"/>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560D65-18D7-1C35-C437-4C8092798402}"/>
              </a:ext>
            </a:extLst>
          </p:cNvPr>
          <p:cNvSpPr/>
          <p:nvPr/>
        </p:nvSpPr>
        <p:spPr>
          <a:xfrm>
            <a:off x="7368211" y="1"/>
            <a:ext cx="365760" cy="106016"/>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08C46D2-F811-1F4F-96C2-0F6FC487E09E}"/>
              </a:ext>
            </a:extLst>
          </p:cNvPr>
          <p:cNvSpPr txBox="1"/>
          <p:nvPr/>
        </p:nvSpPr>
        <p:spPr>
          <a:xfrm>
            <a:off x="374374" y="145610"/>
            <a:ext cx="11443252" cy="6573403"/>
          </a:xfrm>
          <a:prstGeom prst="rect">
            <a:avLst/>
          </a:prstGeom>
          <a:noFill/>
        </p:spPr>
        <p:txBody>
          <a:bodyPr wrap="square">
            <a:spAutoFit/>
          </a:bodyPr>
          <a:lstStyle/>
          <a:p>
            <a:pPr>
              <a:lnSpc>
                <a:spcPct val="150000"/>
              </a:lnSpc>
            </a:pPr>
            <a:r>
              <a:rPr lang="en-US" sz="2000" b="1" dirty="0">
                <a:solidFill>
                  <a:srgbClr val="00CC00"/>
                </a:solidFill>
                <a:uFill>
                  <a:solidFill>
                    <a:srgbClr val="F7881F"/>
                  </a:solidFill>
                </a:uFill>
              </a:rPr>
              <a:t>Important Terms and Definitions</a:t>
            </a:r>
          </a:p>
          <a:p>
            <a:pPr marL="342900" indent="-342900">
              <a:lnSpc>
                <a:spcPct val="200000"/>
              </a:lnSpc>
              <a:buFont typeface="Arial" panose="020B0604020202020204" pitchFamily="34" charset="0"/>
              <a:buChar char="•"/>
            </a:pPr>
            <a:r>
              <a:rPr lang="en-US" b="1" dirty="0">
                <a:solidFill>
                  <a:schemeClr val="tx1">
                    <a:lumMod val="75000"/>
                    <a:lumOff val="25000"/>
                  </a:schemeClr>
                </a:solidFill>
                <a:uFill>
                  <a:solidFill>
                    <a:srgbClr val="F7881F"/>
                  </a:solidFill>
                </a:uFill>
              </a:rPr>
              <a:t>SQL (Structured Query Language):</a:t>
            </a:r>
            <a:r>
              <a:rPr lang="en-US" dirty="0">
                <a:solidFill>
                  <a:schemeClr val="tx1">
                    <a:lumMod val="75000"/>
                    <a:lumOff val="25000"/>
                  </a:schemeClr>
                </a:solidFill>
                <a:uFill>
                  <a:solidFill>
                    <a:srgbClr val="F7881F"/>
                  </a:solidFill>
                </a:uFill>
              </a:rPr>
              <a:t> SQL is a domain-specific programming language used for managing and manipulating relational databases.</a:t>
            </a:r>
          </a:p>
          <a:p>
            <a:pPr marL="342900" indent="-342900">
              <a:lnSpc>
                <a:spcPct val="200000"/>
              </a:lnSpc>
              <a:buFont typeface="Arial" panose="020B0604020202020204" pitchFamily="34" charset="0"/>
              <a:buChar char="•"/>
            </a:pPr>
            <a:r>
              <a:rPr lang="en-US" b="1" dirty="0">
                <a:solidFill>
                  <a:schemeClr val="tx1">
                    <a:lumMod val="75000"/>
                    <a:lumOff val="25000"/>
                  </a:schemeClr>
                </a:solidFill>
                <a:uFill>
                  <a:solidFill>
                    <a:srgbClr val="F7881F"/>
                  </a:solidFill>
                </a:uFill>
              </a:rPr>
              <a:t>NoSQL (Not Only SQL):</a:t>
            </a:r>
            <a:r>
              <a:rPr lang="en-US" dirty="0">
                <a:solidFill>
                  <a:schemeClr val="tx1">
                    <a:lumMod val="75000"/>
                    <a:lumOff val="25000"/>
                  </a:schemeClr>
                </a:solidFill>
                <a:uFill>
                  <a:solidFill>
                    <a:srgbClr val="F7881F"/>
                  </a:solidFill>
                </a:uFill>
              </a:rPr>
              <a:t> NoSQL databases are a category of databases that do not use traditional SQL-based relational models.</a:t>
            </a:r>
          </a:p>
          <a:p>
            <a:pPr marL="342900" indent="-342900">
              <a:lnSpc>
                <a:spcPct val="200000"/>
              </a:lnSpc>
              <a:buFont typeface="Arial" panose="020B0604020202020204" pitchFamily="34" charset="0"/>
              <a:buChar char="•"/>
            </a:pPr>
            <a:r>
              <a:rPr lang="en-US" b="1" dirty="0">
                <a:solidFill>
                  <a:schemeClr val="tx1">
                    <a:lumMod val="75000"/>
                    <a:lumOff val="25000"/>
                  </a:schemeClr>
                </a:solidFill>
                <a:uFill>
                  <a:solidFill>
                    <a:srgbClr val="F7881F"/>
                  </a:solidFill>
                </a:uFill>
              </a:rPr>
              <a:t>Relational databases:</a:t>
            </a:r>
            <a:r>
              <a:rPr lang="en-US" dirty="0">
                <a:solidFill>
                  <a:schemeClr val="tx1">
                    <a:lumMod val="75000"/>
                    <a:lumOff val="25000"/>
                  </a:schemeClr>
                </a:solidFill>
                <a:uFill>
                  <a:solidFill>
                    <a:srgbClr val="F7881F"/>
                  </a:solidFill>
                </a:uFill>
              </a:rPr>
              <a:t> Relational databases are structured systems with well-defined schemas, using tables to organize data into rows and columns.</a:t>
            </a:r>
          </a:p>
          <a:p>
            <a:pPr marL="342900" indent="-342900">
              <a:lnSpc>
                <a:spcPct val="200000"/>
              </a:lnSpc>
              <a:buFont typeface="Arial" panose="020B0604020202020204" pitchFamily="34" charset="0"/>
              <a:buChar char="•"/>
            </a:pPr>
            <a:r>
              <a:rPr lang="en-US" b="1" dirty="0">
                <a:solidFill>
                  <a:schemeClr val="tx1">
                    <a:lumMod val="75000"/>
                    <a:lumOff val="25000"/>
                  </a:schemeClr>
                </a:solidFill>
                <a:uFill>
                  <a:solidFill>
                    <a:srgbClr val="F7881F"/>
                  </a:solidFill>
                </a:uFill>
              </a:rPr>
              <a:t>Non-relational:</a:t>
            </a:r>
            <a:r>
              <a:rPr lang="en-US" dirty="0">
                <a:solidFill>
                  <a:schemeClr val="tx1">
                    <a:lumMod val="75000"/>
                    <a:lumOff val="25000"/>
                  </a:schemeClr>
                </a:solidFill>
                <a:uFill>
                  <a:solidFill>
                    <a:srgbClr val="F7881F"/>
                  </a:solidFill>
                </a:uFill>
              </a:rPr>
              <a:t> or NoSQL databases handle unstructured data, provide schema flexibility, and they may use various query languages and data models for applications with dynamic data needs, like social media platforms and content management systems</a:t>
            </a:r>
          </a:p>
          <a:p>
            <a:pPr marL="342900" indent="-342900">
              <a:lnSpc>
                <a:spcPct val="200000"/>
              </a:lnSpc>
              <a:buFont typeface="Arial" panose="020B0604020202020204" pitchFamily="34" charset="0"/>
              <a:buChar char="•"/>
            </a:pPr>
            <a:r>
              <a:rPr lang="en-US" b="1" dirty="0">
                <a:solidFill>
                  <a:schemeClr val="tx1">
                    <a:lumMod val="75000"/>
                    <a:lumOff val="25000"/>
                  </a:schemeClr>
                </a:solidFill>
                <a:uFill>
                  <a:solidFill>
                    <a:srgbClr val="F7881F"/>
                  </a:solidFill>
                </a:uFill>
              </a:rPr>
              <a:t>DBMS (Database Management System):</a:t>
            </a:r>
            <a:r>
              <a:rPr lang="en-US" dirty="0">
                <a:solidFill>
                  <a:schemeClr val="tx1">
                    <a:lumMod val="75000"/>
                    <a:lumOff val="25000"/>
                  </a:schemeClr>
                </a:solidFill>
                <a:uFill>
                  <a:solidFill>
                    <a:srgbClr val="F7881F"/>
                  </a:solidFill>
                </a:uFill>
              </a:rPr>
              <a:t> A DBMS is software that provides tools and interfaces to manage and interact with databases.</a:t>
            </a:r>
          </a:p>
        </p:txBody>
      </p:sp>
    </p:spTree>
    <p:extLst>
      <p:ext uri="{BB962C8B-B14F-4D97-AF65-F5344CB8AC3E}">
        <p14:creationId xmlns:p14="http://schemas.microsoft.com/office/powerpoint/2010/main" val="33956932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D30C-D7F2-184A-8011-2919537F126C}"/>
              </a:ext>
            </a:extLst>
          </p:cNvPr>
          <p:cNvSpPr/>
          <p:nvPr/>
        </p:nvSpPr>
        <p:spPr>
          <a:xfrm flipV="1">
            <a:off x="1" y="0"/>
            <a:ext cx="7129670" cy="152397"/>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33BE0E-E826-99A2-B535-027965681583}"/>
              </a:ext>
            </a:extLst>
          </p:cNvPr>
          <p:cNvSpPr/>
          <p:nvPr/>
        </p:nvSpPr>
        <p:spPr>
          <a:xfrm>
            <a:off x="5055704" y="6705600"/>
            <a:ext cx="7136296" cy="152400"/>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699A6-E7E3-83D2-FD1A-788EB856FDAF}"/>
              </a:ext>
            </a:extLst>
          </p:cNvPr>
          <p:cNvSpPr/>
          <p:nvPr/>
        </p:nvSpPr>
        <p:spPr>
          <a:xfrm>
            <a:off x="4419602" y="6705600"/>
            <a:ext cx="365760" cy="152400"/>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560D65-18D7-1C35-C437-4C8092798402}"/>
              </a:ext>
            </a:extLst>
          </p:cNvPr>
          <p:cNvSpPr/>
          <p:nvPr/>
        </p:nvSpPr>
        <p:spPr>
          <a:xfrm flipV="1">
            <a:off x="7368211" y="0"/>
            <a:ext cx="365760" cy="152396"/>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BA7729C-CD8A-4F9A-B29A-8444232BA515}"/>
              </a:ext>
            </a:extLst>
          </p:cNvPr>
          <p:cNvSpPr txBox="1"/>
          <p:nvPr/>
        </p:nvSpPr>
        <p:spPr>
          <a:xfrm>
            <a:off x="281608" y="139144"/>
            <a:ext cx="11628783" cy="5589351"/>
          </a:xfrm>
          <a:prstGeom prst="rect">
            <a:avLst/>
          </a:prstGeom>
          <a:noFill/>
        </p:spPr>
        <p:txBody>
          <a:bodyPr wrap="square">
            <a:spAutoFit/>
          </a:bodyPr>
          <a:lstStyle/>
          <a:p>
            <a:pPr>
              <a:lnSpc>
                <a:spcPct val="200000"/>
              </a:lnSpc>
            </a:pPr>
            <a:r>
              <a:rPr lang="en-GB" b="1" dirty="0">
                <a:solidFill>
                  <a:srgbClr val="00CC00"/>
                </a:solidFill>
              </a:rPr>
              <a:t>Nested Queries</a:t>
            </a:r>
            <a:endParaRPr lang="en-NG" b="1" dirty="0">
              <a:solidFill>
                <a:srgbClr val="00CC00"/>
              </a:solidFill>
            </a:endParaRPr>
          </a:p>
          <a:p>
            <a:pPr>
              <a:lnSpc>
                <a:spcPct val="150000"/>
              </a:lnSpc>
            </a:pPr>
            <a:r>
              <a:rPr lang="en-US" dirty="0">
                <a:solidFill>
                  <a:schemeClr val="tx1">
                    <a:lumMod val="75000"/>
                    <a:lumOff val="25000"/>
                  </a:schemeClr>
                </a:solidFill>
              </a:rPr>
              <a:t>Nested queries, also known as </a:t>
            </a:r>
            <a:r>
              <a:rPr lang="en-US" b="1" dirty="0">
                <a:solidFill>
                  <a:schemeClr val="tx1">
                    <a:lumMod val="75000"/>
                    <a:lumOff val="25000"/>
                  </a:schemeClr>
                </a:solidFill>
              </a:rPr>
              <a:t>subqueries</a:t>
            </a:r>
            <a:r>
              <a:rPr lang="en-US" dirty="0">
                <a:solidFill>
                  <a:schemeClr val="tx1">
                    <a:lumMod val="75000"/>
                    <a:lumOff val="25000"/>
                  </a:schemeClr>
                </a:solidFill>
              </a:rPr>
              <a:t>, are queries embedded within another SQL query. They can be used to filter results, calculate aggregates, update data based on conditions, and perform various other operations, enhancing the flexibility and expressiveness of SQL.</a:t>
            </a:r>
            <a:endParaRPr lang="en-NG" dirty="0">
              <a:solidFill>
                <a:schemeClr val="tx1">
                  <a:lumMod val="75000"/>
                  <a:lumOff val="25000"/>
                </a:schemeClr>
              </a:solidFill>
            </a:endParaRPr>
          </a:p>
          <a:p>
            <a:pPr>
              <a:lnSpc>
                <a:spcPct val="150000"/>
              </a:lnSpc>
            </a:pPr>
            <a:endParaRPr lang="en-NG" dirty="0">
              <a:solidFill>
                <a:schemeClr val="tx1">
                  <a:lumMod val="75000"/>
                  <a:lumOff val="25000"/>
                </a:schemeClr>
              </a:solidFill>
            </a:endParaRPr>
          </a:p>
          <a:p>
            <a:pPr>
              <a:lnSpc>
                <a:spcPct val="150000"/>
              </a:lnSpc>
            </a:pPr>
            <a:r>
              <a:rPr lang="en-NG" b="1" dirty="0">
                <a:solidFill>
                  <a:srgbClr val="F7881F"/>
                </a:solidFill>
              </a:rPr>
              <a:t>Example Scenario </a:t>
            </a:r>
            <a:r>
              <a:rPr lang="en-GB" b="1" dirty="0">
                <a:solidFill>
                  <a:srgbClr val="F7881F"/>
                </a:solidFill>
              </a:rPr>
              <a:t>1</a:t>
            </a:r>
            <a:r>
              <a:rPr lang="en-NG" b="1" dirty="0">
                <a:solidFill>
                  <a:srgbClr val="F7881F"/>
                </a:solidFill>
              </a:rPr>
              <a:t>: </a:t>
            </a:r>
            <a:r>
              <a:rPr lang="en-NG" dirty="0">
                <a:solidFill>
                  <a:schemeClr val="tx1">
                    <a:lumMod val="75000"/>
                    <a:lumOff val="25000"/>
                  </a:schemeClr>
                </a:solidFill>
              </a:rPr>
              <a:t>Suppose we want </a:t>
            </a:r>
            <a:r>
              <a:rPr lang="en-GB" dirty="0">
                <a:solidFill>
                  <a:schemeClr val="tx1">
                    <a:lumMod val="75000"/>
                    <a:lumOff val="25000"/>
                  </a:schemeClr>
                </a:solidFill>
              </a:rPr>
              <a:t>to </a:t>
            </a:r>
            <a:r>
              <a:rPr lang="en-NG" dirty="0">
                <a:solidFill>
                  <a:schemeClr val="tx1">
                    <a:lumMod val="75000"/>
                    <a:lumOff val="25000"/>
                  </a:schemeClr>
                </a:solidFill>
              </a:rPr>
              <a:t>get the total amount spent by a particular customer, but we only know their name</a:t>
            </a:r>
            <a:endParaRPr lang="en-GB" dirty="0">
              <a:solidFill>
                <a:schemeClr val="tx1">
                  <a:lumMod val="75000"/>
                  <a:lumOff val="25000"/>
                </a:schemeClr>
              </a:solidFill>
            </a:endParaRPr>
          </a:p>
          <a:p>
            <a:pPr>
              <a:lnSpc>
                <a:spcPct val="150000"/>
              </a:lnSpc>
            </a:pPr>
            <a:r>
              <a:rPr lang="en-NG" b="1" i="1" dirty="0">
                <a:solidFill>
                  <a:schemeClr val="tx1">
                    <a:lumMod val="75000"/>
                    <a:lumOff val="25000"/>
                  </a:schemeClr>
                </a:solidFill>
              </a:rPr>
              <a:t>Syntax: </a:t>
            </a:r>
            <a:r>
              <a:rPr lang="en-US" i="1" dirty="0">
                <a:solidFill>
                  <a:schemeClr val="tx1">
                    <a:lumMod val="75000"/>
                    <a:lumOff val="25000"/>
                  </a:schemeClr>
                </a:solidFill>
              </a:rPr>
              <a:t>SELECT </a:t>
            </a:r>
            <a:r>
              <a:rPr lang="en-US" i="1" dirty="0" err="1">
                <a:solidFill>
                  <a:schemeClr val="tx1">
                    <a:lumMod val="75000"/>
                    <a:lumOff val="25000"/>
                  </a:schemeClr>
                </a:solidFill>
              </a:rPr>
              <a:t>customer_id</a:t>
            </a:r>
            <a:r>
              <a:rPr lang="en-US" i="1" dirty="0">
                <a:solidFill>
                  <a:schemeClr val="tx1">
                    <a:lumMod val="75000"/>
                    <a:lumOff val="25000"/>
                  </a:schemeClr>
                </a:solidFill>
              </a:rPr>
              <a:t>, SUM(</a:t>
            </a:r>
            <a:r>
              <a:rPr lang="en-US" i="1" dirty="0" err="1">
                <a:solidFill>
                  <a:schemeClr val="tx1">
                    <a:lumMod val="75000"/>
                    <a:lumOff val="25000"/>
                  </a:schemeClr>
                </a:solidFill>
              </a:rPr>
              <a:t>unit_price</a:t>
            </a:r>
            <a:r>
              <a:rPr lang="en-US" i="1" dirty="0">
                <a:solidFill>
                  <a:schemeClr val="tx1">
                    <a:lumMod val="75000"/>
                    <a:lumOff val="25000"/>
                  </a:schemeClr>
                </a:solidFill>
              </a:rPr>
              <a:t> * </a:t>
            </a:r>
            <a:r>
              <a:rPr lang="en-US" i="1" dirty="0" err="1">
                <a:solidFill>
                  <a:schemeClr val="tx1">
                    <a:lumMod val="75000"/>
                    <a:lumOff val="25000"/>
                  </a:schemeClr>
                </a:solidFill>
              </a:rPr>
              <a:t>order_quantity</a:t>
            </a:r>
            <a:r>
              <a:rPr lang="en-US" i="1" dirty="0">
                <a:solidFill>
                  <a:schemeClr val="tx1">
                    <a:lumMod val="75000"/>
                    <a:lumOff val="25000"/>
                  </a:schemeClr>
                </a:solidFill>
              </a:rPr>
              <a:t>) as revenue</a:t>
            </a:r>
          </a:p>
          <a:p>
            <a:pPr>
              <a:lnSpc>
                <a:spcPct val="150000"/>
              </a:lnSpc>
            </a:pPr>
            <a:r>
              <a:rPr lang="en-NG" i="1" dirty="0">
                <a:solidFill>
                  <a:schemeClr val="tx1">
                    <a:lumMod val="75000"/>
                    <a:lumOff val="25000"/>
                  </a:schemeClr>
                </a:solidFill>
              </a:rPr>
              <a:t>	</a:t>
            </a:r>
            <a:r>
              <a:rPr lang="en-US" i="1" dirty="0">
                <a:solidFill>
                  <a:schemeClr val="tx1">
                    <a:lumMod val="75000"/>
                    <a:lumOff val="25000"/>
                  </a:schemeClr>
                </a:solidFill>
              </a:rPr>
              <a:t>FROM </a:t>
            </a:r>
            <a:r>
              <a:rPr lang="en-US" i="1" dirty="0" err="1">
                <a:solidFill>
                  <a:schemeClr val="tx1">
                    <a:lumMod val="75000"/>
                    <a:lumOff val="25000"/>
                  </a:schemeClr>
                </a:solidFill>
              </a:rPr>
              <a:t>sales_order</a:t>
            </a:r>
            <a:endParaRPr lang="en-US" i="1" dirty="0">
              <a:solidFill>
                <a:schemeClr val="tx1">
                  <a:lumMod val="75000"/>
                  <a:lumOff val="25000"/>
                </a:schemeClr>
              </a:solidFill>
            </a:endParaRPr>
          </a:p>
          <a:p>
            <a:pPr>
              <a:lnSpc>
                <a:spcPct val="150000"/>
              </a:lnSpc>
            </a:pPr>
            <a:r>
              <a:rPr lang="en-NG" i="1" dirty="0">
                <a:solidFill>
                  <a:schemeClr val="tx1">
                    <a:lumMod val="75000"/>
                    <a:lumOff val="25000"/>
                  </a:schemeClr>
                </a:solidFill>
              </a:rPr>
              <a:t>	</a:t>
            </a:r>
            <a:r>
              <a:rPr lang="en-US" i="1" dirty="0">
                <a:solidFill>
                  <a:schemeClr val="tx1">
                    <a:lumMod val="75000"/>
                    <a:lumOff val="25000"/>
                  </a:schemeClr>
                </a:solidFill>
              </a:rPr>
              <a:t>WHERE </a:t>
            </a:r>
            <a:r>
              <a:rPr lang="en-US" i="1" dirty="0" err="1">
                <a:solidFill>
                  <a:schemeClr val="tx1">
                    <a:lumMod val="75000"/>
                    <a:lumOff val="25000"/>
                  </a:schemeClr>
                </a:solidFill>
              </a:rPr>
              <a:t>customer_id</a:t>
            </a:r>
            <a:r>
              <a:rPr lang="en-US" i="1" dirty="0">
                <a:solidFill>
                  <a:schemeClr val="tx1">
                    <a:lumMod val="75000"/>
                    <a:lumOff val="25000"/>
                  </a:schemeClr>
                </a:solidFill>
              </a:rPr>
              <a:t> = (SELECT </a:t>
            </a:r>
            <a:r>
              <a:rPr lang="en-US" i="1" dirty="0" err="1">
                <a:solidFill>
                  <a:schemeClr val="tx1">
                    <a:lumMod val="75000"/>
                    <a:lumOff val="25000"/>
                  </a:schemeClr>
                </a:solidFill>
              </a:rPr>
              <a:t>customer_id</a:t>
            </a:r>
            <a:endParaRPr lang="en-NG" i="1" dirty="0">
              <a:solidFill>
                <a:schemeClr val="tx1">
                  <a:lumMod val="75000"/>
                  <a:lumOff val="25000"/>
                </a:schemeClr>
              </a:solidFill>
            </a:endParaRPr>
          </a:p>
          <a:p>
            <a:pPr>
              <a:lnSpc>
                <a:spcPct val="150000"/>
              </a:lnSpc>
            </a:pPr>
            <a:r>
              <a:rPr lang="en-NG" i="1" dirty="0">
                <a:solidFill>
                  <a:schemeClr val="tx1">
                    <a:lumMod val="75000"/>
                    <a:lumOff val="25000"/>
                  </a:schemeClr>
                </a:solidFill>
              </a:rPr>
              <a:t>				</a:t>
            </a:r>
            <a:r>
              <a:rPr lang="en-US" i="1" dirty="0">
                <a:solidFill>
                  <a:schemeClr val="tx1">
                    <a:lumMod val="75000"/>
                    <a:lumOff val="25000"/>
                  </a:schemeClr>
                </a:solidFill>
              </a:rPr>
              <a:t>FROM customer</a:t>
            </a:r>
            <a:endParaRPr lang="en-NG" i="1" dirty="0">
              <a:solidFill>
                <a:schemeClr val="tx1">
                  <a:lumMod val="75000"/>
                  <a:lumOff val="25000"/>
                </a:schemeClr>
              </a:solidFill>
            </a:endParaRPr>
          </a:p>
          <a:p>
            <a:pPr>
              <a:lnSpc>
                <a:spcPct val="150000"/>
              </a:lnSpc>
            </a:pPr>
            <a:r>
              <a:rPr lang="en-NG" i="1" dirty="0">
                <a:solidFill>
                  <a:schemeClr val="tx1">
                    <a:lumMod val="75000"/>
                    <a:lumOff val="25000"/>
                  </a:schemeClr>
                </a:solidFill>
              </a:rPr>
              <a:t>				</a:t>
            </a:r>
            <a:r>
              <a:rPr lang="en-US" i="1" dirty="0">
                <a:solidFill>
                  <a:schemeClr val="tx1">
                    <a:lumMod val="75000"/>
                    <a:lumOff val="25000"/>
                  </a:schemeClr>
                </a:solidFill>
              </a:rPr>
              <a:t>WHERE </a:t>
            </a:r>
            <a:r>
              <a:rPr lang="en-US" i="1" dirty="0" err="1">
                <a:solidFill>
                  <a:schemeClr val="tx1">
                    <a:lumMod val="75000"/>
                    <a:lumOff val="25000"/>
                  </a:schemeClr>
                </a:solidFill>
              </a:rPr>
              <a:t>customer_name</a:t>
            </a:r>
            <a:r>
              <a:rPr lang="en-US" i="1" dirty="0">
                <a:solidFill>
                  <a:schemeClr val="tx1">
                    <a:lumMod val="75000"/>
                    <a:lumOff val="25000"/>
                  </a:schemeClr>
                </a:solidFill>
              </a:rPr>
              <a:t> LIKE 'Eminence Corp’)</a:t>
            </a:r>
          </a:p>
          <a:p>
            <a:pPr>
              <a:lnSpc>
                <a:spcPct val="150000"/>
              </a:lnSpc>
            </a:pPr>
            <a:r>
              <a:rPr lang="en-NG" i="1" dirty="0">
                <a:solidFill>
                  <a:schemeClr val="tx1">
                    <a:lumMod val="75000"/>
                    <a:lumOff val="25000"/>
                  </a:schemeClr>
                </a:solidFill>
              </a:rPr>
              <a:t>	</a:t>
            </a:r>
            <a:r>
              <a:rPr lang="en-US" i="1" dirty="0">
                <a:solidFill>
                  <a:schemeClr val="tx1">
                    <a:lumMod val="75000"/>
                    <a:lumOff val="25000"/>
                  </a:schemeClr>
                </a:solidFill>
              </a:rPr>
              <a:t>GROUP BY </a:t>
            </a:r>
            <a:r>
              <a:rPr lang="en-US" i="1" dirty="0" err="1">
                <a:solidFill>
                  <a:schemeClr val="tx1">
                    <a:lumMod val="75000"/>
                    <a:lumOff val="25000"/>
                  </a:schemeClr>
                </a:solidFill>
              </a:rPr>
              <a:t>customer_id</a:t>
            </a:r>
            <a:r>
              <a:rPr lang="en-US" i="1" dirty="0">
                <a:solidFill>
                  <a:schemeClr val="tx1">
                    <a:lumMod val="75000"/>
                    <a:lumOff val="25000"/>
                  </a:schemeClr>
                </a:solidFill>
              </a:rPr>
              <a:t>;</a:t>
            </a:r>
            <a:endParaRPr lang="en-NG" dirty="0">
              <a:solidFill>
                <a:schemeClr val="tx1">
                  <a:lumMod val="75000"/>
                  <a:lumOff val="25000"/>
                </a:schemeClr>
              </a:solidFill>
            </a:endParaRPr>
          </a:p>
        </p:txBody>
      </p:sp>
    </p:spTree>
    <p:extLst>
      <p:ext uri="{BB962C8B-B14F-4D97-AF65-F5344CB8AC3E}">
        <p14:creationId xmlns:p14="http://schemas.microsoft.com/office/powerpoint/2010/main" val="36525879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D30C-D7F2-184A-8011-2919537F126C}"/>
              </a:ext>
            </a:extLst>
          </p:cNvPr>
          <p:cNvSpPr/>
          <p:nvPr/>
        </p:nvSpPr>
        <p:spPr>
          <a:xfrm flipV="1">
            <a:off x="1" y="0"/>
            <a:ext cx="7129670" cy="152397"/>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33BE0E-E826-99A2-B535-027965681583}"/>
              </a:ext>
            </a:extLst>
          </p:cNvPr>
          <p:cNvSpPr/>
          <p:nvPr/>
        </p:nvSpPr>
        <p:spPr>
          <a:xfrm>
            <a:off x="5055704" y="6705600"/>
            <a:ext cx="7136296" cy="152400"/>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699A6-E7E3-83D2-FD1A-788EB856FDAF}"/>
              </a:ext>
            </a:extLst>
          </p:cNvPr>
          <p:cNvSpPr/>
          <p:nvPr/>
        </p:nvSpPr>
        <p:spPr>
          <a:xfrm>
            <a:off x="4419602" y="6705600"/>
            <a:ext cx="365760" cy="152400"/>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560D65-18D7-1C35-C437-4C8092798402}"/>
              </a:ext>
            </a:extLst>
          </p:cNvPr>
          <p:cNvSpPr/>
          <p:nvPr/>
        </p:nvSpPr>
        <p:spPr>
          <a:xfrm flipV="1">
            <a:off x="7368211" y="0"/>
            <a:ext cx="365760" cy="152396"/>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BA7729C-CD8A-4F9A-B29A-8444232BA515}"/>
              </a:ext>
            </a:extLst>
          </p:cNvPr>
          <p:cNvSpPr txBox="1"/>
          <p:nvPr/>
        </p:nvSpPr>
        <p:spPr>
          <a:xfrm>
            <a:off x="281608" y="139144"/>
            <a:ext cx="11628783" cy="3650358"/>
          </a:xfrm>
          <a:prstGeom prst="rect">
            <a:avLst/>
          </a:prstGeom>
          <a:noFill/>
        </p:spPr>
        <p:txBody>
          <a:bodyPr wrap="square">
            <a:spAutoFit/>
          </a:bodyPr>
          <a:lstStyle/>
          <a:p>
            <a:pPr>
              <a:lnSpc>
                <a:spcPct val="200000"/>
              </a:lnSpc>
            </a:pPr>
            <a:r>
              <a:rPr lang="en-GB" b="1" dirty="0">
                <a:solidFill>
                  <a:srgbClr val="00CC00"/>
                </a:solidFill>
              </a:rPr>
              <a:t>Nested Queries</a:t>
            </a:r>
            <a:endParaRPr lang="en-NG" b="1" dirty="0">
              <a:solidFill>
                <a:srgbClr val="00CC00"/>
              </a:solidFill>
            </a:endParaRPr>
          </a:p>
          <a:p>
            <a:pPr>
              <a:lnSpc>
                <a:spcPct val="200000"/>
              </a:lnSpc>
            </a:pPr>
            <a:endParaRPr lang="en-NG" b="1" dirty="0">
              <a:solidFill>
                <a:srgbClr val="00CC00"/>
              </a:solidFill>
            </a:endParaRPr>
          </a:p>
          <a:p>
            <a:pPr>
              <a:lnSpc>
                <a:spcPct val="150000"/>
              </a:lnSpc>
            </a:pPr>
            <a:r>
              <a:rPr lang="en-NG" b="1" dirty="0">
                <a:solidFill>
                  <a:srgbClr val="F7881F"/>
                </a:solidFill>
              </a:rPr>
              <a:t>Example Scenario 2: </a:t>
            </a:r>
            <a:r>
              <a:rPr lang="en-NG" dirty="0">
                <a:solidFill>
                  <a:schemeClr val="tx1">
                    <a:lumMod val="75000"/>
                    <a:lumOff val="25000"/>
                  </a:schemeClr>
                </a:solidFill>
              </a:rPr>
              <a:t>Suppose we want </a:t>
            </a:r>
            <a:r>
              <a:rPr lang="en-GB" dirty="0">
                <a:solidFill>
                  <a:schemeClr val="tx1">
                    <a:lumMod val="75000"/>
                    <a:lumOff val="25000"/>
                  </a:schemeClr>
                </a:solidFill>
              </a:rPr>
              <a:t>to </a:t>
            </a:r>
            <a:r>
              <a:rPr lang="en-NG" dirty="0">
                <a:solidFill>
                  <a:schemeClr val="tx1">
                    <a:lumMod val="75000"/>
                    <a:lumOff val="25000"/>
                  </a:schemeClr>
                </a:solidFill>
              </a:rPr>
              <a:t>return </a:t>
            </a:r>
            <a:r>
              <a:rPr lang="en-US" dirty="0">
                <a:solidFill>
                  <a:schemeClr val="tx1">
                    <a:lumMod val="75000"/>
                    <a:lumOff val="25000"/>
                  </a:schemeClr>
                </a:solidFill>
              </a:rPr>
              <a:t>order details for products with a unit price greater than the average unit price of all products</a:t>
            </a:r>
            <a:endParaRPr lang="en-NG" dirty="0">
              <a:solidFill>
                <a:schemeClr val="tx1">
                  <a:lumMod val="75000"/>
                  <a:lumOff val="25000"/>
                </a:schemeClr>
              </a:solidFill>
            </a:endParaRPr>
          </a:p>
          <a:p>
            <a:pPr>
              <a:lnSpc>
                <a:spcPct val="150000"/>
              </a:lnSpc>
            </a:pPr>
            <a:r>
              <a:rPr lang="en-NG" b="1" i="1" dirty="0">
                <a:solidFill>
                  <a:schemeClr val="tx1">
                    <a:lumMod val="75000"/>
                    <a:lumOff val="25000"/>
                  </a:schemeClr>
                </a:solidFill>
              </a:rPr>
              <a:t>Syntax: </a:t>
            </a:r>
            <a:r>
              <a:rPr lang="en-US" i="1" dirty="0">
                <a:solidFill>
                  <a:schemeClr val="tx1">
                    <a:lumMod val="75000"/>
                    <a:lumOff val="25000"/>
                  </a:schemeClr>
                </a:solidFill>
              </a:rPr>
              <a:t>SELECT </a:t>
            </a:r>
            <a:r>
              <a:rPr lang="en-US" i="1" dirty="0" err="1">
                <a:solidFill>
                  <a:schemeClr val="tx1">
                    <a:lumMod val="75000"/>
                    <a:lumOff val="25000"/>
                  </a:schemeClr>
                </a:solidFill>
              </a:rPr>
              <a:t>order_number</a:t>
            </a:r>
            <a:r>
              <a:rPr lang="en-US" i="1" dirty="0">
                <a:solidFill>
                  <a:schemeClr val="tx1">
                    <a:lumMod val="75000"/>
                    <a:lumOff val="25000"/>
                  </a:schemeClr>
                </a:solidFill>
              </a:rPr>
              <a:t>, </a:t>
            </a:r>
            <a:r>
              <a:rPr lang="en-US" i="1" dirty="0" err="1">
                <a:solidFill>
                  <a:schemeClr val="tx1">
                    <a:lumMod val="75000"/>
                    <a:lumOff val="25000"/>
                  </a:schemeClr>
                </a:solidFill>
              </a:rPr>
              <a:t>sales_channel</a:t>
            </a:r>
            <a:r>
              <a:rPr lang="en-US" i="1" dirty="0">
                <a:solidFill>
                  <a:schemeClr val="tx1">
                    <a:lumMod val="75000"/>
                    <a:lumOff val="25000"/>
                  </a:schemeClr>
                </a:solidFill>
              </a:rPr>
              <a:t>, </a:t>
            </a:r>
            <a:endParaRPr lang="en-NG" i="1" dirty="0">
              <a:solidFill>
                <a:schemeClr val="tx1">
                  <a:lumMod val="75000"/>
                  <a:lumOff val="25000"/>
                </a:schemeClr>
              </a:solidFill>
            </a:endParaRPr>
          </a:p>
          <a:p>
            <a:pPr>
              <a:lnSpc>
                <a:spcPct val="150000"/>
              </a:lnSpc>
            </a:pPr>
            <a:r>
              <a:rPr lang="en-NG" i="1" dirty="0">
                <a:solidFill>
                  <a:schemeClr val="tx1">
                    <a:lumMod val="75000"/>
                    <a:lumOff val="25000"/>
                  </a:schemeClr>
                </a:solidFill>
              </a:rPr>
              <a:t>	</a:t>
            </a:r>
            <a:r>
              <a:rPr lang="en-US" i="1" dirty="0" err="1">
                <a:solidFill>
                  <a:schemeClr val="tx1">
                    <a:lumMod val="75000"/>
                    <a:lumOff val="25000"/>
                  </a:schemeClr>
                </a:solidFill>
              </a:rPr>
              <a:t>order_date</a:t>
            </a:r>
            <a:r>
              <a:rPr lang="en-US" i="1" dirty="0">
                <a:solidFill>
                  <a:schemeClr val="tx1">
                    <a:lumMod val="75000"/>
                    <a:lumOff val="25000"/>
                  </a:schemeClr>
                </a:solidFill>
              </a:rPr>
              <a:t>, </a:t>
            </a:r>
            <a:r>
              <a:rPr lang="en-US" i="1" dirty="0" err="1">
                <a:solidFill>
                  <a:schemeClr val="tx1">
                    <a:lumMod val="75000"/>
                    <a:lumOff val="25000"/>
                  </a:schemeClr>
                </a:solidFill>
              </a:rPr>
              <a:t>product_id</a:t>
            </a:r>
            <a:r>
              <a:rPr lang="en-US" i="1" dirty="0">
                <a:solidFill>
                  <a:schemeClr val="tx1">
                    <a:lumMod val="75000"/>
                    <a:lumOff val="25000"/>
                  </a:schemeClr>
                </a:solidFill>
              </a:rPr>
              <a:t>, </a:t>
            </a:r>
            <a:r>
              <a:rPr lang="en-US" i="1" dirty="0" err="1">
                <a:solidFill>
                  <a:schemeClr val="tx1">
                    <a:lumMod val="75000"/>
                    <a:lumOff val="25000"/>
                  </a:schemeClr>
                </a:solidFill>
              </a:rPr>
              <a:t>unit_price</a:t>
            </a:r>
            <a:endParaRPr lang="en-US" i="1" dirty="0">
              <a:solidFill>
                <a:schemeClr val="tx1">
                  <a:lumMod val="75000"/>
                  <a:lumOff val="25000"/>
                </a:schemeClr>
              </a:solidFill>
            </a:endParaRPr>
          </a:p>
          <a:p>
            <a:pPr>
              <a:lnSpc>
                <a:spcPct val="150000"/>
              </a:lnSpc>
            </a:pPr>
            <a:r>
              <a:rPr lang="en-NG" i="1" dirty="0">
                <a:solidFill>
                  <a:schemeClr val="tx1">
                    <a:lumMod val="75000"/>
                    <a:lumOff val="25000"/>
                  </a:schemeClr>
                </a:solidFill>
              </a:rPr>
              <a:t>	</a:t>
            </a:r>
            <a:r>
              <a:rPr lang="en-US" i="1" dirty="0">
                <a:solidFill>
                  <a:schemeClr val="tx1">
                    <a:lumMod val="75000"/>
                    <a:lumOff val="25000"/>
                  </a:schemeClr>
                </a:solidFill>
              </a:rPr>
              <a:t>FROM </a:t>
            </a:r>
            <a:r>
              <a:rPr lang="en-US" i="1" dirty="0" err="1">
                <a:solidFill>
                  <a:schemeClr val="tx1">
                    <a:lumMod val="75000"/>
                    <a:lumOff val="25000"/>
                  </a:schemeClr>
                </a:solidFill>
              </a:rPr>
              <a:t>sales_order</a:t>
            </a:r>
            <a:endParaRPr lang="en-US" i="1" dirty="0">
              <a:solidFill>
                <a:schemeClr val="tx1">
                  <a:lumMod val="75000"/>
                  <a:lumOff val="25000"/>
                </a:schemeClr>
              </a:solidFill>
            </a:endParaRPr>
          </a:p>
          <a:p>
            <a:pPr>
              <a:lnSpc>
                <a:spcPct val="150000"/>
              </a:lnSpc>
            </a:pPr>
            <a:r>
              <a:rPr lang="en-NG" i="1" dirty="0">
                <a:solidFill>
                  <a:schemeClr val="tx1">
                    <a:lumMod val="75000"/>
                    <a:lumOff val="25000"/>
                  </a:schemeClr>
                </a:solidFill>
              </a:rPr>
              <a:t>	</a:t>
            </a:r>
            <a:r>
              <a:rPr lang="en-US" i="1" dirty="0">
                <a:solidFill>
                  <a:schemeClr val="tx1">
                    <a:lumMod val="75000"/>
                    <a:lumOff val="25000"/>
                  </a:schemeClr>
                </a:solidFill>
              </a:rPr>
              <a:t>WHERE </a:t>
            </a:r>
            <a:r>
              <a:rPr lang="en-US" i="1" dirty="0" err="1">
                <a:solidFill>
                  <a:schemeClr val="tx1">
                    <a:lumMod val="75000"/>
                    <a:lumOff val="25000"/>
                  </a:schemeClr>
                </a:solidFill>
              </a:rPr>
              <a:t>unit_price</a:t>
            </a:r>
            <a:r>
              <a:rPr lang="en-US" i="1" dirty="0">
                <a:solidFill>
                  <a:schemeClr val="tx1">
                    <a:lumMod val="75000"/>
                    <a:lumOff val="25000"/>
                  </a:schemeClr>
                </a:solidFill>
              </a:rPr>
              <a:t> &gt; (SELECT AVG(</a:t>
            </a:r>
            <a:r>
              <a:rPr lang="en-US" i="1" dirty="0" err="1">
                <a:solidFill>
                  <a:schemeClr val="tx1">
                    <a:lumMod val="75000"/>
                    <a:lumOff val="25000"/>
                  </a:schemeClr>
                </a:solidFill>
              </a:rPr>
              <a:t>unit_price</a:t>
            </a:r>
            <a:r>
              <a:rPr lang="en-US" i="1" dirty="0">
                <a:solidFill>
                  <a:schemeClr val="tx1">
                    <a:lumMod val="75000"/>
                    <a:lumOff val="25000"/>
                  </a:schemeClr>
                </a:solidFill>
              </a:rPr>
              <a:t>) FROM </a:t>
            </a:r>
            <a:r>
              <a:rPr lang="en-US" i="1" dirty="0" err="1">
                <a:solidFill>
                  <a:schemeClr val="tx1">
                    <a:lumMod val="75000"/>
                    <a:lumOff val="25000"/>
                  </a:schemeClr>
                </a:solidFill>
              </a:rPr>
              <a:t>sales_order</a:t>
            </a:r>
            <a:r>
              <a:rPr lang="en-US" i="1" dirty="0">
                <a:solidFill>
                  <a:schemeClr val="tx1">
                    <a:lumMod val="75000"/>
                    <a:lumOff val="25000"/>
                  </a:schemeClr>
                </a:solidFill>
              </a:rPr>
              <a:t>);</a:t>
            </a:r>
            <a:endParaRPr lang="en-NG" dirty="0">
              <a:solidFill>
                <a:schemeClr val="tx1">
                  <a:lumMod val="75000"/>
                  <a:lumOff val="25000"/>
                </a:schemeClr>
              </a:solidFill>
            </a:endParaRPr>
          </a:p>
        </p:txBody>
      </p:sp>
    </p:spTree>
    <p:extLst>
      <p:ext uri="{BB962C8B-B14F-4D97-AF65-F5344CB8AC3E}">
        <p14:creationId xmlns:p14="http://schemas.microsoft.com/office/powerpoint/2010/main" val="35453036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D30C-D7F2-184A-8011-2919537F126C}"/>
              </a:ext>
            </a:extLst>
          </p:cNvPr>
          <p:cNvSpPr/>
          <p:nvPr/>
        </p:nvSpPr>
        <p:spPr>
          <a:xfrm flipV="1">
            <a:off x="1" y="0"/>
            <a:ext cx="7129670" cy="152397"/>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33BE0E-E826-99A2-B535-027965681583}"/>
              </a:ext>
            </a:extLst>
          </p:cNvPr>
          <p:cNvSpPr/>
          <p:nvPr/>
        </p:nvSpPr>
        <p:spPr>
          <a:xfrm>
            <a:off x="5055704" y="6705600"/>
            <a:ext cx="7136296" cy="152400"/>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699A6-E7E3-83D2-FD1A-788EB856FDAF}"/>
              </a:ext>
            </a:extLst>
          </p:cNvPr>
          <p:cNvSpPr/>
          <p:nvPr/>
        </p:nvSpPr>
        <p:spPr>
          <a:xfrm>
            <a:off x="4419602" y="6705600"/>
            <a:ext cx="365760" cy="152400"/>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560D65-18D7-1C35-C437-4C8092798402}"/>
              </a:ext>
            </a:extLst>
          </p:cNvPr>
          <p:cNvSpPr/>
          <p:nvPr/>
        </p:nvSpPr>
        <p:spPr>
          <a:xfrm flipV="1">
            <a:off x="7368211" y="0"/>
            <a:ext cx="365760" cy="152396"/>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A1D4B36-9902-4FA6-B9EF-C80A62AE02D2}"/>
              </a:ext>
            </a:extLst>
          </p:cNvPr>
          <p:cNvSpPr txBox="1"/>
          <p:nvPr/>
        </p:nvSpPr>
        <p:spPr>
          <a:xfrm>
            <a:off x="281608" y="443944"/>
            <a:ext cx="11628783" cy="5589351"/>
          </a:xfrm>
          <a:prstGeom prst="rect">
            <a:avLst/>
          </a:prstGeom>
          <a:noFill/>
        </p:spPr>
        <p:txBody>
          <a:bodyPr wrap="square">
            <a:spAutoFit/>
          </a:bodyPr>
          <a:lstStyle/>
          <a:p>
            <a:pPr>
              <a:lnSpc>
                <a:spcPct val="200000"/>
              </a:lnSpc>
            </a:pPr>
            <a:r>
              <a:rPr lang="en-NG" b="1" dirty="0" err="1">
                <a:solidFill>
                  <a:srgbClr val="00CC00"/>
                </a:solidFill>
              </a:rPr>
              <a:t>JOINs</a:t>
            </a:r>
            <a:r>
              <a:rPr lang="en-NG" b="1" dirty="0">
                <a:solidFill>
                  <a:srgbClr val="00CC00"/>
                </a:solidFill>
              </a:rPr>
              <a:t> in SQL</a:t>
            </a:r>
          </a:p>
          <a:p>
            <a:pPr>
              <a:lnSpc>
                <a:spcPct val="150000"/>
              </a:lnSpc>
            </a:pPr>
            <a:r>
              <a:rPr lang="en-NG" b="1" dirty="0" err="1">
                <a:solidFill>
                  <a:schemeClr val="tx1">
                    <a:lumMod val="75000"/>
                    <a:lumOff val="25000"/>
                  </a:schemeClr>
                </a:solidFill>
              </a:rPr>
              <a:t>JOINs</a:t>
            </a:r>
            <a:r>
              <a:rPr lang="en-US" dirty="0">
                <a:solidFill>
                  <a:schemeClr val="tx1">
                    <a:lumMod val="75000"/>
                    <a:lumOff val="25000"/>
                  </a:schemeClr>
                </a:solidFill>
              </a:rPr>
              <a:t> are used to combine rows from two or more tables based on a related column between them. They are essential for querying data across multiple tables efficiently.</a:t>
            </a:r>
          </a:p>
          <a:p>
            <a:pPr>
              <a:lnSpc>
                <a:spcPct val="150000"/>
              </a:lnSpc>
            </a:pPr>
            <a:r>
              <a:rPr lang="en-US" b="1" dirty="0">
                <a:solidFill>
                  <a:schemeClr val="tx1">
                    <a:lumMod val="75000"/>
                    <a:lumOff val="25000"/>
                  </a:schemeClr>
                </a:solidFill>
              </a:rPr>
              <a:t>Types of JOINs</a:t>
            </a:r>
          </a:p>
          <a:p>
            <a:pPr marL="285750" indent="-285750">
              <a:lnSpc>
                <a:spcPct val="150000"/>
              </a:lnSpc>
              <a:buClr>
                <a:srgbClr val="00CC00"/>
              </a:buClr>
              <a:buFont typeface="Wingdings" panose="05000000000000000000" pitchFamily="2" charset="2"/>
              <a:buChar char=""/>
            </a:pPr>
            <a:r>
              <a:rPr lang="en-NG" b="1" dirty="0">
                <a:solidFill>
                  <a:schemeClr val="tx1">
                    <a:lumMod val="75000"/>
                    <a:lumOff val="25000"/>
                  </a:schemeClr>
                </a:solidFill>
              </a:rPr>
              <a:t>JOIN (or </a:t>
            </a:r>
            <a:r>
              <a:rPr lang="en-US" b="1" dirty="0">
                <a:solidFill>
                  <a:schemeClr val="tx1">
                    <a:lumMod val="75000"/>
                    <a:lumOff val="25000"/>
                  </a:schemeClr>
                </a:solidFill>
              </a:rPr>
              <a:t>INNER JOIN</a:t>
            </a:r>
            <a:r>
              <a:rPr lang="en-NG" b="1" dirty="0">
                <a:solidFill>
                  <a:schemeClr val="tx1">
                    <a:lumMod val="75000"/>
                    <a:lumOff val="25000"/>
                  </a:schemeClr>
                </a:solidFill>
              </a:rPr>
              <a:t>)</a:t>
            </a:r>
            <a:r>
              <a:rPr lang="en-US" b="1" dirty="0">
                <a:solidFill>
                  <a:schemeClr val="tx1">
                    <a:lumMod val="75000"/>
                    <a:lumOff val="25000"/>
                  </a:schemeClr>
                </a:solidFill>
              </a:rPr>
              <a:t>:</a:t>
            </a:r>
            <a:r>
              <a:rPr lang="en-US" dirty="0">
                <a:solidFill>
                  <a:schemeClr val="tx1">
                    <a:lumMod val="75000"/>
                    <a:lumOff val="25000"/>
                  </a:schemeClr>
                </a:solidFill>
              </a:rPr>
              <a:t> Combines rows from two tables only when there are matching values in a common column.</a:t>
            </a:r>
            <a:r>
              <a:rPr lang="en-NG" dirty="0">
                <a:solidFill>
                  <a:schemeClr val="tx1">
                    <a:lumMod val="75000"/>
                    <a:lumOff val="25000"/>
                  </a:schemeClr>
                </a:solidFill>
              </a:rPr>
              <a:t> </a:t>
            </a:r>
            <a:r>
              <a:rPr lang="en-US" dirty="0">
                <a:solidFill>
                  <a:schemeClr val="tx1">
                    <a:lumMod val="75000"/>
                    <a:lumOff val="25000"/>
                  </a:schemeClr>
                </a:solidFill>
              </a:rPr>
              <a:t>Think of it as finding common friends between two lists.</a:t>
            </a:r>
            <a:endParaRPr lang="en-NG" dirty="0">
              <a:solidFill>
                <a:schemeClr val="tx1">
                  <a:lumMod val="75000"/>
                  <a:lumOff val="25000"/>
                </a:schemeClr>
              </a:solidFill>
            </a:endParaRPr>
          </a:p>
          <a:p>
            <a:pPr marL="285750" indent="-285750">
              <a:lnSpc>
                <a:spcPct val="150000"/>
              </a:lnSpc>
              <a:buClr>
                <a:srgbClr val="00CC00"/>
              </a:buClr>
              <a:buFont typeface="Wingdings" panose="05000000000000000000" pitchFamily="2" charset="2"/>
              <a:buChar char=""/>
            </a:pPr>
            <a:r>
              <a:rPr lang="en-US" b="1" dirty="0">
                <a:solidFill>
                  <a:schemeClr val="tx1">
                    <a:lumMod val="75000"/>
                    <a:lumOff val="25000"/>
                  </a:schemeClr>
                </a:solidFill>
              </a:rPr>
              <a:t>LEFT JOIN (or LEFT OUTER JOIN): </a:t>
            </a:r>
            <a:r>
              <a:rPr lang="en-US" dirty="0">
                <a:solidFill>
                  <a:schemeClr val="tx1">
                    <a:lumMod val="75000"/>
                    <a:lumOff val="25000"/>
                  </a:schemeClr>
                </a:solidFill>
              </a:rPr>
              <a:t>Returns all rows from the left table and the matched rows from the right table. If there's no match, NULLs are shown for columns from the right table.</a:t>
            </a:r>
          </a:p>
          <a:p>
            <a:pPr marL="285750" indent="-285750">
              <a:lnSpc>
                <a:spcPct val="150000"/>
              </a:lnSpc>
              <a:buClr>
                <a:srgbClr val="00CC00"/>
              </a:buClr>
              <a:buFont typeface="Wingdings" panose="05000000000000000000" pitchFamily="2" charset="2"/>
              <a:buChar char=""/>
            </a:pPr>
            <a:r>
              <a:rPr lang="en-US" b="1" dirty="0">
                <a:solidFill>
                  <a:schemeClr val="tx1">
                    <a:lumMod val="75000"/>
                    <a:lumOff val="25000"/>
                  </a:schemeClr>
                </a:solidFill>
              </a:rPr>
              <a:t>RIGHT JOIN (or RIGHT OUTER JOIN): </a:t>
            </a:r>
            <a:r>
              <a:rPr lang="en-US" dirty="0">
                <a:solidFill>
                  <a:schemeClr val="tx1">
                    <a:lumMod val="75000"/>
                    <a:lumOff val="25000"/>
                  </a:schemeClr>
                </a:solidFill>
              </a:rPr>
              <a:t>Returns all rows from the right table and the matched rows from the left table. If there's no match, NULLs are shown for columns from the left table.</a:t>
            </a:r>
          </a:p>
          <a:p>
            <a:pPr marL="285750" indent="-285750">
              <a:lnSpc>
                <a:spcPct val="150000"/>
              </a:lnSpc>
              <a:buClr>
                <a:srgbClr val="00CC00"/>
              </a:buClr>
              <a:buFont typeface="Wingdings" panose="05000000000000000000" pitchFamily="2" charset="2"/>
              <a:buChar char=""/>
            </a:pPr>
            <a:r>
              <a:rPr lang="en-US" b="1" dirty="0">
                <a:solidFill>
                  <a:schemeClr val="tx1">
                    <a:lumMod val="75000"/>
                    <a:lumOff val="25000"/>
                  </a:schemeClr>
                </a:solidFill>
              </a:rPr>
              <a:t>FULL JOIN (or FULL OUTER JOIN): </a:t>
            </a:r>
            <a:r>
              <a:rPr lang="en-US" dirty="0">
                <a:solidFill>
                  <a:schemeClr val="tx1">
                    <a:lumMod val="75000"/>
                    <a:lumOff val="25000"/>
                  </a:schemeClr>
                </a:solidFill>
              </a:rPr>
              <a:t>Returns rows when there is a match in one of the tables. If there's no match, NULLs are shown for missing matches from either table. Think of it as combining all items from both lists, filling in blanks where matches don’t exist.</a:t>
            </a:r>
            <a:endParaRPr lang="en-NG" dirty="0">
              <a:solidFill>
                <a:schemeClr val="tx1">
                  <a:lumMod val="75000"/>
                  <a:lumOff val="25000"/>
                </a:schemeClr>
              </a:solidFill>
            </a:endParaRPr>
          </a:p>
        </p:txBody>
      </p:sp>
    </p:spTree>
    <p:extLst>
      <p:ext uri="{BB962C8B-B14F-4D97-AF65-F5344CB8AC3E}">
        <p14:creationId xmlns:p14="http://schemas.microsoft.com/office/powerpoint/2010/main" val="38061151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D30C-D7F2-184A-8011-2919537F126C}"/>
              </a:ext>
            </a:extLst>
          </p:cNvPr>
          <p:cNvSpPr/>
          <p:nvPr/>
        </p:nvSpPr>
        <p:spPr>
          <a:xfrm flipV="1">
            <a:off x="1" y="0"/>
            <a:ext cx="7129670" cy="152397"/>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33BE0E-E826-99A2-B535-027965681583}"/>
              </a:ext>
            </a:extLst>
          </p:cNvPr>
          <p:cNvSpPr/>
          <p:nvPr/>
        </p:nvSpPr>
        <p:spPr>
          <a:xfrm>
            <a:off x="5055704" y="6705600"/>
            <a:ext cx="7136296" cy="152400"/>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699A6-E7E3-83D2-FD1A-788EB856FDAF}"/>
              </a:ext>
            </a:extLst>
          </p:cNvPr>
          <p:cNvSpPr/>
          <p:nvPr/>
        </p:nvSpPr>
        <p:spPr>
          <a:xfrm>
            <a:off x="4419602" y="6705600"/>
            <a:ext cx="365760" cy="152400"/>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560D65-18D7-1C35-C437-4C8092798402}"/>
              </a:ext>
            </a:extLst>
          </p:cNvPr>
          <p:cNvSpPr/>
          <p:nvPr/>
        </p:nvSpPr>
        <p:spPr>
          <a:xfrm flipV="1">
            <a:off x="7368211" y="0"/>
            <a:ext cx="365760" cy="152396"/>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A1D4B36-9902-4FA6-B9EF-C80A62AE02D2}"/>
              </a:ext>
            </a:extLst>
          </p:cNvPr>
          <p:cNvSpPr txBox="1"/>
          <p:nvPr/>
        </p:nvSpPr>
        <p:spPr>
          <a:xfrm>
            <a:off x="135834" y="76198"/>
            <a:ext cx="11628783" cy="5727850"/>
          </a:xfrm>
          <a:prstGeom prst="rect">
            <a:avLst/>
          </a:prstGeom>
          <a:noFill/>
        </p:spPr>
        <p:txBody>
          <a:bodyPr wrap="square">
            <a:spAutoFit/>
          </a:bodyPr>
          <a:lstStyle/>
          <a:p>
            <a:pPr>
              <a:lnSpc>
                <a:spcPct val="200000"/>
              </a:lnSpc>
            </a:pPr>
            <a:r>
              <a:rPr lang="en-NG" b="1" dirty="0" err="1">
                <a:solidFill>
                  <a:srgbClr val="00CC00"/>
                </a:solidFill>
              </a:rPr>
              <a:t>JOINs</a:t>
            </a:r>
            <a:r>
              <a:rPr lang="en-NG" b="1" dirty="0">
                <a:solidFill>
                  <a:srgbClr val="00CC00"/>
                </a:solidFill>
              </a:rPr>
              <a:t> in SQL</a:t>
            </a:r>
          </a:p>
          <a:p>
            <a:pPr>
              <a:lnSpc>
                <a:spcPct val="200000"/>
              </a:lnSpc>
            </a:pPr>
            <a:endParaRPr lang="en-NG" b="1" dirty="0">
              <a:solidFill>
                <a:srgbClr val="00CC00"/>
              </a:solidFill>
            </a:endParaRPr>
          </a:p>
          <a:p>
            <a:pPr>
              <a:lnSpc>
                <a:spcPct val="150000"/>
              </a:lnSpc>
            </a:pPr>
            <a:r>
              <a:rPr lang="en-NG" b="1" dirty="0">
                <a:solidFill>
                  <a:srgbClr val="F7881F"/>
                </a:solidFill>
              </a:rPr>
              <a:t>Example Scenario 1: </a:t>
            </a:r>
            <a:r>
              <a:rPr lang="en-NG" dirty="0">
                <a:solidFill>
                  <a:schemeClr val="tx1">
                    <a:lumMod val="75000"/>
                    <a:lumOff val="25000"/>
                  </a:schemeClr>
                </a:solidFill>
              </a:rPr>
              <a:t>Suppose we want </a:t>
            </a:r>
            <a:r>
              <a:rPr lang="en-GB" dirty="0">
                <a:solidFill>
                  <a:schemeClr val="tx1">
                    <a:lumMod val="75000"/>
                    <a:lumOff val="25000"/>
                  </a:schemeClr>
                </a:solidFill>
              </a:rPr>
              <a:t>to </a:t>
            </a:r>
            <a:r>
              <a:rPr lang="en-NG" dirty="0">
                <a:solidFill>
                  <a:schemeClr val="tx1">
                    <a:lumMod val="75000"/>
                    <a:lumOff val="25000"/>
                  </a:schemeClr>
                </a:solidFill>
              </a:rPr>
              <a:t>return </a:t>
            </a:r>
            <a:r>
              <a:rPr lang="en-US" dirty="0">
                <a:solidFill>
                  <a:schemeClr val="tx1">
                    <a:lumMod val="75000"/>
                    <a:lumOff val="25000"/>
                  </a:schemeClr>
                </a:solidFill>
              </a:rPr>
              <a:t>order details</a:t>
            </a:r>
            <a:r>
              <a:rPr lang="en-NG" dirty="0">
                <a:solidFill>
                  <a:schemeClr val="tx1">
                    <a:lumMod val="75000"/>
                    <a:lumOff val="25000"/>
                  </a:schemeClr>
                </a:solidFill>
              </a:rPr>
              <a:t> of customers who ordered via the Distributor sales channel</a:t>
            </a:r>
          </a:p>
          <a:p>
            <a:pPr>
              <a:lnSpc>
                <a:spcPct val="150000"/>
              </a:lnSpc>
            </a:pPr>
            <a:r>
              <a:rPr lang="en-NG" b="1" i="1" dirty="0">
                <a:solidFill>
                  <a:schemeClr val="tx1">
                    <a:lumMod val="75000"/>
                    <a:lumOff val="25000"/>
                  </a:schemeClr>
                </a:solidFill>
              </a:rPr>
              <a:t>Syntax: </a:t>
            </a:r>
            <a:r>
              <a:rPr lang="en-US" i="1" dirty="0">
                <a:solidFill>
                  <a:schemeClr val="tx1">
                    <a:lumMod val="75000"/>
                    <a:lumOff val="25000"/>
                  </a:schemeClr>
                </a:solidFill>
              </a:rPr>
              <a:t>SELECT </a:t>
            </a:r>
            <a:r>
              <a:rPr lang="en-NG" i="1" dirty="0" err="1">
                <a:solidFill>
                  <a:schemeClr val="tx1">
                    <a:lumMod val="75000"/>
                    <a:lumOff val="25000"/>
                  </a:schemeClr>
                </a:solidFill>
              </a:rPr>
              <a:t>c.customer_name</a:t>
            </a:r>
            <a:r>
              <a:rPr lang="en-NG" i="1" dirty="0">
                <a:solidFill>
                  <a:schemeClr val="tx1">
                    <a:lumMod val="75000"/>
                    <a:lumOff val="25000"/>
                  </a:schemeClr>
                </a:solidFill>
              </a:rPr>
              <a:t>, </a:t>
            </a:r>
            <a:r>
              <a:rPr lang="en-NG" i="1" dirty="0" err="1">
                <a:solidFill>
                  <a:schemeClr val="tx1">
                    <a:lumMod val="75000"/>
                    <a:lumOff val="25000"/>
                  </a:schemeClr>
                </a:solidFill>
              </a:rPr>
              <a:t>so.order_number</a:t>
            </a:r>
            <a:r>
              <a:rPr lang="en-NG" i="1" dirty="0">
                <a:solidFill>
                  <a:schemeClr val="tx1">
                    <a:lumMod val="75000"/>
                    <a:lumOff val="25000"/>
                  </a:schemeClr>
                </a:solidFill>
              </a:rPr>
              <a:t>, </a:t>
            </a:r>
            <a:r>
              <a:rPr lang="en-NG" i="1" dirty="0" err="1">
                <a:solidFill>
                  <a:schemeClr val="tx1">
                    <a:lumMod val="75000"/>
                    <a:lumOff val="25000"/>
                  </a:schemeClr>
                </a:solidFill>
              </a:rPr>
              <a:t>so.product_id</a:t>
            </a:r>
            <a:r>
              <a:rPr lang="en-NG" i="1" dirty="0">
                <a:solidFill>
                  <a:schemeClr val="tx1">
                    <a:lumMod val="75000"/>
                    <a:lumOff val="25000"/>
                  </a:schemeClr>
                </a:solidFill>
              </a:rPr>
              <a:t>, </a:t>
            </a:r>
            <a:r>
              <a:rPr lang="en-NG" i="1" dirty="0" err="1">
                <a:solidFill>
                  <a:schemeClr val="tx1">
                    <a:lumMod val="75000"/>
                    <a:lumOff val="25000"/>
                  </a:schemeClr>
                </a:solidFill>
              </a:rPr>
              <a:t>so.order_quantity</a:t>
            </a:r>
            <a:r>
              <a:rPr lang="en-NG" i="1" dirty="0">
                <a:solidFill>
                  <a:schemeClr val="tx1">
                    <a:lumMod val="75000"/>
                    <a:lumOff val="25000"/>
                  </a:schemeClr>
                </a:solidFill>
              </a:rPr>
              <a:t>,</a:t>
            </a:r>
          </a:p>
          <a:p>
            <a:pPr>
              <a:lnSpc>
                <a:spcPct val="150000"/>
              </a:lnSpc>
            </a:pPr>
            <a:r>
              <a:rPr lang="en-NG" i="1" dirty="0">
                <a:solidFill>
                  <a:schemeClr val="tx1">
                    <a:lumMod val="75000"/>
                    <a:lumOff val="25000"/>
                  </a:schemeClr>
                </a:solidFill>
              </a:rPr>
              <a:t>	</a:t>
            </a:r>
            <a:r>
              <a:rPr lang="en-NG" i="1" dirty="0" err="1">
                <a:solidFill>
                  <a:schemeClr val="tx1">
                    <a:lumMod val="75000"/>
                    <a:lumOff val="25000"/>
                  </a:schemeClr>
                </a:solidFill>
              </a:rPr>
              <a:t>so.discount_applied</a:t>
            </a:r>
            <a:r>
              <a:rPr lang="en-NG" i="1" dirty="0">
                <a:solidFill>
                  <a:schemeClr val="tx1">
                    <a:lumMod val="75000"/>
                    <a:lumOff val="25000"/>
                  </a:schemeClr>
                </a:solidFill>
              </a:rPr>
              <a:t>, </a:t>
            </a:r>
            <a:r>
              <a:rPr lang="en-NG" i="1" dirty="0" err="1">
                <a:solidFill>
                  <a:schemeClr val="tx1">
                    <a:lumMod val="75000"/>
                    <a:lumOff val="25000"/>
                  </a:schemeClr>
                </a:solidFill>
              </a:rPr>
              <a:t>so.unit_price</a:t>
            </a:r>
            <a:r>
              <a:rPr lang="en-NG" i="1" dirty="0">
                <a:solidFill>
                  <a:schemeClr val="tx1">
                    <a:lumMod val="75000"/>
                    <a:lumOff val="25000"/>
                  </a:schemeClr>
                </a:solidFill>
              </a:rPr>
              <a:t>, </a:t>
            </a:r>
            <a:r>
              <a:rPr lang="en-NG" i="1" dirty="0" err="1">
                <a:solidFill>
                  <a:schemeClr val="tx1">
                    <a:lumMod val="75000"/>
                    <a:lumOff val="25000"/>
                  </a:schemeClr>
                </a:solidFill>
              </a:rPr>
              <a:t>so.revenue</a:t>
            </a:r>
            <a:endParaRPr lang="en-NG" i="1" dirty="0">
              <a:solidFill>
                <a:schemeClr val="tx1">
                  <a:lumMod val="75000"/>
                  <a:lumOff val="25000"/>
                </a:schemeClr>
              </a:solidFill>
            </a:endParaRPr>
          </a:p>
          <a:p>
            <a:pPr>
              <a:lnSpc>
                <a:spcPct val="150000"/>
              </a:lnSpc>
            </a:pPr>
            <a:r>
              <a:rPr lang="en-NG" b="1" i="1" dirty="0">
                <a:solidFill>
                  <a:schemeClr val="tx1">
                    <a:lumMod val="75000"/>
                    <a:lumOff val="25000"/>
                  </a:schemeClr>
                </a:solidFill>
              </a:rPr>
              <a:t>	</a:t>
            </a:r>
            <a:r>
              <a:rPr lang="en-NG" i="1" dirty="0">
                <a:solidFill>
                  <a:schemeClr val="tx1">
                    <a:lumMod val="75000"/>
                    <a:lumOff val="25000"/>
                  </a:schemeClr>
                </a:solidFill>
              </a:rPr>
              <a:t>FROM </a:t>
            </a:r>
            <a:r>
              <a:rPr lang="en-NG" i="1" dirty="0" err="1">
                <a:solidFill>
                  <a:schemeClr val="tx1">
                    <a:lumMod val="75000"/>
                    <a:lumOff val="25000"/>
                  </a:schemeClr>
                </a:solidFill>
              </a:rPr>
              <a:t>sales_order</a:t>
            </a:r>
            <a:r>
              <a:rPr lang="en-NG" i="1" dirty="0">
                <a:solidFill>
                  <a:schemeClr val="tx1">
                    <a:lumMod val="75000"/>
                    <a:lumOff val="25000"/>
                  </a:schemeClr>
                </a:solidFill>
              </a:rPr>
              <a:t> so</a:t>
            </a:r>
          </a:p>
          <a:p>
            <a:pPr>
              <a:lnSpc>
                <a:spcPct val="150000"/>
              </a:lnSpc>
            </a:pPr>
            <a:r>
              <a:rPr lang="en-NG" b="1" i="1" dirty="0">
                <a:solidFill>
                  <a:schemeClr val="tx1">
                    <a:lumMod val="75000"/>
                    <a:lumOff val="25000"/>
                  </a:schemeClr>
                </a:solidFill>
              </a:rPr>
              <a:t>	</a:t>
            </a:r>
            <a:r>
              <a:rPr lang="en-NG" i="1" dirty="0">
                <a:solidFill>
                  <a:schemeClr val="tx1">
                    <a:lumMod val="75000"/>
                    <a:lumOff val="25000"/>
                  </a:schemeClr>
                </a:solidFill>
              </a:rPr>
              <a:t>INNER JOIN customer c ON </a:t>
            </a:r>
            <a:r>
              <a:rPr lang="en-NG" i="1" dirty="0" err="1">
                <a:solidFill>
                  <a:schemeClr val="tx1">
                    <a:lumMod val="75000"/>
                    <a:lumOff val="25000"/>
                  </a:schemeClr>
                </a:solidFill>
              </a:rPr>
              <a:t>c.customer_id</a:t>
            </a:r>
            <a:r>
              <a:rPr lang="en-NG" i="1" dirty="0">
                <a:solidFill>
                  <a:schemeClr val="tx1">
                    <a:lumMod val="75000"/>
                    <a:lumOff val="25000"/>
                  </a:schemeClr>
                </a:solidFill>
              </a:rPr>
              <a:t> = </a:t>
            </a:r>
            <a:r>
              <a:rPr lang="en-NG" i="1" dirty="0" err="1">
                <a:solidFill>
                  <a:schemeClr val="tx1">
                    <a:lumMod val="75000"/>
                    <a:lumOff val="25000"/>
                  </a:schemeClr>
                </a:solidFill>
              </a:rPr>
              <a:t>so.customer_id</a:t>
            </a:r>
            <a:endParaRPr lang="en-NG" i="1" dirty="0">
              <a:solidFill>
                <a:schemeClr val="tx1">
                  <a:lumMod val="75000"/>
                  <a:lumOff val="25000"/>
                </a:schemeClr>
              </a:solidFill>
            </a:endParaRPr>
          </a:p>
          <a:p>
            <a:pPr>
              <a:lnSpc>
                <a:spcPct val="150000"/>
              </a:lnSpc>
            </a:pPr>
            <a:r>
              <a:rPr lang="en-NG" b="1" i="1" dirty="0">
                <a:solidFill>
                  <a:schemeClr val="tx1">
                    <a:lumMod val="75000"/>
                    <a:lumOff val="25000"/>
                  </a:schemeClr>
                </a:solidFill>
              </a:rPr>
              <a:t>	</a:t>
            </a:r>
            <a:r>
              <a:rPr lang="en-NG" i="1" dirty="0">
                <a:solidFill>
                  <a:schemeClr val="tx1">
                    <a:lumMod val="75000"/>
                    <a:lumOff val="25000"/>
                  </a:schemeClr>
                </a:solidFill>
              </a:rPr>
              <a:t>WHERE </a:t>
            </a:r>
            <a:r>
              <a:rPr lang="en-NG" i="1" dirty="0" err="1">
                <a:solidFill>
                  <a:schemeClr val="tx1">
                    <a:lumMod val="75000"/>
                    <a:lumOff val="25000"/>
                  </a:schemeClr>
                </a:solidFill>
              </a:rPr>
              <a:t>so.sales_channel</a:t>
            </a:r>
            <a:r>
              <a:rPr lang="en-NG" i="1" dirty="0">
                <a:solidFill>
                  <a:schemeClr val="tx1">
                    <a:lumMod val="75000"/>
                    <a:lumOff val="25000"/>
                  </a:schemeClr>
                </a:solidFill>
              </a:rPr>
              <a:t> = ‘Distributor’;</a:t>
            </a:r>
          </a:p>
          <a:p>
            <a:pPr>
              <a:lnSpc>
                <a:spcPct val="150000"/>
              </a:lnSpc>
            </a:pPr>
            <a:r>
              <a:rPr lang="en-NG" b="1" dirty="0">
                <a:solidFill>
                  <a:srgbClr val="F7881F"/>
                </a:solidFill>
              </a:rPr>
              <a:t>Example Scenario 2: </a:t>
            </a:r>
            <a:r>
              <a:rPr lang="en-NG" dirty="0">
                <a:solidFill>
                  <a:schemeClr val="tx1">
                    <a:lumMod val="75000"/>
                    <a:lumOff val="25000"/>
                  </a:schemeClr>
                </a:solidFill>
              </a:rPr>
              <a:t>Suppose we want </a:t>
            </a:r>
            <a:r>
              <a:rPr lang="en-GB" dirty="0">
                <a:solidFill>
                  <a:schemeClr val="tx1">
                    <a:lumMod val="75000"/>
                    <a:lumOff val="25000"/>
                  </a:schemeClr>
                </a:solidFill>
              </a:rPr>
              <a:t>to </a:t>
            </a:r>
            <a:r>
              <a:rPr lang="en-NG" dirty="0">
                <a:solidFill>
                  <a:schemeClr val="tx1">
                    <a:lumMod val="75000"/>
                    <a:lumOff val="25000"/>
                  </a:schemeClr>
                </a:solidFill>
              </a:rPr>
              <a:t>return </a:t>
            </a:r>
            <a:r>
              <a:rPr lang="en-US" dirty="0">
                <a:solidFill>
                  <a:schemeClr val="tx1">
                    <a:lumMod val="75000"/>
                    <a:lumOff val="25000"/>
                  </a:schemeClr>
                </a:solidFill>
              </a:rPr>
              <a:t>t</a:t>
            </a:r>
            <a:r>
              <a:rPr lang="en-NG" dirty="0">
                <a:solidFill>
                  <a:schemeClr val="tx1">
                    <a:lumMod val="75000"/>
                    <a:lumOff val="25000"/>
                  </a:schemeClr>
                </a:solidFill>
              </a:rPr>
              <a:t>he total number of orders from each city</a:t>
            </a:r>
          </a:p>
          <a:p>
            <a:pPr>
              <a:lnSpc>
                <a:spcPct val="150000"/>
              </a:lnSpc>
            </a:pPr>
            <a:r>
              <a:rPr lang="en-NG" b="1" i="1" dirty="0">
                <a:solidFill>
                  <a:schemeClr val="tx1">
                    <a:lumMod val="75000"/>
                    <a:lumOff val="25000"/>
                  </a:schemeClr>
                </a:solidFill>
              </a:rPr>
              <a:t>Syntax: </a:t>
            </a:r>
            <a:r>
              <a:rPr lang="en-US" i="1" dirty="0">
                <a:solidFill>
                  <a:schemeClr val="tx1">
                    <a:lumMod val="75000"/>
                    <a:lumOff val="25000"/>
                  </a:schemeClr>
                </a:solidFill>
              </a:rPr>
              <a:t>SELECT </a:t>
            </a:r>
            <a:r>
              <a:rPr lang="en-NG" i="1" dirty="0" err="1">
                <a:solidFill>
                  <a:schemeClr val="tx1">
                    <a:lumMod val="75000"/>
                    <a:lumOff val="25000"/>
                  </a:schemeClr>
                </a:solidFill>
              </a:rPr>
              <a:t>l.city_name</a:t>
            </a:r>
            <a:r>
              <a:rPr lang="en-NG" i="1" dirty="0">
                <a:solidFill>
                  <a:schemeClr val="tx1">
                    <a:lumMod val="75000"/>
                    <a:lumOff val="25000"/>
                  </a:schemeClr>
                </a:solidFill>
              </a:rPr>
              <a:t>, COUNT(</a:t>
            </a:r>
            <a:r>
              <a:rPr lang="en-NG" i="1" dirty="0" err="1">
                <a:solidFill>
                  <a:schemeClr val="tx1">
                    <a:lumMod val="75000"/>
                    <a:lumOff val="25000"/>
                  </a:schemeClr>
                </a:solidFill>
              </a:rPr>
              <a:t>so.order_number</a:t>
            </a:r>
            <a:r>
              <a:rPr lang="en-NG" i="1" dirty="0">
                <a:solidFill>
                  <a:schemeClr val="tx1">
                    <a:lumMod val="75000"/>
                    <a:lumOff val="25000"/>
                  </a:schemeClr>
                </a:solidFill>
              </a:rPr>
              <a:t>) AS </a:t>
            </a:r>
            <a:r>
              <a:rPr lang="en-NG" i="1" dirty="0" err="1">
                <a:solidFill>
                  <a:schemeClr val="tx1">
                    <a:lumMod val="75000"/>
                    <a:lumOff val="25000"/>
                  </a:schemeClr>
                </a:solidFill>
              </a:rPr>
              <a:t>total_orders</a:t>
            </a:r>
            <a:endParaRPr lang="en-NG" b="1" i="1" dirty="0">
              <a:solidFill>
                <a:schemeClr val="tx1">
                  <a:lumMod val="75000"/>
                  <a:lumOff val="25000"/>
                </a:schemeClr>
              </a:solidFill>
            </a:endParaRPr>
          </a:p>
          <a:p>
            <a:pPr>
              <a:lnSpc>
                <a:spcPct val="150000"/>
              </a:lnSpc>
            </a:pPr>
            <a:r>
              <a:rPr lang="en-NG" b="1" i="1" dirty="0">
                <a:solidFill>
                  <a:schemeClr val="tx1">
                    <a:lumMod val="75000"/>
                    <a:lumOff val="25000"/>
                  </a:schemeClr>
                </a:solidFill>
              </a:rPr>
              <a:t>	</a:t>
            </a:r>
            <a:r>
              <a:rPr lang="en-NG" i="1" dirty="0">
                <a:solidFill>
                  <a:schemeClr val="tx1">
                    <a:lumMod val="75000"/>
                    <a:lumOff val="25000"/>
                  </a:schemeClr>
                </a:solidFill>
              </a:rPr>
              <a:t>FROM </a:t>
            </a:r>
            <a:r>
              <a:rPr lang="en-NG" i="1" dirty="0" err="1">
                <a:solidFill>
                  <a:schemeClr val="tx1">
                    <a:lumMod val="75000"/>
                    <a:lumOff val="25000"/>
                  </a:schemeClr>
                </a:solidFill>
              </a:rPr>
              <a:t>sales_order</a:t>
            </a:r>
            <a:r>
              <a:rPr lang="en-NG" i="1" dirty="0">
                <a:solidFill>
                  <a:schemeClr val="tx1">
                    <a:lumMod val="75000"/>
                    <a:lumOff val="25000"/>
                  </a:schemeClr>
                </a:solidFill>
              </a:rPr>
              <a:t> so</a:t>
            </a:r>
          </a:p>
          <a:p>
            <a:pPr>
              <a:lnSpc>
                <a:spcPct val="150000"/>
              </a:lnSpc>
            </a:pPr>
            <a:r>
              <a:rPr lang="en-NG" b="1" i="1" dirty="0">
                <a:solidFill>
                  <a:schemeClr val="tx1">
                    <a:lumMod val="75000"/>
                    <a:lumOff val="25000"/>
                  </a:schemeClr>
                </a:solidFill>
              </a:rPr>
              <a:t>	</a:t>
            </a:r>
            <a:r>
              <a:rPr lang="en-NG" i="1" dirty="0">
                <a:solidFill>
                  <a:schemeClr val="tx1">
                    <a:lumMod val="75000"/>
                    <a:lumOff val="25000"/>
                  </a:schemeClr>
                </a:solidFill>
              </a:rPr>
              <a:t>INNER JOIN location l ON </a:t>
            </a:r>
            <a:r>
              <a:rPr lang="en-NG" i="1" dirty="0" err="1">
                <a:solidFill>
                  <a:schemeClr val="tx1">
                    <a:lumMod val="75000"/>
                    <a:lumOff val="25000"/>
                  </a:schemeClr>
                </a:solidFill>
              </a:rPr>
              <a:t>l.store_id</a:t>
            </a:r>
            <a:r>
              <a:rPr lang="en-NG" i="1" dirty="0">
                <a:solidFill>
                  <a:schemeClr val="tx1">
                    <a:lumMod val="75000"/>
                    <a:lumOff val="25000"/>
                  </a:schemeClr>
                </a:solidFill>
              </a:rPr>
              <a:t> = </a:t>
            </a:r>
            <a:r>
              <a:rPr lang="en-NG" i="1" dirty="0" err="1">
                <a:solidFill>
                  <a:schemeClr val="tx1">
                    <a:lumMod val="75000"/>
                    <a:lumOff val="25000"/>
                  </a:schemeClr>
                </a:solidFill>
              </a:rPr>
              <a:t>so.store_id</a:t>
            </a:r>
            <a:endParaRPr lang="en-NG" i="1" dirty="0">
              <a:solidFill>
                <a:schemeClr val="tx1">
                  <a:lumMod val="75000"/>
                  <a:lumOff val="25000"/>
                </a:schemeClr>
              </a:solidFill>
            </a:endParaRPr>
          </a:p>
          <a:p>
            <a:pPr>
              <a:lnSpc>
                <a:spcPct val="150000"/>
              </a:lnSpc>
            </a:pPr>
            <a:r>
              <a:rPr lang="en-NG" i="1" dirty="0">
                <a:solidFill>
                  <a:schemeClr val="tx1">
                    <a:lumMod val="75000"/>
                    <a:lumOff val="25000"/>
                  </a:schemeClr>
                </a:solidFill>
              </a:rPr>
              <a:t>	GROUP BY </a:t>
            </a:r>
            <a:r>
              <a:rPr lang="en-NG" i="1" dirty="0" err="1">
                <a:solidFill>
                  <a:schemeClr val="tx1">
                    <a:lumMod val="75000"/>
                    <a:lumOff val="25000"/>
                  </a:schemeClr>
                </a:solidFill>
              </a:rPr>
              <a:t>l.city_name</a:t>
            </a:r>
            <a:r>
              <a:rPr lang="en-NG" i="1" dirty="0">
                <a:solidFill>
                  <a:schemeClr val="tx1">
                    <a:lumMod val="75000"/>
                    <a:lumOff val="25000"/>
                  </a:schemeClr>
                </a:solidFill>
              </a:rPr>
              <a:t>;</a:t>
            </a:r>
            <a:endParaRPr lang="en-NG" dirty="0">
              <a:solidFill>
                <a:srgbClr val="00CC00"/>
              </a:solidFill>
            </a:endParaRPr>
          </a:p>
        </p:txBody>
      </p:sp>
    </p:spTree>
    <p:extLst>
      <p:ext uri="{BB962C8B-B14F-4D97-AF65-F5344CB8AC3E}">
        <p14:creationId xmlns:p14="http://schemas.microsoft.com/office/powerpoint/2010/main" val="42454615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D30C-D7F2-184A-8011-2919537F126C}"/>
              </a:ext>
            </a:extLst>
          </p:cNvPr>
          <p:cNvSpPr/>
          <p:nvPr/>
        </p:nvSpPr>
        <p:spPr>
          <a:xfrm flipV="1">
            <a:off x="1" y="0"/>
            <a:ext cx="7129670" cy="152397"/>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33BE0E-E826-99A2-B535-027965681583}"/>
              </a:ext>
            </a:extLst>
          </p:cNvPr>
          <p:cNvSpPr/>
          <p:nvPr/>
        </p:nvSpPr>
        <p:spPr>
          <a:xfrm>
            <a:off x="5055704" y="6705600"/>
            <a:ext cx="7136296" cy="152400"/>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699A6-E7E3-83D2-FD1A-788EB856FDAF}"/>
              </a:ext>
            </a:extLst>
          </p:cNvPr>
          <p:cNvSpPr/>
          <p:nvPr/>
        </p:nvSpPr>
        <p:spPr>
          <a:xfrm>
            <a:off x="4419602" y="6705600"/>
            <a:ext cx="365760" cy="152400"/>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560D65-18D7-1C35-C437-4C8092798402}"/>
              </a:ext>
            </a:extLst>
          </p:cNvPr>
          <p:cNvSpPr/>
          <p:nvPr/>
        </p:nvSpPr>
        <p:spPr>
          <a:xfrm flipV="1">
            <a:off x="7368211" y="0"/>
            <a:ext cx="365760" cy="152396"/>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A1D4B36-9902-4FA6-B9EF-C80A62AE02D2}"/>
              </a:ext>
            </a:extLst>
          </p:cNvPr>
          <p:cNvSpPr txBox="1"/>
          <p:nvPr/>
        </p:nvSpPr>
        <p:spPr>
          <a:xfrm>
            <a:off x="135834" y="76198"/>
            <a:ext cx="11628783" cy="6420347"/>
          </a:xfrm>
          <a:prstGeom prst="rect">
            <a:avLst/>
          </a:prstGeom>
          <a:noFill/>
        </p:spPr>
        <p:txBody>
          <a:bodyPr wrap="square">
            <a:spAutoFit/>
          </a:bodyPr>
          <a:lstStyle/>
          <a:p>
            <a:pPr>
              <a:lnSpc>
                <a:spcPct val="200000"/>
              </a:lnSpc>
            </a:pPr>
            <a:r>
              <a:rPr lang="en-NG" b="1" dirty="0" err="1">
                <a:solidFill>
                  <a:srgbClr val="00CC00"/>
                </a:solidFill>
              </a:rPr>
              <a:t>JOINs</a:t>
            </a:r>
            <a:r>
              <a:rPr lang="en-NG" b="1" dirty="0">
                <a:solidFill>
                  <a:srgbClr val="00CC00"/>
                </a:solidFill>
              </a:rPr>
              <a:t> in SQL</a:t>
            </a:r>
          </a:p>
          <a:p>
            <a:pPr>
              <a:lnSpc>
                <a:spcPct val="150000"/>
              </a:lnSpc>
            </a:pPr>
            <a:r>
              <a:rPr lang="en-NG" b="1" dirty="0">
                <a:solidFill>
                  <a:srgbClr val="F7881F"/>
                </a:solidFill>
              </a:rPr>
              <a:t>Example Scenario 3: </a:t>
            </a:r>
            <a:r>
              <a:rPr lang="en-NG" dirty="0">
                <a:solidFill>
                  <a:schemeClr val="tx1">
                    <a:lumMod val="75000"/>
                    <a:lumOff val="25000"/>
                  </a:schemeClr>
                </a:solidFill>
              </a:rPr>
              <a:t>Suppose we want </a:t>
            </a:r>
            <a:r>
              <a:rPr lang="en-GB" dirty="0">
                <a:solidFill>
                  <a:schemeClr val="tx1">
                    <a:lumMod val="75000"/>
                    <a:lumOff val="25000"/>
                  </a:schemeClr>
                </a:solidFill>
              </a:rPr>
              <a:t>to </a:t>
            </a:r>
            <a:r>
              <a:rPr lang="en-NG" dirty="0">
                <a:solidFill>
                  <a:schemeClr val="tx1">
                    <a:lumMod val="75000"/>
                    <a:lumOff val="25000"/>
                  </a:schemeClr>
                </a:solidFill>
              </a:rPr>
              <a:t>return </a:t>
            </a:r>
            <a:r>
              <a:rPr lang="en-US" dirty="0">
                <a:solidFill>
                  <a:schemeClr val="tx1">
                    <a:lumMod val="75000"/>
                    <a:lumOff val="25000"/>
                  </a:schemeClr>
                </a:solidFill>
              </a:rPr>
              <a:t>t</a:t>
            </a:r>
            <a:r>
              <a:rPr lang="en-NG" dirty="0">
                <a:solidFill>
                  <a:schemeClr val="tx1">
                    <a:lumMod val="75000"/>
                    <a:lumOff val="25000"/>
                  </a:schemeClr>
                </a:solidFill>
              </a:rPr>
              <a:t>he total number of stores in each region</a:t>
            </a:r>
          </a:p>
          <a:p>
            <a:pPr>
              <a:lnSpc>
                <a:spcPct val="150000"/>
              </a:lnSpc>
            </a:pPr>
            <a:r>
              <a:rPr lang="en-NG" b="1" i="1" dirty="0">
                <a:solidFill>
                  <a:schemeClr val="tx1">
                    <a:lumMod val="75000"/>
                    <a:lumOff val="25000"/>
                  </a:schemeClr>
                </a:solidFill>
              </a:rPr>
              <a:t>Syntax: </a:t>
            </a:r>
            <a:r>
              <a:rPr lang="en-US" i="1" dirty="0">
                <a:solidFill>
                  <a:schemeClr val="tx1">
                    <a:lumMod val="75000"/>
                    <a:lumOff val="25000"/>
                  </a:schemeClr>
                </a:solidFill>
              </a:rPr>
              <a:t>SELECT </a:t>
            </a:r>
            <a:r>
              <a:rPr lang="en-NG" i="1" dirty="0" err="1">
                <a:solidFill>
                  <a:schemeClr val="tx1">
                    <a:lumMod val="75000"/>
                    <a:lumOff val="25000"/>
                  </a:schemeClr>
                </a:solidFill>
              </a:rPr>
              <a:t>r.region</a:t>
            </a:r>
            <a:r>
              <a:rPr lang="en-NG" i="1" dirty="0">
                <a:solidFill>
                  <a:schemeClr val="tx1">
                    <a:lumMod val="75000"/>
                    <a:lumOff val="25000"/>
                  </a:schemeClr>
                </a:solidFill>
              </a:rPr>
              <a:t>, COUNT(</a:t>
            </a:r>
            <a:r>
              <a:rPr lang="en-NG" i="1" dirty="0" err="1">
                <a:solidFill>
                  <a:schemeClr val="tx1">
                    <a:lumMod val="75000"/>
                    <a:lumOff val="25000"/>
                  </a:schemeClr>
                </a:solidFill>
              </a:rPr>
              <a:t>l.store_id</a:t>
            </a:r>
            <a:r>
              <a:rPr lang="en-NG" i="1" dirty="0">
                <a:solidFill>
                  <a:schemeClr val="tx1">
                    <a:lumMod val="75000"/>
                    <a:lumOff val="25000"/>
                  </a:schemeClr>
                </a:solidFill>
              </a:rPr>
              <a:t>) AS </a:t>
            </a:r>
            <a:r>
              <a:rPr lang="en-NG" i="1" dirty="0" err="1">
                <a:solidFill>
                  <a:schemeClr val="tx1">
                    <a:lumMod val="75000"/>
                    <a:lumOff val="25000"/>
                  </a:schemeClr>
                </a:solidFill>
              </a:rPr>
              <a:t>total_stores</a:t>
            </a:r>
            <a:endParaRPr lang="en-NG" i="1" dirty="0">
              <a:solidFill>
                <a:schemeClr val="tx1">
                  <a:lumMod val="75000"/>
                  <a:lumOff val="25000"/>
                </a:schemeClr>
              </a:solidFill>
            </a:endParaRPr>
          </a:p>
          <a:p>
            <a:pPr>
              <a:lnSpc>
                <a:spcPct val="150000"/>
              </a:lnSpc>
            </a:pPr>
            <a:r>
              <a:rPr lang="en-NG" b="1" i="1" dirty="0">
                <a:solidFill>
                  <a:schemeClr val="tx1">
                    <a:lumMod val="75000"/>
                    <a:lumOff val="25000"/>
                  </a:schemeClr>
                </a:solidFill>
              </a:rPr>
              <a:t>	</a:t>
            </a:r>
            <a:r>
              <a:rPr lang="en-NG" i="1" dirty="0">
                <a:solidFill>
                  <a:schemeClr val="tx1">
                    <a:lumMod val="75000"/>
                    <a:lumOff val="25000"/>
                  </a:schemeClr>
                </a:solidFill>
              </a:rPr>
              <a:t>FROM location l</a:t>
            </a:r>
          </a:p>
          <a:p>
            <a:pPr>
              <a:lnSpc>
                <a:spcPct val="150000"/>
              </a:lnSpc>
            </a:pPr>
            <a:r>
              <a:rPr lang="en-NG" b="1" i="1" dirty="0">
                <a:solidFill>
                  <a:schemeClr val="tx1">
                    <a:lumMod val="75000"/>
                    <a:lumOff val="25000"/>
                  </a:schemeClr>
                </a:solidFill>
              </a:rPr>
              <a:t>	</a:t>
            </a:r>
            <a:r>
              <a:rPr lang="en-NG" i="1" dirty="0">
                <a:solidFill>
                  <a:schemeClr val="tx1">
                    <a:lumMod val="75000"/>
                    <a:lumOff val="25000"/>
                  </a:schemeClr>
                </a:solidFill>
              </a:rPr>
              <a:t>INNER JOIN region r ON </a:t>
            </a:r>
            <a:r>
              <a:rPr lang="en-NG" i="1" dirty="0" err="1">
                <a:solidFill>
                  <a:schemeClr val="tx1">
                    <a:lumMod val="75000"/>
                    <a:lumOff val="25000"/>
                  </a:schemeClr>
                </a:solidFill>
              </a:rPr>
              <a:t>r.state_code</a:t>
            </a:r>
            <a:r>
              <a:rPr lang="en-NG" i="1" dirty="0">
                <a:solidFill>
                  <a:schemeClr val="tx1">
                    <a:lumMod val="75000"/>
                    <a:lumOff val="25000"/>
                  </a:schemeClr>
                </a:solidFill>
              </a:rPr>
              <a:t> = </a:t>
            </a:r>
            <a:r>
              <a:rPr lang="en-NG" i="1" dirty="0" err="1">
                <a:solidFill>
                  <a:schemeClr val="tx1">
                    <a:lumMod val="75000"/>
                    <a:lumOff val="25000"/>
                  </a:schemeClr>
                </a:solidFill>
              </a:rPr>
              <a:t>l.state_code</a:t>
            </a:r>
            <a:endParaRPr lang="en-NG" i="1" dirty="0">
              <a:solidFill>
                <a:schemeClr val="tx1">
                  <a:lumMod val="75000"/>
                  <a:lumOff val="25000"/>
                </a:schemeClr>
              </a:solidFill>
            </a:endParaRPr>
          </a:p>
          <a:p>
            <a:pPr>
              <a:lnSpc>
                <a:spcPct val="150000"/>
              </a:lnSpc>
            </a:pPr>
            <a:r>
              <a:rPr lang="en-NG" i="1" dirty="0">
                <a:solidFill>
                  <a:schemeClr val="tx1">
                    <a:lumMod val="75000"/>
                    <a:lumOff val="25000"/>
                  </a:schemeClr>
                </a:solidFill>
              </a:rPr>
              <a:t>	GROUP BY </a:t>
            </a:r>
            <a:r>
              <a:rPr lang="en-NG" i="1" dirty="0" err="1">
                <a:solidFill>
                  <a:schemeClr val="tx1">
                    <a:lumMod val="75000"/>
                    <a:lumOff val="25000"/>
                  </a:schemeClr>
                </a:solidFill>
              </a:rPr>
              <a:t>r.region</a:t>
            </a:r>
            <a:r>
              <a:rPr lang="en-NG" i="1" dirty="0">
                <a:solidFill>
                  <a:schemeClr val="tx1">
                    <a:lumMod val="75000"/>
                    <a:lumOff val="25000"/>
                  </a:schemeClr>
                </a:solidFill>
              </a:rPr>
              <a:t>;</a:t>
            </a:r>
          </a:p>
          <a:p>
            <a:pPr>
              <a:lnSpc>
                <a:spcPct val="150000"/>
              </a:lnSpc>
            </a:pPr>
            <a:r>
              <a:rPr lang="en-NG" b="1" dirty="0">
                <a:solidFill>
                  <a:srgbClr val="F7881F"/>
                </a:solidFill>
              </a:rPr>
              <a:t>Example Scenario 4: </a:t>
            </a:r>
            <a:r>
              <a:rPr lang="en-NG" dirty="0">
                <a:solidFill>
                  <a:schemeClr val="tx1">
                    <a:lumMod val="75000"/>
                    <a:lumOff val="25000"/>
                  </a:schemeClr>
                </a:solidFill>
              </a:rPr>
              <a:t>Suppose we want </a:t>
            </a:r>
            <a:r>
              <a:rPr lang="en-GB" dirty="0">
                <a:solidFill>
                  <a:schemeClr val="tx1">
                    <a:lumMod val="75000"/>
                    <a:lumOff val="25000"/>
                  </a:schemeClr>
                </a:solidFill>
              </a:rPr>
              <a:t>to </a:t>
            </a:r>
            <a:r>
              <a:rPr lang="en-NG" dirty="0">
                <a:solidFill>
                  <a:schemeClr val="tx1">
                    <a:lumMod val="75000"/>
                    <a:lumOff val="25000"/>
                  </a:schemeClr>
                </a:solidFill>
              </a:rPr>
              <a:t>return </a:t>
            </a:r>
            <a:r>
              <a:rPr lang="en-US" dirty="0">
                <a:solidFill>
                  <a:schemeClr val="tx1">
                    <a:lumMod val="75000"/>
                    <a:lumOff val="25000"/>
                  </a:schemeClr>
                </a:solidFill>
              </a:rPr>
              <a:t>order details</a:t>
            </a:r>
            <a:r>
              <a:rPr lang="en-NG" dirty="0">
                <a:solidFill>
                  <a:schemeClr val="tx1">
                    <a:lumMod val="75000"/>
                    <a:lumOff val="25000"/>
                  </a:schemeClr>
                </a:solidFill>
              </a:rPr>
              <a:t> of customers who ordered via the Distributor sales channel, including the name of products ordered, and city of store where order took place</a:t>
            </a:r>
          </a:p>
          <a:p>
            <a:pPr>
              <a:lnSpc>
                <a:spcPct val="150000"/>
              </a:lnSpc>
            </a:pPr>
            <a:r>
              <a:rPr lang="en-NG" b="1" i="1" dirty="0">
                <a:solidFill>
                  <a:schemeClr val="tx1">
                    <a:lumMod val="75000"/>
                    <a:lumOff val="25000"/>
                  </a:schemeClr>
                </a:solidFill>
              </a:rPr>
              <a:t>Syntax: </a:t>
            </a:r>
            <a:r>
              <a:rPr lang="en-US" i="1" dirty="0">
                <a:solidFill>
                  <a:schemeClr val="tx1">
                    <a:lumMod val="75000"/>
                    <a:lumOff val="25000"/>
                  </a:schemeClr>
                </a:solidFill>
              </a:rPr>
              <a:t>SELECT </a:t>
            </a:r>
            <a:r>
              <a:rPr lang="en-NG" i="1" dirty="0" err="1">
                <a:solidFill>
                  <a:schemeClr val="tx1">
                    <a:lumMod val="75000"/>
                    <a:lumOff val="25000"/>
                  </a:schemeClr>
                </a:solidFill>
              </a:rPr>
              <a:t>c.customer_name</a:t>
            </a:r>
            <a:r>
              <a:rPr lang="en-NG" i="1" dirty="0">
                <a:solidFill>
                  <a:schemeClr val="tx1">
                    <a:lumMod val="75000"/>
                    <a:lumOff val="25000"/>
                  </a:schemeClr>
                </a:solidFill>
              </a:rPr>
              <a:t>, </a:t>
            </a:r>
            <a:r>
              <a:rPr lang="en-NG" i="1" dirty="0" err="1">
                <a:solidFill>
                  <a:schemeClr val="tx1">
                    <a:lumMod val="75000"/>
                    <a:lumOff val="25000"/>
                  </a:schemeClr>
                </a:solidFill>
              </a:rPr>
              <a:t>so.order_number</a:t>
            </a:r>
            <a:r>
              <a:rPr lang="en-NG" i="1" dirty="0">
                <a:solidFill>
                  <a:schemeClr val="tx1">
                    <a:lumMod val="75000"/>
                    <a:lumOff val="25000"/>
                  </a:schemeClr>
                </a:solidFill>
              </a:rPr>
              <a:t>, </a:t>
            </a:r>
            <a:r>
              <a:rPr lang="en-NG" i="1" dirty="0" err="1">
                <a:solidFill>
                  <a:schemeClr val="tx1">
                    <a:lumMod val="75000"/>
                    <a:lumOff val="25000"/>
                  </a:schemeClr>
                </a:solidFill>
              </a:rPr>
              <a:t>l.city_name</a:t>
            </a:r>
            <a:r>
              <a:rPr lang="en-NG" i="1" dirty="0">
                <a:solidFill>
                  <a:schemeClr val="tx1">
                    <a:lumMod val="75000"/>
                    <a:lumOff val="25000"/>
                  </a:schemeClr>
                </a:solidFill>
              </a:rPr>
              <a:t>,  </a:t>
            </a:r>
            <a:r>
              <a:rPr lang="en-NG" i="1" dirty="0" err="1">
                <a:solidFill>
                  <a:schemeClr val="tx1">
                    <a:lumMod val="75000"/>
                    <a:lumOff val="25000"/>
                  </a:schemeClr>
                </a:solidFill>
              </a:rPr>
              <a:t>p.product_name</a:t>
            </a:r>
            <a:r>
              <a:rPr lang="en-NG" i="1" dirty="0">
                <a:solidFill>
                  <a:schemeClr val="tx1">
                    <a:lumMod val="75000"/>
                    <a:lumOff val="25000"/>
                  </a:schemeClr>
                </a:solidFill>
              </a:rPr>
              <a:t>, </a:t>
            </a:r>
            <a:r>
              <a:rPr lang="en-NG" i="1" dirty="0" err="1">
                <a:solidFill>
                  <a:schemeClr val="tx1">
                    <a:lumMod val="75000"/>
                    <a:lumOff val="25000"/>
                  </a:schemeClr>
                </a:solidFill>
              </a:rPr>
              <a:t>so.order_quantity</a:t>
            </a:r>
            <a:r>
              <a:rPr lang="en-NG" i="1" dirty="0">
                <a:solidFill>
                  <a:schemeClr val="tx1">
                    <a:lumMod val="75000"/>
                    <a:lumOff val="25000"/>
                  </a:schemeClr>
                </a:solidFill>
              </a:rPr>
              <a:t>,</a:t>
            </a:r>
          </a:p>
          <a:p>
            <a:pPr>
              <a:lnSpc>
                <a:spcPct val="150000"/>
              </a:lnSpc>
            </a:pPr>
            <a:r>
              <a:rPr lang="en-NG" i="1" dirty="0">
                <a:solidFill>
                  <a:schemeClr val="tx1">
                    <a:lumMod val="75000"/>
                    <a:lumOff val="25000"/>
                  </a:schemeClr>
                </a:solidFill>
              </a:rPr>
              <a:t>	</a:t>
            </a:r>
            <a:r>
              <a:rPr lang="en-NG" i="1" dirty="0" err="1">
                <a:solidFill>
                  <a:schemeClr val="tx1">
                    <a:lumMod val="75000"/>
                    <a:lumOff val="25000"/>
                  </a:schemeClr>
                </a:solidFill>
              </a:rPr>
              <a:t>so.discount_applied</a:t>
            </a:r>
            <a:r>
              <a:rPr lang="en-NG" i="1" dirty="0">
                <a:solidFill>
                  <a:schemeClr val="tx1">
                    <a:lumMod val="75000"/>
                    <a:lumOff val="25000"/>
                  </a:schemeClr>
                </a:solidFill>
              </a:rPr>
              <a:t>, </a:t>
            </a:r>
            <a:r>
              <a:rPr lang="en-NG" i="1" dirty="0" err="1">
                <a:solidFill>
                  <a:schemeClr val="tx1">
                    <a:lumMod val="75000"/>
                    <a:lumOff val="25000"/>
                  </a:schemeClr>
                </a:solidFill>
              </a:rPr>
              <a:t>so.unit_price</a:t>
            </a:r>
            <a:r>
              <a:rPr lang="en-NG" i="1" dirty="0">
                <a:solidFill>
                  <a:schemeClr val="tx1">
                    <a:lumMod val="75000"/>
                    <a:lumOff val="25000"/>
                  </a:schemeClr>
                </a:solidFill>
              </a:rPr>
              <a:t>, </a:t>
            </a:r>
            <a:r>
              <a:rPr lang="en-NG" i="1" dirty="0" err="1">
                <a:solidFill>
                  <a:schemeClr val="tx1">
                    <a:lumMod val="75000"/>
                    <a:lumOff val="25000"/>
                  </a:schemeClr>
                </a:solidFill>
              </a:rPr>
              <a:t>so.revenue</a:t>
            </a:r>
            <a:endParaRPr lang="en-NG" i="1" dirty="0">
              <a:solidFill>
                <a:schemeClr val="tx1">
                  <a:lumMod val="75000"/>
                  <a:lumOff val="25000"/>
                </a:schemeClr>
              </a:solidFill>
            </a:endParaRPr>
          </a:p>
          <a:p>
            <a:pPr>
              <a:lnSpc>
                <a:spcPct val="150000"/>
              </a:lnSpc>
            </a:pPr>
            <a:r>
              <a:rPr lang="en-NG" b="1" i="1" dirty="0">
                <a:solidFill>
                  <a:schemeClr val="tx1">
                    <a:lumMod val="75000"/>
                    <a:lumOff val="25000"/>
                  </a:schemeClr>
                </a:solidFill>
              </a:rPr>
              <a:t>	</a:t>
            </a:r>
            <a:r>
              <a:rPr lang="en-NG" i="1" dirty="0">
                <a:solidFill>
                  <a:schemeClr val="tx1">
                    <a:lumMod val="75000"/>
                    <a:lumOff val="25000"/>
                  </a:schemeClr>
                </a:solidFill>
              </a:rPr>
              <a:t>FROM </a:t>
            </a:r>
            <a:r>
              <a:rPr lang="en-NG" i="1" dirty="0" err="1">
                <a:solidFill>
                  <a:schemeClr val="tx1">
                    <a:lumMod val="75000"/>
                    <a:lumOff val="25000"/>
                  </a:schemeClr>
                </a:solidFill>
              </a:rPr>
              <a:t>sales_order</a:t>
            </a:r>
            <a:r>
              <a:rPr lang="en-NG" i="1" dirty="0">
                <a:solidFill>
                  <a:schemeClr val="tx1">
                    <a:lumMod val="75000"/>
                    <a:lumOff val="25000"/>
                  </a:schemeClr>
                </a:solidFill>
              </a:rPr>
              <a:t> so</a:t>
            </a:r>
          </a:p>
          <a:p>
            <a:pPr>
              <a:lnSpc>
                <a:spcPct val="150000"/>
              </a:lnSpc>
            </a:pPr>
            <a:r>
              <a:rPr lang="en-NG" b="1" i="1" dirty="0">
                <a:solidFill>
                  <a:schemeClr val="tx1">
                    <a:lumMod val="75000"/>
                    <a:lumOff val="25000"/>
                  </a:schemeClr>
                </a:solidFill>
              </a:rPr>
              <a:t>	</a:t>
            </a:r>
            <a:r>
              <a:rPr lang="en-NG" i="1" dirty="0">
                <a:solidFill>
                  <a:schemeClr val="tx1">
                    <a:lumMod val="75000"/>
                    <a:lumOff val="25000"/>
                  </a:schemeClr>
                </a:solidFill>
              </a:rPr>
              <a:t>INNER JOIN customer c ON </a:t>
            </a:r>
            <a:r>
              <a:rPr lang="en-NG" i="1" dirty="0" err="1">
                <a:solidFill>
                  <a:schemeClr val="tx1">
                    <a:lumMod val="75000"/>
                    <a:lumOff val="25000"/>
                  </a:schemeClr>
                </a:solidFill>
              </a:rPr>
              <a:t>c.customer_id</a:t>
            </a:r>
            <a:r>
              <a:rPr lang="en-NG" i="1" dirty="0">
                <a:solidFill>
                  <a:schemeClr val="tx1">
                    <a:lumMod val="75000"/>
                    <a:lumOff val="25000"/>
                  </a:schemeClr>
                </a:solidFill>
              </a:rPr>
              <a:t> = </a:t>
            </a:r>
            <a:r>
              <a:rPr lang="en-NG" i="1" dirty="0" err="1">
                <a:solidFill>
                  <a:schemeClr val="tx1">
                    <a:lumMod val="75000"/>
                    <a:lumOff val="25000"/>
                  </a:schemeClr>
                </a:solidFill>
              </a:rPr>
              <a:t>so.customer_id</a:t>
            </a:r>
            <a:endParaRPr lang="en-NG" i="1" dirty="0">
              <a:solidFill>
                <a:schemeClr val="tx1">
                  <a:lumMod val="75000"/>
                  <a:lumOff val="25000"/>
                </a:schemeClr>
              </a:solidFill>
            </a:endParaRPr>
          </a:p>
          <a:p>
            <a:pPr>
              <a:lnSpc>
                <a:spcPct val="150000"/>
              </a:lnSpc>
            </a:pPr>
            <a:r>
              <a:rPr lang="en-NG" i="1" dirty="0">
                <a:solidFill>
                  <a:schemeClr val="tx1">
                    <a:lumMod val="75000"/>
                    <a:lumOff val="25000"/>
                  </a:schemeClr>
                </a:solidFill>
              </a:rPr>
              <a:t>	INNER JOIN product p ON </a:t>
            </a:r>
            <a:r>
              <a:rPr lang="en-NG" i="1" dirty="0" err="1">
                <a:solidFill>
                  <a:schemeClr val="tx1">
                    <a:lumMod val="75000"/>
                    <a:lumOff val="25000"/>
                  </a:schemeClr>
                </a:solidFill>
              </a:rPr>
              <a:t>p.product_id</a:t>
            </a:r>
            <a:r>
              <a:rPr lang="en-NG" i="1" dirty="0">
                <a:solidFill>
                  <a:schemeClr val="tx1">
                    <a:lumMod val="75000"/>
                    <a:lumOff val="25000"/>
                  </a:schemeClr>
                </a:solidFill>
              </a:rPr>
              <a:t> = </a:t>
            </a:r>
            <a:r>
              <a:rPr lang="en-NG" i="1" dirty="0" err="1">
                <a:solidFill>
                  <a:schemeClr val="tx1">
                    <a:lumMod val="75000"/>
                    <a:lumOff val="25000"/>
                  </a:schemeClr>
                </a:solidFill>
              </a:rPr>
              <a:t>so.product_id</a:t>
            </a:r>
            <a:endParaRPr lang="en-NG" i="1" dirty="0">
              <a:solidFill>
                <a:schemeClr val="tx1">
                  <a:lumMod val="75000"/>
                  <a:lumOff val="25000"/>
                </a:schemeClr>
              </a:solidFill>
            </a:endParaRPr>
          </a:p>
          <a:p>
            <a:pPr>
              <a:lnSpc>
                <a:spcPct val="150000"/>
              </a:lnSpc>
            </a:pPr>
            <a:r>
              <a:rPr lang="en-NG" i="1" dirty="0">
                <a:solidFill>
                  <a:schemeClr val="tx1">
                    <a:lumMod val="75000"/>
                    <a:lumOff val="25000"/>
                  </a:schemeClr>
                </a:solidFill>
              </a:rPr>
              <a:t>	INNER JOIN location l ON </a:t>
            </a:r>
            <a:r>
              <a:rPr lang="en-NG" i="1" dirty="0" err="1">
                <a:solidFill>
                  <a:schemeClr val="tx1">
                    <a:lumMod val="75000"/>
                    <a:lumOff val="25000"/>
                  </a:schemeClr>
                </a:solidFill>
              </a:rPr>
              <a:t>l.store_id</a:t>
            </a:r>
            <a:r>
              <a:rPr lang="en-NG" i="1" dirty="0">
                <a:solidFill>
                  <a:schemeClr val="tx1">
                    <a:lumMod val="75000"/>
                    <a:lumOff val="25000"/>
                  </a:schemeClr>
                </a:solidFill>
              </a:rPr>
              <a:t> = </a:t>
            </a:r>
            <a:r>
              <a:rPr lang="en-NG" i="1" dirty="0" err="1">
                <a:solidFill>
                  <a:schemeClr val="tx1">
                    <a:lumMod val="75000"/>
                    <a:lumOff val="25000"/>
                  </a:schemeClr>
                </a:solidFill>
              </a:rPr>
              <a:t>so.store_id</a:t>
            </a:r>
            <a:endParaRPr lang="en-NG" i="1" dirty="0">
              <a:solidFill>
                <a:schemeClr val="tx1">
                  <a:lumMod val="75000"/>
                  <a:lumOff val="25000"/>
                </a:schemeClr>
              </a:solidFill>
            </a:endParaRPr>
          </a:p>
          <a:p>
            <a:pPr>
              <a:lnSpc>
                <a:spcPct val="150000"/>
              </a:lnSpc>
            </a:pPr>
            <a:r>
              <a:rPr lang="en-NG" b="1" i="1" dirty="0">
                <a:solidFill>
                  <a:schemeClr val="tx1">
                    <a:lumMod val="75000"/>
                    <a:lumOff val="25000"/>
                  </a:schemeClr>
                </a:solidFill>
              </a:rPr>
              <a:t>	</a:t>
            </a:r>
            <a:r>
              <a:rPr lang="en-NG" i="1" dirty="0">
                <a:solidFill>
                  <a:schemeClr val="tx1">
                    <a:lumMod val="75000"/>
                    <a:lumOff val="25000"/>
                  </a:schemeClr>
                </a:solidFill>
              </a:rPr>
              <a:t>WHERE </a:t>
            </a:r>
            <a:r>
              <a:rPr lang="en-NG" i="1" dirty="0" err="1">
                <a:solidFill>
                  <a:schemeClr val="tx1">
                    <a:lumMod val="75000"/>
                    <a:lumOff val="25000"/>
                  </a:schemeClr>
                </a:solidFill>
              </a:rPr>
              <a:t>so.sales_channel</a:t>
            </a:r>
            <a:r>
              <a:rPr lang="en-NG" i="1" dirty="0">
                <a:solidFill>
                  <a:schemeClr val="tx1">
                    <a:lumMod val="75000"/>
                    <a:lumOff val="25000"/>
                  </a:schemeClr>
                </a:solidFill>
              </a:rPr>
              <a:t> = ‘Distributor’;</a:t>
            </a:r>
            <a:endParaRPr lang="en-NG" dirty="0">
              <a:solidFill>
                <a:srgbClr val="00CC00"/>
              </a:solidFill>
            </a:endParaRPr>
          </a:p>
        </p:txBody>
      </p:sp>
    </p:spTree>
    <p:extLst>
      <p:ext uri="{BB962C8B-B14F-4D97-AF65-F5344CB8AC3E}">
        <p14:creationId xmlns:p14="http://schemas.microsoft.com/office/powerpoint/2010/main" val="36220378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D30C-D7F2-184A-8011-2919537F126C}"/>
              </a:ext>
            </a:extLst>
          </p:cNvPr>
          <p:cNvSpPr/>
          <p:nvPr/>
        </p:nvSpPr>
        <p:spPr>
          <a:xfrm flipV="1">
            <a:off x="1" y="0"/>
            <a:ext cx="7129670" cy="152397"/>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33BE0E-E826-99A2-B535-027965681583}"/>
              </a:ext>
            </a:extLst>
          </p:cNvPr>
          <p:cNvSpPr/>
          <p:nvPr/>
        </p:nvSpPr>
        <p:spPr>
          <a:xfrm>
            <a:off x="5055704" y="6705600"/>
            <a:ext cx="7136296" cy="152400"/>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699A6-E7E3-83D2-FD1A-788EB856FDAF}"/>
              </a:ext>
            </a:extLst>
          </p:cNvPr>
          <p:cNvSpPr/>
          <p:nvPr/>
        </p:nvSpPr>
        <p:spPr>
          <a:xfrm>
            <a:off x="4419602" y="6705600"/>
            <a:ext cx="365760" cy="152400"/>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560D65-18D7-1C35-C437-4C8092798402}"/>
              </a:ext>
            </a:extLst>
          </p:cNvPr>
          <p:cNvSpPr/>
          <p:nvPr/>
        </p:nvSpPr>
        <p:spPr>
          <a:xfrm flipV="1">
            <a:off x="7368211" y="0"/>
            <a:ext cx="365760" cy="152396"/>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A1D4B36-9902-4FA6-B9EF-C80A62AE02D2}"/>
              </a:ext>
            </a:extLst>
          </p:cNvPr>
          <p:cNvSpPr txBox="1"/>
          <p:nvPr/>
        </p:nvSpPr>
        <p:spPr>
          <a:xfrm>
            <a:off x="135834" y="76198"/>
            <a:ext cx="11628783" cy="5589351"/>
          </a:xfrm>
          <a:prstGeom prst="rect">
            <a:avLst/>
          </a:prstGeom>
          <a:noFill/>
        </p:spPr>
        <p:txBody>
          <a:bodyPr wrap="square">
            <a:spAutoFit/>
          </a:bodyPr>
          <a:lstStyle/>
          <a:p>
            <a:pPr>
              <a:lnSpc>
                <a:spcPct val="200000"/>
              </a:lnSpc>
            </a:pPr>
            <a:r>
              <a:rPr lang="en-NG" b="1" dirty="0" err="1">
                <a:solidFill>
                  <a:srgbClr val="00CC00"/>
                </a:solidFill>
              </a:rPr>
              <a:t>JOINs</a:t>
            </a:r>
            <a:r>
              <a:rPr lang="en-NG" b="1" dirty="0">
                <a:solidFill>
                  <a:srgbClr val="00CC00"/>
                </a:solidFill>
              </a:rPr>
              <a:t> in SQL</a:t>
            </a:r>
          </a:p>
          <a:p>
            <a:pPr>
              <a:lnSpc>
                <a:spcPct val="150000"/>
              </a:lnSpc>
            </a:pPr>
            <a:r>
              <a:rPr lang="en-NG" b="1" dirty="0">
                <a:solidFill>
                  <a:srgbClr val="F7881F"/>
                </a:solidFill>
              </a:rPr>
              <a:t>Example Scenario 5: </a:t>
            </a:r>
            <a:r>
              <a:rPr lang="en-NG" dirty="0">
                <a:solidFill>
                  <a:schemeClr val="tx1">
                    <a:lumMod val="75000"/>
                    <a:lumOff val="25000"/>
                  </a:schemeClr>
                </a:solidFill>
              </a:rPr>
              <a:t>Suppose we want </a:t>
            </a:r>
            <a:r>
              <a:rPr lang="en-GB" dirty="0">
                <a:solidFill>
                  <a:schemeClr val="tx1">
                    <a:lumMod val="75000"/>
                    <a:lumOff val="25000"/>
                  </a:schemeClr>
                </a:solidFill>
              </a:rPr>
              <a:t>to </a:t>
            </a:r>
            <a:r>
              <a:rPr lang="en-NG" dirty="0">
                <a:solidFill>
                  <a:schemeClr val="tx1">
                    <a:lumMod val="75000"/>
                    <a:lumOff val="25000"/>
                  </a:schemeClr>
                </a:solidFill>
              </a:rPr>
              <a:t>return </a:t>
            </a:r>
            <a:r>
              <a:rPr lang="en-US" dirty="0">
                <a:solidFill>
                  <a:schemeClr val="tx1">
                    <a:lumMod val="75000"/>
                    <a:lumOff val="25000"/>
                  </a:schemeClr>
                </a:solidFill>
              </a:rPr>
              <a:t>t</a:t>
            </a:r>
            <a:r>
              <a:rPr lang="en-NG" dirty="0">
                <a:solidFill>
                  <a:schemeClr val="tx1">
                    <a:lumMod val="75000"/>
                    <a:lumOff val="25000"/>
                  </a:schemeClr>
                </a:solidFill>
              </a:rPr>
              <a:t>he top 10 customers by total spending (revenue)</a:t>
            </a:r>
          </a:p>
          <a:p>
            <a:pPr>
              <a:lnSpc>
                <a:spcPct val="150000"/>
              </a:lnSpc>
            </a:pPr>
            <a:r>
              <a:rPr lang="en-NG" b="1" i="1" dirty="0">
                <a:solidFill>
                  <a:schemeClr val="tx1">
                    <a:lumMod val="75000"/>
                    <a:lumOff val="25000"/>
                  </a:schemeClr>
                </a:solidFill>
              </a:rPr>
              <a:t>Syntax: </a:t>
            </a:r>
            <a:r>
              <a:rPr lang="en-US" i="1" dirty="0">
                <a:solidFill>
                  <a:schemeClr val="tx1">
                    <a:lumMod val="75000"/>
                    <a:lumOff val="25000"/>
                  </a:schemeClr>
                </a:solidFill>
              </a:rPr>
              <a:t>SELECT</a:t>
            </a:r>
            <a:r>
              <a:rPr lang="en-NG" i="1" dirty="0">
                <a:solidFill>
                  <a:schemeClr val="tx1">
                    <a:lumMod val="75000"/>
                    <a:lumOff val="25000"/>
                  </a:schemeClr>
                </a:solidFill>
              </a:rPr>
              <a:t> </a:t>
            </a:r>
            <a:r>
              <a:rPr lang="en-NG" i="1" dirty="0" err="1">
                <a:solidFill>
                  <a:schemeClr val="tx1">
                    <a:lumMod val="75000"/>
                    <a:lumOff val="25000"/>
                  </a:schemeClr>
                </a:solidFill>
              </a:rPr>
              <a:t>c.customer_name</a:t>
            </a:r>
            <a:r>
              <a:rPr lang="en-NG" i="1" dirty="0">
                <a:solidFill>
                  <a:schemeClr val="tx1">
                    <a:lumMod val="75000"/>
                    <a:lumOff val="25000"/>
                  </a:schemeClr>
                </a:solidFill>
              </a:rPr>
              <a:t>, </a:t>
            </a:r>
            <a:r>
              <a:rPr lang="en-US" i="1" dirty="0">
                <a:solidFill>
                  <a:schemeClr val="tx1">
                    <a:lumMod val="75000"/>
                    <a:lumOff val="25000"/>
                  </a:schemeClr>
                </a:solidFill>
              </a:rPr>
              <a:t>SUM(</a:t>
            </a:r>
            <a:r>
              <a:rPr lang="en-NG" i="1" dirty="0">
                <a:solidFill>
                  <a:schemeClr val="tx1">
                    <a:lumMod val="75000"/>
                    <a:lumOff val="25000"/>
                  </a:schemeClr>
                </a:solidFill>
              </a:rPr>
              <a:t>so.</a:t>
            </a:r>
            <a:r>
              <a:rPr lang="en-US" i="1" dirty="0" err="1">
                <a:solidFill>
                  <a:schemeClr val="tx1">
                    <a:lumMod val="75000"/>
                    <a:lumOff val="25000"/>
                  </a:schemeClr>
                </a:solidFill>
              </a:rPr>
              <a:t>unit_price</a:t>
            </a:r>
            <a:r>
              <a:rPr lang="en-US" i="1" dirty="0">
                <a:solidFill>
                  <a:schemeClr val="tx1">
                    <a:lumMod val="75000"/>
                    <a:lumOff val="25000"/>
                  </a:schemeClr>
                </a:solidFill>
              </a:rPr>
              <a:t> * </a:t>
            </a:r>
            <a:r>
              <a:rPr lang="en-NG" i="1" dirty="0">
                <a:solidFill>
                  <a:schemeClr val="tx1">
                    <a:lumMod val="75000"/>
                    <a:lumOff val="25000"/>
                  </a:schemeClr>
                </a:solidFill>
              </a:rPr>
              <a:t>so.</a:t>
            </a:r>
            <a:r>
              <a:rPr lang="en-US" i="1" dirty="0" err="1">
                <a:solidFill>
                  <a:schemeClr val="tx1">
                    <a:lumMod val="75000"/>
                    <a:lumOff val="25000"/>
                  </a:schemeClr>
                </a:solidFill>
              </a:rPr>
              <a:t>order_quantity</a:t>
            </a:r>
            <a:r>
              <a:rPr lang="en-US" i="1" dirty="0">
                <a:solidFill>
                  <a:schemeClr val="tx1">
                    <a:lumMod val="75000"/>
                    <a:lumOff val="25000"/>
                  </a:schemeClr>
                </a:solidFill>
              </a:rPr>
              <a:t>) as revenue</a:t>
            </a:r>
            <a:r>
              <a:rPr lang="en-NG" i="1" dirty="0">
                <a:solidFill>
                  <a:schemeClr val="tx1">
                    <a:lumMod val="75000"/>
                    <a:lumOff val="25000"/>
                  </a:schemeClr>
                </a:solidFill>
              </a:rPr>
              <a:t> </a:t>
            </a:r>
          </a:p>
          <a:p>
            <a:pPr>
              <a:lnSpc>
                <a:spcPct val="150000"/>
              </a:lnSpc>
            </a:pPr>
            <a:r>
              <a:rPr lang="en-NG" b="1" i="1" dirty="0">
                <a:solidFill>
                  <a:schemeClr val="tx1">
                    <a:lumMod val="75000"/>
                    <a:lumOff val="25000"/>
                  </a:schemeClr>
                </a:solidFill>
              </a:rPr>
              <a:t>	</a:t>
            </a:r>
            <a:r>
              <a:rPr lang="en-NG" i="1" dirty="0">
                <a:solidFill>
                  <a:schemeClr val="tx1">
                    <a:lumMod val="75000"/>
                    <a:lumOff val="25000"/>
                  </a:schemeClr>
                </a:solidFill>
              </a:rPr>
              <a:t>FROM customer c</a:t>
            </a:r>
          </a:p>
          <a:p>
            <a:pPr>
              <a:lnSpc>
                <a:spcPct val="150000"/>
              </a:lnSpc>
            </a:pPr>
            <a:r>
              <a:rPr lang="en-NG" b="1" i="1" dirty="0">
                <a:solidFill>
                  <a:schemeClr val="tx1">
                    <a:lumMod val="75000"/>
                    <a:lumOff val="25000"/>
                  </a:schemeClr>
                </a:solidFill>
              </a:rPr>
              <a:t>	</a:t>
            </a:r>
            <a:r>
              <a:rPr lang="en-NG" i="1" dirty="0">
                <a:solidFill>
                  <a:schemeClr val="tx1">
                    <a:lumMod val="75000"/>
                    <a:lumOff val="25000"/>
                  </a:schemeClr>
                </a:solidFill>
              </a:rPr>
              <a:t>LEFT JOIN </a:t>
            </a:r>
            <a:r>
              <a:rPr lang="en-NG" i="1" dirty="0" err="1">
                <a:solidFill>
                  <a:schemeClr val="tx1">
                    <a:lumMod val="75000"/>
                    <a:lumOff val="25000"/>
                  </a:schemeClr>
                </a:solidFill>
              </a:rPr>
              <a:t>sales_order</a:t>
            </a:r>
            <a:r>
              <a:rPr lang="en-NG" i="1" dirty="0">
                <a:solidFill>
                  <a:schemeClr val="tx1">
                    <a:lumMod val="75000"/>
                    <a:lumOff val="25000"/>
                  </a:schemeClr>
                </a:solidFill>
              </a:rPr>
              <a:t> so ON </a:t>
            </a:r>
            <a:r>
              <a:rPr lang="en-NG" i="1" dirty="0" err="1">
                <a:solidFill>
                  <a:schemeClr val="tx1">
                    <a:lumMod val="75000"/>
                    <a:lumOff val="25000"/>
                  </a:schemeClr>
                </a:solidFill>
              </a:rPr>
              <a:t>so.customer_id</a:t>
            </a:r>
            <a:r>
              <a:rPr lang="en-NG" i="1" dirty="0">
                <a:solidFill>
                  <a:schemeClr val="tx1">
                    <a:lumMod val="75000"/>
                    <a:lumOff val="25000"/>
                  </a:schemeClr>
                </a:solidFill>
              </a:rPr>
              <a:t> = </a:t>
            </a:r>
            <a:r>
              <a:rPr lang="en-NG" i="1" dirty="0" err="1">
                <a:solidFill>
                  <a:schemeClr val="tx1">
                    <a:lumMod val="75000"/>
                    <a:lumOff val="25000"/>
                  </a:schemeClr>
                </a:solidFill>
              </a:rPr>
              <a:t>c.customer_id</a:t>
            </a:r>
            <a:endParaRPr lang="en-NG" i="1" dirty="0">
              <a:solidFill>
                <a:schemeClr val="tx1">
                  <a:lumMod val="75000"/>
                  <a:lumOff val="25000"/>
                </a:schemeClr>
              </a:solidFill>
            </a:endParaRPr>
          </a:p>
          <a:p>
            <a:pPr>
              <a:lnSpc>
                <a:spcPct val="150000"/>
              </a:lnSpc>
            </a:pPr>
            <a:r>
              <a:rPr lang="en-NG" i="1" dirty="0">
                <a:solidFill>
                  <a:schemeClr val="tx1">
                    <a:lumMod val="75000"/>
                    <a:lumOff val="25000"/>
                  </a:schemeClr>
                </a:solidFill>
              </a:rPr>
              <a:t>	GROUP BY </a:t>
            </a:r>
            <a:r>
              <a:rPr lang="en-NG" i="1" dirty="0" err="1">
                <a:solidFill>
                  <a:schemeClr val="tx1">
                    <a:lumMod val="75000"/>
                    <a:lumOff val="25000"/>
                  </a:schemeClr>
                </a:solidFill>
              </a:rPr>
              <a:t>c.customer_name</a:t>
            </a:r>
            <a:endParaRPr lang="en-NG" i="1" dirty="0">
              <a:solidFill>
                <a:schemeClr val="tx1">
                  <a:lumMod val="75000"/>
                  <a:lumOff val="25000"/>
                </a:schemeClr>
              </a:solidFill>
            </a:endParaRPr>
          </a:p>
          <a:p>
            <a:pPr>
              <a:lnSpc>
                <a:spcPct val="150000"/>
              </a:lnSpc>
            </a:pPr>
            <a:r>
              <a:rPr lang="en-NG" i="1" dirty="0">
                <a:solidFill>
                  <a:schemeClr val="tx1">
                    <a:lumMod val="75000"/>
                    <a:lumOff val="25000"/>
                  </a:schemeClr>
                </a:solidFill>
              </a:rPr>
              <a:t>	ORDER BY revenue DESC LIMIT 10;</a:t>
            </a:r>
          </a:p>
          <a:p>
            <a:pPr>
              <a:lnSpc>
                <a:spcPct val="150000"/>
              </a:lnSpc>
            </a:pPr>
            <a:r>
              <a:rPr lang="en-NG" b="1" dirty="0">
                <a:solidFill>
                  <a:srgbClr val="F7881F"/>
                </a:solidFill>
              </a:rPr>
              <a:t>Example Scenario 6: </a:t>
            </a:r>
            <a:r>
              <a:rPr lang="en-NG" dirty="0">
                <a:solidFill>
                  <a:schemeClr val="tx1">
                    <a:lumMod val="75000"/>
                    <a:lumOff val="25000"/>
                  </a:schemeClr>
                </a:solidFill>
              </a:rPr>
              <a:t>Suppose we want </a:t>
            </a:r>
            <a:r>
              <a:rPr lang="en-GB" dirty="0">
                <a:solidFill>
                  <a:schemeClr val="tx1">
                    <a:lumMod val="75000"/>
                    <a:lumOff val="25000"/>
                  </a:schemeClr>
                </a:solidFill>
              </a:rPr>
              <a:t>to </a:t>
            </a:r>
            <a:r>
              <a:rPr lang="en-NG" dirty="0">
                <a:solidFill>
                  <a:schemeClr val="tx1">
                    <a:lumMod val="75000"/>
                    <a:lumOff val="25000"/>
                  </a:schemeClr>
                </a:solidFill>
              </a:rPr>
              <a:t>return </a:t>
            </a:r>
            <a:r>
              <a:rPr lang="en-US" dirty="0">
                <a:solidFill>
                  <a:schemeClr val="tx1">
                    <a:lumMod val="75000"/>
                    <a:lumOff val="25000"/>
                  </a:schemeClr>
                </a:solidFill>
              </a:rPr>
              <a:t>t</a:t>
            </a:r>
            <a:r>
              <a:rPr lang="en-NG" dirty="0">
                <a:solidFill>
                  <a:schemeClr val="tx1">
                    <a:lumMod val="75000"/>
                    <a:lumOff val="25000"/>
                  </a:schemeClr>
                </a:solidFill>
              </a:rPr>
              <a:t>he least/bottom 10 products by quantity ordered</a:t>
            </a:r>
          </a:p>
          <a:p>
            <a:pPr>
              <a:lnSpc>
                <a:spcPct val="150000"/>
              </a:lnSpc>
            </a:pPr>
            <a:r>
              <a:rPr lang="en-NG" b="1" i="1" dirty="0">
                <a:solidFill>
                  <a:schemeClr val="tx1">
                    <a:lumMod val="75000"/>
                    <a:lumOff val="25000"/>
                  </a:schemeClr>
                </a:solidFill>
              </a:rPr>
              <a:t>Syntax: </a:t>
            </a:r>
            <a:r>
              <a:rPr lang="en-US" i="1" dirty="0">
                <a:solidFill>
                  <a:schemeClr val="tx1">
                    <a:lumMod val="75000"/>
                    <a:lumOff val="25000"/>
                  </a:schemeClr>
                </a:solidFill>
              </a:rPr>
              <a:t>SELECT</a:t>
            </a:r>
            <a:r>
              <a:rPr lang="en-NG" i="1" dirty="0">
                <a:solidFill>
                  <a:schemeClr val="tx1">
                    <a:lumMod val="75000"/>
                    <a:lumOff val="25000"/>
                  </a:schemeClr>
                </a:solidFill>
              </a:rPr>
              <a:t> </a:t>
            </a:r>
            <a:r>
              <a:rPr lang="en-NG" i="1" dirty="0" err="1">
                <a:solidFill>
                  <a:schemeClr val="tx1">
                    <a:lumMod val="75000"/>
                    <a:lumOff val="25000"/>
                  </a:schemeClr>
                </a:solidFill>
              </a:rPr>
              <a:t>p.product_name</a:t>
            </a:r>
            <a:r>
              <a:rPr lang="en-NG" i="1" dirty="0">
                <a:solidFill>
                  <a:schemeClr val="tx1">
                    <a:lumMod val="75000"/>
                    <a:lumOff val="25000"/>
                  </a:schemeClr>
                </a:solidFill>
              </a:rPr>
              <a:t>, SUM(</a:t>
            </a:r>
            <a:r>
              <a:rPr lang="en-NG" i="1" dirty="0" err="1">
                <a:solidFill>
                  <a:schemeClr val="tx1">
                    <a:lumMod val="75000"/>
                    <a:lumOff val="25000"/>
                  </a:schemeClr>
                </a:solidFill>
              </a:rPr>
              <a:t>so.order_quantity</a:t>
            </a:r>
            <a:r>
              <a:rPr lang="en-NG" i="1" dirty="0">
                <a:solidFill>
                  <a:schemeClr val="tx1">
                    <a:lumMod val="75000"/>
                    <a:lumOff val="25000"/>
                  </a:schemeClr>
                </a:solidFill>
              </a:rPr>
              <a:t>) </a:t>
            </a:r>
            <a:r>
              <a:rPr lang="en-NG" i="1" dirty="0" err="1">
                <a:solidFill>
                  <a:schemeClr val="tx1">
                    <a:lumMod val="75000"/>
                    <a:lumOff val="25000"/>
                  </a:schemeClr>
                </a:solidFill>
              </a:rPr>
              <a:t>order_quantity</a:t>
            </a:r>
            <a:r>
              <a:rPr lang="en-NG" i="1" dirty="0">
                <a:solidFill>
                  <a:schemeClr val="tx1">
                    <a:lumMod val="75000"/>
                    <a:lumOff val="25000"/>
                  </a:schemeClr>
                </a:solidFill>
              </a:rPr>
              <a:t> </a:t>
            </a:r>
          </a:p>
          <a:p>
            <a:pPr>
              <a:lnSpc>
                <a:spcPct val="150000"/>
              </a:lnSpc>
            </a:pPr>
            <a:r>
              <a:rPr lang="en-NG" b="1" i="1" dirty="0">
                <a:solidFill>
                  <a:schemeClr val="tx1">
                    <a:lumMod val="75000"/>
                    <a:lumOff val="25000"/>
                  </a:schemeClr>
                </a:solidFill>
              </a:rPr>
              <a:t>	</a:t>
            </a:r>
            <a:r>
              <a:rPr lang="en-NG" i="1" dirty="0">
                <a:solidFill>
                  <a:schemeClr val="tx1">
                    <a:lumMod val="75000"/>
                    <a:lumOff val="25000"/>
                  </a:schemeClr>
                </a:solidFill>
              </a:rPr>
              <a:t>FROM </a:t>
            </a:r>
            <a:r>
              <a:rPr lang="en-NG" i="1" dirty="0" err="1">
                <a:solidFill>
                  <a:schemeClr val="tx1">
                    <a:lumMod val="75000"/>
                    <a:lumOff val="25000"/>
                  </a:schemeClr>
                </a:solidFill>
              </a:rPr>
              <a:t>sales_order</a:t>
            </a:r>
            <a:r>
              <a:rPr lang="en-NG" i="1" dirty="0">
                <a:solidFill>
                  <a:schemeClr val="tx1">
                    <a:lumMod val="75000"/>
                    <a:lumOff val="25000"/>
                  </a:schemeClr>
                </a:solidFill>
              </a:rPr>
              <a:t> so</a:t>
            </a:r>
          </a:p>
          <a:p>
            <a:pPr>
              <a:lnSpc>
                <a:spcPct val="150000"/>
              </a:lnSpc>
            </a:pPr>
            <a:r>
              <a:rPr lang="en-NG" b="1" i="1" dirty="0">
                <a:solidFill>
                  <a:schemeClr val="tx1">
                    <a:lumMod val="75000"/>
                    <a:lumOff val="25000"/>
                  </a:schemeClr>
                </a:solidFill>
              </a:rPr>
              <a:t>	</a:t>
            </a:r>
            <a:r>
              <a:rPr lang="en-NG" i="1" dirty="0">
                <a:solidFill>
                  <a:schemeClr val="tx1">
                    <a:lumMod val="75000"/>
                    <a:lumOff val="25000"/>
                  </a:schemeClr>
                </a:solidFill>
              </a:rPr>
              <a:t>RIGHT JOIN product p ON </a:t>
            </a:r>
            <a:r>
              <a:rPr lang="en-NG" i="1" dirty="0" err="1">
                <a:solidFill>
                  <a:schemeClr val="tx1">
                    <a:lumMod val="75000"/>
                    <a:lumOff val="25000"/>
                  </a:schemeClr>
                </a:solidFill>
              </a:rPr>
              <a:t>p.product_id</a:t>
            </a:r>
            <a:r>
              <a:rPr lang="en-NG" i="1" dirty="0">
                <a:solidFill>
                  <a:schemeClr val="tx1">
                    <a:lumMod val="75000"/>
                    <a:lumOff val="25000"/>
                  </a:schemeClr>
                </a:solidFill>
              </a:rPr>
              <a:t> = </a:t>
            </a:r>
            <a:r>
              <a:rPr lang="en-NG" i="1" dirty="0" err="1">
                <a:solidFill>
                  <a:schemeClr val="tx1">
                    <a:lumMod val="75000"/>
                    <a:lumOff val="25000"/>
                  </a:schemeClr>
                </a:solidFill>
              </a:rPr>
              <a:t>so.product_id</a:t>
            </a:r>
            <a:endParaRPr lang="en-NG" i="1" dirty="0">
              <a:solidFill>
                <a:schemeClr val="tx1">
                  <a:lumMod val="75000"/>
                  <a:lumOff val="25000"/>
                </a:schemeClr>
              </a:solidFill>
            </a:endParaRPr>
          </a:p>
          <a:p>
            <a:pPr>
              <a:lnSpc>
                <a:spcPct val="150000"/>
              </a:lnSpc>
            </a:pPr>
            <a:r>
              <a:rPr lang="en-NG" i="1" dirty="0">
                <a:solidFill>
                  <a:schemeClr val="tx1">
                    <a:lumMod val="75000"/>
                    <a:lumOff val="25000"/>
                  </a:schemeClr>
                </a:solidFill>
              </a:rPr>
              <a:t>	GROUP BY </a:t>
            </a:r>
            <a:r>
              <a:rPr lang="en-NG" i="1" dirty="0" err="1">
                <a:solidFill>
                  <a:schemeClr val="tx1">
                    <a:lumMod val="75000"/>
                    <a:lumOff val="25000"/>
                  </a:schemeClr>
                </a:solidFill>
              </a:rPr>
              <a:t>p.product_name</a:t>
            </a:r>
            <a:endParaRPr lang="en-NG" i="1" dirty="0">
              <a:solidFill>
                <a:schemeClr val="tx1">
                  <a:lumMod val="75000"/>
                  <a:lumOff val="25000"/>
                </a:schemeClr>
              </a:solidFill>
            </a:endParaRPr>
          </a:p>
          <a:p>
            <a:pPr>
              <a:lnSpc>
                <a:spcPct val="150000"/>
              </a:lnSpc>
            </a:pPr>
            <a:r>
              <a:rPr lang="en-NG" i="1" dirty="0">
                <a:solidFill>
                  <a:schemeClr val="tx1">
                    <a:lumMod val="75000"/>
                    <a:lumOff val="25000"/>
                  </a:schemeClr>
                </a:solidFill>
              </a:rPr>
              <a:t>	ORDER BY </a:t>
            </a:r>
            <a:r>
              <a:rPr lang="en-NG" i="1" dirty="0" err="1">
                <a:solidFill>
                  <a:schemeClr val="tx1">
                    <a:lumMod val="75000"/>
                    <a:lumOff val="25000"/>
                  </a:schemeClr>
                </a:solidFill>
              </a:rPr>
              <a:t>order_quantity</a:t>
            </a:r>
            <a:r>
              <a:rPr lang="en-NG" i="1" dirty="0">
                <a:solidFill>
                  <a:schemeClr val="tx1">
                    <a:lumMod val="75000"/>
                    <a:lumOff val="25000"/>
                  </a:schemeClr>
                </a:solidFill>
              </a:rPr>
              <a:t> ASC LIMIT 10;</a:t>
            </a:r>
            <a:endParaRPr lang="en-NG" dirty="0">
              <a:solidFill>
                <a:srgbClr val="00CC00"/>
              </a:solidFill>
            </a:endParaRPr>
          </a:p>
        </p:txBody>
      </p:sp>
    </p:spTree>
    <p:extLst>
      <p:ext uri="{BB962C8B-B14F-4D97-AF65-F5344CB8AC3E}">
        <p14:creationId xmlns:p14="http://schemas.microsoft.com/office/powerpoint/2010/main" val="32323477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D30C-D7F2-184A-8011-2919537F126C}"/>
              </a:ext>
            </a:extLst>
          </p:cNvPr>
          <p:cNvSpPr/>
          <p:nvPr/>
        </p:nvSpPr>
        <p:spPr>
          <a:xfrm flipV="1">
            <a:off x="1" y="0"/>
            <a:ext cx="7129670" cy="152397"/>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33BE0E-E826-99A2-B535-027965681583}"/>
              </a:ext>
            </a:extLst>
          </p:cNvPr>
          <p:cNvSpPr/>
          <p:nvPr/>
        </p:nvSpPr>
        <p:spPr>
          <a:xfrm>
            <a:off x="5055704" y="6705600"/>
            <a:ext cx="7136296" cy="152400"/>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699A6-E7E3-83D2-FD1A-788EB856FDAF}"/>
              </a:ext>
            </a:extLst>
          </p:cNvPr>
          <p:cNvSpPr/>
          <p:nvPr/>
        </p:nvSpPr>
        <p:spPr>
          <a:xfrm>
            <a:off x="4419602" y="6705600"/>
            <a:ext cx="365760" cy="152400"/>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560D65-18D7-1C35-C437-4C8092798402}"/>
              </a:ext>
            </a:extLst>
          </p:cNvPr>
          <p:cNvSpPr/>
          <p:nvPr/>
        </p:nvSpPr>
        <p:spPr>
          <a:xfrm flipV="1">
            <a:off x="7368211" y="0"/>
            <a:ext cx="365760" cy="152396"/>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A1D4B36-9902-4FA6-B9EF-C80A62AE02D2}"/>
              </a:ext>
            </a:extLst>
          </p:cNvPr>
          <p:cNvSpPr txBox="1"/>
          <p:nvPr/>
        </p:nvSpPr>
        <p:spPr>
          <a:xfrm>
            <a:off x="281608" y="152396"/>
            <a:ext cx="11628783" cy="5589351"/>
          </a:xfrm>
          <a:prstGeom prst="rect">
            <a:avLst/>
          </a:prstGeom>
          <a:noFill/>
        </p:spPr>
        <p:txBody>
          <a:bodyPr wrap="square">
            <a:spAutoFit/>
          </a:bodyPr>
          <a:lstStyle/>
          <a:p>
            <a:pPr>
              <a:lnSpc>
                <a:spcPct val="200000"/>
              </a:lnSpc>
            </a:pPr>
            <a:r>
              <a:rPr lang="en-NG" b="1" dirty="0">
                <a:solidFill>
                  <a:srgbClr val="00CC00"/>
                </a:solidFill>
              </a:rPr>
              <a:t>Advanced SQL – C</a:t>
            </a:r>
            <a:r>
              <a:rPr lang="en-GB" b="1" dirty="0">
                <a:solidFill>
                  <a:srgbClr val="00CC00"/>
                </a:solidFill>
              </a:rPr>
              <a:t>a</a:t>
            </a:r>
            <a:r>
              <a:rPr lang="en-NG" b="1" dirty="0">
                <a:solidFill>
                  <a:srgbClr val="00CC00"/>
                </a:solidFill>
              </a:rPr>
              <a:t>se When</a:t>
            </a:r>
            <a:endParaRPr lang="en-GB" b="1" dirty="0">
              <a:solidFill>
                <a:srgbClr val="00CC00"/>
              </a:solidFill>
            </a:endParaRPr>
          </a:p>
          <a:p>
            <a:pPr>
              <a:lnSpc>
                <a:spcPct val="150000"/>
              </a:lnSpc>
            </a:pPr>
            <a:r>
              <a:rPr lang="en-US" b="1" dirty="0">
                <a:solidFill>
                  <a:schemeClr val="tx1">
                    <a:lumMod val="75000"/>
                    <a:lumOff val="25000"/>
                  </a:schemeClr>
                </a:solidFill>
              </a:rPr>
              <a:t>CASE WHEN</a:t>
            </a:r>
            <a:r>
              <a:rPr lang="en-US" dirty="0">
                <a:solidFill>
                  <a:schemeClr val="tx1">
                    <a:lumMod val="75000"/>
                    <a:lumOff val="25000"/>
                  </a:schemeClr>
                </a:solidFill>
              </a:rPr>
              <a:t> is used to create conditional logic within SQL queries. It allows you to perform different actions or return different values based on specified conditions.</a:t>
            </a:r>
            <a:endParaRPr lang="en-NG" dirty="0">
              <a:solidFill>
                <a:schemeClr val="tx1">
                  <a:lumMod val="75000"/>
                  <a:lumOff val="25000"/>
                </a:schemeClr>
              </a:solidFill>
            </a:endParaRPr>
          </a:p>
          <a:p>
            <a:pPr>
              <a:lnSpc>
                <a:spcPct val="150000"/>
              </a:lnSpc>
            </a:pPr>
            <a:r>
              <a:rPr lang="en-NG" b="1" dirty="0">
                <a:solidFill>
                  <a:srgbClr val="F7881F"/>
                </a:solidFill>
              </a:rPr>
              <a:t>Example Scenario 1: </a:t>
            </a:r>
            <a:r>
              <a:rPr lang="en-NG" dirty="0">
                <a:solidFill>
                  <a:schemeClr val="tx1">
                    <a:lumMod val="75000"/>
                    <a:lumOff val="25000"/>
                  </a:schemeClr>
                </a:solidFill>
              </a:rPr>
              <a:t>Suppose we want </a:t>
            </a:r>
            <a:r>
              <a:rPr lang="en-GB" dirty="0">
                <a:solidFill>
                  <a:schemeClr val="tx1">
                    <a:lumMod val="75000"/>
                    <a:lumOff val="25000"/>
                  </a:schemeClr>
                </a:solidFill>
              </a:rPr>
              <a:t>to </a:t>
            </a:r>
            <a:r>
              <a:rPr lang="en-US" dirty="0">
                <a:solidFill>
                  <a:schemeClr val="tx1">
                    <a:lumMod val="75000"/>
                    <a:lumOff val="25000"/>
                  </a:schemeClr>
                </a:solidFill>
              </a:rPr>
              <a:t>categorize the price of products into high, medium and low</a:t>
            </a:r>
            <a:endParaRPr lang="en-NG" dirty="0">
              <a:solidFill>
                <a:schemeClr val="tx1">
                  <a:lumMod val="75000"/>
                  <a:lumOff val="25000"/>
                </a:schemeClr>
              </a:solidFill>
            </a:endParaRPr>
          </a:p>
          <a:p>
            <a:pPr>
              <a:lnSpc>
                <a:spcPct val="150000"/>
              </a:lnSpc>
            </a:pPr>
            <a:r>
              <a:rPr lang="en-NG" b="1" i="1" dirty="0">
                <a:solidFill>
                  <a:schemeClr val="tx1">
                    <a:lumMod val="75000"/>
                    <a:lumOff val="25000"/>
                  </a:schemeClr>
                </a:solidFill>
              </a:rPr>
              <a:t>Syntax: </a:t>
            </a:r>
            <a:r>
              <a:rPr lang="en-US" i="1" dirty="0">
                <a:solidFill>
                  <a:schemeClr val="tx1">
                    <a:lumMod val="75000"/>
                    <a:lumOff val="25000"/>
                  </a:schemeClr>
                </a:solidFill>
              </a:rPr>
              <a:t>SELECT </a:t>
            </a:r>
            <a:r>
              <a:rPr lang="en-US" i="1" dirty="0" err="1">
                <a:solidFill>
                  <a:schemeClr val="tx1">
                    <a:lumMod val="75000"/>
                    <a:lumOff val="25000"/>
                  </a:schemeClr>
                </a:solidFill>
              </a:rPr>
              <a:t>p.product_name</a:t>
            </a:r>
            <a:r>
              <a:rPr lang="en-US" i="1" dirty="0">
                <a:solidFill>
                  <a:schemeClr val="tx1">
                    <a:lumMod val="75000"/>
                    <a:lumOff val="25000"/>
                  </a:schemeClr>
                </a:solidFill>
              </a:rPr>
              <a:t>, </a:t>
            </a:r>
            <a:r>
              <a:rPr lang="en-US" i="1" dirty="0" err="1">
                <a:solidFill>
                  <a:schemeClr val="tx1">
                    <a:lumMod val="75000"/>
                    <a:lumOff val="25000"/>
                  </a:schemeClr>
                </a:solidFill>
              </a:rPr>
              <a:t>so.unit_price</a:t>
            </a:r>
            <a:r>
              <a:rPr lang="en-US" i="1" dirty="0">
                <a:solidFill>
                  <a:schemeClr val="tx1">
                    <a:lumMod val="75000"/>
                    <a:lumOff val="25000"/>
                  </a:schemeClr>
                </a:solidFill>
              </a:rPr>
              <a:t>,</a:t>
            </a:r>
            <a:endParaRPr lang="en-NG" i="1" dirty="0">
              <a:solidFill>
                <a:schemeClr val="tx1">
                  <a:lumMod val="75000"/>
                  <a:lumOff val="25000"/>
                </a:schemeClr>
              </a:solidFill>
            </a:endParaRPr>
          </a:p>
          <a:p>
            <a:pPr>
              <a:lnSpc>
                <a:spcPct val="150000"/>
              </a:lnSpc>
            </a:pPr>
            <a:r>
              <a:rPr lang="en-NG" i="1" dirty="0">
                <a:solidFill>
                  <a:schemeClr val="tx1">
                    <a:lumMod val="75000"/>
                    <a:lumOff val="25000"/>
                  </a:schemeClr>
                </a:solidFill>
              </a:rPr>
              <a:t>	</a:t>
            </a:r>
            <a:r>
              <a:rPr lang="en-US" i="1" dirty="0">
                <a:solidFill>
                  <a:schemeClr val="tx1">
                    <a:lumMod val="75000"/>
                    <a:lumOff val="25000"/>
                  </a:schemeClr>
                </a:solidFill>
              </a:rPr>
              <a:t>CASE</a:t>
            </a:r>
          </a:p>
          <a:p>
            <a:pPr>
              <a:lnSpc>
                <a:spcPct val="150000"/>
              </a:lnSpc>
            </a:pPr>
            <a:r>
              <a:rPr lang="en-NG" i="1" dirty="0">
                <a:solidFill>
                  <a:schemeClr val="tx1">
                    <a:lumMod val="75000"/>
                    <a:lumOff val="25000"/>
                  </a:schemeClr>
                </a:solidFill>
              </a:rPr>
              <a:t>	    </a:t>
            </a:r>
            <a:r>
              <a:rPr lang="en-US" i="1" dirty="0">
                <a:solidFill>
                  <a:schemeClr val="tx1">
                    <a:lumMod val="75000"/>
                    <a:lumOff val="25000"/>
                  </a:schemeClr>
                </a:solidFill>
              </a:rPr>
              <a:t>WHEN </a:t>
            </a:r>
            <a:r>
              <a:rPr lang="en-US" i="1" dirty="0" err="1">
                <a:solidFill>
                  <a:schemeClr val="tx1">
                    <a:lumMod val="75000"/>
                    <a:lumOff val="25000"/>
                  </a:schemeClr>
                </a:solidFill>
              </a:rPr>
              <a:t>unit_price</a:t>
            </a:r>
            <a:r>
              <a:rPr lang="en-US" i="1" dirty="0">
                <a:solidFill>
                  <a:schemeClr val="tx1">
                    <a:lumMod val="75000"/>
                    <a:lumOff val="25000"/>
                  </a:schemeClr>
                </a:solidFill>
              </a:rPr>
              <a:t> &gt;= 1500 THEN 'High’</a:t>
            </a:r>
          </a:p>
          <a:p>
            <a:pPr>
              <a:lnSpc>
                <a:spcPct val="150000"/>
              </a:lnSpc>
            </a:pPr>
            <a:r>
              <a:rPr lang="en-NG" i="1" dirty="0">
                <a:solidFill>
                  <a:schemeClr val="tx1">
                    <a:lumMod val="75000"/>
                    <a:lumOff val="25000"/>
                  </a:schemeClr>
                </a:solidFill>
              </a:rPr>
              <a:t>	    </a:t>
            </a:r>
            <a:r>
              <a:rPr lang="en-US" i="1" dirty="0">
                <a:solidFill>
                  <a:schemeClr val="tx1">
                    <a:lumMod val="75000"/>
                    <a:lumOff val="25000"/>
                  </a:schemeClr>
                </a:solidFill>
              </a:rPr>
              <a:t>WHEN </a:t>
            </a:r>
            <a:r>
              <a:rPr lang="en-US" i="1" dirty="0" err="1">
                <a:solidFill>
                  <a:schemeClr val="tx1">
                    <a:lumMod val="75000"/>
                    <a:lumOff val="25000"/>
                  </a:schemeClr>
                </a:solidFill>
              </a:rPr>
              <a:t>unit_price</a:t>
            </a:r>
            <a:r>
              <a:rPr lang="en-US" i="1" dirty="0">
                <a:solidFill>
                  <a:schemeClr val="tx1">
                    <a:lumMod val="75000"/>
                    <a:lumOff val="25000"/>
                  </a:schemeClr>
                </a:solidFill>
              </a:rPr>
              <a:t> &gt;= 500 THEN 'Medium’</a:t>
            </a:r>
          </a:p>
          <a:p>
            <a:pPr>
              <a:lnSpc>
                <a:spcPct val="150000"/>
              </a:lnSpc>
            </a:pPr>
            <a:r>
              <a:rPr lang="en-NG" i="1" dirty="0">
                <a:solidFill>
                  <a:schemeClr val="tx1">
                    <a:lumMod val="75000"/>
                    <a:lumOff val="25000"/>
                  </a:schemeClr>
                </a:solidFill>
              </a:rPr>
              <a:t>	    </a:t>
            </a:r>
            <a:r>
              <a:rPr lang="en-US" i="1" dirty="0">
                <a:solidFill>
                  <a:schemeClr val="tx1">
                    <a:lumMod val="75000"/>
                    <a:lumOff val="25000"/>
                  </a:schemeClr>
                </a:solidFill>
              </a:rPr>
              <a:t>ELSE 'Low’</a:t>
            </a:r>
          </a:p>
          <a:p>
            <a:pPr>
              <a:lnSpc>
                <a:spcPct val="150000"/>
              </a:lnSpc>
            </a:pPr>
            <a:r>
              <a:rPr lang="en-NG" i="1" dirty="0">
                <a:solidFill>
                  <a:schemeClr val="tx1">
                    <a:lumMod val="75000"/>
                    <a:lumOff val="25000"/>
                  </a:schemeClr>
                </a:solidFill>
              </a:rPr>
              <a:t>	</a:t>
            </a:r>
            <a:r>
              <a:rPr lang="en-US" i="1" dirty="0">
                <a:solidFill>
                  <a:schemeClr val="tx1">
                    <a:lumMod val="75000"/>
                    <a:lumOff val="25000"/>
                  </a:schemeClr>
                </a:solidFill>
              </a:rPr>
              <a:t>END AS </a:t>
            </a:r>
            <a:r>
              <a:rPr lang="en-US" i="1" dirty="0" err="1">
                <a:solidFill>
                  <a:schemeClr val="tx1">
                    <a:lumMod val="75000"/>
                    <a:lumOff val="25000"/>
                  </a:schemeClr>
                </a:solidFill>
              </a:rPr>
              <a:t>price_category</a:t>
            </a:r>
            <a:endParaRPr lang="en-US" i="1" dirty="0">
              <a:solidFill>
                <a:schemeClr val="tx1">
                  <a:lumMod val="75000"/>
                  <a:lumOff val="25000"/>
                </a:schemeClr>
              </a:solidFill>
            </a:endParaRPr>
          </a:p>
          <a:p>
            <a:pPr>
              <a:lnSpc>
                <a:spcPct val="150000"/>
              </a:lnSpc>
            </a:pPr>
            <a:r>
              <a:rPr lang="en-NG" i="1" dirty="0">
                <a:solidFill>
                  <a:schemeClr val="tx1">
                    <a:lumMod val="75000"/>
                    <a:lumOff val="25000"/>
                  </a:schemeClr>
                </a:solidFill>
              </a:rPr>
              <a:t>	</a:t>
            </a:r>
            <a:r>
              <a:rPr lang="en-US" i="1" dirty="0">
                <a:solidFill>
                  <a:schemeClr val="tx1">
                    <a:lumMod val="75000"/>
                    <a:lumOff val="25000"/>
                  </a:schemeClr>
                </a:solidFill>
              </a:rPr>
              <a:t>FROM product p</a:t>
            </a:r>
          </a:p>
          <a:p>
            <a:pPr>
              <a:lnSpc>
                <a:spcPct val="150000"/>
              </a:lnSpc>
            </a:pPr>
            <a:r>
              <a:rPr lang="en-NG" i="1" dirty="0">
                <a:solidFill>
                  <a:schemeClr val="tx1">
                    <a:lumMod val="75000"/>
                    <a:lumOff val="25000"/>
                  </a:schemeClr>
                </a:solidFill>
              </a:rPr>
              <a:t>	</a:t>
            </a:r>
            <a:r>
              <a:rPr lang="en-US" i="1" dirty="0">
                <a:solidFill>
                  <a:schemeClr val="tx1">
                    <a:lumMod val="75000"/>
                    <a:lumOff val="25000"/>
                  </a:schemeClr>
                </a:solidFill>
              </a:rPr>
              <a:t>LEFT JOIN </a:t>
            </a:r>
            <a:r>
              <a:rPr lang="en-US" i="1" dirty="0" err="1">
                <a:solidFill>
                  <a:schemeClr val="tx1">
                    <a:lumMod val="75000"/>
                    <a:lumOff val="25000"/>
                  </a:schemeClr>
                </a:solidFill>
              </a:rPr>
              <a:t>sales_order</a:t>
            </a:r>
            <a:r>
              <a:rPr lang="en-US" i="1" dirty="0">
                <a:solidFill>
                  <a:schemeClr val="tx1">
                    <a:lumMod val="75000"/>
                    <a:lumOff val="25000"/>
                  </a:schemeClr>
                </a:solidFill>
              </a:rPr>
              <a:t> so ON </a:t>
            </a:r>
            <a:r>
              <a:rPr lang="en-US" i="1" dirty="0" err="1">
                <a:solidFill>
                  <a:schemeClr val="tx1">
                    <a:lumMod val="75000"/>
                    <a:lumOff val="25000"/>
                  </a:schemeClr>
                </a:solidFill>
              </a:rPr>
              <a:t>p.product_id</a:t>
            </a:r>
            <a:r>
              <a:rPr lang="en-US" i="1" dirty="0">
                <a:solidFill>
                  <a:schemeClr val="tx1">
                    <a:lumMod val="75000"/>
                    <a:lumOff val="25000"/>
                  </a:schemeClr>
                </a:solidFill>
              </a:rPr>
              <a:t> = </a:t>
            </a:r>
            <a:r>
              <a:rPr lang="en-US" i="1" dirty="0" err="1">
                <a:solidFill>
                  <a:schemeClr val="tx1">
                    <a:lumMod val="75000"/>
                    <a:lumOff val="25000"/>
                  </a:schemeClr>
                </a:solidFill>
              </a:rPr>
              <a:t>so.product_id</a:t>
            </a:r>
            <a:endParaRPr lang="en-US" i="1" dirty="0">
              <a:solidFill>
                <a:schemeClr val="tx1">
                  <a:lumMod val="75000"/>
                  <a:lumOff val="25000"/>
                </a:schemeClr>
              </a:solidFill>
            </a:endParaRPr>
          </a:p>
          <a:p>
            <a:pPr>
              <a:lnSpc>
                <a:spcPct val="150000"/>
              </a:lnSpc>
            </a:pPr>
            <a:r>
              <a:rPr lang="en-NG" i="1" dirty="0">
                <a:solidFill>
                  <a:schemeClr val="tx1">
                    <a:lumMod val="75000"/>
                    <a:lumOff val="25000"/>
                  </a:schemeClr>
                </a:solidFill>
              </a:rPr>
              <a:t>	</a:t>
            </a:r>
            <a:r>
              <a:rPr lang="en-US" i="1" dirty="0">
                <a:solidFill>
                  <a:schemeClr val="tx1">
                    <a:lumMod val="75000"/>
                    <a:lumOff val="25000"/>
                  </a:schemeClr>
                </a:solidFill>
              </a:rPr>
              <a:t>GROUP BY </a:t>
            </a:r>
            <a:r>
              <a:rPr lang="en-US" i="1" dirty="0" err="1">
                <a:solidFill>
                  <a:schemeClr val="tx1">
                    <a:lumMod val="75000"/>
                    <a:lumOff val="25000"/>
                  </a:schemeClr>
                </a:solidFill>
              </a:rPr>
              <a:t>p.product_name</a:t>
            </a:r>
            <a:r>
              <a:rPr lang="en-US" i="1" dirty="0">
                <a:solidFill>
                  <a:schemeClr val="tx1">
                    <a:lumMod val="75000"/>
                    <a:lumOff val="25000"/>
                  </a:schemeClr>
                </a:solidFill>
              </a:rPr>
              <a:t>, </a:t>
            </a:r>
            <a:r>
              <a:rPr lang="en-US" i="1" dirty="0" err="1">
                <a:solidFill>
                  <a:schemeClr val="tx1">
                    <a:lumMod val="75000"/>
                    <a:lumOff val="25000"/>
                  </a:schemeClr>
                </a:solidFill>
              </a:rPr>
              <a:t>so.unit_price</a:t>
            </a:r>
            <a:r>
              <a:rPr lang="en-US" i="1" dirty="0">
                <a:solidFill>
                  <a:schemeClr val="tx1">
                    <a:lumMod val="75000"/>
                    <a:lumOff val="25000"/>
                  </a:schemeClr>
                </a:solidFill>
              </a:rPr>
              <a:t>, </a:t>
            </a:r>
            <a:r>
              <a:rPr lang="en-US" i="1" dirty="0" err="1">
                <a:solidFill>
                  <a:schemeClr val="tx1">
                    <a:lumMod val="75000"/>
                    <a:lumOff val="25000"/>
                  </a:schemeClr>
                </a:solidFill>
              </a:rPr>
              <a:t>price_category</a:t>
            </a:r>
            <a:endParaRPr lang="en-NG" dirty="0">
              <a:solidFill>
                <a:schemeClr val="tx1">
                  <a:lumMod val="75000"/>
                  <a:lumOff val="25000"/>
                </a:schemeClr>
              </a:solidFill>
            </a:endParaRPr>
          </a:p>
        </p:txBody>
      </p:sp>
    </p:spTree>
    <p:extLst>
      <p:ext uri="{BB962C8B-B14F-4D97-AF65-F5344CB8AC3E}">
        <p14:creationId xmlns:p14="http://schemas.microsoft.com/office/powerpoint/2010/main" val="16691811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D30C-D7F2-184A-8011-2919537F126C}"/>
              </a:ext>
            </a:extLst>
          </p:cNvPr>
          <p:cNvSpPr/>
          <p:nvPr/>
        </p:nvSpPr>
        <p:spPr>
          <a:xfrm flipV="1">
            <a:off x="1" y="0"/>
            <a:ext cx="7129670" cy="152397"/>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33BE0E-E826-99A2-B535-027965681583}"/>
              </a:ext>
            </a:extLst>
          </p:cNvPr>
          <p:cNvSpPr/>
          <p:nvPr/>
        </p:nvSpPr>
        <p:spPr>
          <a:xfrm>
            <a:off x="5055704" y="6705600"/>
            <a:ext cx="7136296" cy="152400"/>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699A6-E7E3-83D2-FD1A-788EB856FDAF}"/>
              </a:ext>
            </a:extLst>
          </p:cNvPr>
          <p:cNvSpPr/>
          <p:nvPr/>
        </p:nvSpPr>
        <p:spPr>
          <a:xfrm>
            <a:off x="4419602" y="6705600"/>
            <a:ext cx="365760" cy="152400"/>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560D65-18D7-1C35-C437-4C8092798402}"/>
              </a:ext>
            </a:extLst>
          </p:cNvPr>
          <p:cNvSpPr/>
          <p:nvPr/>
        </p:nvSpPr>
        <p:spPr>
          <a:xfrm flipV="1">
            <a:off x="7368211" y="0"/>
            <a:ext cx="365760" cy="152396"/>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A1D4B36-9902-4FA6-B9EF-C80A62AE02D2}"/>
              </a:ext>
            </a:extLst>
          </p:cNvPr>
          <p:cNvSpPr txBox="1"/>
          <p:nvPr/>
        </p:nvSpPr>
        <p:spPr>
          <a:xfrm>
            <a:off x="281608" y="152396"/>
            <a:ext cx="11628783" cy="3096360"/>
          </a:xfrm>
          <a:prstGeom prst="rect">
            <a:avLst/>
          </a:prstGeom>
          <a:noFill/>
        </p:spPr>
        <p:txBody>
          <a:bodyPr wrap="square">
            <a:spAutoFit/>
          </a:bodyPr>
          <a:lstStyle/>
          <a:p>
            <a:pPr>
              <a:lnSpc>
                <a:spcPct val="200000"/>
              </a:lnSpc>
            </a:pPr>
            <a:r>
              <a:rPr lang="en-NG" b="1" dirty="0">
                <a:solidFill>
                  <a:srgbClr val="00CC00"/>
                </a:solidFill>
              </a:rPr>
              <a:t>Advanced SQL – C</a:t>
            </a:r>
            <a:r>
              <a:rPr lang="en-GB" b="1" dirty="0">
                <a:solidFill>
                  <a:srgbClr val="00CC00"/>
                </a:solidFill>
              </a:rPr>
              <a:t>a</a:t>
            </a:r>
            <a:r>
              <a:rPr lang="en-NG" b="1" dirty="0">
                <a:solidFill>
                  <a:srgbClr val="00CC00"/>
                </a:solidFill>
              </a:rPr>
              <a:t>se When</a:t>
            </a:r>
            <a:endParaRPr lang="en-GB" b="1" dirty="0">
              <a:solidFill>
                <a:srgbClr val="00CC00"/>
              </a:solidFill>
            </a:endParaRPr>
          </a:p>
          <a:p>
            <a:pPr>
              <a:lnSpc>
                <a:spcPct val="150000"/>
              </a:lnSpc>
            </a:pPr>
            <a:r>
              <a:rPr lang="en-NG" b="1" dirty="0">
                <a:solidFill>
                  <a:srgbClr val="F7881F"/>
                </a:solidFill>
              </a:rPr>
              <a:t>Example Scenario 2: </a:t>
            </a:r>
            <a:r>
              <a:rPr lang="en-NG" dirty="0">
                <a:solidFill>
                  <a:schemeClr val="tx1">
                    <a:lumMod val="75000"/>
                    <a:lumOff val="25000"/>
                  </a:schemeClr>
                </a:solidFill>
              </a:rPr>
              <a:t>Suppose we want </a:t>
            </a:r>
            <a:r>
              <a:rPr lang="en-GB" dirty="0">
                <a:solidFill>
                  <a:schemeClr val="tx1">
                    <a:lumMod val="75000"/>
                    <a:lumOff val="25000"/>
                  </a:schemeClr>
                </a:solidFill>
              </a:rPr>
              <a:t>to </a:t>
            </a:r>
            <a:r>
              <a:rPr lang="en-NG" dirty="0">
                <a:solidFill>
                  <a:schemeClr val="tx1">
                    <a:lumMod val="75000"/>
                    <a:lumOff val="25000"/>
                  </a:schemeClr>
                </a:solidFill>
              </a:rPr>
              <a:t>count the number of orders in each price category</a:t>
            </a:r>
          </a:p>
          <a:p>
            <a:pPr>
              <a:lnSpc>
                <a:spcPct val="150000"/>
              </a:lnSpc>
            </a:pPr>
            <a:r>
              <a:rPr lang="en-NG" b="1" i="1" dirty="0">
                <a:solidFill>
                  <a:schemeClr val="tx1">
                    <a:lumMod val="75000"/>
                    <a:lumOff val="25000"/>
                  </a:schemeClr>
                </a:solidFill>
              </a:rPr>
              <a:t>Syntax: </a:t>
            </a:r>
            <a:r>
              <a:rPr lang="en-US" i="1" dirty="0">
                <a:solidFill>
                  <a:schemeClr val="tx1">
                    <a:lumMod val="75000"/>
                    <a:lumOff val="25000"/>
                  </a:schemeClr>
                </a:solidFill>
              </a:rPr>
              <a:t>SELECT </a:t>
            </a:r>
            <a:endParaRPr lang="en-NG" i="1" dirty="0">
              <a:solidFill>
                <a:schemeClr val="tx1">
                  <a:lumMod val="75000"/>
                  <a:lumOff val="25000"/>
                </a:schemeClr>
              </a:solidFill>
            </a:endParaRPr>
          </a:p>
          <a:p>
            <a:pPr>
              <a:lnSpc>
                <a:spcPct val="150000"/>
              </a:lnSpc>
            </a:pPr>
            <a:r>
              <a:rPr lang="en-NG" i="1" dirty="0">
                <a:solidFill>
                  <a:schemeClr val="tx1">
                    <a:lumMod val="75000"/>
                    <a:lumOff val="25000"/>
                  </a:schemeClr>
                </a:solidFill>
              </a:rPr>
              <a:t>	COUNT(CASE </a:t>
            </a:r>
            <a:r>
              <a:rPr lang="en-US" i="1" dirty="0">
                <a:solidFill>
                  <a:schemeClr val="tx1">
                    <a:lumMod val="75000"/>
                    <a:lumOff val="25000"/>
                  </a:schemeClr>
                </a:solidFill>
              </a:rPr>
              <a:t>WHEN </a:t>
            </a:r>
            <a:r>
              <a:rPr lang="en-US" i="1" dirty="0" err="1">
                <a:solidFill>
                  <a:schemeClr val="tx1">
                    <a:lumMod val="75000"/>
                    <a:lumOff val="25000"/>
                  </a:schemeClr>
                </a:solidFill>
              </a:rPr>
              <a:t>unit_price</a:t>
            </a:r>
            <a:r>
              <a:rPr lang="en-US" i="1" dirty="0">
                <a:solidFill>
                  <a:schemeClr val="tx1">
                    <a:lumMod val="75000"/>
                    <a:lumOff val="25000"/>
                  </a:schemeClr>
                </a:solidFill>
              </a:rPr>
              <a:t> &gt;= 1500 THEN </a:t>
            </a:r>
            <a:r>
              <a:rPr lang="en-NG" i="1" dirty="0">
                <a:solidFill>
                  <a:schemeClr val="tx1">
                    <a:lumMod val="75000"/>
                    <a:lumOff val="25000"/>
                  </a:schemeClr>
                </a:solidFill>
              </a:rPr>
              <a:t>1 END) AS high,</a:t>
            </a:r>
          </a:p>
          <a:p>
            <a:pPr>
              <a:lnSpc>
                <a:spcPct val="150000"/>
              </a:lnSpc>
            </a:pPr>
            <a:r>
              <a:rPr lang="en-NG" i="1" dirty="0">
                <a:solidFill>
                  <a:schemeClr val="tx1">
                    <a:lumMod val="75000"/>
                    <a:lumOff val="25000"/>
                  </a:schemeClr>
                </a:solidFill>
              </a:rPr>
              <a:t>	COUNT(CASE </a:t>
            </a:r>
            <a:r>
              <a:rPr lang="en-US" i="1" dirty="0">
                <a:solidFill>
                  <a:schemeClr val="tx1">
                    <a:lumMod val="75000"/>
                    <a:lumOff val="25000"/>
                  </a:schemeClr>
                </a:solidFill>
              </a:rPr>
              <a:t>WHEN </a:t>
            </a:r>
            <a:r>
              <a:rPr lang="en-US" i="1" dirty="0" err="1">
                <a:solidFill>
                  <a:schemeClr val="tx1">
                    <a:lumMod val="75000"/>
                    <a:lumOff val="25000"/>
                  </a:schemeClr>
                </a:solidFill>
              </a:rPr>
              <a:t>unit_price</a:t>
            </a:r>
            <a:r>
              <a:rPr lang="en-US" i="1" dirty="0">
                <a:solidFill>
                  <a:schemeClr val="tx1">
                    <a:lumMod val="75000"/>
                    <a:lumOff val="25000"/>
                  </a:schemeClr>
                </a:solidFill>
              </a:rPr>
              <a:t> &gt; </a:t>
            </a:r>
            <a:r>
              <a:rPr lang="en-NG" i="1" dirty="0">
                <a:solidFill>
                  <a:schemeClr val="tx1">
                    <a:lumMod val="75000"/>
                    <a:lumOff val="25000"/>
                  </a:schemeClr>
                </a:solidFill>
              </a:rPr>
              <a:t>500 AND </a:t>
            </a:r>
            <a:r>
              <a:rPr lang="en-NG" i="1" dirty="0" err="1">
                <a:solidFill>
                  <a:schemeClr val="tx1">
                    <a:lumMod val="75000"/>
                    <a:lumOff val="25000"/>
                  </a:schemeClr>
                </a:solidFill>
              </a:rPr>
              <a:t>unit_price</a:t>
            </a:r>
            <a:r>
              <a:rPr lang="en-NG" i="1" dirty="0">
                <a:solidFill>
                  <a:schemeClr val="tx1">
                    <a:lumMod val="75000"/>
                    <a:lumOff val="25000"/>
                  </a:schemeClr>
                </a:solidFill>
              </a:rPr>
              <a:t> &lt;= 1500</a:t>
            </a:r>
            <a:r>
              <a:rPr lang="en-US" i="1" dirty="0">
                <a:solidFill>
                  <a:schemeClr val="tx1">
                    <a:lumMod val="75000"/>
                    <a:lumOff val="25000"/>
                  </a:schemeClr>
                </a:solidFill>
              </a:rPr>
              <a:t> THEN </a:t>
            </a:r>
            <a:r>
              <a:rPr lang="en-NG" i="1" dirty="0">
                <a:solidFill>
                  <a:schemeClr val="tx1">
                    <a:lumMod val="75000"/>
                    <a:lumOff val="25000"/>
                  </a:schemeClr>
                </a:solidFill>
              </a:rPr>
              <a:t>1 END) AS medium,</a:t>
            </a:r>
          </a:p>
          <a:p>
            <a:pPr>
              <a:lnSpc>
                <a:spcPct val="150000"/>
              </a:lnSpc>
            </a:pPr>
            <a:r>
              <a:rPr lang="en-NG" i="1" dirty="0">
                <a:solidFill>
                  <a:schemeClr val="tx1">
                    <a:lumMod val="75000"/>
                    <a:lumOff val="25000"/>
                  </a:schemeClr>
                </a:solidFill>
              </a:rPr>
              <a:t>	COUNT(CASE </a:t>
            </a:r>
            <a:r>
              <a:rPr lang="en-US" i="1" dirty="0">
                <a:solidFill>
                  <a:schemeClr val="tx1">
                    <a:lumMod val="75000"/>
                    <a:lumOff val="25000"/>
                  </a:schemeClr>
                </a:solidFill>
              </a:rPr>
              <a:t>WHEN </a:t>
            </a:r>
            <a:r>
              <a:rPr lang="en-NG" i="1" dirty="0" err="1">
                <a:solidFill>
                  <a:schemeClr val="tx1">
                    <a:lumMod val="75000"/>
                    <a:lumOff val="25000"/>
                  </a:schemeClr>
                </a:solidFill>
              </a:rPr>
              <a:t>unit_price</a:t>
            </a:r>
            <a:r>
              <a:rPr lang="en-NG" i="1" dirty="0">
                <a:solidFill>
                  <a:schemeClr val="tx1">
                    <a:lumMod val="75000"/>
                    <a:lumOff val="25000"/>
                  </a:schemeClr>
                </a:solidFill>
              </a:rPr>
              <a:t> &lt;= 500</a:t>
            </a:r>
            <a:r>
              <a:rPr lang="en-US" i="1" dirty="0">
                <a:solidFill>
                  <a:schemeClr val="tx1">
                    <a:lumMod val="75000"/>
                    <a:lumOff val="25000"/>
                  </a:schemeClr>
                </a:solidFill>
              </a:rPr>
              <a:t> THEN </a:t>
            </a:r>
            <a:r>
              <a:rPr lang="en-NG" i="1" dirty="0">
                <a:solidFill>
                  <a:schemeClr val="tx1">
                    <a:lumMod val="75000"/>
                    <a:lumOff val="25000"/>
                  </a:schemeClr>
                </a:solidFill>
              </a:rPr>
              <a:t>1 END) AS low</a:t>
            </a:r>
            <a:endParaRPr lang="en-US" i="1" dirty="0">
              <a:solidFill>
                <a:schemeClr val="tx1">
                  <a:lumMod val="75000"/>
                  <a:lumOff val="25000"/>
                </a:schemeClr>
              </a:solidFill>
            </a:endParaRPr>
          </a:p>
          <a:p>
            <a:pPr>
              <a:lnSpc>
                <a:spcPct val="150000"/>
              </a:lnSpc>
            </a:pPr>
            <a:r>
              <a:rPr lang="en-NG" i="1" dirty="0">
                <a:solidFill>
                  <a:schemeClr val="tx1">
                    <a:lumMod val="75000"/>
                    <a:lumOff val="25000"/>
                  </a:schemeClr>
                </a:solidFill>
              </a:rPr>
              <a:t>	</a:t>
            </a:r>
            <a:r>
              <a:rPr lang="en-US" i="1" dirty="0">
                <a:solidFill>
                  <a:schemeClr val="tx1">
                    <a:lumMod val="75000"/>
                    <a:lumOff val="25000"/>
                  </a:schemeClr>
                </a:solidFill>
              </a:rPr>
              <a:t>FROM </a:t>
            </a:r>
            <a:r>
              <a:rPr lang="en-NG" i="1" dirty="0" err="1">
                <a:solidFill>
                  <a:schemeClr val="tx1">
                    <a:lumMod val="75000"/>
                    <a:lumOff val="25000"/>
                  </a:schemeClr>
                </a:solidFill>
              </a:rPr>
              <a:t>sales_order</a:t>
            </a:r>
            <a:endParaRPr lang="en-US" i="1" dirty="0">
              <a:solidFill>
                <a:schemeClr val="tx1">
                  <a:lumMod val="75000"/>
                  <a:lumOff val="25000"/>
                </a:schemeClr>
              </a:solidFill>
            </a:endParaRPr>
          </a:p>
        </p:txBody>
      </p:sp>
    </p:spTree>
    <p:extLst>
      <p:ext uri="{BB962C8B-B14F-4D97-AF65-F5344CB8AC3E}">
        <p14:creationId xmlns:p14="http://schemas.microsoft.com/office/powerpoint/2010/main" val="24480086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D30C-D7F2-184A-8011-2919537F126C}"/>
              </a:ext>
            </a:extLst>
          </p:cNvPr>
          <p:cNvSpPr/>
          <p:nvPr/>
        </p:nvSpPr>
        <p:spPr>
          <a:xfrm flipV="1">
            <a:off x="1" y="0"/>
            <a:ext cx="7129670" cy="152397"/>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33BE0E-E826-99A2-B535-027965681583}"/>
              </a:ext>
            </a:extLst>
          </p:cNvPr>
          <p:cNvSpPr/>
          <p:nvPr/>
        </p:nvSpPr>
        <p:spPr>
          <a:xfrm>
            <a:off x="5055704" y="6705600"/>
            <a:ext cx="7136296" cy="152400"/>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699A6-E7E3-83D2-FD1A-788EB856FDAF}"/>
              </a:ext>
            </a:extLst>
          </p:cNvPr>
          <p:cNvSpPr/>
          <p:nvPr/>
        </p:nvSpPr>
        <p:spPr>
          <a:xfrm>
            <a:off x="4419602" y="6705600"/>
            <a:ext cx="365760" cy="152400"/>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560D65-18D7-1C35-C437-4C8092798402}"/>
              </a:ext>
            </a:extLst>
          </p:cNvPr>
          <p:cNvSpPr/>
          <p:nvPr/>
        </p:nvSpPr>
        <p:spPr>
          <a:xfrm flipV="1">
            <a:off x="7368211" y="0"/>
            <a:ext cx="365760" cy="152396"/>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A1D4B36-9902-4FA6-B9EF-C80A62AE02D2}"/>
              </a:ext>
            </a:extLst>
          </p:cNvPr>
          <p:cNvSpPr txBox="1"/>
          <p:nvPr/>
        </p:nvSpPr>
        <p:spPr>
          <a:xfrm>
            <a:off x="281608" y="152396"/>
            <a:ext cx="11628783" cy="6004849"/>
          </a:xfrm>
          <a:prstGeom prst="rect">
            <a:avLst/>
          </a:prstGeom>
          <a:noFill/>
        </p:spPr>
        <p:txBody>
          <a:bodyPr wrap="square">
            <a:spAutoFit/>
          </a:bodyPr>
          <a:lstStyle/>
          <a:p>
            <a:pPr>
              <a:lnSpc>
                <a:spcPct val="200000"/>
              </a:lnSpc>
            </a:pPr>
            <a:r>
              <a:rPr lang="en-NG" b="1" dirty="0">
                <a:solidFill>
                  <a:srgbClr val="00CC00"/>
                </a:solidFill>
              </a:rPr>
              <a:t>Advanced SQL – CTEs</a:t>
            </a:r>
          </a:p>
          <a:p>
            <a:pPr>
              <a:lnSpc>
                <a:spcPct val="150000"/>
              </a:lnSpc>
            </a:pPr>
            <a:r>
              <a:rPr lang="en-US" dirty="0">
                <a:solidFill>
                  <a:schemeClr val="tx1">
                    <a:lumMod val="75000"/>
                    <a:lumOff val="25000"/>
                  </a:schemeClr>
                </a:solidFill>
              </a:rPr>
              <a:t>Common Table Expressions </a:t>
            </a:r>
            <a:r>
              <a:rPr lang="en-US" b="1" dirty="0">
                <a:solidFill>
                  <a:schemeClr val="tx1">
                    <a:lumMod val="75000"/>
                    <a:lumOff val="25000"/>
                  </a:schemeClr>
                </a:solidFill>
              </a:rPr>
              <a:t>(CTEs)</a:t>
            </a:r>
            <a:r>
              <a:rPr lang="en-US" dirty="0">
                <a:solidFill>
                  <a:schemeClr val="tx1">
                    <a:lumMod val="75000"/>
                    <a:lumOff val="25000"/>
                  </a:schemeClr>
                </a:solidFill>
              </a:rPr>
              <a:t> are a way to define temporary result sets. CTEs improve query readability and organization, especially for complex queries. They are defined using the WITH clause.</a:t>
            </a:r>
            <a:endParaRPr lang="en-NG" dirty="0">
              <a:solidFill>
                <a:schemeClr val="tx1">
                  <a:lumMod val="75000"/>
                  <a:lumOff val="25000"/>
                </a:schemeClr>
              </a:solidFill>
            </a:endParaRPr>
          </a:p>
          <a:p>
            <a:pPr>
              <a:lnSpc>
                <a:spcPct val="150000"/>
              </a:lnSpc>
            </a:pPr>
            <a:r>
              <a:rPr lang="en-NG" b="1" dirty="0">
                <a:solidFill>
                  <a:srgbClr val="F7881F"/>
                </a:solidFill>
              </a:rPr>
              <a:t>Example Scenario 1: </a:t>
            </a:r>
            <a:r>
              <a:rPr lang="en-NG" dirty="0">
                <a:solidFill>
                  <a:schemeClr val="tx1">
                    <a:lumMod val="75000"/>
                    <a:lumOff val="25000"/>
                  </a:schemeClr>
                </a:solidFill>
              </a:rPr>
              <a:t>Suppose we want </a:t>
            </a:r>
            <a:r>
              <a:rPr lang="en-GB" dirty="0">
                <a:solidFill>
                  <a:schemeClr val="tx1">
                    <a:lumMod val="75000"/>
                    <a:lumOff val="25000"/>
                  </a:schemeClr>
                </a:solidFill>
              </a:rPr>
              <a:t>to </a:t>
            </a:r>
            <a:r>
              <a:rPr lang="en-NG" dirty="0">
                <a:solidFill>
                  <a:schemeClr val="tx1">
                    <a:lumMod val="75000"/>
                    <a:lumOff val="25000"/>
                  </a:schemeClr>
                </a:solidFill>
              </a:rPr>
              <a:t>know the number of orders in each price category</a:t>
            </a:r>
          </a:p>
          <a:p>
            <a:pPr>
              <a:lnSpc>
                <a:spcPct val="150000"/>
              </a:lnSpc>
            </a:pPr>
            <a:r>
              <a:rPr lang="en-NG" b="1" i="1" dirty="0">
                <a:solidFill>
                  <a:schemeClr val="tx1">
                    <a:lumMod val="75000"/>
                    <a:lumOff val="25000"/>
                  </a:schemeClr>
                </a:solidFill>
              </a:rPr>
              <a:t>Syntax: </a:t>
            </a:r>
            <a:r>
              <a:rPr lang="en-NG" i="1" dirty="0">
                <a:solidFill>
                  <a:schemeClr val="tx1">
                    <a:lumMod val="75000"/>
                    <a:lumOff val="25000"/>
                  </a:schemeClr>
                </a:solidFill>
              </a:rPr>
              <a:t>WITH </a:t>
            </a:r>
            <a:r>
              <a:rPr lang="en-NG" i="1" dirty="0" err="1">
                <a:solidFill>
                  <a:schemeClr val="tx1">
                    <a:lumMod val="75000"/>
                    <a:lumOff val="25000"/>
                  </a:schemeClr>
                </a:solidFill>
              </a:rPr>
              <a:t>price_category_cte</a:t>
            </a:r>
            <a:r>
              <a:rPr lang="en-NG" i="1" dirty="0">
                <a:solidFill>
                  <a:schemeClr val="tx1">
                    <a:lumMod val="75000"/>
                    <a:lumOff val="25000"/>
                  </a:schemeClr>
                </a:solidFill>
              </a:rPr>
              <a:t> AS (</a:t>
            </a:r>
            <a:r>
              <a:rPr lang="en-US" i="1" dirty="0">
                <a:solidFill>
                  <a:schemeClr val="tx1">
                    <a:lumMod val="75000"/>
                    <a:lumOff val="25000"/>
                  </a:schemeClr>
                </a:solidFill>
              </a:rPr>
              <a:t>SELECT</a:t>
            </a:r>
            <a:r>
              <a:rPr lang="en-NG" i="1" dirty="0">
                <a:solidFill>
                  <a:schemeClr val="tx1">
                    <a:lumMod val="75000"/>
                    <a:lumOff val="25000"/>
                  </a:schemeClr>
                </a:solidFill>
              </a:rPr>
              <a:t> </a:t>
            </a:r>
            <a:r>
              <a:rPr lang="en-NG" i="1" dirty="0" err="1">
                <a:solidFill>
                  <a:schemeClr val="tx1">
                    <a:lumMod val="75000"/>
                    <a:lumOff val="25000"/>
                  </a:schemeClr>
                </a:solidFill>
              </a:rPr>
              <a:t>order_number</a:t>
            </a:r>
            <a:r>
              <a:rPr lang="en-US" i="1" dirty="0">
                <a:solidFill>
                  <a:schemeClr val="tx1">
                    <a:lumMod val="75000"/>
                    <a:lumOff val="25000"/>
                  </a:schemeClr>
                </a:solidFill>
              </a:rPr>
              <a:t>,</a:t>
            </a:r>
            <a:r>
              <a:rPr lang="en-NG" i="1" dirty="0">
                <a:solidFill>
                  <a:schemeClr val="tx1">
                    <a:lumMod val="75000"/>
                    <a:lumOff val="25000"/>
                  </a:schemeClr>
                </a:solidFill>
              </a:rPr>
              <a:t> </a:t>
            </a:r>
            <a:r>
              <a:rPr lang="en-NG" i="1" dirty="0" err="1">
                <a:solidFill>
                  <a:schemeClr val="tx1">
                    <a:lumMod val="75000"/>
                    <a:lumOff val="25000"/>
                  </a:schemeClr>
                </a:solidFill>
              </a:rPr>
              <a:t>product_id</a:t>
            </a:r>
            <a:r>
              <a:rPr lang="en-NG" i="1" dirty="0">
                <a:solidFill>
                  <a:schemeClr val="tx1">
                    <a:lumMod val="75000"/>
                    <a:lumOff val="25000"/>
                  </a:schemeClr>
                </a:solidFill>
              </a:rPr>
              <a:t>, </a:t>
            </a:r>
            <a:r>
              <a:rPr lang="en-NG" i="1" dirty="0" err="1">
                <a:solidFill>
                  <a:schemeClr val="tx1">
                    <a:lumMod val="75000"/>
                    <a:lumOff val="25000"/>
                  </a:schemeClr>
                </a:solidFill>
              </a:rPr>
              <a:t>unit_price</a:t>
            </a:r>
            <a:r>
              <a:rPr lang="en-NG" i="1" dirty="0">
                <a:solidFill>
                  <a:schemeClr val="tx1">
                    <a:lumMod val="75000"/>
                    <a:lumOff val="25000"/>
                  </a:schemeClr>
                </a:solidFill>
              </a:rPr>
              <a:t>,</a:t>
            </a:r>
          </a:p>
          <a:p>
            <a:pPr>
              <a:lnSpc>
                <a:spcPct val="150000"/>
              </a:lnSpc>
            </a:pPr>
            <a:r>
              <a:rPr lang="en-NG" i="1" dirty="0">
                <a:solidFill>
                  <a:schemeClr val="tx1">
                    <a:lumMod val="75000"/>
                    <a:lumOff val="25000"/>
                  </a:schemeClr>
                </a:solidFill>
              </a:rPr>
              <a:t>	</a:t>
            </a:r>
            <a:r>
              <a:rPr lang="en-US" i="1" dirty="0">
                <a:solidFill>
                  <a:schemeClr val="tx1">
                    <a:lumMod val="75000"/>
                    <a:lumOff val="25000"/>
                  </a:schemeClr>
                </a:solidFill>
              </a:rPr>
              <a:t>CASE</a:t>
            </a:r>
            <a:r>
              <a:rPr lang="en-NG" i="1" dirty="0">
                <a:solidFill>
                  <a:schemeClr val="tx1">
                    <a:lumMod val="75000"/>
                    <a:lumOff val="25000"/>
                  </a:schemeClr>
                </a:solidFill>
              </a:rPr>
              <a:t> </a:t>
            </a:r>
            <a:r>
              <a:rPr lang="en-US" i="1" dirty="0">
                <a:solidFill>
                  <a:schemeClr val="tx1">
                    <a:lumMod val="75000"/>
                    <a:lumOff val="25000"/>
                  </a:schemeClr>
                </a:solidFill>
              </a:rPr>
              <a:t>WHEN </a:t>
            </a:r>
            <a:r>
              <a:rPr lang="en-US" i="1" dirty="0" err="1">
                <a:solidFill>
                  <a:schemeClr val="tx1">
                    <a:lumMod val="75000"/>
                    <a:lumOff val="25000"/>
                  </a:schemeClr>
                </a:solidFill>
              </a:rPr>
              <a:t>unit_price</a:t>
            </a:r>
            <a:r>
              <a:rPr lang="en-US" i="1" dirty="0">
                <a:solidFill>
                  <a:schemeClr val="tx1">
                    <a:lumMod val="75000"/>
                    <a:lumOff val="25000"/>
                  </a:schemeClr>
                </a:solidFill>
              </a:rPr>
              <a:t> &gt;= 1500 THEN 'High’</a:t>
            </a:r>
          </a:p>
          <a:p>
            <a:pPr>
              <a:lnSpc>
                <a:spcPct val="150000"/>
              </a:lnSpc>
            </a:pPr>
            <a:r>
              <a:rPr lang="en-NG" i="1" dirty="0">
                <a:solidFill>
                  <a:schemeClr val="tx1">
                    <a:lumMod val="75000"/>
                    <a:lumOff val="25000"/>
                  </a:schemeClr>
                </a:solidFill>
              </a:rPr>
              <a:t>	    </a:t>
            </a:r>
            <a:r>
              <a:rPr lang="en-US" i="1" dirty="0">
                <a:solidFill>
                  <a:schemeClr val="tx1">
                    <a:lumMod val="75000"/>
                    <a:lumOff val="25000"/>
                  </a:schemeClr>
                </a:solidFill>
              </a:rPr>
              <a:t>WHEN </a:t>
            </a:r>
            <a:r>
              <a:rPr lang="en-US" i="1" dirty="0" err="1">
                <a:solidFill>
                  <a:schemeClr val="tx1">
                    <a:lumMod val="75000"/>
                    <a:lumOff val="25000"/>
                  </a:schemeClr>
                </a:solidFill>
              </a:rPr>
              <a:t>unit_price</a:t>
            </a:r>
            <a:r>
              <a:rPr lang="en-US" i="1" dirty="0">
                <a:solidFill>
                  <a:schemeClr val="tx1">
                    <a:lumMod val="75000"/>
                    <a:lumOff val="25000"/>
                  </a:schemeClr>
                </a:solidFill>
              </a:rPr>
              <a:t> &gt;= 500 THEN 'Medium’</a:t>
            </a:r>
          </a:p>
          <a:p>
            <a:pPr>
              <a:lnSpc>
                <a:spcPct val="150000"/>
              </a:lnSpc>
            </a:pPr>
            <a:r>
              <a:rPr lang="en-NG" i="1" dirty="0">
                <a:solidFill>
                  <a:schemeClr val="tx1">
                    <a:lumMod val="75000"/>
                    <a:lumOff val="25000"/>
                  </a:schemeClr>
                </a:solidFill>
              </a:rPr>
              <a:t>	    </a:t>
            </a:r>
            <a:r>
              <a:rPr lang="en-US" i="1" dirty="0">
                <a:solidFill>
                  <a:schemeClr val="tx1">
                    <a:lumMod val="75000"/>
                    <a:lumOff val="25000"/>
                  </a:schemeClr>
                </a:solidFill>
              </a:rPr>
              <a:t>ELSE 'Low’</a:t>
            </a:r>
          </a:p>
          <a:p>
            <a:pPr>
              <a:lnSpc>
                <a:spcPct val="150000"/>
              </a:lnSpc>
            </a:pPr>
            <a:r>
              <a:rPr lang="en-NG" i="1" dirty="0">
                <a:solidFill>
                  <a:schemeClr val="tx1">
                    <a:lumMod val="75000"/>
                    <a:lumOff val="25000"/>
                  </a:schemeClr>
                </a:solidFill>
              </a:rPr>
              <a:t>	</a:t>
            </a:r>
            <a:r>
              <a:rPr lang="en-US" i="1" dirty="0">
                <a:solidFill>
                  <a:schemeClr val="tx1">
                    <a:lumMod val="75000"/>
                    <a:lumOff val="25000"/>
                  </a:schemeClr>
                </a:solidFill>
              </a:rPr>
              <a:t>END AS </a:t>
            </a:r>
            <a:r>
              <a:rPr lang="en-US" i="1" dirty="0" err="1">
                <a:solidFill>
                  <a:schemeClr val="tx1">
                    <a:lumMod val="75000"/>
                    <a:lumOff val="25000"/>
                  </a:schemeClr>
                </a:solidFill>
              </a:rPr>
              <a:t>price_category</a:t>
            </a:r>
            <a:endParaRPr lang="en-US" i="1" dirty="0">
              <a:solidFill>
                <a:schemeClr val="tx1">
                  <a:lumMod val="75000"/>
                  <a:lumOff val="25000"/>
                </a:schemeClr>
              </a:solidFill>
            </a:endParaRPr>
          </a:p>
          <a:p>
            <a:pPr>
              <a:lnSpc>
                <a:spcPct val="150000"/>
              </a:lnSpc>
            </a:pPr>
            <a:r>
              <a:rPr lang="en-NG" i="1" dirty="0">
                <a:solidFill>
                  <a:schemeClr val="tx1">
                    <a:lumMod val="75000"/>
                    <a:lumOff val="25000"/>
                  </a:schemeClr>
                </a:solidFill>
              </a:rPr>
              <a:t>	</a:t>
            </a:r>
            <a:r>
              <a:rPr lang="en-US" i="1" dirty="0">
                <a:solidFill>
                  <a:schemeClr val="tx1">
                    <a:lumMod val="75000"/>
                    <a:lumOff val="25000"/>
                  </a:schemeClr>
                </a:solidFill>
              </a:rPr>
              <a:t>FROM </a:t>
            </a:r>
            <a:r>
              <a:rPr lang="en-NG" i="1" dirty="0" err="1">
                <a:solidFill>
                  <a:schemeClr val="tx1">
                    <a:lumMod val="75000"/>
                    <a:lumOff val="25000"/>
                  </a:schemeClr>
                </a:solidFill>
              </a:rPr>
              <a:t>sales_order</a:t>
            </a:r>
            <a:endParaRPr lang="en-US" i="1" dirty="0">
              <a:solidFill>
                <a:schemeClr val="tx1">
                  <a:lumMod val="75000"/>
                  <a:lumOff val="25000"/>
                </a:schemeClr>
              </a:solidFill>
            </a:endParaRPr>
          </a:p>
          <a:p>
            <a:pPr>
              <a:lnSpc>
                <a:spcPct val="150000"/>
              </a:lnSpc>
            </a:pPr>
            <a:r>
              <a:rPr lang="en-NG" i="1" dirty="0">
                <a:solidFill>
                  <a:schemeClr val="tx1">
                    <a:lumMod val="75000"/>
                    <a:lumOff val="25000"/>
                  </a:schemeClr>
                </a:solidFill>
              </a:rPr>
              <a:t>	</a:t>
            </a:r>
            <a:r>
              <a:rPr lang="en-US" i="1" dirty="0">
                <a:solidFill>
                  <a:schemeClr val="tx1">
                    <a:lumMod val="75000"/>
                    <a:lumOff val="25000"/>
                  </a:schemeClr>
                </a:solidFill>
              </a:rPr>
              <a:t>GROUP BY </a:t>
            </a:r>
            <a:r>
              <a:rPr lang="en-NG" i="1" dirty="0" err="1">
                <a:solidFill>
                  <a:schemeClr val="tx1">
                    <a:lumMod val="75000"/>
                    <a:lumOff val="25000"/>
                  </a:schemeClr>
                </a:solidFill>
              </a:rPr>
              <a:t>order_number</a:t>
            </a:r>
            <a:r>
              <a:rPr lang="en-US" i="1" dirty="0">
                <a:solidFill>
                  <a:schemeClr val="tx1">
                    <a:lumMod val="75000"/>
                    <a:lumOff val="25000"/>
                  </a:schemeClr>
                </a:solidFill>
              </a:rPr>
              <a:t>,</a:t>
            </a:r>
            <a:r>
              <a:rPr lang="en-NG" i="1" dirty="0">
                <a:solidFill>
                  <a:schemeClr val="tx1">
                    <a:lumMod val="75000"/>
                    <a:lumOff val="25000"/>
                  </a:schemeClr>
                </a:solidFill>
              </a:rPr>
              <a:t> </a:t>
            </a:r>
            <a:r>
              <a:rPr lang="en-NG" i="1" dirty="0" err="1">
                <a:solidFill>
                  <a:schemeClr val="tx1">
                    <a:lumMod val="75000"/>
                    <a:lumOff val="25000"/>
                  </a:schemeClr>
                </a:solidFill>
              </a:rPr>
              <a:t>product_id</a:t>
            </a:r>
            <a:r>
              <a:rPr lang="en-NG" i="1" dirty="0">
                <a:solidFill>
                  <a:schemeClr val="tx1">
                    <a:lumMod val="75000"/>
                    <a:lumOff val="25000"/>
                  </a:schemeClr>
                </a:solidFill>
              </a:rPr>
              <a:t>, </a:t>
            </a:r>
            <a:r>
              <a:rPr lang="en-NG" i="1" dirty="0" err="1">
                <a:solidFill>
                  <a:schemeClr val="tx1">
                    <a:lumMod val="75000"/>
                    <a:lumOff val="25000"/>
                  </a:schemeClr>
                </a:solidFill>
              </a:rPr>
              <a:t>unit_price</a:t>
            </a:r>
            <a:r>
              <a:rPr lang="en-US" i="1" dirty="0">
                <a:solidFill>
                  <a:schemeClr val="tx1">
                    <a:lumMod val="75000"/>
                    <a:lumOff val="25000"/>
                  </a:schemeClr>
                </a:solidFill>
              </a:rPr>
              <a:t>, </a:t>
            </a:r>
            <a:r>
              <a:rPr lang="en-US" i="1" dirty="0" err="1">
                <a:solidFill>
                  <a:schemeClr val="tx1">
                    <a:lumMod val="75000"/>
                    <a:lumOff val="25000"/>
                  </a:schemeClr>
                </a:solidFill>
              </a:rPr>
              <a:t>price_category</a:t>
            </a:r>
            <a:r>
              <a:rPr lang="en-NG" i="1" dirty="0">
                <a:solidFill>
                  <a:schemeClr val="tx1">
                    <a:lumMod val="75000"/>
                    <a:lumOff val="25000"/>
                  </a:schemeClr>
                </a:solidFill>
              </a:rPr>
              <a:t>)</a:t>
            </a:r>
          </a:p>
          <a:p>
            <a:pPr>
              <a:lnSpc>
                <a:spcPct val="150000"/>
              </a:lnSpc>
            </a:pPr>
            <a:r>
              <a:rPr lang="en-NG" i="1" dirty="0">
                <a:solidFill>
                  <a:schemeClr val="tx1">
                    <a:lumMod val="75000"/>
                    <a:lumOff val="25000"/>
                  </a:schemeClr>
                </a:solidFill>
              </a:rPr>
              <a:t>	SELECT </a:t>
            </a:r>
            <a:r>
              <a:rPr lang="en-NG" i="1" dirty="0" err="1">
                <a:solidFill>
                  <a:schemeClr val="tx1">
                    <a:lumMod val="75000"/>
                    <a:lumOff val="25000"/>
                  </a:schemeClr>
                </a:solidFill>
              </a:rPr>
              <a:t>price_category</a:t>
            </a:r>
            <a:r>
              <a:rPr lang="en-NG" i="1" dirty="0">
                <a:solidFill>
                  <a:schemeClr val="tx1">
                    <a:lumMod val="75000"/>
                    <a:lumOff val="25000"/>
                  </a:schemeClr>
                </a:solidFill>
              </a:rPr>
              <a:t>, COUNT(</a:t>
            </a:r>
            <a:r>
              <a:rPr lang="en-NG" i="1" dirty="0" err="1">
                <a:solidFill>
                  <a:schemeClr val="tx1">
                    <a:lumMod val="75000"/>
                    <a:lumOff val="25000"/>
                  </a:schemeClr>
                </a:solidFill>
              </a:rPr>
              <a:t>order_number</a:t>
            </a:r>
            <a:r>
              <a:rPr lang="en-NG" i="1" dirty="0">
                <a:solidFill>
                  <a:schemeClr val="tx1">
                    <a:lumMod val="75000"/>
                    <a:lumOff val="25000"/>
                  </a:schemeClr>
                </a:solidFill>
              </a:rPr>
              <a:t>) AS </a:t>
            </a:r>
            <a:r>
              <a:rPr lang="en-NG" i="1" dirty="0" err="1">
                <a:solidFill>
                  <a:schemeClr val="tx1">
                    <a:lumMod val="75000"/>
                    <a:lumOff val="25000"/>
                  </a:schemeClr>
                </a:solidFill>
              </a:rPr>
              <a:t>total_orders</a:t>
            </a:r>
            <a:endParaRPr lang="en-NG" i="1" dirty="0">
              <a:solidFill>
                <a:schemeClr val="tx1">
                  <a:lumMod val="75000"/>
                  <a:lumOff val="25000"/>
                </a:schemeClr>
              </a:solidFill>
            </a:endParaRPr>
          </a:p>
          <a:p>
            <a:pPr>
              <a:lnSpc>
                <a:spcPct val="150000"/>
              </a:lnSpc>
            </a:pPr>
            <a:r>
              <a:rPr lang="en-NG" i="1" dirty="0">
                <a:solidFill>
                  <a:schemeClr val="tx1">
                    <a:lumMod val="75000"/>
                    <a:lumOff val="25000"/>
                  </a:schemeClr>
                </a:solidFill>
              </a:rPr>
              <a:t>	FROM </a:t>
            </a:r>
            <a:r>
              <a:rPr lang="en-NG" i="1" dirty="0" err="1">
                <a:solidFill>
                  <a:schemeClr val="tx1">
                    <a:lumMod val="75000"/>
                    <a:lumOff val="25000"/>
                  </a:schemeClr>
                </a:solidFill>
              </a:rPr>
              <a:t>price_category_cte</a:t>
            </a:r>
            <a:endParaRPr lang="en-NG" i="1" dirty="0">
              <a:solidFill>
                <a:schemeClr val="tx1">
                  <a:lumMod val="75000"/>
                  <a:lumOff val="25000"/>
                </a:schemeClr>
              </a:solidFill>
            </a:endParaRPr>
          </a:p>
          <a:p>
            <a:pPr>
              <a:lnSpc>
                <a:spcPct val="150000"/>
              </a:lnSpc>
            </a:pPr>
            <a:r>
              <a:rPr lang="en-NG" i="1" dirty="0">
                <a:solidFill>
                  <a:schemeClr val="tx1">
                    <a:lumMod val="75000"/>
                    <a:lumOff val="25000"/>
                  </a:schemeClr>
                </a:solidFill>
              </a:rPr>
              <a:t>	GROUP BY </a:t>
            </a:r>
            <a:r>
              <a:rPr lang="en-NG" i="1" dirty="0" err="1">
                <a:solidFill>
                  <a:schemeClr val="tx1">
                    <a:lumMod val="75000"/>
                    <a:lumOff val="25000"/>
                  </a:schemeClr>
                </a:solidFill>
              </a:rPr>
              <a:t>price_category</a:t>
            </a:r>
            <a:r>
              <a:rPr lang="en-NG" i="1" dirty="0">
                <a:solidFill>
                  <a:schemeClr val="tx1">
                    <a:lumMod val="75000"/>
                    <a:lumOff val="25000"/>
                  </a:schemeClr>
                </a:solidFill>
              </a:rPr>
              <a:t>;</a:t>
            </a:r>
            <a:endParaRPr lang="en-NG" dirty="0">
              <a:solidFill>
                <a:schemeClr val="tx1">
                  <a:lumMod val="75000"/>
                  <a:lumOff val="25000"/>
                </a:schemeClr>
              </a:solidFill>
            </a:endParaRPr>
          </a:p>
        </p:txBody>
      </p:sp>
    </p:spTree>
    <p:extLst>
      <p:ext uri="{BB962C8B-B14F-4D97-AF65-F5344CB8AC3E}">
        <p14:creationId xmlns:p14="http://schemas.microsoft.com/office/powerpoint/2010/main" val="16597370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D30C-D7F2-184A-8011-2919537F126C}"/>
              </a:ext>
            </a:extLst>
          </p:cNvPr>
          <p:cNvSpPr/>
          <p:nvPr/>
        </p:nvSpPr>
        <p:spPr>
          <a:xfrm flipV="1">
            <a:off x="1" y="0"/>
            <a:ext cx="7129670" cy="152397"/>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33BE0E-E826-99A2-B535-027965681583}"/>
              </a:ext>
            </a:extLst>
          </p:cNvPr>
          <p:cNvSpPr/>
          <p:nvPr/>
        </p:nvSpPr>
        <p:spPr>
          <a:xfrm>
            <a:off x="5055704" y="6705600"/>
            <a:ext cx="7136296" cy="152400"/>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699A6-E7E3-83D2-FD1A-788EB856FDAF}"/>
              </a:ext>
            </a:extLst>
          </p:cNvPr>
          <p:cNvSpPr/>
          <p:nvPr/>
        </p:nvSpPr>
        <p:spPr>
          <a:xfrm>
            <a:off x="4419602" y="6705600"/>
            <a:ext cx="365760" cy="152400"/>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560D65-18D7-1C35-C437-4C8092798402}"/>
              </a:ext>
            </a:extLst>
          </p:cNvPr>
          <p:cNvSpPr/>
          <p:nvPr/>
        </p:nvSpPr>
        <p:spPr>
          <a:xfrm flipV="1">
            <a:off x="7368211" y="0"/>
            <a:ext cx="365760" cy="152396"/>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A1D4B36-9902-4FA6-B9EF-C80A62AE02D2}"/>
              </a:ext>
            </a:extLst>
          </p:cNvPr>
          <p:cNvSpPr txBox="1"/>
          <p:nvPr/>
        </p:nvSpPr>
        <p:spPr>
          <a:xfrm>
            <a:off x="281608" y="152396"/>
            <a:ext cx="11628783" cy="6420347"/>
          </a:xfrm>
          <a:prstGeom prst="rect">
            <a:avLst/>
          </a:prstGeom>
          <a:noFill/>
        </p:spPr>
        <p:txBody>
          <a:bodyPr wrap="square">
            <a:spAutoFit/>
          </a:bodyPr>
          <a:lstStyle/>
          <a:p>
            <a:pPr>
              <a:lnSpc>
                <a:spcPct val="200000"/>
              </a:lnSpc>
            </a:pPr>
            <a:r>
              <a:rPr lang="en-NG" b="1" dirty="0">
                <a:solidFill>
                  <a:srgbClr val="00CC00"/>
                </a:solidFill>
              </a:rPr>
              <a:t>Advanced SQL – Views</a:t>
            </a:r>
          </a:p>
          <a:p>
            <a:pPr>
              <a:lnSpc>
                <a:spcPct val="150000"/>
              </a:lnSpc>
            </a:pPr>
            <a:r>
              <a:rPr lang="en-NG" dirty="0">
                <a:solidFill>
                  <a:schemeClr val="tx1">
                    <a:lumMod val="75000"/>
                    <a:lumOff val="25000"/>
                  </a:schemeClr>
                </a:solidFill>
              </a:rPr>
              <a:t>A</a:t>
            </a:r>
            <a:r>
              <a:rPr lang="en-US" dirty="0">
                <a:solidFill>
                  <a:schemeClr val="tx1">
                    <a:lumMod val="75000"/>
                    <a:lumOff val="25000"/>
                  </a:schemeClr>
                </a:solidFill>
              </a:rPr>
              <a:t> </a:t>
            </a:r>
            <a:r>
              <a:rPr lang="en-US" b="1" dirty="0">
                <a:solidFill>
                  <a:schemeClr val="tx1">
                    <a:lumMod val="75000"/>
                    <a:lumOff val="25000"/>
                  </a:schemeClr>
                </a:solidFill>
              </a:rPr>
              <a:t>view</a:t>
            </a:r>
            <a:r>
              <a:rPr lang="en-US" dirty="0">
                <a:solidFill>
                  <a:schemeClr val="tx1">
                    <a:lumMod val="75000"/>
                    <a:lumOff val="25000"/>
                  </a:schemeClr>
                </a:solidFill>
              </a:rPr>
              <a:t> is a virtual table that is based on the result set of an SQL query. It provides a way to simplify complex queries, and enhance security by restricting access to specific data. Views do not store data themselves; they dynamically retrieve data from the underlying tables whenever they are queried.</a:t>
            </a:r>
            <a:endParaRPr lang="en-NG" dirty="0">
              <a:solidFill>
                <a:schemeClr val="tx1">
                  <a:lumMod val="75000"/>
                  <a:lumOff val="25000"/>
                </a:schemeClr>
              </a:solidFill>
            </a:endParaRPr>
          </a:p>
          <a:p>
            <a:pPr>
              <a:lnSpc>
                <a:spcPct val="150000"/>
              </a:lnSpc>
            </a:pPr>
            <a:r>
              <a:rPr lang="en-NG" b="1" dirty="0">
                <a:solidFill>
                  <a:srgbClr val="F7881F"/>
                </a:solidFill>
              </a:rPr>
              <a:t>Example Scenario </a:t>
            </a:r>
            <a:r>
              <a:rPr lang="en-GB" b="1" dirty="0">
                <a:solidFill>
                  <a:srgbClr val="F7881F"/>
                </a:solidFill>
              </a:rPr>
              <a:t>1</a:t>
            </a:r>
            <a:r>
              <a:rPr lang="en-NG" b="1" dirty="0">
                <a:solidFill>
                  <a:srgbClr val="F7881F"/>
                </a:solidFill>
              </a:rPr>
              <a:t>: </a:t>
            </a:r>
            <a:r>
              <a:rPr lang="en-NG" dirty="0">
                <a:solidFill>
                  <a:schemeClr val="tx1">
                    <a:lumMod val="75000"/>
                    <a:lumOff val="25000"/>
                  </a:schemeClr>
                </a:solidFill>
              </a:rPr>
              <a:t>Suppose we want </a:t>
            </a:r>
            <a:r>
              <a:rPr lang="en-GB" dirty="0">
                <a:solidFill>
                  <a:schemeClr val="tx1">
                    <a:lumMod val="75000"/>
                    <a:lumOff val="25000"/>
                  </a:schemeClr>
                </a:solidFill>
              </a:rPr>
              <a:t>to </a:t>
            </a:r>
            <a:r>
              <a:rPr lang="en-NG" dirty="0">
                <a:solidFill>
                  <a:schemeClr val="tx1">
                    <a:lumMod val="75000"/>
                    <a:lumOff val="25000"/>
                  </a:schemeClr>
                </a:solidFill>
              </a:rPr>
              <a:t>create a view for orders made in August</a:t>
            </a:r>
            <a:endParaRPr lang="en-GB" dirty="0">
              <a:solidFill>
                <a:schemeClr val="tx1">
                  <a:lumMod val="75000"/>
                  <a:lumOff val="25000"/>
                </a:schemeClr>
              </a:solidFill>
            </a:endParaRPr>
          </a:p>
          <a:p>
            <a:pPr>
              <a:lnSpc>
                <a:spcPct val="150000"/>
              </a:lnSpc>
            </a:pPr>
            <a:r>
              <a:rPr lang="en-NG" b="1" i="1" dirty="0">
                <a:solidFill>
                  <a:schemeClr val="tx1">
                    <a:lumMod val="75000"/>
                    <a:lumOff val="25000"/>
                  </a:schemeClr>
                </a:solidFill>
              </a:rPr>
              <a:t>Syntax: </a:t>
            </a:r>
            <a:r>
              <a:rPr lang="en-NG" i="1" dirty="0">
                <a:solidFill>
                  <a:schemeClr val="tx1">
                    <a:lumMod val="75000"/>
                    <a:lumOff val="25000"/>
                  </a:schemeClr>
                </a:solidFill>
              </a:rPr>
              <a:t>CREATE VIEW </a:t>
            </a:r>
            <a:r>
              <a:rPr lang="en-NG" i="1" dirty="0" err="1">
                <a:solidFill>
                  <a:schemeClr val="tx1">
                    <a:lumMod val="75000"/>
                    <a:lumOff val="25000"/>
                  </a:schemeClr>
                </a:solidFill>
              </a:rPr>
              <a:t>august_orders</a:t>
            </a:r>
            <a:r>
              <a:rPr lang="en-NG" i="1" dirty="0">
                <a:solidFill>
                  <a:schemeClr val="tx1">
                    <a:lumMod val="75000"/>
                    <a:lumOff val="25000"/>
                  </a:schemeClr>
                </a:solidFill>
              </a:rPr>
              <a:t> AS</a:t>
            </a:r>
          </a:p>
          <a:p>
            <a:pPr>
              <a:lnSpc>
                <a:spcPct val="150000"/>
              </a:lnSpc>
            </a:pPr>
            <a:r>
              <a:rPr lang="en-NG" i="1" dirty="0">
                <a:solidFill>
                  <a:schemeClr val="tx1">
                    <a:lumMod val="75000"/>
                    <a:lumOff val="25000"/>
                  </a:schemeClr>
                </a:solidFill>
              </a:rPr>
              <a:t>	SELECT * FROM </a:t>
            </a:r>
            <a:r>
              <a:rPr lang="en-NG" i="1" dirty="0" err="1">
                <a:solidFill>
                  <a:schemeClr val="tx1">
                    <a:lumMod val="75000"/>
                    <a:lumOff val="25000"/>
                  </a:schemeClr>
                </a:solidFill>
              </a:rPr>
              <a:t>sales_order</a:t>
            </a:r>
            <a:r>
              <a:rPr lang="en-NG" i="1" dirty="0">
                <a:solidFill>
                  <a:schemeClr val="tx1">
                    <a:lumMod val="75000"/>
                    <a:lumOff val="25000"/>
                  </a:schemeClr>
                </a:solidFill>
              </a:rPr>
              <a:t> WHERE </a:t>
            </a:r>
            <a:r>
              <a:rPr lang="en-NG" i="1" dirty="0" err="1">
                <a:solidFill>
                  <a:schemeClr val="tx1">
                    <a:lumMod val="75000"/>
                    <a:lumOff val="25000"/>
                  </a:schemeClr>
                </a:solidFill>
              </a:rPr>
              <a:t>order_date</a:t>
            </a:r>
            <a:r>
              <a:rPr lang="en-NG" i="1" dirty="0">
                <a:solidFill>
                  <a:schemeClr val="tx1">
                    <a:lumMod val="75000"/>
                    <a:lumOff val="25000"/>
                  </a:schemeClr>
                </a:solidFill>
              </a:rPr>
              <a:t> BETWEEN ‘2018-08-01’ AND ‘2018-08-31’;</a:t>
            </a:r>
          </a:p>
          <a:p>
            <a:pPr>
              <a:lnSpc>
                <a:spcPct val="150000"/>
              </a:lnSpc>
            </a:pPr>
            <a:r>
              <a:rPr lang="en-NG" b="1" dirty="0">
                <a:solidFill>
                  <a:srgbClr val="F7881F"/>
                </a:solidFill>
              </a:rPr>
              <a:t>Example Scenario 2: </a:t>
            </a:r>
            <a:r>
              <a:rPr lang="en-NG" dirty="0">
                <a:solidFill>
                  <a:schemeClr val="tx1">
                    <a:lumMod val="75000"/>
                    <a:lumOff val="25000"/>
                  </a:schemeClr>
                </a:solidFill>
              </a:rPr>
              <a:t>Suppose we want </a:t>
            </a:r>
            <a:r>
              <a:rPr lang="en-GB" dirty="0">
                <a:solidFill>
                  <a:schemeClr val="tx1">
                    <a:lumMod val="75000"/>
                    <a:lumOff val="25000"/>
                  </a:schemeClr>
                </a:solidFill>
              </a:rPr>
              <a:t>to </a:t>
            </a:r>
            <a:r>
              <a:rPr lang="en-NG" dirty="0">
                <a:solidFill>
                  <a:schemeClr val="tx1">
                    <a:lumMod val="75000"/>
                    <a:lumOff val="25000"/>
                  </a:schemeClr>
                </a:solidFill>
              </a:rPr>
              <a:t>create a view for the top 10 most ordered products</a:t>
            </a:r>
            <a:endParaRPr lang="en-GB" dirty="0">
              <a:solidFill>
                <a:schemeClr val="tx1">
                  <a:lumMod val="75000"/>
                  <a:lumOff val="25000"/>
                </a:schemeClr>
              </a:solidFill>
            </a:endParaRPr>
          </a:p>
          <a:p>
            <a:pPr>
              <a:lnSpc>
                <a:spcPct val="150000"/>
              </a:lnSpc>
            </a:pPr>
            <a:r>
              <a:rPr lang="en-NG" b="1" i="1" dirty="0">
                <a:solidFill>
                  <a:schemeClr val="tx1">
                    <a:lumMod val="75000"/>
                    <a:lumOff val="25000"/>
                  </a:schemeClr>
                </a:solidFill>
              </a:rPr>
              <a:t>Syntax: </a:t>
            </a:r>
            <a:r>
              <a:rPr lang="en-NG" i="1" dirty="0">
                <a:solidFill>
                  <a:schemeClr val="tx1">
                    <a:lumMod val="75000"/>
                    <a:lumOff val="25000"/>
                  </a:schemeClr>
                </a:solidFill>
              </a:rPr>
              <a:t>CREATE VIEW top10_most_ordered_product AS</a:t>
            </a:r>
            <a:endParaRPr lang="en-NG" b="1" i="1" dirty="0">
              <a:solidFill>
                <a:schemeClr val="tx1">
                  <a:lumMod val="75000"/>
                  <a:lumOff val="25000"/>
                </a:schemeClr>
              </a:solidFill>
            </a:endParaRPr>
          </a:p>
          <a:p>
            <a:pPr>
              <a:lnSpc>
                <a:spcPct val="150000"/>
              </a:lnSpc>
            </a:pPr>
            <a:r>
              <a:rPr lang="en-NG" i="1" dirty="0">
                <a:solidFill>
                  <a:schemeClr val="tx1">
                    <a:lumMod val="75000"/>
                    <a:lumOff val="25000"/>
                  </a:schemeClr>
                </a:solidFill>
              </a:rPr>
              <a:t>	SELECT </a:t>
            </a:r>
            <a:r>
              <a:rPr lang="en-NG" i="1" dirty="0" err="1">
                <a:solidFill>
                  <a:schemeClr val="tx1">
                    <a:lumMod val="75000"/>
                    <a:lumOff val="25000"/>
                  </a:schemeClr>
                </a:solidFill>
              </a:rPr>
              <a:t>p.product_id</a:t>
            </a:r>
            <a:r>
              <a:rPr lang="en-NG" i="1" dirty="0">
                <a:solidFill>
                  <a:schemeClr val="tx1">
                    <a:lumMod val="75000"/>
                    <a:lumOff val="25000"/>
                  </a:schemeClr>
                </a:solidFill>
              </a:rPr>
              <a:t>, </a:t>
            </a:r>
            <a:r>
              <a:rPr lang="en-NG" i="1" dirty="0" err="1">
                <a:solidFill>
                  <a:schemeClr val="tx1">
                    <a:lumMod val="75000"/>
                    <a:lumOff val="25000"/>
                  </a:schemeClr>
                </a:solidFill>
              </a:rPr>
              <a:t>p.product_name</a:t>
            </a:r>
            <a:r>
              <a:rPr lang="en-NG" i="1" dirty="0">
                <a:solidFill>
                  <a:schemeClr val="tx1">
                    <a:lumMod val="75000"/>
                    <a:lumOff val="25000"/>
                  </a:schemeClr>
                </a:solidFill>
              </a:rPr>
              <a:t>, COUNT(</a:t>
            </a:r>
            <a:r>
              <a:rPr lang="en-NG" i="1" dirty="0" err="1">
                <a:solidFill>
                  <a:schemeClr val="tx1">
                    <a:lumMod val="75000"/>
                    <a:lumOff val="25000"/>
                  </a:schemeClr>
                </a:solidFill>
              </a:rPr>
              <a:t>so.order_number</a:t>
            </a:r>
            <a:r>
              <a:rPr lang="en-NG" i="1" dirty="0">
                <a:solidFill>
                  <a:schemeClr val="tx1">
                    <a:lumMod val="75000"/>
                    <a:lumOff val="25000"/>
                  </a:schemeClr>
                </a:solidFill>
              </a:rPr>
              <a:t>) AS orders</a:t>
            </a:r>
          </a:p>
          <a:p>
            <a:pPr>
              <a:lnSpc>
                <a:spcPct val="150000"/>
              </a:lnSpc>
            </a:pPr>
            <a:r>
              <a:rPr lang="en-NG" i="1" dirty="0">
                <a:solidFill>
                  <a:schemeClr val="tx1">
                    <a:lumMod val="75000"/>
                    <a:lumOff val="25000"/>
                  </a:schemeClr>
                </a:solidFill>
              </a:rPr>
              <a:t>	FROM </a:t>
            </a:r>
            <a:r>
              <a:rPr lang="en-NG" i="1" dirty="0" err="1">
                <a:solidFill>
                  <a:schemeClr val="tx1">
                    <a:lumMod val="75000"/>
                    <a:lumOff val="25000"/>
                  </a:schemeClr>
                </a:solidFill>
              </a:rPr>
              <a:t>sales_order</a:t>
            </a:r>
            <a:r>
              <a:rPr lang="en-NG" i="1" dirty="0">
                <a:solidFill>
                  <a:schemeClr val="tx1">
                    <a:lumMod val="75000"/>
                    <a:lumOff val="25000"/>
                  </a:schemeClr>
                </a:solidFill>
              </a:rPr>
              <a:t> so</a:t>
            </a:r>
          </a:p>
          <a:p>
            <a:pPr>
              <a:lnSpc>
                <a:spcPct val="150000"/>
              </a:lnSpc>
            </a:pPr>
            <a:r>
              <a:rPr lang="en-NG" i="1" dirty="0">
                <a:solidFill>
                  <a:schemeClr val="tx1">
                    <a:lumMod val="75000"/>
                    <a:lumOff val="25000"/>
                  </a:schemeClr>
                </a:solidFill>
              </a:rPr>
              <a:t>	INNER JOIN product p ON </a:t>
            </a:r>
            <a:r>
              <a:rPr lang="en-NG" i="1" dirty="0" err="1">
                <a:solidFill>
                  <a:schemeClr val="tx1">
                    <a:lumMod val="75000"/>
                    <a:lumOff val="25000"/>
                  </a:schemeClr>
                </a:solidFill>
              </a:rPr>
              <a:t>p.product_id</a:t>
            </a:r>
            <a:r>
              <a:rPr lang="en-NG" i="1" dirty="0">
                <a:solidFill>
                  <a:schemeClr val="tx1">
                    <a:lumMod val="75000"/>
                    <a:lumOff val="25000"/>
                  </a:schemeClr>
                </a:solidFill>
              </a:rPr>
              <a:t> = </a:t>
            </a:r>
            <a:r>
              <a:rPr lang="en-NG" i="1" dirty="0" err="1">
                <a:solidFill>
                  <a:schemeClr val="tx1">
                    <a:lumMod val="75000"/>
                    <a:lumOff val="25000"/>
                  </a:schemeClr>
                </a:solidFill>
              </a:rPr>
              <a:t>so.product_id</a:t>
            </a:r>
            <a:endParaRPr lang="en-NG" i="1" dirty="0">
              <a:solidFill>
                <a:schemeClr val="tx1">
                  <a:lumMod val="75000"/>
                  <a:lumOff val="25000"/>
                </a:schemeClr>
              </a:solidFill>
            </a:endParaRPr>
          </a:p>
          <a:p>
            <a:pPr>
              <a:lnSpc>
                <a:spcPct val="150000"/>
              </a:lnSpc>
            </a:pPr>
            <a:r>
              <a:rPr lang="en-NG" i="1" dirty="0">
                <a:solidFill>
                  <a:schemeClr val="tx1">
                    <a:lumMod val="75000"/>
                    <a:lumOff val="25000"/>
                  </a:schemeClr>
                </a:solidFill>
              </a:rPr>
              <a:t>	GROUP BY </a:t>
            </a:r>
            <a:r>
              <a:rPr lang="en-NG" i="1" dirty="0" err="1">
                <a:solidFill>
                  <a:schemeClr val="tx1">
                    <a:lumMod val="75000"/>
                    <a:lumOff val="25000"/>
                  </a:schemeClr>
                </a:solidFill>
              </a:rPr>
              <a:t>p.product_id</a:t>
            </a:r>
            <a:r>
              <a:rPr lang="en-NG" i="1" dirty="0">
                <a:solidFill>
                  <a:schemeClr val="tx1">
                    <a:lumMod val="75000"/>
                    <a:lumOff val="25000"/>
                  </a:schemeClr>
                </a:solidFill>
              </a:rPr>
              <a:t>, </a:t>
            </a:r>
            <a:r>
              <a:rPr lang="en-NG" i="1" dirty="0" err="1">
                <a:solidFill>
                  <a:schemeClr val="tx1">
                    <a:lumMod val="75000"/>
                    <a:lumOff val="25000"/>
                  </a:schemeClr>
                </a:solidFill>
              </a:rPr>
              <a:t>p.product_name</a:t>
            </a:r>
            <a:endParaRPr lang="en-NG" i="1" dirty="0">
              <a:solidFill>
                <a:schemeClr val="tx1">
                  <a:lumMod val="75000"/>
                  <a:lumOff val="25000"/>
                </a:schemeClr>
              </a:solidFill>
            </a:endParaRPr>
          </a:p>
          <a:p>
            <a:pPr>
              <a:lnSpc>
                <a:spcPct val="150000"/>
              </a:lnSpc>
            </a:pPr>
            <a:r>
              <a:rPr lang="en-NG" i="1" dirty="0">
                <a:solidFill>
                  <a:schemeClr val="tx1">
                    <a:lumMod val="75000"/>
                    <a:lumOff val="25000"/>
                  </a:schemeClr>
                </a:solidFill>
              </a:rPr>
              <a:t>	ORDER BY orders DESC</a:t>
            </a:r>
          </a:p>
          <a:p>
            <a:pPr>
              <a:lnSpc>
                <a:spcPct val="150000"/>
              </a:lnSpc>
            </a:pPr>
            <a:r>
              <a:rPr lang="en-NG" i="1" dirty="0">
                <a:solidFill>
                  <a:schemeClr val="tx1">
                    <a:lumMod val="75000"/>
                    <a:lumOff val="25000"/>
                  </a:schemeClr>
                </a:solidFill>
              </a:rPr>
              <a:t>	LIMIT 10;</a:t>
            </a:r>
            <a:endParaRPr lang="en-NG" b="1" dirty="0">
              <a:solidFill>
                <a:srgbClr val="F7881F"/>
              </a:solidFill>
            </a:endParaRPr>
          </a:p>
        </p:txBody>
      </p:sp>
    </p:spTree>
    <p:extLst>
      <p:ext uri="{BB962C8B-B14F-4D97-AF65-F5344CB8AC3E}">
        <p14:creationId xmlns:p14="http://schemas.microsoft.com/office/powerpoint/2010/main" val="1399258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D30C-D7F2-184A-8011-2919537F126C}"/>
              </a:ext>
            </a:extLst>
          </p:cNvPr>
          <p:cNvSpPr/>
          <p:nvPr/>
        </p:nvSpPr>
        <p:spPr>
          <a:xfrm flipV="1">
            <a:off x="1" y="-1"/>
            <a:ext cx="7129670" cy="106017"/>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33BE0E-E826-99A2-B535-027965681583}"/>
              </a:ext>
            </a:extLst>
          </p:cNvPr>
          <p:cNvSpPr/>
          <p:nvPr/>
        </p:nvSpPr>
        <p:spPr>
          <a:xfrm>
            <a:off x="5055704" y="6751983"/>
            <a:ext cx="7136296" cy="106017"/>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699A6-E7E3-83D2-FD1A-788EB856FDAF}"/>
              </a:ext>
            </a:extLst>
          </p:cNvPr>
          <p:cNvSpPr/>
          <p:nvPr/>
        </p:nvSpPr>
        <p:spPr>
          <a:xfrm>
            <a:off x="4419602" y="6751982"/>
            <a:ext cx="365760" cy="106018"/>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560D65-18D7-1C35-C437-4C8092798402}"/>
              </a:ext>
            </a:extLst>
          </p:cNvPr>
          <p:cNvSpPr/>
          <p:nvPr/>
        </p:nvSpPr>
        <p:spPr>
          <a:xfrm flipV="1">
            <a:off x="7368211" y="0"/>
            <a:ext cx="365760" cy="106016"/>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08C46D2-F811-1F4F-96C2-0F6FC487E09E}"/>
              </a:ext>
            </a:extLst>
          </p:cNvPr>
          <p:cNvSpPr txBox="1"/>
          <p:nvPr/>
        </p:nvSpPr>
        <p:spPr>
          <a:xfrm>
            <a:off x="374374" y="419297"/>
            <a:ext cx="11443252" cy="6019405"/>
          </a:xfrm>
          <a:prstGeom prst="rect">
            <a:avLst/>
          </a:prstGeom>
          <a:noFill/>
        </p:spPr>
        <p:txBody>
          <a:bodyPr wrap="square">
            <a:spAutoFit/>
          </a:bodyPr>
          <a:lstStyle/>
          <a:p>
            <a:pPr>
              <a:lnSpc>
                <a:spcPct val="150000"/>
              </a:lnSpc>
            </a:pPr>
            <a:r>
              <a:rPr lang="en-US" sz="2000" b="1" dirty="0">
                <a:solidFill>
                  <a:srgbClr val="00CC00"/>
                </a:solidFill>
                <a:uFill>
                  <a:solidFill>
                    <a:srgbClr val="F7881F"/>
                  </a:solidFill>
                </a:uFill>
              </a:rPr>
              <a:t>Important Terms and Definitions</a:t>
            </a:r>
          </a:p>
          <a:p>
            <a:pPr marL="342900" indent="-342900">
              <a:lnSpc>
                <a:spcPct val="200000"/>
              </a:lnSpc>
              <a:buFont typeface="Arial" panose="020B0604020202020204" pitchFamily="34" charset="0"/>
              <a:buChar char="•"/>
            </a:pPr>
            <a:r>
              <a:rPr lang="en-US" b="1" dirty="0">
                <a:solidFill>
                  <a:schemeClr val="tx1">
                    <a:lumMod val="75000"/>
                    <a:lumOff val="25000"/>
                  </a:schemeClr>
                </a:solidFill>
              </a:rPr>
              <a:t>Database:</a:t>
            </a:r>
            <a:r>
              <a:rPr lang="en-US" dirty="0">
                <a:solidFill>
                  <a:schemeClr val="tx1">
                    <a:lumMod val="75000"/>
                    <a:lumOff val="25000"/>
                  </a:schemeClr>
                </a:solidFill>
              </a:rPr>
              <a:t> A database is a structured collection of data organized for efficient storage and retrieval. It can contain multiple tables, views, and other objects.</a:t>
            </a:r>
          </a:p>
          <a:p>
            <a:pPr marL="342900" indent="-342900">
              <a:lnSpc>
                <a:spcPct val="200000"/>
              </a:lnSpc>
              <a:buFont typeface="Arial" panose="020B0604020202020204" pitchFamily="34" charset="0"/>
              <a:buChar char="•"/>
            </a:pPr>
            <a:r>
              <a:rPr lang="en-US" b="1" dirty="0">
                <a:solidFill>
                  <a:schemeClr val="tx1">
                    <a:lumMod val="75000"/>
                    <a:lumOff val="25000"/>
                  </a:schemeClr>
                </a:solidFill>
              </a:rPr>
              <a:t>Table: </a:t>
            </a:r>
            <a:r>
              <a:rPr lang="en-US" dirty="0">
                <a:solidFill>
                  <a:schemeClr val="tx1">
                    <a:lumMod val="75000"/>
                    <a:lumOff val="25000"/>
                  </a:schemeClr>
                </a:solidFill>
              </a:rPr>
              <a:t>In a relational database, a table is a structured set of data organized into rows and columns.</a:t>
            </a:r>
          </a:p>
          <a:p>
            <a:pPr marL="342900" indent="-342900">
              <a:lnSpc>
                <a:spcPct val="200000"/>
              </a:lnSpc>
              <a:buFont typeface="Arial" panose="020B0604020202020204" pitchFamily="34" charset="0"/>
              <a:buChar char="•"/>
            </a:pPr>
            <a:r>
              <a:rPr lang="en-US" b="1" dirty="0">
                <a:solidFill>
                  <a:schemeClr val="tx1">
                    <a:lumMod val="75000"/>
                    <a:lumOff val="25000"/>
                  </a:schemeClr>
                </a:solidFill>
              </a:rPr>
              <a:t>Queries:</a:t>
            </a:r>
            <a:r>
              <a:rPr lang="en-US" dirty="0">
                <a:solidFill>
                  <a:schemeClr val="tx1">
                    <a:lumMod val="75000"/>
                    <a:lumOff val="25000"/>
                  </a:schemeClr>
                </a:solidFill>
              </a:rPr>
              <a:t> Queries are SQL statements used to retrieve, modify, or manipulate data in a database.</a:t>
            </a:r>
          </a:p>
          <a:p>
            <a:pPr marL="342900" indent="-342900">
              <a:lnSpc>
                <a:spcPct val="200000"/>
              </a:lnSpc>
              <a:buFont typeface="Arial" panose="020B0604020202020204" pitchFamily="34" charset="0"/>
              <a:buChar char="•"/>
            </a:pPr>
            <a:r>
              <a:rPr lang="en-US" b="1" dirty="0">
                <a:solidFill>
                  <a:schemeClr val="tx1">
                    <a:lumMod val="75000"/>
                    <a:lumOff val="25000"/>
                  </a:schemeClr>
                </a:solidFill>
              </a:rPr>
              <a:t>Statements:</a:t>
            </a:r>
            <a:r>
              <a:rPr lang="en-US" dirty="0">
                <a:solidFill>
                  <a:schemeClr val="tx1">
                    <a:lumMod val="75000"/>
                    <a:lumOff val="25000"/>
                  </a:schemeClr>
                </a:solidFill>
              </a:rPr>
              <a:t> SQL statements are commands that perform specific tasks. These include SELECT (retrieve data), INSERT (add new data), UPDATE (modify existing data), DELETE (remove data), and others.</a:t>
            </a:r>
          </a:p>
          <a:p>
            <a:pPr marL="342900" indent="-342900">
              <a:lnSpc>
                <a:spcPct val="200000"/>
              </a:lnSpc>
              <a:buFont typeface="Arial" panose="020B0604020202020204" pitchFamily="34" charset="0"/>
              <a:buChar char="•"/>
            </a:pPr>
            <a:r>
              <a:rPr lang="en-US" b="1" dirty="0">
                <a:solidFill>
                  <a:schemeClr val="tx1">
                    <a:lumMod val="75000"/>
                    <a:lumOff val="25000"/>
                  </a:schemeClr>
                </a:solidFill>
              </a:rPr>
              <a:t>ER Diagram </a:t>
            </a:r>
            <a:r>
              <a:rPr lang="en-US" dirty="0">
                <a:solidFill>
                  <a:schemeClr val="tx1">
                    <a:lumMod val="75000"/>
                    <a:lumOff val="25000"/>
                  </a:schemeClr>
                </a:solidFill>
              </a:rPr>
              <a:t>(Entity-Relationship Diagram): ER diagrams are visual representations used to model the structure of a database. They define entities, their attributes, and the relationships between them.</a:t>
            </a:r>
          </a:p>
          <a:p>
            <a:pPr marL="342900" indent="-342900">
              <a:lnSpc>
                <a:spcPct val="200000"/>
              </a:lnSpc>
              <a:buFont typeface="Arial" panose="020B0604020202020204" pitchFamily="34" charset="0"/>
              <a:buChar char="•"/>
            </a:pPr>
            <a:r>
              <a:rPr lang="en-US" b="1" dirty="0">
                <a:solidFill>
                  <a:schemeClr val="tx1">
                    <a:lumMod val="75000"/>
                    <a:lumOff val="25000"/>
                  </a:schemeClr>
                </a:solidFill>
              </a:rPr>
              <a:t>Joins:</a:t>
            </a:r>
            <a:r>
              <a:rPr lang="en-US" dirty="0">
                <a:solidFill>
                  <a:schemeClr val="tx1">
                    <a:lumMod val="75000"/>
                    <a:lumOff val="25000"/>
                  </a:schemeClr>
                </a:solidFill>
              </a:rPr>
              <a:t> Joins are SQL operations used to combine data from two or more tables based on related columns. Common types of joins include INNER JOIN, LEFT JOIN, RIGHT JOIN, and FULL OUTER JOIN. </a:t>
            </a:r>
            <a:endParaRPr lang="en-US" dirty="0">
              <a:solidFill>
                <a:schemeClr val="tx1">
                  <a:lumMod val="75000"/>
                  <a:lumOff val="25000"/>
                </a:schemeClr>
              </a:solidFill>
              <a:uFill>
                <a:solidFill>
                  <a:srgbClr val="F7881F"/>
                </a:solidFill>
              </a:uFill>
            </a:endParaRPr>
          </a:p>
        </p:txBody>
      </p:sp>
    </p:spTree>
    <p:extLst>
      <p:ext uri="{BB962C8B-B14F-4D97-AF65-F5344CB8AC3E}">
        <p14:creationId xmlns:p14="http://schemas.microsoft.com/office/powerpoint/2010/main" val="23705860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D30C-D7F2-184A-8011-2919537F126C}"/>
              </a:ext>
            </a:extLst>
          </p:cNvPr>
          <p:cNvSpPr/>
          <p:nvPr/>
        </p:nvSpPr>
        <p:spPr>
          <a:xfrm flipV="1">
            <a:off x="1" y="0"/>
            <a:ext cx="7129670" cy="152397"/>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33BE0E-E826-99A2-B535-027965681583}"/>
              </a:ext>
            </a:extLst>
          </p:cNvPr>
          <p:cNvSpPr/>
          <p:nvPr/>
        </p:nvSpPr>
        <p:spPr>
          <a:xfrm>
            <a:off x="5055704" y="6705600"/>
            <a:ext cx="7136296" cy="152400"/>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699A6-E7E3-83D2-FD1A-788EB856FDAF}"/>
              </a:ext>
            </a:extLst>
          </p:cNvPr>
          <p:cNvSpPr/>
          <p:nvPr/>
        </p:nvSpPr>
        <p:spPr>
          <a:xfrm>
            <a:off x="4419602" y="6705600"/>
            <a:ext cx="365760" cy="152400"/>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560D65-18D7-1C35-C437-4C8092798402}"/>
              </a:ext>
            </a:extLst>
          </p:cNvPr>
          <p:cNvSpPr/>
          <p:nvPr/>
        </p:nvSpPr>
        <p:spPr>
          <a:xfrm flipV="1">
            <a:off x="7368211" y="0"/>
            <a:ext cx="365760" cy="152396"/>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A1D4B36-9902-4FA6-B9EF-C80A62AE02D2}"/>
              </a:ext>
            </a:extLst>
          </p:cNvPr>
          <p:cNvSpPr txBox="1"/>
          <p:nvPr/>
        </p:nvSpPr>
        <p:spPr>
          <a:xfrm>
            <a:off x="281608" y="152396"/>
            <a:ext cx="11628783" cy="5589351"/>
          </a:xfrm>
          <a:prstGeom prst="rect">
            <a:avLst/>
          </a:prstGeom>
          <a:noFill/>
        </p:spPr>
        <p:txBody>
          <a:bodyPr wrap="square">
            <a:spAutoFit/>
          </a:bodyPr>
          <a:lstStyle/>
          <a:p>
            <a:pPr>
              <a:lnSpc>
                <a:spcPct val="200000"/>
              </a:lnSpc>
            </a:pPr>
            <a:r>
              <a:rPr lang="en-NG" b="1" dirty="0">
                <a:solidFill>
                  <a:srgbClr val="00CC00"/>
                </a:solidFill>
              </a:rPr>
              <a:t>Advanced SQL – Procedures</a:t>
            </a:r>
          </a:p>
          <a:p>
            <a:pPr>
              <a:lnSpc>
                <a:spcPct val="150000"/>
              </a:lnSpc>
            </a:pPr>
            <a:r>
              <a:rPr lang="en-US" dirty="0">
                <a:solidFill>
                  <a:schemeClr val="tx1">
                    <a:lumMod val="75000"/>
                    <a:lumOff val="25000"/>
                  </a:schemeClr>
                </a:solidFill>
              </a:rPr>
              <a:t>A </a:t>
            </a:r>
            <a:r>
              <a:rPr lang="en-US" b="1" dirty="0">
                <a:solidFill>
                  <a:schemeClr val="tx1">
                    <a:lumMod val="75000"/>
                    <a:lumOff val="25000"/>
                  </a:schemeClr>
                </a:solidFill>
              </a:rPr>
              <a:t>procedure</a:t>
            </a:r>
            <a:r>
              <a:rPr lang="en-US" dirty="0">
                <a:solidFill>
                  <a:schemeClr val="tx1">
                    <a:lumMod val="75000"/>
                    <a:lumOff val="25000"/>
                  </a:schemeClr>
                </a:solidFill>
              </a:rPr>
              <a:t> is a stored program that can execute a series of SQL statements and procedural logic. Procedures allow you to simplify and automate complex database operations using SQL and procedural logic.</a:t>
            </a:r>
            <a:endParaRPr lang="en-NG" dirty="0">
              <a:solidFill>
                <a:schemeClr val="tx1">
                  <a:lumMod val="75000"/>
                  <a:lumOff val="25000"/>
                </a:schemeClr>
              </a:solidFill>
            </a:endParaRPr>
          </a:p>
          <a:p>
            <a:pPr>
              <a:lnSpc>
                <a:spcPct val="150000"/>
              </a:lnSpc>
            </a:pPr>
            <a:r>
              <a:rPr lang="en-NG" b="1" dirty="0">
                <a:solidFill>
                  <a:srgbClr val="F7881F"/>
                </a:solidFill>
              </a:rPr>
              <a:t>Example Scenario </a:t>
            </a:r>
            <a:r>
              <a:rPr lang="en-GB" b="1" dirty="0">
                <a:solidFill>
                  <a:srgbClr val="F7881F"/>
                </a:solidFill>
              </a:rPr>
              <a:t>1</a:t>
            </a:r>
            <a:r>
              <a:rPr lang="en-NG" b="1" dirty="0">
                <a:solidFill>
                  <a:srgbClr val="F7881F"/>
                </a:solidFill>
              </a:rPr>
              <a:t>: </a:t>
            </a:r>
            <a:r>
              <a:rPr lang="en-NG" dirty="0">
                <a:solidFill>
                  <a:schemeClr val="tx1">
                    <a:lumMod val="75000"/>
                    <a:lumOff val="25000"/>
                  </a:schemeClr>
                </a:solidFill>
              </a:rPr>
              <a:t>Suppose we want </a:t>
            </a:r>
            <a:r>
              <a:rPr lang="en-GB" dirty="0">
                <a:solidFill>
                  <a:schemeClr val="tx1">
                    <a:lumMod val="75000"/>
                    <a:lumOff val="25000"/>
                  </a:schemeClr>
                </a:solidFill>
              </a:rPr>
              <a:t>to </a:t>
            </a:r>
            <a:r>
              <a:rPr lang="en-NG" dirty="0">
                <a:solidFill>
                  <a:schemeClr val="tx1">
                    <a:lumMod val="75000"/>
                    <a:lumOff val="25000"/>
                  </a:schemeClr>
                </a:solidFill>
              </a:rPr>
              <a:t>create a procedure </a:t>
            </a:r>
            <a:r>
              <a:rPr lang="en-GB" dirty="0">
                <a:solidFill>
                  <a:schemeClr val="tx1">
                    <a:lumMod val="75000"/>
                    <a:lumOff val="25000"/>
                  </a:schemeClr>
                </a:solidFill>
              </a:rPr>
              <a:t>to add new products to the product table</a:t>
            </a:r>
          </a:p>
          <a:p>
            <a:pPr>
              <a:lnSpc>
                <a:spcPct val="150000"/>
              </a:lnSpc>
            </a:pPr>
            <a:r>
              <a:rPr lang="en-NG" b="1" i="1" dirty="0">
                <a:solidFill>
                  <a:schemeClr val="tx1">
                    <a:lumMod val="75000"/>
                    <a:lumOff val="25000"/>
                  </a:schemeClr>
                </a:solidFill>
              </a:rPr>
              <a:t>Syntax: </a:t>
            </a:r>
            <a:r>
              <a:rPr lang="en-US" i="1" dirty="0">
                <a:solidFill>
                  <a:schemeClr val="tx1">
                    <a:lumMod val="75000"/>
                    <a:lumOff val="25000"/>
                  </a:schemeClr>
                </a:solidFill>
              </a:rPr>
              <a:t>CREATE OR REPLACE PROCEDURE </a:t>
            </a:r>
            <a:r>
              <a:rPr lang="en-US" i="1" dirty="0" err="1">
                <a:solidFill>
                  <a:schemeClr val="tx1">
                    <a:lumMod val="75000"/>
                    <a:lumOff val="25000"/>
                  </a:schemeClr>
                </a:solidFill>
              </a:rPr>
              <a:t>insert_new_product</a:t>
            </a:r>
            <a:r>
              <a:rPr lang="en-US" i="1" dirty="0">
                <a:solidFill>
                  <a:schemeClr val="tx1">
                    <a:lumMod val="75000"/>
                    <a:lumOff val="25000"/>
                  </a:schemeClr>
                </a:solidFill>
              </a:rPr>
              <a:t>(</a:t>
            </a:r>
            <a:r>
              <a:rPr lang="en-US" i="1" dirty="0" err="1">
                <a:solidFill>
                  <a:schemeClr val="tx1">
                    <a:lumMod val="75000"/>
                    <a:lumOff val="25000"/>
                  </a:schemeClr>
                </a:solidFill>
              </a:rPr>
              <a:t>n_product_id</a:t>
            </a:r>
            <a:r>
              <a:rPr lang="en-US" i="1" dirty="0">
                <a:solidFill>
                  <a:schemeClr val="tx1">
                    <a:lumMod val="75000"/>
                    <a:lumOff val="25000"/>
                  </a:schemeClr>
                </a:solidFill>
              </a:rPr>
              <a:t> INT, </a:t>
            </a:r>
            <a:r>
              <a:rPr lang="en-US" i="1" dirty="0" err="1">
                <a:solidFill>
                  <a:schemeClr val="tx1">
                    <a:lumMod val="75000"/>
                    <a:lumOff val="25000"/>
                  </a:schemeClr>
                </a:solidFill>
              </a:rPr>
              <a:t>n_product_name</a:t>
            </a:r>
            <a:r>
              <a:rPr lang="en-US" i="1" dirty="0">
                <a:solidFill>
                  <a:schemeClr val="tx1">
                    <a:lumMod val="75000"/>
                    <a:lumOff val="25000"/>
                  </a:schemeClr>
                </a:solidFill>
              </a:rPr>
              <a:t> VARCHAR)</a:t>
            </a:r>
          </a:p>
          <a:p>
            <a:pPr>
              <a:lnSpc>
                <a:spcPct val="150000"/>
              </a:lnSpc>
            </a:pPr>
            <a:r>
              <a:rPr lang="en-US" i="1" dirty="0">
                <a:solidFill>
                  <a:schemeClr val="tx1">
                    <a:lumMod val="75000"/>
                    <a:lumOff val="25000"/>
                  </a:schemeClr>
                </a:solidFill>
              </a:rPr>
              <a:t>	LANGUAGE </a:t>
            </a:r>
            <a:r>
              <a:rPr lang="en-US" i="1" dirty="0" err="1">
                <a:solidFill>
                  <a:schemeClr val="tx1">
                    <a:lumMod val="75000"/>
                    <a:lumOff val="25000"/>
                  </a:schemeClr>
                </a:solidFill>
              </a:rPr>
              <a:t>plpgsql</a:t>
            </a:r>
            <a:endParaRPr lang="en-US" i="1" dirty="0">
              <a:solidFill>
                <a:schemeClr val="tx1">
                  <a:lumMod val="75000"/>
                  <a:lumOff val="25000"/>
                </a:schemeClr>
              </a:solidFill>
            </a:endParaRPr>
          </a:p>
          <a:p>
            <a:pPr>
              <a:lnSpc>
                <a:spcPct val="150000"/>
              </a:lnSpc>
            </a:pPr>
            <a:r>
              <a:rPr lang="en-US" i="1" dirty="0">
                <a:solidFill>
                  <a:schemeClr val="tx1">
                    <a:lumMod val="75000"/>
                    <a:lumOff val="25000"/>
                  </a:schemeClr>
                </a:solidFill>
              </a:rPr>
              <a:t>	AS $$</a:t>
            </a:r>
          </a:p>
          <a:p>
            <a:pPr>
              <a:lnSpc>
                <a:spcPct val="150000"/>
              </a:lnSpc>
            </a:pPr>
            <a:r>
              <a:rPr lang="en-US" i="1" dirty="0">
                <a:solidFill>
                  <a:schemeClr val="tx1">
                    <a:lumMod val="75000"/>
                    <a:lumOff val="25000"/>
                  </a:schemeClr>
                </a:solidFill>
              </a:rPr>
              <a:t>	BEGIN</a:t>
            </a:r>
          </a:p>
          <a:p>
            <a:pPr>
              <a:lnSpc>
                <a:spcPct val="150000"/>
              </a:lnSpc>
            </a:pPr>
            <a:r>
              <a:rPr lang="en-US" i="1" dirty="0">
                <a:solidFill>
                  <a:schemeClr val="tx1">
                    <a:lumMod val="75000"/>
                    <a:lumOff val="25000"/>
                  </a:schemeClr>
                </a:solidFill>
              </a:rPr>
              <a:t>    	INSERT INTO product(</a:t>
            </a:r>
            <a:r>
              <a:rPr lang="en-US" i="1" dirty="0" err="1">
                <a:solidFill>
                  <a:schemeClr val="tx1">
                    <a:lumMod val="75000"/>
                    <a:lumOff val="25000"/>
                  </a:schemeClr>
                </a:solidFill>
              </a:rPr>
              <a:t>product_id</a:t>
            </a:r>
            <a:r>
              <a:rPr lang="en-US" i="1" dirty="0">
                <a:solidFill>
                  <a:schemeClr val="tx1">
                    <a:lumMod val="75000"/>
                    <a:lumOff val="25000"/>
                  </a:schemeClr>
                </a:solidFill>
              </a:rPr>
              <a:t>, </a:t>
            </a:r>
            <a:r>
              <a:rPr lang="en-US" i="1" dirty="0" err="1">
                <a:solidFill>
                  <a:schemeClr val="tx1">
                    <a:lumMod val="75000"/>
                    <a:lumOff val="25000"/>
                  </a:schemeClr>
                </a:solidFill>
              </a:rPr>
              <a:t>product_name</a:t>
            </a:r>
            <a:r>
              <a:rPr lang="en-US" i="1" dirty="0">
                <a:solidFill>
                  <a:schemeClr val="tx1">
                    <a:lumMod val="75000"/>
                    <a:lumOff val="25000"/>
                  </a:schemeClr>
                </a:solidFill>
              </a:rPr>
              <a:t>)</a:t>
            </a:r>
          </a:p>
          <a:p>
            <a:pPr>
              <a:lnSpc>
                <a:spcPct val="150000"/>
              </a:lnSpc>
            </a:pPr>
            <a:r>
              <a:rPr lang="en-US" i="1" dirty="0">
                <a:solidFill>
                  <a:schemeClr val="tx1">
                    <a:lumMod val="75000"/>
                    <a:lumOff val="25000"/>
                  </a:schemeClr>
                </a:solidFill>
              </a:rPr>
              <a:t>	VALUES(</a:t>
            </a:r>
            <a:r>
              <a:rPr lang="en-US" i="1" dirty="0" err="1">
                <a:solidFill>
                  <a:schemeClr val="tx1">
                    <a:lumMod val="75000"/>
                    <a:lumOff val="25000"/>
                  </a:schemeClr>
                </a:solidFill>
              </a:rPr>
              <a:t>n_product_id</a:t>
            </a:r>
            <a:r>
              <a:rPr lang="en-US" i="1" dirty="0">
                <a:solidFill>
                  <a:schemeClr val="tx1">
                    <a:lumMod val="75000"/>
                    <a:lumOff val="25000"/>
                  </a:schemeClr>
                </a:solidFill>
              </a:rPr>
              <a:t>, </a:t>
            </a:r>
            <a:r>
              <a:rPr lang="en-US" i="1" dirty="0" err="1">
                <a:solidFill>
                  <a:schemeClr val="tx1">
                    <a:lumMod val="75000"/>
                    <a:lumOff val="25000"/>
                  </a:schemeClr>
                </a:solidFill>
              </a:rPr>
              <a:t>n_product_name</a:t>
            </a:r>
            <a:r>
              <a:rPr lang="en-US" i="1" dirty="0">
                <a:solidFill>
                  <a:schemeClr val="tx1">
                    <a:lumMod val="75000"/>
                    <a:lumOff val="25000"/>
                  </a:schemeClr>
                </a:solidFill>
              </a:rPr>
              <a:t>);</a:t>
            </a:r>
          </a:p>
          <a:p>
            <a:pPr>
              <a:lnSpc>
                <a:spcPct val="150000"/>
              </a:lnSpc>
            </a:pPr>
            <a:r>
              <a:rPr lang="en-US" i="1" dirty="0">
                <a:solidFill>
                  <a:schemeClr val="tx1">
                    <a:lumMod val="75000"/>
                    <a:lumOff val="25000"/>
                  </a:schemeClr>
                </a:solidFill>
              </a:rPr>
              <a:t>	END;</a:t>
            </a:r>
          </a:p>
          <a:p>
            <a:pPr>
              <a:lnSpc>
                <a:spcPct val="150000"/>
              </a:lnSpc>
            </a:pPr>
            <a:r>
              <a:rPr lang="en-US" i="1" dirty="0">
                <a:solidFill>
                  <a:schemeClr val="tx1">
                    <a:lumMod val="75000"/>
                    <a:lumOff val="25000"/>
                  </a:schemeClr>
                </a:solidFill>
              </a:rPr>
              <a:t>	$$;</a:t>
            </a:r>
          </a:p>
          <a:p>
            <a:pPr>
              <a:lnSpc>
                <a:spcPct val="150000"/>
              </a:lnSpc>
            </a:pPr>
            <a:r>
              <a:rPr lang="en-US" i="1" dirty="0">
                <a:solidFill>
                  <a:schemeClr val="tx1">
                    <a:lumMod val="75000"/>
                    <a:lumOff val="25000"/>
                  </a:schemeClr>
                </a:solidFill>
              </a:rPr>
              <a:t>	CALL </a:t>
            </a:r>
            <a:r>
              <a:rPr lang="en-US" i="1" dirty="0" err="1">
                <a:solidFill>
                  <a:schemeClr val="tx1">
                    <a:lumMod val="75000"/>
                    <a:lumOff val="25000"/>
                  </a:schemeClr>
                </a:solidFill>
              </a:rPr>
              <a:t>insert_new_product</a:t>
            </a:r>
            <a:r>
              <a:rPr lang="en-US" i="1" dirty="0">
                <a:solidFill>
                  <a:schemeClr val="tx1">
                    <a:lumMod val="75000"/>
                    <a:lumOff val="25000"/>
                  </a:schemeClr>
                </a:solidFill>
              </a:rPr>
              <a:t>(48, 'can');</a:t>
            </a:r>
            <a:endParaRPr lang="en-NG" dirty="0">
              <a:solidFill>
                <a:schemeClr val="tx1">
                  <a:lumMod val="75000"/>
                  <a:lumOff val="25000"/>
                </a:schemeClr>
              </a:solidFill>
            </a:endParaRPr>
          </a:p>
        </p:txBody>
      </p:sp>
    </p:spTree>
    <p:extLst>
      <p:ext uri="{BB962C8B-B14F-4D97-AF65-F5344CB8AC3E}">
        <p14:creationId xmlns:p14="http://schemas.microsoft.com/office/powerpoint/2010/main" val="34993568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D30C-D7F2-184A-8011-2919537F126C}"/>
              </a:ext>
            </a:extLst>
          </p:cNvPr>
          <p:cNvSpPr/>
          <p:nvPr/>
        </p:nvSpPr>
        <p:spPr>
          <a:xfrm flipV="1">
            <a:off x="1" y="0"/>
            <a:ext cx="7129670" cy="152397"/>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33BE0E-E826-99A2-B535-027965681583}"/>
              </a:ext>
            </a:extLst>
          </p:cNvPr>
          <p:cNvSpPr/>
          <p:nvPr/>
        </p:nvSpPr>
        <p:spPr>
          <a:xfrm>
            <a:off x="5055704" y="6705600"/>
            <a:ext cx="7136296" cy="152400"/>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699A6-E7E3-83D2-FD1A-788EB856FDAF}"/>
              </a:ext>
            </a:extLst>
          </p:cNvPr>
          <p:cNvSpPr/>
          <p:nvPr/>
        </p:nvSpPr>
        <p:spPr>
          <a:xfrm>
            <a:off x="4419602" y="6705600"/>
            <a:ext cx="365760" cy="152400"/>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560D65-18D7-1C35-C437-4C8092798402}"/>
              </a:ext>
            </a:extLst>
          </p:cNvPr>
          <p:cNvSpPr/>
          <p:nvPr/>
        </p:nvSpPr>
        <p:spPr>
          <a:xfrm flipV="1">
            <a:off x="7368211" y="0"/>
            <a:ext cx="365760" cy="152396"/>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A1D4B36-9902-4FA6-B9EF-C80A62AE02D2}"/>
              </a:ext>
            </a:extLst>
          </p:cNvPr>
          <p:cNvSpPr txBox="1"/>
          <p:nvPr/>
        </p:nvSpPr>
        <p:spPr>
          <a:xfrm>
            <a:off x="281608" y="152396"/>
            <a:ext cx="11628783" cy="5589351"/>
          </a:xfrm>
          <a:prstGeom prst="rect">
            <a:avLst/>
          </a:prstGeom>
          <a:noFill/>
        </p:spPr>
        <p:txBody>
          <a:bodyPr wrap="square">
            <a:spAutoFit/>
          </a:bodyPr>
          <a:lstStyle/>
          <a:p>
            <a:pPr>
              <a:lnSpc>
                <a:spcPct val="200000"/>
              </a:lnSpc>
            </a:pPr>
            <a:r>
              <a:rPr lang="en-NG" b="1" dirty="0">
                <a:solidFill>
                  <a:srgbClr val="00CC00"/>
                </a:solidFill>
              </a:rPr>
              <a:t>Advanced SQL – Procedures</a:t>
            </a:r>
          </a:p>
          <a:p>
            <a:pPr>
              <a:lnSpc>
                <a:spcPct val="150000"/>
              </a:lnSpc>
            </a:pPr>
            <a:r>
              <a:rPr lang="en-NG" b="1" dirty="0">
                <a:solidFill>
                  <a:srgbClr val="F7881F"/>
                </a:solidFill>
              </a:rPr>
              <a:t>Example Scenario 2: </a:t>
            </a:r>
            <a:r>
              <a:rPr lang="en-NG" dirty="0">
                <a:solidFill>
                  <a:schemeClr val="tx1">
                    <a:lumMod val="75000"/>
                    <a:lumOff val="25000"/>
                  </a:schemeClr>
                </a:solidFill>
              </a:rPr>
              <a:t>Suppose we want </a:t>
            </a:r>
            <a:r>
              <a:rPr lang="en-GB" dirty="0">
                <a:solidFill>
                  <a:schemeClr val="tx1">
                    <a:lumMod val="75000"/>
                    <a:lumOff val="25000"/>
                  </a:schemeClr>
                </a:solidFill>
              </a:rPr>
              <a:t>to </a:t>
            </a:r>
            <a:r>
              <a:rPr lang="en-NG" dirty="0">
                <a:solidFill>
                  <a:schemeClr val="tx1">
                    <a:lumMod val="75000"/>
                    <a:lumOff val="25000"/>
                  </a:schemeClr>
                </a:solidFill>
              </a:rPr>
              <a:t>create a procedure that updates the unit price of an order based on its order number</a:t>
            </a:r>
            <a:endParaRPr lang="en-GB" dirty="0">
              <a:solidFill>
                <a:schemeClr val="tx1">
                  <a:lumMod val="75000"/>
                  <a:lumOff val="25000"/>
                </a:schemeClr>
              </a:solidFill>
            </a:endParaRPr>
          </a:p>
          <a:p>
            <a:pPr>
              <a:lnSpc>
                <a:spcPct val="150000"/>
              </a:lnSpc>
            </a:pPr>
            <a:r>
              <a:rPr lang="en-NG" b="1" i="1" dirty="0">
                <a:solidFill>
                  <a:schemeClr val="tx1">
                    <a:lumMod val="75000"/>
                    <a:lumOff val="25000"/>
                  </a:schemeClr>
                </a:solidFill>
              </a:rPr>
              <a:t>Syntax: </a:t>
            </a:r>
            <a:r>
              <a:rPr lang="en-US" i="1" dirty="0">
                <a:solidFill>
                  <a:schemeClr val="tx1">
                    <a:lumMod val="75000"/>
                    <a:lumOff val="25000"/>
                  </a:schemeClr>
                </a:solidFill>
              </a:rPr>
              <a:t>CREATE OR REPLACE PROCEDURE </a:t>
            </a:r>
            <a:r>
              <a:rPr lang="en-US" i="1" dirty="0" err="1">
                <a:solidFill>
                  <a:schemeClr val="tx1">
                    <a:lumMod val="75000"/>
                    <a:lumOff val="25000"/>
                  </a:schemeClr>
                </a:solidFill>
              </a:rPr>
              <a:t>update_unit_price</a:t>
            </a:r>
            <a:r>
              <a:rPr lang="en-US" i="1" dirty="0">
                <a:solidFill>
                  <a:schemeClr val="tx1">
                    <a:lumMod val="75000"/>
                    <a:lumOff val="25000"/>
                  </a:schemeClr>
                </a:solidFill>
              </a:rPr>
              <a:t>(</a:t>
            </a:r>
            <a:r>
              <a:rPr lang="en-US" i="1" dirty="0" err="1">
                <a:solidFill>
                  <a:schemeClr val="tx1">
                    <a:lumMod val="75000"/>
                    <a:lumOff val="25000"/>
                  </a:schemeClr>
                </a:solidFill>
              </a:rPr>
              <a:t>order_num</a:t>
            </a:r>
            <a:r>
              <a:rPr lang="en-US" i="1" dirty="0">
                <a:solidFill>
                  <a:schemeClr val="tx1">
                    <a:lumMod val="75000"/>
                    <a:lumOff val="25000"/>
                  </a:schemeClr>
                </a:solidFill>
              </a:rPr>
              <a:t> VARCHAR, </a:t>
            </a:r>
            <a:r>
              <a:rPr lang="en-US" i="1" dirty="0" err="1">
                <a:solidFill>
                  <a:schemeClr val="tx1">
                    <a:lumMod val="75000"/>
                    <a:lumOff val="25000"/>
                  </a:schemeClr>
                </a:solidFill>
              </a:rPr>
              <a:t>new_price</a:t>
            </a:r>
            <a:r>
              <a:rPr lang="en-US" i="1" dirty="0">
                <a:solidFill>
                  <a:schemeClr val="tx1">
                    <a:lumMod val="75000"/>
                    <a:lumOff val="25000"/>
                  </a:schemeClr>
                </a:solidFill>
              </a:rPr>
              <a:t> DECIMAL)</a:t>
            </a:r>
          </a:p>
          <a:p>
            <a:pPr>
              <a:lnSpc>
                <a:spcPct val="150000"/>
              </a:lnSpc>
            </a:pPr>
            <a:r>
              <a:rPr lang="en-NG" i="1" dirty="0">
                <a:solidFill>
                  <a:schemeClr val="tx1">
                    <a:lumMod val="75000"/>
                    <a:lumOff val="25000"/>
                  </a:schemeClr>
                </a:solidFill>
              </a:rPr>
              <a:t>	</a:t>
            </a:r>
            <a:r>
              <a:rPr lang="en-US" i="1" dirty="0">
                <a:solidFill>
                  <a:schemeClr val="tx1">
                    <a:lumMod val="75000"/>
                    <a:lumOff val="25000"/>
                  </a:schemeClr>
                </a:solidFill>
              </a:rPr>
              <a:t>LANGUAGE </a:t>
            </a:r>
            <a:r>
              <a:rPr lang="en-US" i="1" dirty="0" err="1">
                <a:solidFill>
                  <a:schemeClr val="tx1">
                    <a:lumMod val="75000"/>
                    <a:lumOff val="25000"/>
                  </a:schemeClr>
                </a:solidFill>
              </a:rPr>
              <a:t>plpgsql</a:t>
            </a:r>
            <a:endParaRPr lang="en-US" i="1" dirty="0">
              <a:solidFill>
                <a:schemeClr val="tx1">
                  <a:lumMod val="75000"/>
                  <a:lumOff val="25000"/>
                </a:schemeClr>
              </a:solidFill>
            </a:endParaRPr>
          </a:p>
          <a:p>
            <a:pPr>
              <a:lnSpc>
                <a:spcPct val="150000"/>
              </a:lnSpc>
            </a:pPr>
            <a:r>
              <a:rPr lang="en-NG" i="1" dirty="0">
                <a:solidFill>
                  <a:schemeClr val="tx1">
                    <a:lumMod val="75000"/>
                    <a:lumOff val="25000"/>
                  </a:schemeClr>
                </a:solidFill>
              </a:rPr>
              <a:t>	</a:t>
            </a:r>
            <a:r>
              <a:rPr lang="en-US" i="1" dirty="0">
                <a:solidFill>
                  <a:schemeClr val="tx1">
                    <a:lumMod val="75000"/>
                    <a:lumOff val="25000"/>
                  </a:schemeClr>
                </a:solidFill>
              </a:rPr>
              <a:t>AS $$</a:t>
            </a:r>
          </a:p>
          <a:p>
            <a:pPr>
              <a:lnSpc>
                <a:spcPct val="150000"/>
              </a:lnSpc>
            </a:pPr>
            <a:r>
              <a:rPr lang="en-NG" i="1" dirty="0">
                <a:solidFill>
                  <a:schemeClr val="tx1">
                    <a:lumMod val="75000"/>
                    <a:lumOff val="25000"/>
                  </a:schemeClr>
                </a:solidFill>
              </a:rPr>
              <a:t>	</a:t>
            </a:r>
            <a:r>
              <a:rPr lang="en-US" i="1" dirty="0">
                <a:solidFill>
                  <a:schemeClr val="tx1">
                    <a:lumMod val="75000"/>
                    <a:lumOff val="25000"/>
                  </a:schemeClr>
                </a:solidFill>
              </a:rPr>
              <a:t>BEGIN</a:t>
            </a:r>
          </a:p>
          <a:p>
            <a:pPr>
              <a:lnSpc>
                <a:spcPct val="150000"/>
              </a:lnSpc>
            </a:pPr>
            <a:r>
              <a:rPr lang="en-US" i="1" dirty="0">
                <a:solidFill>
                  <a:schemeClr val="tx1">
                    <a:lumMod val="75000"/>
                    <a:lumOff val="25000"/>
                  </a:schemeClr>
                </a:solidFill>
              </a:rPr>
              <a:t>    </a:t>
            </a:r>
            <a:r>
              <a:rPr lang="en-NG" i="1" dirty="0">
                <a:solidFill>
                  <a:schemeClr val="tx1">
                    <a:lumMod val="75000"/>
                    <a:lumOff val="25000"/>
                  </a:schemeClr>
                </a:solidFill>
              </a:rPr>
              <a:t>	</a:t>
            </a:r>
            <a:r>
              <a:rPr lang="en-US" i="1" dirty="0">
                <a:solidFill>
                  <a:schemeClr val="tx1">
                    <a:lumMod val="75000"/>
                    <a:lumOff val="25000"/>
                  </a:schemeClr>
                </a:solidFill>
              </a:rPr>
              <a:t>UPDATE </a:t>
            </a:r>
            <a:r>
              <a:rPr lang="en-US" i="1" dirty="0" err="1">
                <a:solidFill>
                  <a:schemeClr val="tx1">
                    <a:lumMod val="75000"/>
                    <a:lumOff val="25000"/>
                  </a:schemeClr>
                </a:solidFill>
              </a:rPr>
              <a:t>sales_order</a:t>
            </a:r>
            <a:endParaRPr lang="en-US" i="1" dirty="0">
              <a:solidFill>
                <a:schemeClr val="tx1">
                  <a:lumMod val="75000"/>
                  <a:lumOff val="25000"/>
                </a:schemeClr>
              </a:solidFill>
            </a:endParaRPr>
          </a:p>
          <a:p>
            <a:pPr>
              <a:lnSpc>
                <a:spcPct val="150000"/>
              </a:lnSpc>
            </a:pPr>
            <a:r>
              <a:rPr lang="en-US" i="1" dirty="0">
                <a:solidFill>
                  <a:schemeClr val="tx1">
                    <a:lumMod val="75000"/>
                    <a:lumOff val="25000"/>
                  </a:schemeClr>
                </a:solidFill>
              </a:rPr>
              <a:t>    </a:t>
            </a:r>
            <a:r>
              <a:rPr lang="en-NG" i="1" dirty="0">
                <a:solidFill>
                  <a:schemeClr val="tx1">
                    <a:lumMod val="75000"/>
                    <a:lumOff val="25000"/>
                  </a:schemeClr>
                </a:solidFill>
              </a:rPr>
              <a:t>	</a:t>
            </a:r>
            <a:r>
              <a:rPr lang="en-US" i="1" dirty="0">
                <a:solidFill>
                  <a:schemeClr val="tx1">
                    <a:lumMod val="75000"/>
                    <a:lumOff val="25000"/>
                  </a:schemeClr>
                </a:solidFill>
              </a:rPr>
              <a:t>SET </a:t>
            </a:r>
            <a:r>
              <a:rPr lang="en-US" i="1" dirty="0" err="1">
                <a:solidFill>
                  <a:schemeClr val="tx1">
                    <a:lumMod val="75000"/>
                    <a:lumOff val="25000"/>
                  </a:schemeClr>
                </a:solidFill>
              </a:rPr>
              <a:t>unit_price</a:t>
            </a:r>
            <a:r>
              <a:rPr lang="en-US" i="1" dirty="0">
                <a:solidFill>
                  <a:schemeClr val="tx1">
                    <a:lumMod val="75000"/>
                    <a:lumOff val="25000"/>
                  </a:schemeClr>
                </a:solidFill>
              </a:rPr>
              <a:t> = </a:t>
            </a:r>
            <a:r>
              <a:rPr lang="en-US" i="1" dirty="0" err="1">
                <a:solidFill>
                  <a:schemeClr val="tx1">
                    <a:lumMod val="75000"/>
                    <a:lumOff val="25000"/>
                  </a:schemeClr>
                </a:solidFill>
              </a:rPr>
              <a:t>new_price</a:t>
            </a:r>
            <a:endParaRPr lang="en-US" i="1" dirty="0">
              <a:solidFill>
                <a:schemeClr val="tx1">
                  <a:lumMod val="75000"/>
                  <a:lumOff val="25000"/>
                </a:schemeClr>
              </a:solidFill>
            </a:endParaRPr>
          </a:p>
          <a:p>
            <a:pPr>
              <a:lnSpc>
                <a:spcPct val="150000"/>
              </a:lnSpc>
            </a:pPr>
            <a:r>
              <a:rPr lang="en-US" i="1" dirty="0">
                <a:solidFill>
                  <a:schemeClr val="tx1">
                    <a:lumMod val="75000"/>
                    <a:lumOff val="25000"/>
                  </a:schemeClr>
                </a:solidFill>
              </a:rPr>
              <a:t>    </a:t>
            </a:r>
            <a:r>
              <a:rPr lang="en-NG" i="1" dirty="0">
                <a:solidFill>
                  <a:schemeClr val="tx1">
                    <a:lumMod val="75000"/>
                    <a:lumOff val="25000"/>
                  </a:schemeClr>
                </a:solidFill>
              </a:rPr>
              <a:t>	</a:t>
            </a:r>
            <a:r>
              <a:rPr lang="en-US" i="1" dirty="0">
                <a:solidFill>
                  <a:schemeClr val="tx1">
                    <a:lumMod val="75000"/>
                    <a:lumOff val="25000"/>
                  </a:schemeClr>
                </a:solidFill>
              </a:rPr>
              <a:t>WHERE </a:t>
            </a:r>
            <a:r>
              <a:rPr lang="en-US" i="1" dirty="0" err="1">
                <a:solidFill>
                  <a:schemeClr val="tx1">
                    <a:lumMod val="75000"/>
                    <a:lumOff val="25000"/>
                  </a:schemeClr>
                </a:solidFill>
              </a:rPr>
              <a:t>order_number</a:t>
            </a:r>
            <a:r>
              <a:rPr lang="en-US" i="1" dirty="0">
                <a:solidFill>
                  <a:schemeClr val="tx1">
                    <a:lumMod val="75000"/>
                    <a:lumOff val="25000"/>
                  </a:schemeClr>
                </a:solidFill>
              </a:rPr>
              <a:t> = </a:t>
            </a:r>
            <a:r>
              <a:rPr lang="en-US" i="1" dirty="0" err="1">
                <a:solidFill>
                  <a:schemeClr val="tx1">
                    <a:lumMod val="75000"/>
                    <a:lumOff val="25000"/>
                  </a:schemeClr>
                </a:solidFill>
              </a:rPr>
              <a:t>order_num</a:t>
            </a:r>
            <a:r>
              <a:rPr lang="en-US" i="1" dirty="0">
                <a:solidFill>
                  <a:schemeClr val="tx1">
                    <a:lumMod val="75000"/>
                    <a:lumOff val="25000"/>
                  </a:schemeClr>
                </a:solidFill>
              </a:rPr>
              <a:t>;</a:t>
            </a:r>
          </a:p>
          <a:p>
            <a:pPr>
              <a:lnSpc>
                <a:spcPct val="150000"/>
              </a:lnSpc>
            </a:pPr>
            <a:r>
              <a:rPr lang="en-NG" i="1" dirty="0">
                <a:solidFill>
                  <a:schemeClr val="tx1">
                    <a:lumMod val="75000"/>
                    <a:lumOff val="25000"/>
                  </a:schemeClr>
                </a:solidFill>
              </a:rPr>
              <a:t>	</a:t>
            </a:r>
            <a:r>
              <a:rPr lang="en-US" i="1" dirty="0">
                <a:solidFill>
                  <a:schemeClr val="tx1">
                    <a:lumMod val="75000"/>
                    <a:lumOff val="25000"/>
                  </a:schemeClr>
                </a:solidFill>
              </a:rPr>
              <a:t>END;</a:t>
            </a:r>
          </a:p>
          <a:p>
            <a:pPr>
              <a:lnSpc>
                <a:spcPct val="150000"/>
              </a:lnSpc>
            </a:pPr>
            <a:r>
              <a:rPr lang="en-NG" i="1" dirty="0">
                <a:solidFill>
                  <a:schemeClr val="tx1">
                    <a:lumMod val="75000"/>
                    <a:lumOff val="25000"/>
                  </a:schemeClr>
                </a:solidFill>
              </a:rPr>
              <a:t>	</a:t>
            </a:r>
            <a:r>
              <a:rPr lang="en-US" i="1" dirty="0">
                <a:solidFill>
                  <a:schemeClr val="tx1">
                    <a:lumMod val="75000"/>
                    <a:lumOff val="25000"/>
                  </a:schemeClr>
                </a:solidFill>
              </a:rPr>
              <a:t>$$;</a:t>
            </a:r>
          </a:p>
          <a:p>
            <a:pPr>
              <a:lnSpc>
                <a:spcPct val="150000"/>
              </a:lnSpc>
            </a:pPr>
            <a:r>
              <a:rPr lang="en-NG" i="1" dirty="0">
                <a:solidFill>
                  <a:schemeClr val="tx1">
                    <a:lumMod val="75000"/>
                    <a:lumOff val="25000"/>
                  </a:schemeClr>
                </a:solidFill>
              </a:rPr>
              <a:t>	</a:t>
            </a:r>
            <a:r>
              <a:rPr lang="en-US" i="1" dirty="0">
                <a:solidFill>
                  <a:schemeClr val="tx1">
                    <a:lumMod val="75000"/>
                    <a:lumOff val="25000"/>
                  </a:schemeClr>
                </a:solidFill>
              </a:rPr>
              <a:t>CALL </a:t>
            </a:r>
            <a:r>
              <a:rPr lang="en-US" i="1" dirty="0" err="1">
                <a:solidFill>
                  <a:schemeClr val="tx1">
                    <a:lumMod val="75000"/>
                    <a:lumOff val="25000"/>
                  </a:schemeClr>
                </a:solidFill>
              </a:rPr>
              <a:t>update_unit_price</a:t>
            </a:r>
            <a:r>
              <a:rPr lang="en-US" i="1" dirty="0">
                <a:solidFill>
                  <a:schemeClr val="tx1">
                    <a:lumMod val="75000"/>
                    <a:lumOff val="25000"/>
                  </a:schemeClr>
                </a:solidFill>
              </a:rPr>
              <a:t>('SO - 000211', 2500.00);</a:t>
            </a:r>
            <a:endParaRPr lang="en-NG" dirty="0">
              <a:solidFill>
                <a:schemeClr val="tx1">
                  <a:lumMod val="75000"/>
                  <a:lumOff val="25000"/>
                </a:schemeClr>
              </a:solidFill>
            </a:endParaRPr>
          </a:p>
        </p:txBody>
      </p:sp>
    </p:spTree>
    <p:extLst>
      <p:ext uri="{BB962C8B-B14F-4D97-AF65-F5344CB8AC3E}">
        <p14:creationId xmlns:p14="http://schemas.microsoft.com/office/powerpoint/2010/main" val="21150727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D30C-D7F2-184A-8011-2919537F126C}"/>
              </a:ext>
            </a:extLst>
          </p:cNvPr>
          <p:cNvSpPr/>
          <p:nvPr/>
        </p:nvSpPr>
        <p:spPr>
          <a:xfrm flipV="1">
            <a:off x="1" y="0"/>
            <a:ext cx="7129670" cy="152397"/>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33BE0E-E826-99A2-B535-027965681583}"/>
              </a:ext>
            </a:extLst>
          </p:cNvPr>
          <p:cNvSpPr/>
          <p:nvPr/>
        </p:nvSpPr>
        <p:spPr>
          <a:xfrm>
            <a:off x="5055704" y="6705600"/>
            <a:ext cx="7136296" cy="152400"/>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699A6-E7E3-83D2-FD1A-788EB856FDAF}"/>
              </a:ext>
            </a:extLst>
          </p:cNvPr>
          <p:cNvSpPr/>
          <p:nvPr/>
        </p:nvSpPr>
        <p:spPr>
          <a:xfrm>
            <a:off x="4419602" y="6705600"/>
            <a:ext cx="365760" cy="152400"/>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560D65-18D7-1C35-C437-4C8092798402}"/>
              </a:ext>
            </a:extLst>
          </p:cNvPr>
          <p:cNvSpPr/>
          <p:nvPr/>
        </p:nvSpPr>
        <p:spPr>
          <a:xfrm flipV="1">
            <a:off x="7368211" y="0"/>
            <a:ext cx="365760" cy="152396"/>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A1D4B36-9902-4FA6-B9EF-C80A62AE02D2}"/>
              </a:ext>
            </a:extLst>
          </p:cNvPr>
          <p:cNvSpPr txBox="1"/>
          <p:nvPr/>
        </p:nvSpPr>
        <p:spPr>
          <a:xfrm>
            <a:off x="281608" y="152396"/>
            <a:ext cx="11628783" cy="6655925"/>
          </a:xfrm>
          <a:prstGeom prst="rect">
            <a:avLst/>
          </a:prstGeom>
          <a:noFill/>
        </p:spPr>
        <p:txBody>
          <a:bodyPr wrap="square">
            <a:spAutoFit/>
          </a:bodyPr>
          <a:lstStyle/>
          <a:p>
            <a:pPr>
              <a:lnSpc>
                <a:spcPct val="200000"/>
              </a:lnSpc>
            </a:pPr>
            <a:r>
              <a:rPr lang="en-NG" b="1" dirty="0">
                <a:solidFill>
                  <a:srgbClr val="00CC00"/>
                </a:solidFill>
              </a:rPr>
              <a:t>Advanced SQL – </a:t>
            </a:r>
            <a:r>
              <a:rPr lang="en-GB" b="1" dirty="0">
                <a:solidFill>
                  <a:srgbClr val="00CC00"/>
                </a:solidFill>
              </a:rPr>
              <a:t>Functions</a:t>
            </a:r>
          </a:p>
          <a:p>
            <a:pPr>
              <a:lnSpc>
                <a:spcPct val="150000"/>
              </a:lnSpc>
            </a:pPr>
            <a:r>
              <a:rPr lang="en-US" dirty="0">
                <a:solidFill>
                  <a:schemeClr val="tx1">
                    <a:lumMod val="75000"/>
                    <a:lumOff val="25000"/>
                  </a:schemeClr>
                </a:solidFill>
              </a:rPr>
              <a:t>A </a:t>
            </a:r>
            <a:r>
              <a:rPr lang="en-US" b="1" dirty="0">
                <a:solidFill>
                  <a:schemeClr val="tx1">
                    <a:lumMod val="75000"/>
                    <a:lumOff val="25000"/>
                  </a:schemeClr>
                </a:solidFill>
              </a:rPr>
              <a:t>function</a:t>
            </a:r>
            <a:r>
              <a:rPr lang="en-US" dirty="0">
                <a:solidFill>
                  <a:schemeClr val="tx1">
                    <a:lumMod val="75000"/>
                    <a:lumOff val="25000"/>
                  </a:schemeClr>
                </a:solidFill>
              </a:rPr>
              <a:t> is a stored program that can return a single value or a result set. Functions simplify SQL queries that can be reused throughout your database applications.</a:t>
            </a:r>
            <a:endParaRPr lang="en-NG" dirty="0">
              <a:solidFill>
                <a:schemeClr val="tx1">
                  <a:lumMod val="75000"/>
                  <a:lumOff val="25000"/>
                </a:schemeClr>
              </a:solidFill>
            </a:endParaRPr>
          </a:p>
          <a:p>
            <a:pPr>
              <a:lnSpc>
                <a:spcPct val="150000"/>
              </a:lnSpc>
            </a:pPr>
            <a:r>
              <a:rPr lang="en-NG" sz="1600" b="1" dirty="0">
                <a:solidFill>
                  <a:srgbClr val="F7881F"/>
                </a:solidFill>
              </a:rPr>
              <a:t>Example Scenario </a:t>
            </a:r>
            <a:r>
              <a:rPr lang="en-GB" sz="1600" b="1" dirty="0">
                <a:solidFill>
                  <a:srgbClr val="F7881F"/>
                </a:solidFill>
              </a:rPr>
              <a:t>1</a:t>
            </a:r>
            <a:r>
              <a:rPr lang="en-NG" sz="1600" b="1" dirty="0">
                <a:solidFill>
                  <a:srgbClr val="F7881F"/>
                </a:solidFill>
              </a:rPr>
              <a:t>: </a:t>
            </a:r>
            <a:r>
              <a:rPr lang="en-NG" sz="1600" dirty="0">
                <a:solidFill>
                  <a:schemeClr val="tx1">
                    <a:lumMod val="75000"/>
                    <a:lumOff val="25000"/>
                  </a:schemeClr>
                </a:solidFill>
              </a:rPr>
              <a:t>Suppose we want </a:t>
            </a:r>
            <a:r>
              <a:rPr lang="en-GB" sz="1600" dirty="0">
                <a:solidFill>
                  <a:schemeClr val="tx1">
                    <a:lumMod val="75000"/>
                    <a:lumOff val="25000"/>
                  </a:schemeClr>
                </a:solidFill>
              </a:rPr>
              <a:t>to </a:t>
            </a:r>
            <a:r>
              <a:rPr lang="en-NG" sz="1600" dirty="0">
                <a:solidFill>
                  <a:schemeClr val="tx1">
                    <a:lumMod val="75000"/>
                    <a:lumOff val="25000"/>
                  </a:schemeClr>
                </a:solidFill>
              </a:rPr>
              <a:t>create a </a:t>
            </a:r>
            <a:r>
              <a:rPr lang="en-GB" sz="1600" dirty="0">
                <a:solidFill>
                  <a:schemeClr val="tx1">
                    <a:lumMod val="75000"/>
                    <a:lumOff val="25000"/>
                  </a:schemeClr>
                </a:solidFill>
              </a:rPr>
              <a:t>function to calculate the total amount spent on an order</a:t>
            </a:r>
          </a:p>
          <a:p>
            <a:pPr>
              <a:lnSpc>
                <a:spcPct val="150000"/>
              </a:lnSpc>
            </a:pPr>
            <a:r>
              <a:rPr lang="en-NG" b="1" i="1" dirty="0">
                <a:solidFill>
                  <a:schemeClr val="tx1">
                    <a:lumMod val="75000"/>
                    <a:lumOff val="25000"/>
                  </a:schemeClr>
                </a:solidFill>
              </a:rPr>
              <a:t>Syntax: </a:t>
            </a:r>
            <a:r>
              <a:rPr lang="en-US" sz="1600" i="1" dirty="0">
                <a:solidFill>
                  <a:schemeClr val="tx1">
                    <a:lumMod val="75000"/>
                    <a:lumOff val="25000"/>
                  </a:schemeClr>
                </a:solidFill>
              </a:rPr>
              <a:t>CREATE FUNCTION </a:t>
            </a:r>
            <a:r>
              <a:rPr lang="en-US" sz="1600" i="1" dirty="0" err="1">
                <a:solidFill>
                  <a:schemeClr val="tx1">
                    <a:lumMod val="75000"/>
                    <a:lumOff val="25000"/>
                  </a:schemeClr>
                </a:solidFill>
              </a:rPr>
              <a:t>total_sales_orderN</a:t>
            </a:r>
            <a:r>
              <a:rPr lang="en-US" sz="1600" i="1" dirty="0">
                <a:solidFill>
                  <a:schemeClr val="tx1">
                    <a:lumMod val="75000"/>
                    <a:lumOff val="25000"/>
                  </a:schemeClr>
                </a:solidFill>
              </a:rPr>
              <a:t>(</a:t>
            </a:r>
            <a:r>
              <a:rPr lang="en-US" sz="1600" i="1" dirty="0" err="1">
                <a:solidFill>
                  <a:schemeClr val="tx1">
                    <a:lumMod val="75000"/>
                    <a:lumOff val="25000"/>
                  </a:schemeClr>
                </a:solidFill>
              </a:rPr>
              <a:t>f_order_number</a:t>
            </a:r>
            <a:r>
              <a:rPr lang="en-US" sz="1600" i="1" dirty="0">
                <a:solidFill>
                  <a:schemeClr val="tx1">
                    <a:lumMod val="75000"/>
                    <a:lumOff val="25000"/>
                  </a:schemeClr>
                </a:solidFill>
              </a:rPr>
              <a:t> VARCHAR)</a:t>
            </a:r>
          </a:p>
          <a:p>
            <a:pPr>
              <a:lnSpc>
                <a:spcPct val="150000"/>
              </a:lnSpc>
            </a:pPr>
            <a:r>
              <a:rPr lang="en-US" sz="1600" i="1" dirty="0">
                <a:solidFill>
                  <a:schemeClr val="tx1">
                    <a:lumMod val="75000"/>
                    <a:lumOff val="25000"/>
                  </a:schemeClr>
                </a:solidFill>
              </a:rPr>
              <a:t>	RETURNS DECIMAL</a:t>
            </a:r>
          </a:p>
          <a:p>
            <a:pPr>
              <a:lnSpc>
                <a:spcPct val="150000"/>
              </a:lnSpc>
            </a:pPr>
            <a:r>
              <a:rPr lang="en-US" sz="1600" i="1" dirty="0">
                <a:solidFill>
                  <a:schemeClr val="tx1">
                    <a:lumMod val="75000"/>
                    <a:lumOff val="25000"/>
                  </a:schemeClr>
                </a:solidFill>
              </a:rPr>
              <a:t>	LANGUAGE </a:t>
            </a:r>
            <a:r>
              <a:rPr lang="en-US" sz="1600" i="1" dirty="0" err="1">
                <a:solidFill>
                  <a:schemeClr val="tx1">
                    <a:lumMod val="75000"/>
                    <a:lumOff val="25000"/>
                  </a:schemeClr>
                </a:solidFill>
              </a:rPr>
              <a:t>plpgsql</a:t>
            </a:r>
            <a:endParaRPr lang="en-US" sz="1600" i="1" dirty="0">
              <a:solidFill>
                <a:schemeClr val="tx1">
                  <a:lumMod val="75000"/>
                  <a:lumOff val="25000"/>
                </a:schemeClr>
              </a:solidFill>
            </a:endParaRPr>
          </a:p>
          <a:p>
            <a:pPr>
              <a:lnSpc>
                <a:spcPct val="150000"/>
              </a:lnSpc>
            </a:pPr>
            <a:r>
              <a:rPr lang="en-US" sz="1600" i="1" dirty="0">
                <a:solidFill>
                  <a:schemeClr val="tx1">
                    <a:lumMod val="75000"/>
                    <a:lumOff val="25000"/>
                  </a:schemeClr>
                </a:solidFill>
              </a:rPr>
              <a:t>	AS $$</a:t>
            </a:r>
          </a:p>
          <a:p>
            <a:pPr>
              <a:lnSpc>
                <a:spcPct val="150000"/>
              </a:lnSpc>
            </a:pPr>
            <a:r>
              <a:rPr lang="en-US" sz="1600" i="1" dirty="0">
                <a:solidFill>
                  <a:schemeClr val="tx1">
                    <a:lumMod val="75000"/>
                    <a:lumOff val="25000"/>
                  </a:schemeClr>
                </a:solidFill>
              </a:rPr>
              <a:t>	DECLARE total DECIMAL;</a:t>
            </a:r>
          </a:p>
          <a:p>
            <a:pPr>
              <a:lnSpc>
                <a:spcPct val="150000"/>
              </a:lnSpc>
            </a:pPr>
            <a:r>
              <a:rPr lang="en-US" sz="1600" i="1" dirty="0">
                <a:solidFill>
                  <a:schemeClr val="tx1">
                    <a:lumMod val="75000"/>
                    <a:lumOff val="25000"/>
                  </a:schemeClr>
                </a:solidFill>
              </a:rPr>
              <a:t>	BEGIN</a:t>
            </a:r>
          </a:p>
          <a:p>
            <a:pPr>
              <a:lnSpc>
                <a:spcPct val="150000"/>
              </a:lnSpc>
            </a:pPr>
            <a:r>
              <a:rPr lang="en-US" sz="1600" i="1" dirty="0">
                <a:solidFill>
                  <a:schemeClr val="tx1">
                    <a:lumMod val="75000"/>
                    <a:lumOff val="25000"/>
                  </a:schemeClr>
                </a:solidFill>
              </a:rPr>
              <a:t>   	SELECT SUM(</a:t>
            </a:r>
            <a:r>
              <a:rPr lang="en-US" sz="1600" i="1" dirty="0" err="1">
                <a:solidFill>
                  <a:schemeClr val="tx1">
                    <a:lumMod val="75000"/>
                    <a:lumOff val="25000"/>
                  </a:schemeClr>
                </a:solidFill>
              </a:rPr>
              <a:t>unit_price</a:t>
            </a:r>
            <a:r>
              <a:rPr lang="en-US" sz="1600" i="1" dirty="0">
                <a:solidFill>
                  <a:schemeClr val="tx1">
                    <a:lumMod val="75000"/>
                    <a:lumOff val="25000"/>
                  </a:schemeClr>
                </a:solidFill>
              </a:rPr>
              <a:t> * </a:t>
            </a:r>
            <a:r>
              <a:rPr lang="en-US" sz="1600" i="1" dirty="0" err="1">
                <a:solidFill>
                  <a:schemeClr val="tx1">
                    <a:lumMod val="75000"/>
                    <a:lumOff val="25000"/>
                  </a:schemeClr>
                </a:solidFill>
              </a:rPr>
              <a:t>order_quantity</a:t>
            </a:r>
            <a:r>
              <a:rPr lang="en-US" sz="1600" i="1" dirty="0">
                <a:solidFill>
                  <a:schemeClr val="tx1">
                    <a:lumMod val="75000"/>
                    <a:lumOff val="25000"/>
                  </a:schemeClr>
                </a:solidFill>
              </a:rPr>
              <a:t>) INTO total</a:t>
            </a:r>
          </a:p>
          <a:p>
            <a:pPr>
              <a:lnSpc>
                <a:spcPct val="150000"/>
              </a:lnSpc>
            </a:pPr>
            <a:r>
              <a:rPr lang="en-US" sz="1600" i="1" dirty="0">
                <a:solidFill>
                  <a:schemeClr val="tx1">
                    <a:lumMod val="75000"/>
                    <a:lumOff val="25000"/>
                  </a:schemeClr>
                </a:solidFill>
              </a:rPr>
              <a:t>    	FROM </a:t>
            </a:r>
            <a:r>
              <a:rPr lang="en-US" sz="1600" i="1" dirty="0" err="1">
                <a:solidFill>
                  <a:schemeClr val="tx1">
                    <a:lumMod val="75000"/>
                    <a:lumOff val="25000"/>
                  </a:schemeClr>
                </a:solidFill>
              </a:rPr>
              <a:t>sales_order</a:t>
            </a:r>
            <a:endParaRPr lang="en-US" sz="1600" i="1" dirty="0">
              <a:solidFill>
                <a:schemeClr val="tx1">
                  <a:lumMod val="75000"/>
                  <a:lumOff val="25000"/>
                </a:schemeClr>
              </a:solidFill>
            </a:endParaRPr>
          </a:p>
          <a:p>
            <a:pPr>
              <a:lnSpc>
                <a:spcPct val="150000"/>
              </a:lnSpc>
            </a:pPr>
            <a:r>
              <a:rPr lang="en-US" sz="1600" i="1" dirty="0">
                <a:solidFill>
                  <a:schemeClr val="tx1">
                    <a:lumMod val="75000"/>
                    <a:lumOff val="25000"/>
                  </a:schemeClr>
                </a:solidFill>
              </a:rPr>
              <a:t>    	WHERE </a:t>
            </a:r>
            <a:r>
              <a:rPr lang="en-US" sz="1600" i="1" dirty="0" err="1">
                <a:solidFill>
                  <a:schemeClr val="tx1">
                    <a:lumMod val="75000"/>
                    <a:lumOff val="25000"/>
                  </a:schemeClr>
                </a:solidFill>
              </a:rPr>
              <a:t>order_number</a:t>
            </a:r>
            <a:r>
              <a:rPr lang="en-US" sz="1600" i="1" dirty="0">
                <a:solidFill>
                  <a:schemeClr val="tx1">
                    <a:lumMod val="75000"/>
                    <a:lumOff val="25000"/>
                  </a:schemeClr>
                </a:solidFill>
              </a:rPr>
              <a:t> = </a:t>
            </a:r>
            <a:r>
              <a:rPr lang="en-US" sz="1600" i="1" dirty="0" err="1">
                <a:solidFill>
                  <a:schemeClr val="tx1">
                    <a:lumMod val="75000"/>
                    <a:lumOff val="25000"/>
                  </a:schemeClr>
                </a:solidFill>
              </a:rPr>
              <a:t>f_order_number</a:t>
            </a:r>
            <a:r>
              <a:rPr lang="en-US" sz="1600" i="1" dirty="0">
                <a:solidFill>
                  <a:schemeClr val="tx1">
                    <a:lumMod val="75000"/>
                    <a:lumOff val="25000"/>
                  </a:schemeClr>
                </a:solidFill>
              </a:rPr>
              <a:t>;</a:t>
            </a:r>
          </a:p>
          <a:p>
            <a:pPr>
              <a:lnSpc>
                <a:spcPct val="150000"/>
              </a:lnSpc>
            </a:pPr>
            <a:r>
              <a:rPr lang="en-US" sz="1600" i="1" dirty="0">
                <a:solidFill>
                  <a:schemeClr val="tx1">
                    <a:lumMod val="75000"/>
                    <a:lumOff val="25000"/>
                  </a:schemeClr>
                </a:solidFill>
              </a:rPr>
              <a:t>    	RETURN total;</a:t>
            </a:r>
          </a:p>
          <a:p>
            <a:pPr>
              <a:lnSpc>
                <a:spcPct val="150000"/>
              </a:lnSpc>
            </a:pPr>
            <a:r>
              <a:rPr lang="en-US" sz="1600" i="1" dirty="0">
                <a:solidFill>
                  <a:schemeClr val="tx1">
                    <a:lumMod val="75000"/>
                    <a:lumOff val="25000"/>
                  </a:schemeClr>
                </a:solidFill>
              </a:rPr>
              <a:t>	END;</a:t>
            </a:r>
          </a:p>
          <a:p>
            <a:pPr>
              <a:lnSpc>
                <a:spcPct val="150000"/>
              </a:lnSpc>
            </a:pPr>
            <a:r>
              <a:rPr lang="en-US" sz="1600" i="1" dirty="0">
                <a:solidFill>
                  <a:schemeClr val="tx1">
                    <a:lumMod val="75000"/>
                    <a:lumOff val="25000"/>
                  </a:schemeClr>
                </a:solidFill>
              </a:rPr>
              <a:t>	$$;</a:t>
            </a:r>
          </a:p>
          <a:p>
            <a:pPr>
              <a:lnSpc>
                <a:spcPct val="150000"/>
              </a:lnSpc>
            </a:pPr>
            <a:r>
              <a:rPr lang="en-US" sz="1600" b="1" dirty="0">
                <a:solidFill>
                  <a:schemeClr val="tx1">
                    <a:lumMod val="75000"/>
                    <a:lumOff val="25000"/>
                  </a:schemeClr>
                </a:solidFill>
              </a:rPr>
              <a:t>SELECT </a:t>
            </a:r>
            <a:r>
              <a:rPr lang="en-US" sz="1600" b="1" dirty="0" err="1">
                <a:solidFill>
                  <a:schemeClr val="tx1">
                    <a:lumMod val="75000"/>
                    <a:lumOff val="25000"/>
                  </a:schemeClr>
                </a:solidFill>
              </a:rPr>
              <a:t>get_order_total</a:t>
            </a:r>
            <a:r>
              <a:rPr lang="en-US" sz="1600" b="1" dirty="0">
                <a:solidFill>
                  <a:schemeClr val="tx1">
                    <a:lumMod val="75000"/>
                    <a:lumOff val="25000"/>
                  </a:schemeClr>
                </a:solidFill>
              </a:rPr>
              <a:t>('SO - 000211');</a:t>
            </a:r>
            <a:endParaRPr lang="en-NG" sz="1600" b="1" dirty="0">
              <a:solidFill>
                <a:schemeClr val="tx1">
                  <a:lumMod val="75000"/>
                  <a:lumOff val="25000"/>
                </a:schemeClr>
              </a:solidFill>
            </a:endParaRPr>
          </a:p>
        </p:txBody>
      </p:sp>
    </p:spTree>
    <p:extLst>
      <p:ext uri="{BB962C8B-B14F-4D97-AF65-F5344CB8AC3E}">
        <p14:creationId xmlns:p14="http://schemas.microsoft.com/office/powerpoint/2010/main" val="37883466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D30C-D7F2-184A-8011-2919537F126C}"/>
              </a:ext>
            </a:extLst>
          </p:cNvPr>
          <p:cNvSpPr/>
          <p:nvPr/>
        </p:nvSpPr>
        <p:spPr>
          <a:xfrm flipV="1">
            <a:off x="1" y="0"/>
            <a:ext cx="7129670" cy="152397"/>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33BE0E-E826-99A2-B535-027965681583}"/>
              </a:ext>
            </a:extLst>
          </p:cNvPr>
          <p:cNvSpPr/>
          <p:nvPr/>
        </p:nvSpPr>
        <p:spPr>
          <a:xfrm>
            <a:off x="5055704" y="6705600"/>
            <a:ext cx="7136296" cy="152400"/>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699A6-E7E3-83D2-FD1A-788EB856FDAF}"/>
              </a:ext>
            </a:extLst>
          </p:cNvPr>
          <p:cNvSpPr/>
          <p:nvPr/>
        </p:nvSpPr>
        <p:spPr>
          <a:xfrm>
            <a:off x="4419602" y="6705600"/>
            <a:ext cx="365760" cy="152400"/>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560D65-18D7-1C35-C437-4C8092798402}"/>
              </a:ext>
            </a:extLst>
          </p:cNvPr>
          <p:cNvSpPr/>
          <p:nvPr/>
        </p:nvSpPr>
        <p:spPr>
          <a:xfrm flipV="1">
            <a:off x="7368211" y="0"/>
            <a:ext cx="365760" cy="152396"/>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A1D4B36-9902-4FA6-B9EF-C80A62AE02D2}"/>
              </a:ext>
            </a:extLst>
          </p:cNvPr>
          <p:cNvSpPr txBox="1"/>
          <p:nvPr/>
        </p:nvSpPr>
        <p:spPr>
          <a:xfrm>
            <a:off x="281608" y="152396"/>
            <a:ext cx="11628783" cy="5824928"/>
          </a:xfrm>
          <a:prstGeom prst="rect">
            <a:avLst/>
          </a:prstGeom>
          <a:noFill/>
        </p:spPr>
        <p:txBody>
          <a:bodyPr wrap="square">
            <a:spAutoFit/>
          </a:bodyPr>
          <a:lstStyle/>
          <a:p>
            <a:pPr>
              <a:lnSpc>
                <a:spcPct val="200000"/>
              </a:lnSpc>
            </a:pPr>
            <a:r>
              <a:rPr lang="en-NG" b="1" dirty="0">
                <a:solidFill>
                  <a:srgbClr val="00CC00"/>
                </a:solidFill>
              </a:rPr>
              <a:t>Advanced SQL – </a:t>
            </a:r>
            <a:r>
              <a:rPr lang="en-GB" b="1" dirty="0">
                <a:solidFill>
                  <a:srgbClr val="00CC00"/>
                </a:solidFill>
              </a:rPr>
              <a:t>Functions</a:t>
            </a:r>
          </a:p>
          <a:p>
            <a:pPr>
              <a:lnSpc>
                <a:spcPct val="150000"/>
              </a:lnSpc>
            </a:pPr>
            <a:r>
              <a:rPr lang="en-NG" sz="1600" b="1" dirty="0">
                <a:solidFill>
                  <a:srgbClr val="F7881F"/>
                </a:solidFill>
              </a:rPr>
              <a:t>Example Scenario </a:t>
            </a:r>
            <a:r>
              <a:rPr lang="en-GB" sz="1600" b="1" dirty="0">
                <a:solidFill>
                  <a:srgbClr val="F7881F"/>
                </a:solidFill>
              </a:rPr>
              <a:t>2</a:t>
            </a:r>
            <a:r>
              <a:rPr lang="en-NG" sz="1600" b="1" dirty="0">
                <a:solidFill>
                  <a:srgbClr val="F7881F"/>
                </a:solidFill>
              </a:rPr>
              <a:t>: </a:t>
            </a:r>
            <a:r>
              <a:rPr lang="en-NG" sz="1600" dirty="0">
                <a:solidFill>
                  <a:schemeClr val="tx1">
                    <a:lumMod val="75000"/>
                    <a:lumOff val="25000"/>
                  </a:schemeClr>
                </a:solidFill>
              </a:rPr>
              <a:t>Suppose we want </a:t>
            </a:r>
            <a:r>
              <a:rPr lang="en-GB" sz="1600" dirty="0">
                <a:solidFill>
                  <a:schemeClr val="tx1">
                    <a:lumMod val="75000"/>
                    <a:lumOff val="25000"/>
                  </a:schemeClr>
                </a:solidFill>
              </a:rPr>
              <a:t>to </a:t>
            </a:r>
            <a:r>
              <a:rPr lang="en-NG" sz="1600" dirty="0">
                <a:solidFill>
                  <a:schemeClr val="tx1">
                    <a:lumMod val="75000"/>
                    <a:lumOff val="25000"/>
                  </a:schemeClr>
                </a:solidFill>
              </a:rPr>
              <a:t>create a </a:t>
            </a:r>
            <a:r>
              <a:rPr lang="en-GB" sz="1600" dirty="0">
                <a:solidFill>
                  <a:schemeClr val="tx1">
                    <a:lumMod val="75000"/>
                    <a:lumOff val="25000"/>
                  </a:schemeClr>
                </a:solidFill>
              </a:rPr>
              <a:t>function to calculate the total amount spent on an order</a:t>
            </a:r>
          </a:p>
          <a:p>
            <a:pPr>
              <a:lnSpc>
                <a:spcPct val="150000"/>
              </a:lnSpc>
            </a:pPr>
            <a:r>
              <a:rPr lang="en-NG" b="1" i="1" dirty="0">
                <a:solidFill>
                  <a:schemeClr val="tx1">
                    <a:lumMod val="75000"/>
                    <a:lumOff val="25000"/>
                  </a:schemeClr>
                </a:solidFill>
              </a:rPr>
              <a:t>Syntax: </a:t>
            </a:r>
            <a:r>
              <a:rPr lang="en-US" sz="1600" i="1" dirty="0">
                <a:solidFill>
                  <a:schemeClr val="tx1">
                    <a:lumMod val="75000"/>
                    <a:lumOff val="25000"/>
                  </a:schemeClr>
                </a:solidFill>
              </a:rPr>
              <a:t>CREATE FUNCTION </a:t>
            </a:r>
            <a:r>
              <a:rPr lang="en-US" sz="1600" i="1" dirty="0" err="1">
                <a:solidFill>
                  <a:schemeClr val="tx1">
                    <a:lumMod val="75000"/>
                    <a:lumOff val="25000"/>
                  </a:schemeClr>
                </a:solidFill>
              </a:rPr>
              <a:t>total_sales_customer</a:t>
            </a:r>
            <a:r>
              <a:rPr lang="en-US" sz="1600" i="1" dirty="0">
                <a:solidFill>
                  <a:schemeClr val="tx1">
                    <a:lumMod val="75000"/>
                    <a:lumOff val="25000"/>
                  </a:schemeClr>
                </a:solidFill>
              </a:rPr>
              <a:t>(</a:t>
            </a:r>
            <a:r>
              <a:rPr lang="en-US" sz="1600" i="1" dirty="0" err="1">
                <a:solidFill>
                  <a:schemeClr val="tx1">
                    <a:lumMod val="75000"/>
                    <a:lumOff val="25000"/>
                  </a:schemeClr>
                </a:solidFill>
              </a:rPr>
              <a:t>f_customer_id</a:t>
            </a:r>
            <a:r>
              <a:rPr lang="en-US" sz="1600" i="1" dirty="0">
                <a:solidFill>
                  <a:schemeClr val="tx1">
                    <a:lumMod val="75000"/>
                    <a:lumOff val="25000"/>
                  </a:schemeClr>
                </a:solidFill>
              </a:rPr>
              <a:t> INT)</a:t>
            </a:r>
          </a:p>
          <a:p>
            <a:pPr>
              <a:lnSpc>
                <a:spcPct val="150000"/>
              </a:lnSpc>
            </a:pPr>
            <a:r>
              <a:rPr lang="en-US" sz="1600" i="1" dirty="0">
                <a:solidFill>
                  <a:schemeClr val="tx1">
                    <a:lumMod val="75000"/>
                    <a:lumOff val="25000"/>
                  </a:schemeClr>
                </a:solidFill>
              </a:rPr>
              <a:t>	RETURNS DECIMAL</a:t>
            </a:r>
          </a:p>
          <a:p>
            <a:pPr>
              <a:lnSpc>
                <a:spcPct val="150000"/>
              </a:lnSpc>
            </a:pPr>
            <a:r>
              <a:rPr lang="en-US" sz="1600" i="1" dirty="0">
                <a:solidFill>
                  <a:schemeClr val="tx1">
                    <a:lumMod val="75000"/>
                    <a:lumOff val="25000"/>
                  </a:schemeClr>
                </a:solidFill>
              </a:rPr>
              <a:t>	LANGUAGE </a:t>
            </a:r>
            <a:r>
              <a:rPr lang="en-US" sz="1600" i="1" dirty="0" err="1">
                <a:solidFill>
                  <a:schemeClr val="tx1">
                    <a:lumMod val="75000"/>
                    <a:lumOff val="25000"/>
                  </a:schemeClr>
                </a:solidFill>
              </a:rPr>
              <a:t>plpgsql</a:t>
            </a:r>
            <a:endParaRPr lang="en-US" sz="1600" i="1" dirty="0">
              <a:solidFill>
                <a:schemeClr val="tx1">
                  <a:lumMod val="75000"/>
                  <a:lumOff val="25000"/>
                </a:schemeClr>
              </a:solidFill>
            </a:endParaRPr>
          </a:p>
          <a:p>
            <a:pPr>
              <a:lnSpc>
                <a:spcPct val="150000"/>
              </a:lnSpc>
            </a:pPr>
            <a:r>
              <a:rPr lang="en-US" sz="1600" i="1" dirty="0">
                <a:solidFill>
                  <a:schemeClr val="tx1">
                    <a:lumMod val="75000"/>
                    <a:lumOff val="25000"/>
                  </a:schemeClr>
                </a:solidFill>
              </a:rPr>
              <a:t>	AS $$</a:t>
            </a:r>
          </a:p>
          <a:p>
            <a:pPr>
              <a:lnSpc>
                <a:spcPct val="150000"/>
              </a:lnSpc>
            </a:pPr>
            <a:r>
              <a:rPr lang="en-US" sz="1600" i="1" dirty="0">
                <a:solidFill>
                  <a:schemeClr val="tx1">
                    <a:lumMod val="75000"/>
                    <a:lumOff val="25000"/>
                  </a:schemeClr>
                </a:solidFill>
              </a:rPr>
              <a:t>	DECLARE </a:t>
            </a:r>
            <a:r>
              <a:rPr lang="en-US" sz="1600" i="1" dirty="0" err="1">
                <a:solidFill>
                  <a:schemeClr val="tx1">
                    <a:lumMod val="75000"/>
                    <a:lumOff val="25000"/>
                  </a:schemeClr>
                </a:solidFill>
              </a:rPr>
              <a:t>total_sales</a:t>
            </a:r>
            <a:r>
              <a:rPr lang="en-US" sz="1600" i="1" dirty="0">
                <a:solidFill>
                  <a:schemeClr val="tx1">
                    <a:lumMod val="75000"/>
                    <a:lumOff val="25000"/>
                  </a:schemeClr>
                </a:solidFill>
              </a:rPr>
              <a:t> NUMERIC;</a:t>
            </a:r>
          </a:p>
          <a:p>
            <a:pPr>
              <a:lnSpc>
                <a:spcPct val="150000"/>
              </a:lnSpc>
            </a:pPr>
            <a:r>
              <a:rPr lang="en-US" sz="1600" i="1" dirty="0">
                <a:solidFill>
                  <a:schemeClr val="tx1">
                    <a:lumMod val="75000"/>
                    <a:lumOff val="25000"/>
                  </a:schemeClr>
                </a:solidFill>
              </a:rPr>
              <a:t>	BEGIN</a:t>
            </a:r>
          </a:p>
          <a:p>
            <a:pPr>
              <a:lnSpc>
                <a:spcPct val="150000"/>
              </a:lnSpc>
            </a:pPr>
            <a:r>
              <a:rPr lang="en-US" sz="1600" i="1" dirty="0">
                <a:solidFill>
                  <a:schemeClr val="tx1">
                    <a:lumMod val="75000"/>
                    <a:lumOff val="25000"/>
                  </a:schemeClr>
                </a:solidFill>
              </a:rPr>
              <a:t>    	     SELECT SUM(</a:t>
            </a:r>
            <a:r>
              <a:rPr lang="en-US" sz="1600" i="1" dirty="0" err="1">
                <a:solidFill>
                  <a:schemeClr val="tx1">
                    <a:lumMod val="75000"/>
                    <a:lumOff val="25000"/>
                  </a:schemeClr>
                </a:solidFill>
              </a:rPr>
              <a:t>order_quantity</a:t>
            </a:r>
            <a:r>
              <a:rPr lang="en-US" sz="1600" i="1" dirty="0">
                <a:solidFill>
                  <a:schemeClr val="tx1">
                    <a:lumMod val="75000"/>
                    <a:lumOff val="25000"/>
                  </a:schemeClr>
                </a:solidFill>
              </a:rPr>
              <a:t> * </a:t>
            </a:r>
            <a:r>
              <a:rPr lang="en-US" sz="1600" i="1" dirty="0" err="1">
                <a:solidFill>
                  <a:schemeClr val="tx1">
                    <a:lumMod val="75000"/>
                    <a:lumOff val="25000"/>
                  </a:schemeClr>
                </a:solidFill>
              </a:rPr>
              <a:t>unit_price</a:t>
            </a:r>
            <a:r>
              <a:rPr lang="en-US" sz="1600" i="1" dirty="0">
                <a:solidFill>
                  <a:schemeClr val="tx1">
                    <a:lumMod val="75000"/>
                    <a:lumOff val="25000"/>
                  </a:schemeClr>
                </a:solidFill>
              </a:rPr>
              <a:t>) INTO </a:t>
            </a:r>
            <a:r>
              <a:rPr lang="en-US" sz="1600" i="1" dirty="0" err="1">
                <a:solidFill>
                  <a:schemeClr val="tx1">
                    <a:lumMod val="75000"/>
                    <a:lumOff val="25000"/>
                  </a:schemeClr>
                </a:solidFill>
              </a:rPr>
              <a:t>total_sales</a:t>
            </a:r>
            <a:endParaRPr lang="en-US" sz="1600" i="1" dirty="0">
              <a:solidFill>
                <a:schemeClr val="tx1">
                  <a:lumMod val="75000"/>
                  <a:lumOff val="25000"/>
                </a:schemeClr>
              </a:solidFill>
            </a:endParaRPr>
          </a:p>
          <a:p>
            <a:pPr>
              <a:lnSpc>
                <a:spcPct val="150000"/>
              </a:lnSpc>
            </a:pPr>
            <a:r>
              <a:rPr lang="en-US" sz="1600" i="1" dirty="0">
                <a:solidFill>
                  <a:schemeClr val="tx1">
                    <a:lumMod val="75000"/>
                    <a:lumOff val="25000"/>
                  </a:schemeClr>
                </a:solidFill>
              </a:rPr>
              <a:t>    	     FROM </a:t>
            </a:r>
            <a:r>
              <a:rPr lang="en-US" sz="1600" i="1" dirty="0" err="1">
                <a:solidFill>
                  <a:schemeClr val="tx1">
                    <a:lumMod val="75000"/>
                    <a:lumOff val="25000"/>
                  </a:schemeClr>
                </a:solidFill>
              </a:rPr>
              <a:t>sales_order</a:t>
            </a:r>
            <a:endParaRPr lang="en-US" sz="1600" i="1" dirty="0">
              <a:solidFill>
                <a:schemeClr val="tx1">
                  <a:lumMod val="75000"/>
                  <a:lumOff val="25000"/>
                </a:schemeClr>
              </a:solidFill>
            </a:endParaRPr>
          </a:p>
          <a:p>
            <a:pPr>
              <a:lnSpc>
                <a:spcPct val="150000"/>
              </a:lnSpc>
            </a:pPr>
            <a:r>
              <a:rPr lang="en-US" sz="1600" i="1" dirty="0">
                <a:solidFill>
                  <a:schemeClr val="tx1">
                    <a:lumMod val="75000"/>
                    <a:lumOff val="25000"/>
                  </a:schemeClr>
                </a:solidFill>
              </a:rPr>
              <a:t>    	     WHERE </a:t>
            </a:r>
            <a:r>
              <a:rPr lang="en-US" sz="1600" i="1" dirty="0" err="1">
                <a:solidFill>
                  <a:schemeClr val="tx1">
                    <a:lumMod val="75000"/>
                    <a:lumOff val="25000"/>
                  </a:schemeClr>
                </a:solidFill>
              </a:rPr>
              <a:t>customer_id</a:t>
            </a:r>
            <a:r>
              <a:rPr lang="en-US" sz="1600" i="1" dirty="0">
                <a:solidFill>
                  <a:schemeClr val="tx1">
                    <a:lumMod val="75000"/>
                    <a:lumOff val="25000"/>
                  </a:schemeClr>
                </a:solidFill>
              </a:rPr>
              <a:t> = </a:t>
            </a:r>
            <a:r>
              <a:rPr lang="en-US" sz="1600" i="1" dirty="0" err="1">
                <a:solidFill>
                  <a:schemeClr val="tx1">
                    <a:lumMod val="75000"/>
                    <a:lumOff val="25000"/>
                  </a:schemeClr>
                </a:solidFill>
              </a:rPr>
              <a:t>f_customer_id</a:t>
            </a:r>
            <a:r>
              <a:rPr lang="en-US" sz="1600" i="1" dirty="0">
                <a:solidFill>
                  <a:schemeClr val="tx1">
                    <a:lumMod val="75000"/>
                    <a:lumOff val="25000"/>
                  </a:schemeClr>
                </a:solidFill>
              </a:rPr>
              <a:t>;</a:t>
            </a:r>
          </a:p>
          <a:p>
            <a:pPr>
              <a:lnSpc>
                <a:spcPct val="150000"/>
              </a:lnSpc>
            </a:pPr>
            <a:r>
              <a:rPr lang="en-US" sz="1600" i="1" dirty="0">
                <a:solidFill>
                  <a:schemeClr val="tx1">
                    <a:lumMod val="75000"/>
                    <a:lumOff val="25000"/>
                  </a:schemeClr>
                </a:solidFill>
              </a:rPr>
              <a:t>   	 RETURN </a:t>
            </a:r>
            <a:r>
              <a:rPr lang="en-US" sz="1600" i="1" dirty="0" err="1">
                <a:solidFill>
                  <a:schemeClr val="tx1">
                    <a:lumMod val="75000"/>
                    <a:lumOff val="25000"/>
                  </a:schemeClr>
                </a:solidFill>
              </a:rPr>
              <a:t>total_sales</a:t>
            </a:r>
            <a:r>
              <a:rPr lang="en-US" sz="1600" i="1" dirty="0">
                <a:solidFill>
                  <a:schemeClr val="tx1">
                    <a:lumMod val="75000"/>
                    <a:lumOff val="25000"/>
                  </a:schemeClr>
                </a:solidFill>
              </a:rPr>
              <a:t>;</a:t>
            </a:r>
          </a:p>
          <a:p>
            <a:pPr>
              <a:lnSpc>
                <a:spcPct val="150000"/>
              </a:lnSpc>
            </a:pPr>
            <a:r>
              <a:rPr lang="en-US" sz="1600" i="1" dirty="0">
                <a:solidFill>
                  <a:schemeClr val="tx1">
                    <a:lumMod val="75000"/>
                    <a:lumOff val="25000"/>
                  </a:schemeClr>
                </a:solidFill>
              </a:rPr>
              <a:t>	END;</a:t>
            </a:r>
          </a:p>
          <a:p>
            <a:pPr>
              <a:lnSpc>
                <a:spcPct val="150000"/>
              </a:lnSpc>
            </a:pPr>
            <a:r>
              <a:rPr lang="en-US" sz="1600" i="1" dirty="0">
                <a:solidFill>
                  <a:schemeClr val="tx1">
                    <a:lumMod val="75000"/>
                    <a:lumOff val="25000"/>
                  </a:schemeClr>
                </a:solidFill>
              </a:rPr>
              <a:t>	$$;</a:t>
            </a:r>
          </a:p>
          <a:p>
            <a:pPr>
              <a:lnSpc>
                <a:spcPct val="150000"/>
              </a:lnSpc>
            </a:pPr>
            <a:r>
              <a:rPr lang="en-US" sz="1600" b="1" dirty="0">
                <a:solidFill>
                  <a:schemeClr val="tx1">
                    <a:lumMod val="75000"/>
                    <a:lumOff val="25000"/>
                  </a:schemeClr>
                </a:solidFill>
              </a:rPr>
              <a:t>SELECT </a:t>
            </a:r>
            <a:r>
              <a:rPr lang="en-US" sz="1600" b="1" i="1" dirty="0" err="1">
                <a:solidFill>
                  <a:schemeClr val="tx1">
                    <a:lumMod val="75000"/>
                    <a:lumOff val="25000"/>
                  </a:schemeClr>
                </a:solidFill>
              </a:rPr>
              <a:t>total_sales_customer</a:t>
            </a:r>
            <a:r>
              <a:rPr lang="en-US" sz="1600" b="1" dirty="0">
                <a:solidFill>
                  <a:schemeClr val="tx1">
                    <a:lumMod val="75000"/>
                    <a:lumOff val="25000"/>
                  </a:schemeClr>
                </a:solidFill>
              </a:rPr>
              <a:t>(3)</a:t>
            </a:r>
            <a:endParaRPr lang="en-NG" sz="1600" b="1" dirty="0">
              <a:solidFill>
                <a:schemeClr val="tx1">
                  <a:lumMod val="75000"/>
                  <a:lumOff val="25000"/>
                </a:schemeClr>
              </a:solidFill>
            </a:endParaRPr>
          </a:p>
        </p:txBody>
      </p:sp>
    </p:spTree>
    <p:extLst>
      <p:ext uri="{BB962C8B-B14F-4D97-AF65-F5344CB8AC3E}">
        <p14:creationId xmlns:p14="http://schemas.microsoft.com/office/powerpoint/2010/main" val="18679431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D30C-D7F2-184A-8011-2919537F126C}"/>
              </a:ext>
            </a:extLst>
          </p:cNvPr>
          <p:cNvSpPr/>
          <p:nvPr/>
        </p:nvSpPr>
        <p:spPr>
          <a:xfrm flipV="1">
            <a:off x="1" y="0"/>
            <a:ext cx="7129670" cy="152397"/>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33BE0E-E826-99A2-B535-027965681583}"/>
              </a:ext>
            </a:extLst>
          </p:cNvPr>
          <p:cNvSpPr/>
          <p:nvPr/>
        </p:nvSpPr>
        <p:spPr>
          <a:xfrm>
            <a:off x="5055704" y="6705600"/>
            <a:ext cx="7136296" cy="152400"/>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699A6-E7E3-83D2-FD1A-788EB856FDAF}"/>
              </a:ext>
            </a:extLst>
          </p:cNvPr>
          <p:cNvSpPr/>
          <p:nvPr/>
        </p:nvSpPr>
        <p:spPr>
          <a:xfrm>
            <a:off x="4419602" y="6705600"/>
            <a:ext cx="365760" cy="152400"/>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560D65-18D7-1C35-C437-4C8092798402}"/>
              </a:ext>
            </a:extLst>
          </p:cNvPr>
          <p:cNvSpPr/>
          <p:nvPr/>
        </p:nvSpPr>
        <p:spPr>
          <a:xfrm flipV="1">
            <a:off x="7368211" y="0"/>
            <a:ext cx="365760" cy="152396"/>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A1D4B36-9902-4FA6-B9EF-C80A62AE02D2}"/>
              </a:ext>
            </a:extLst>
          </p:cNvPr>
          <p:cNvSpPr txBox="1"/>
          <p:nvPr/>
        </p:nvSpPr>
        <p:spPr>
          <a:xfrm>
            <a:off x="281608" y="152396"/>
            <a:ext cx="11628783" cy="5824928"/>
          </a:xfrm>
          <a:prstGeom prst="rect">
            <a:avLst/>
          </a:prstGeom>
          <a:noFill/>
        </p:spPr>
        <p:txBody>
          <a:bodyPr wrap="square">
            <a:spAutoFit/>
          </a:bodyPr>
          <a:lstStyle/>
          <a:p>
            <a:pPr>
              <a:lnSpc>
                <a:spcPct val="200000"/>
              </a:lnSpc>
            </a:pPr>
            <a:r>
              <a:rPr lang="en-NG" b="1" dirty="0">
                <a:solidFill>
                  <a:srgbClr val="00CC00"/>
                </a:solidFill>
              </a:rPr>
              <a:t>Advanced SQL – </a:t>
            </a:r>
            <a:r>
              <a:rPr lang="en-GB" b="1" dirty="0">
                <a:solidFill>
                  <a:srgbClr val="00CC00"/>
                </a:solidFill>
              </a:rPr>
              <a:t>Functions</a:t>
            </a:r>
          </a:p>
          <a:p>
            <a:pPr>
              <a:lnSpc>
                <a:spcPct val="150000"/>
              </a:lnSpc>
            </a:pPr>
            <a:r>
              <a:rPr lang="en-NG" sz="1600" b="1" dirty="0">
                <a:solidFill>
                  <a:srgbClr val="F7881F"/>
                </a:solidFill>
              </a:rPr>
              <a:t>Example Scenario </a:t>
            </a:r>
            <a:r>
              <a:rPr lang="en-GB" sz="1600" b="1" dirty="0">
                <a:solidFill>
                  <a:srgbClr val="F7881F"/>
                </a:solidFill>
              </a:rPr>
              <a:t>3</a:t>
            </a:r>
            <a:r>
              <a:rPr lang="en-NG" sz="1600" b="1" dirty="0">
                <a:solidFill>
                  <a:srgbClr val="F7881F"/>
                </a:solidFill>
              </a:rPr>
              <a:t>: </a:t>
            </a:r>
            <a:r>
              <a:rPr lang="en-NG" sz="1600" dirty="0">
                <a:solidFill>
                  <a:schemeClr val="tx1">
                    <a:lumMod val="75000"/>
                    <a:lumOff val="25000"/>
                  </a:schemeClr>
                </a:solidFill>
              </a:rPr>
              <a:t>Suppose we want </a:t>
            </a:r>
            <a:r>
              <a:rPr lang="en-GB" sz="1600" dirty="0">
                <a:solidFill>
                  <a:schemeClr val="tx1">
                    <a:lumMod val="75000"/>
                    <a:lumOff val="25000"/>
                  </a:schemeClr>
                </a:solidFill>
              </a:rPr>
              <a:t>to </a:t>
            </a:r>
            <a:r>
              <a:rPr lang="en-NG" sz="1600" dirty="0">
                <a:solidFill>
                  <a:schemeClr val="tx1">
                    <a:lumMod val="75000"/>
                    <a:lumOff val="25000"/>
                  </a:schemeClr>
                </a:solidFill>
              </a:rPr>
              <a:t>create a </a:t>
            </a:r>
            <a:r>
              <a:rPr lang="en-GB" sz="1600" dirty="0">
                <a:solidFill>
                  <a:schemeClr val="tx1">
                    <a:lumMod val="75000"/>
                    <a:lumOff val="25000"/>
                  </a:schemeClr>
                </a:solidFill>
              </a:rPr>
              <a:t>function to return order details of a product when their product id is entered </a:t>
            </a:r>
          </a:p>
          <a:p>
            <a:pPr>
              <a:lnSpc>
                <a:spcPct val="150000"/>
              </a:lnSpc>
            </a:pPr>
            <a:r>
              <a:rPr lang="en-NG" b="1" i="1" dirty="0">
                <a:solidFill>
                  <a:schemeClr val="tx1">
                    <a:lumMod val="75000"/>
                    <a:lumOff val="25000"/>
                  </a:schemeClr>
                </a:solidFill>
              </a:rPr>
              <a:t>Syntax: </a:t>
            </a:r>
            <a:r>
              <a:rPr lang="en-US" sz="1600" i="1" dirty="0">
                <a:solidFill>
                  <a:schemeClr val="tx1">
                    <a:lumMod val="75000"/>
                    <a:lumOff val="25000"/>
                  </a:schemeClr>
                </a:solidFill>
              </a:rPr>
              <a:t>CREATE FUNCTION </a:t>
            </a:r>
            <a:r>
              <a:rPr lang="en-US" sz="1600" i="1" dirty="0" err="1">
                <a:solidFill>
                  <a:schemeClr val="tx1">
                    <a:lumMod val="75000"/>
                    <a:lumOff val="25000"/>
                  </a:schemeClr>
                </a:solidFill>
              </a:rPr>
              <a:t>get_product_details</a:t>
            </a:r>
            <a:r>
              <a:rPr lang="en-US" sz="1600" i="1" dirty="0">
                <a:solidFill>
                  <a:schemeClr val="tx1">
                    <a:lumMod val="75000"/>
                    <a:lumOff val="25000"/>
                  </a:schemeClr>
                </a:solidFill>
              </a:rPr>
              <a:t>(</a:t>
            </a:r>
            <a:r>
              <a:rPr lang="en-US" sz="1600" i="1" dirty="0" err="1">
                <a:solidFill>
                  <a:schemeClr val="tx1">
                    <a:lumMod val="75000"/>
                    <a:lumOff val="25000"/>
                  </a:schemeClr>
                </a:solidFill>
              </a:rPr>
              <a:t>f_product_id</a:t>
            </a:r>
            <a:r>
              <a:rPr lang="en-US" sz="1600" i="1" dirty="0">
                <a:solidFill>
                  <a:schemeClr val="tx1">
                    <a:lumMod val="75000"/>
                    <a:lumOff val="25000"/>
                  </a:schemeClr>
                </a:solidFill>
              </a:rPr>
              <a:t> INT)</a:t>
            </a:r>
          </a:p>
          <a:p>
            <a:pPr>
              <a:lnSpc>
                <a:spcPct val="150000"/>
              </a:lnSpc>
            </a:pPr>
            <a:r>
              <a:rPr lang="en-US" sz="1600" i="1" dirty="0">
                <a:solidFill>
                  <a:schemeClr val="tx1">
                    <a:lumMod val="75000"/>
                    <a:lumOff val="25000"/>
                  </a:schemeClr>
                </a:solidFill>
              </a:rPr>
              <a:t>	RETURNS TABLE(</a:t>
            </a:r>
            <a:r>
              <a:rPr lang="en-US" sz="1600" i="1" dirty="0" err="1">
                <a:solidFill>
                  <a:schemeClr val="tx1">
                    <a:lumMod val="75000"/>
                    <a:lumOff val="25000"/>
                  </a:schemeClr>
                </a:solidFill>
              </a:rPr>
              <a:t>order_number</a:t>
            </a:r>
            <a:r>
              <a:rPr lang="en-US" sz="1600" i="1" dirty="0">
                <a:solidFill>
                  <a:schemeClr val="tx1">
                    <a:lumMod val="75000"/>
                    <a:lumOff val="25000"/>
                  </a:schemeClr>
                </a:solidFill>
              </a:rPr>
              <a:t> VARCHAR, </a:t>
            </a:r>
            <a:r>
              <a:rPr lang="en-US" sz="1600" i="1" dirty="0" err="1">
                <a:solidFill>
                  <a:schemeClr val="tx1">
                    <a:lumMod val="75000"/>
                    <a:lumOff val="25000"/>
                  </a:schemeClr>
                </a:solidFill>
              </a:rPr>
              <a:t>sales_channel</a:t>
            </a:r>
            <a:r>
              <a:rPr lang="en-US" sz="1600" i="1" dirty="0">
                <a:solidFill>
                  <a:schemeClr val="tx1">
                    <a:lumMod val="75000"/>
                    <a:lumOff val="25000"/>
                  </a:schemeClr>
                </a:solidFill>
              </a:rPr>
              <a:t> VARCHAR, </a:t>
            </a:r>
            <a:r>
              <a:rPr lang="en-US" sz="1600" i="1" dirty="0" err="1">
                <a:solidFill>
                  <a:schemeClr val="tx1">
                    <a:lumMod val="75000"/>
                    <a:lumOff val="25000"/>
                  </a:schemeClr>
                </a:solidFill>
              </a:rPr>
              <a:t>product_name</a:t>
            </a:r>
            <a:r>
              <a:rPr lang="en-US" sz="1600" i="1" dirty="0">
                <a:solidFill>
                  <a:schemeClr val="tx1">
                    <a:lumMod val="75000"/>
                    <a:lumOff val="25000"/>
                  </a:schemeClr>
                </a:solidFill>
              </a:rPr>
              <a:t> VARCHAR, </a:t>
            </a:r>
            <a:r>
              <a:rPr lang="en-US" sz="1600" i="1" dirty="0" err="1">
                <a:solidFill>
                  <a:schemeClr val="tx1">
                    <a:lumMod val="75000"/>
                    <a:lumOff val="25000"/>
                  </a:schemeClr>
                </a:solidFill>
              </a:rPr>
              <a:t>order_quantity</a:t>
            </a:r>
            <a:r>
              <a:rPr lang="en-US" sz="1600" i="1" dirty="0">
                <a:solidFill>
                  <a:schemeClr val="tx1">
                    <a:lumMod val="75000"/>
                    <a:lumOff val="25000"/>
                  </a:schemeClr>
                </a:solidFill>
              </a:rPr>
              <a:t> INT)</a:t>
            </a:r>
          </a:p>
          <a:p>
            <a:pPr>
              <a:lnSpc>
                <a:spcPct val="150000"/>
              </a:lnSpc>
            </a:pPr>
            <a:r>
              <a:rPr lang="en-US" sz="1600" i="1" dirty="0">
                <a:solidFill>
                  <a:schemeClr val="tx1">
                    <a:lumMod val="75000"/>
                    <a:lumOff val="25000"/>
                  </a:schemeClr>
                </a:solidFill>
              </a:rPr>
              <a:t>	LANGUAGE </a:t>
            </a:r>
            <a:r>
              <a:rPr lang="en-US" sz="1600" i="1" dirty="0" err="1">
                <a:solidFill>
                  <a:schemeClr val="tx1">
                    <a:lumMod val="75000"/>
                    <a:lumOff val="25000"/>
                  </a:schemeClr>
                </a:solidFill>
              </a:rPr>
              <a:t>plpgsql</a:t>
            </a:r>
            <a:endParaRPr lang="en-US" sz="1600" i="1" dirty="0">
              <a:solidFill>
                <a:schemeClr val="tx1">
                  <a:lumMod val="75000"/>
                  <a:lumOff val="25000"/>
                </a:schemeClr>
              </a:solidFill>
            </a:endParaRPr>
          </a:p>
          <a:p>
            <a:pPr>
              <a:lnSpc>
                <a:spcPct val="150000"/>
              </a:lnSpc>
            </a:pPr>
            <a:r>
              <a:rPr lang="en-US" sz="1600" i="1" dirty="0">
                <a:solidFill>
                  <a:schemeClr val="tx1">
                    <a:lumMod val="75000"/>
                    <a:lumOff val="25000"/>
                  </a:schemeClr>
                </a:solidFill>
              </a:rPr>
              <a:t>	AS $$</a:t>
            </a:r>
          </a:p>
          <a:p>
            <a:pPr>
              <a:lnSpc>
                <a:spcPct val="150000"/>
              </a:lnSpc>
            </a:pPr>
            <a:r>
              <a:rPr lang="en-US" sz="1600" i="1" dirty="0">
                <a:solidFill>
                  <a:schemeClr val="tx1">
                    <a:lumMod val="75000"/>
                    <a:lumOff val="25000"/>
                  </a:schemeClr>
                </a:solidFill>
              </a:rPr>
              <a:t>	BEGIN</a:t>
            </a:r>
          </a:p>
          <a:p>
            <a:pPr>
              <a:lnSpc>
                <a:spcPct val="150000"/>
              </a:lnSpc>
            </a:pPr>
            <a:r>
              <a:rPr lang="en-US" sz="1600" i="1" dirty="0">
                <a:solidFill>
                  <a:schemeClr val="tx1">
                    <a:lumMod val="75000"/>
                    <a:lumOff val="25000"/>
                  </a:schemeClr>
                </a:solidFill>
              </a:rPr>
              <a:t>    	RETURN QUERY</a:t>
            </a:r>
          </a:p>
          <a:p>
            <a:pPr>
              <a:lnSpc>
                <a:spcPct val="150000"/>
              </a:lnSpc>
            </a:pPr>
            <a:r>
              <a:rPr lang="en-US" sz="1600" i="1" dirty="0">
                <a:solidFill>
                  <a:schemeClr val="tx1">
                    <a:lumMod val="75000"/>
                    <a:lumOff val="25000"/>
                  </a:schemeClr>
                </a:solidFill>
              </a:rPr>
              <a:t>   	 SELECT </a:t>
            </a:r>
            <a:r>
              <a:rPr lang="en-US" sz="1600" i="1" dirty="0" err="1">
                <a:solidFill>
                  <a:schemeClr val="tx1">
                    <a:lumMod val="75000"/>
                    <a:lumOff val="25000"/>
                  </a:schemeClr>
                </a:solidFill>
              </a:rPr>
              <a:t>so.order_number</a:t>
            </a:r>
            <a:r>
              <a:rPr lang="en-US" sz="1600" i="1" dirty="0">
                <a:solidFill>
                  <a:schemeClr val="tx1">
                    <a:lumMod val="75000"/>
                    <a:lumOff val="25000"/>
                  </a:schemeClr>
                </a:solidFill>
              </a:rPr>
              <a:t>, </a:t>
            </a:r>
            <a:r>
              <a:rPr lang="en-US" sz="1600" i="1" dirty="0" err="1">
                <a:solidFill>
                  <a:schemeClr val="tx1">
                    <a:lumMod val="75000"/>
                    <a:lumOff val="25000"/>
                  </a:schemeClr>
                </a:solidFill>
              </a:rPr>
              <a:t>so.sales_channel</a:t>
            </a:r>
            <a:r>
              <a:rPr lang="en-US" sz="1600" i="1" dirty="0">
                <a:solidFill>
                  <a:schemeClr val="tx1">
                    <a:lumMod val="75000"/>
                    <a:lumOff val="25000"/>
                  </a:schemeClr>
                </a:solidFill>
              </a:rPr>
              <a:t>, </a:t>
            </a:r>
            <a:r>
              <a:rPr lang="en-US" sz="1600" i="1" dirty="0" err="1">
                <a:solidFill>
                  <a:schemeClr val="tx1">
                    <a:lumMod val="75000"/>
                    <a:lumOff val="25000"/>
                  </a:schemeClr>
                </a:solidFill>
              </a:rPr>
              <a:t>p.product_name</a:t>
            </a:r>
            <a:r>
              <a:rPr lang="en-US" sz="1600" i="1" dirty="0">
                <a:solidFill>
                  <a:schemeClr val="tx1">
                    <a:lumMod val="75000"/>
                    <a:lumOff val="25000"/>
                  </a:schemeClr>
                </a:solidFill>
              </a:rPr>
              <a:t>, </a:t>
            </a:r>
            <a:r>
              <a:rPr lang="en-US" sz="1600" i="1" dirty="0" err="1">
                <a:solidFill>
                  <a:schemeClr val="tx1">
                    <a:lumMod val="75000"/>
                    <a:lumOff val="25000"/>
                  </a:schemeClr>
                </a:solidFill>
              </a:rPr>
              <a:t>so.order_quantity</a:t>
            </a:r>
            <a:endParaRPr lang="en-US" sz="1600" i="1" dirty="0">
              <a:solidFill>
                <a:schemeClr val="tx1">
                  <a:lumMod val="75000"/>
                  <a:lumOff val="25000"/>
                </a:schemeClr>
              </a:solidFill>
            </a:endParaRPr>
          </a:p>
          <a:p>
            <a:pPr>
              <a:lnSpc>
                <a:spcPct val="150000"/>
              </a:lnSpc>
            </a:pPr>
            <a:r>
              <a:rPr lang="en-US" sz="1600" i="1" dirty="0">
                <a:solidFill>
                  <a:schemeClr val="tx1">
                    <a:lumMod val="75000"/>
                    <a:lumOff val="25000"/>
                  </a:schemeClr>
                </a:solidFill>
              </a:rPr>
              <a:t>  	 FROM </a:t>
            </a:r>
            <a:r>
              <a:rPr lang="en-US" sz="1600" i="1" dirty="0" err="1">
                <a:solidFill>
                  <a:schemeClr val="tx1">
                    <a:lumMod val="75000"/>
                    <a:lumOff val="25000"/>
                  </a:schemeClr>
                </a:solidFill>
              </a:rPr>
              <a:t>sales_order</a:t>
            </a:r>
            <a:r>
              <a:rPr lang="en-US" sz="1600" i="1" dirty="0">
                <a:solidFill>
                  <a:schemeClr val="tx1">
                    <a:lumMod val="75000"/>
                    <a:lumOff val="25000"/>
                  </a:schemeClr>
                </a:solidFill>
              </a:rPr>
              <a:t> so</a:t>
            </a:r>
          </a:p>
          <a:p>
            <a:pPr>
              <a:lnSpc>
                <a:spcPct val="150000"/>
              </a:lnSpc>
            </a:pPr>
            <a:r>
              <a:rPr lang="en-US" sz="1600" i="1" dirty="0">
                <a:solidFill>
                  <a:schemeClr val="tx1">
                    <a:lumMod val="75000"/>
                    <a:lumOff val="25000"/>
                  </a:schemeClr>
                </a:solidFill>
              </a:rPr>
              <a:t>	INNER JOIN product p ON </a:t>
            </a:r>
            <a:r>
              <a:rPr lang="en-US" sz="1600" i="1" dirty="0" err="1">
                <a:solidFill>
                  <a:schemeClr val="tx1">
                    <a:lumMod val="75000"/>
                    <a:lumOff val="25000"/>
                  </a:schemeClr>
                </a:solidFill>
              </a:rPr>
              <a:t>p.product_id</a:t>
            </a:r>
            <a:r>
              <a:rPr lang="en-US" sz="1600" i="1" dirty="0">
                <a:solidFill>
                  <a:schemeClr val="tx1">
                    <a:lumMod val="75000"/>
                    <a:lumOff val="25000"/>
                  </a:schemeClr>
                </a:solidFill>
              </a:rPr>
              <a:t> = </a:t>
            </a:r>
            <a:r>
              <a:rPr lang="en-US" sz="1600" i="1" dirty="0" err="1">
                <a:solidFill>
                  <a:schemeClr val="tx1">
                    <a:lumMod val="75000"/>
                    <a:lumOff val="25000"/>
                  </a:schemeClr>
                </a:solidFill>
              </a:rPr>
              <a:t>so.product_id</a:t>
            </a:r>
            <a:endParaRPr lang="en-US" sz="1600" i="1" dirty="0">
              <a:solidFill>
                <a:schemeClr val="tx1">
                  <a:lumMod val="75000"/>
                  <a:lumOff val="25000"/>
                </a:schemeClr>
              </a:solidFill>
            </a:endParaRPr>
          </a:p>
          <a:p>
            <a:pPr>
              <a:lnSpc>
                <a:spcPct val="150000"/>
              </a:lnSpc>
            </a:pPr>
            <a:r>
              <a:rPr lang="en-US" sz="1600" i="1" dirty="0">
                <a:solidFill>
                  <a:schemeClr val="tx1">
                    <a:lumMod val="75000"/>
                    <a:lumOff val="25000"/>
                  </a:schemeClr>
                </a:solidFill>
              </a:rPr>
              <a:t>    	WHERE </a:t>
            </a:r>
            <a:r>
              <a:rPr lang="en-US" sz="1600" i="1" dirty="0" err="1">
                <a:solidFill>
                  <a:schemeClr val="tx1">
                    <a:lumMod val="75000"/>
                    <a:lumOff val="25000"/>
                  </a:schemeClr>
                </a:solidFill>
              </a:rPr>
              <a:t>p.product_id</a:t>
            </a:r>
            <a:r>
              <a:rPr lang="en-US" sz="1600" i="1" dirty="0">
                <a:solidFill>
                  <a:schemeClr val="tx1">
                    <a:lumMod val="75000"/>
                    <a:lumOff val="25000"/>
                  </a:schemeClr>
                </a:solidFill>
              </a:rPr>
              <a:t> = </a:t>
            </a:r>
            <a:r>
              <a:rPr lang="en-US" sz="1600" i="1" dirty="0" err="1">
                <a:solidFill>
                  <a:schemeClr val="tx1">
                    <a:lumMod val="75000"/>
                    <a:lumOff val="25000"/>
                  </a:schemeClr>
                </a:solidFill>
              </a:rPr>
              <a:t>f_product_id</a:t>
            </a:r>
            <a:r>
              <a:rPr lang="en-US" sz="1600" i="1" dirty="0">
                <a:solidFill>
                  <a:schemeClr val="tx1">
                    <a:lumMod val="75000"/>
                    <a:lumOff val="25000"/>
                  </a:schemeClr>
                </a:solidFill>
              </a:rPr>
              <a:t>;</a:t>
            </a:r>
          </a:p>
          <a:p>
            <a:pPr>
              <a:lnSpc>
                <a:spcPct val="150000"/>
              </a:lnSpc>
            </a:pPr>
            <a:r>
              <a:rPr lang="en-US" sz="1600" i="1" dirty="0">
                <a:solidFill>
                  <a:schemeClr val="tx1">
                    <a:lumMod val="75000"/>
                    <a:lumOff val="25000"/>
                  </a:schemeClr>
                </a:solidFill>
              </a:rPr>
              <a:t>	END;</a:t>
            </a:r>
          </a:p>
          <a:p>
            <a:pPr>
              <a:lnSpc>
                <a:spcPct val="150000"/>
              </a:lnSpc>
            </a:pPr>
            <a:r>
              <a:rPr lang="en-US" sz="1600" i="1" dirty="0">
                <a:solidFill>
                  <a:schemeClr val="tx1">
                    <a:lumMod val="75000"/>
                    <a:lumOff val="25000"/>
                  </a:schemeClr>
                </a:solidFill>
              </a:rPr>
              <a:t>	$$;</a:t>
            </a:r>
          </a:p>
          <a:p>
            <a:pPr>
              <a:lnSpc>
                <a:spcPct val="150000"/>
              </a:lnSpc>
            </a:pPr>
            <a:r>
              <a:rPr lang="en-US" sz="1600" b="1" dirty="0">
                <a:solidFill>
                  <a:schemeClr val="tx1">
                    <a:lumMod val="75000"/>
                    <a:lumOff val="25000"/>
                  </a:schemeClr>
                </a:solidFill>
              </a:rPr>
              <a:t>SELECT * FROM </a:t>
            </a:r>
            <a:r>
              <a:rPr lang="en-US" sz="1600" b="1" i="1" dirty="0" err="1">
                <a:solidFill>
                  <a:schemeClr val="tx1">
                    <a:lumMod val="75000"/>
                    <a:lumOff val="25000"/>
                  </a:schemeClr>
                </a:solidFill>
              </a:rPr>
              <a:t>get_product_details</a:t>
            </a:r>
            <a:r>
              <a:rPr lang="en-US" sz="1600" b="1" dirty="0">
                <a:solidFill>
                  <a:schemeClr val="tx1">
                    <a:lumMod val="75000"/>
                    <a:lumOff val="25000"/>
                  </a:schemeClr>
                </a:solidFill>
              </a:rPr>
              <a:t>(10);</a:t>
            </a:r>
            <a:endParaRPr lang="en-NG" sz="1600" b="1" dirty="0">
              <a:solidFill>
                <a:schemeClr val="tx1">
                  <a:lumMod val="75000"/>
                  <a:lumOff val="25000"/>
                </a:schemeClr>
              </a:solidFill>
            </a:endParaRPr>
          </a:p>
        </p:txBody>
      </p:sp>
    </p:spTree>
    <p:extLst>
      <p:ext uri="{BB962C8B-B14F-4D97-AF65-F5344CB8AC3E}">
        <p14:creationId xmlns:p14="http://schemas.microsoft.com/office/powerpoint/2010/main" val="16973865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D30C-D7F2-184A-8011-2919537F126C}"/>
              </a:ext>
            </a:extLst>
          </p:cNvPr>
          <p:cNvSpPr/>
          <p:nvPr/>
        </p:nvSpPr>
        <p:spPr>
          <a:xfrm flipV="1">
            <a:off x="1" y="0"/>
            <a:ext cx="7129670" cy="152397"/>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33BE0E-E826-99A2-B535-027965681583}"/>
              </a:ext>
            </a:extLst>
          </p:cNvPr>
          <p:cNvSpPr/>
          <p:nvPr/>
        </p:nvSpPr>
        <p:spPr>
          <a:xfrm>
            <a:off x="5055704" y="6705600"/>
            <a:ext cx="7136296" cy="152400"/>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699A6-E7E3-83D2-FD1A-788EB856FDAF}"/>
              </a:ext>
            </a:extLst>
          </p:cNvPr>
          <p:cNvSpPr/>
          <p:nvPr/>
        </p:nvSpPr>
        <p:spPr>
          <a:xfrm>
            <a:off x="4419602" y="6705600"/>
            <a:ext cx="365760" cy="152400"/>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560D65-18D7-1C35-C437-4C8092798402}"/>
              </a:ext>
            </a:extLst>
          </p:cNvPr>
          <p:cNvSpPr/>
          <p:nvPr/>
        </p:nvSpPr>
        <p:spPr>
          <a:xfrm flipV="1">
            <a:off x="7368211" y="0"/>
            <a:ext cx="365760" cy="152396"/>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A1D4B36-9902-4FA6-B9EF-C80A62AE02D2}"/>
              </a:ext>
            </a:extLst>
          </p:cNvPr>
          <p:cNvSpPr txBox="1"/>
          <p:nvPr/>
        </p:nvSpPr>
        <p:spPr>
          <a:xfrm>
            <a:off x="281608" y="152396"/>
            <a:ext cx="11628783" cy="6194260"/>
          </a:xfrm>
          <a:prstGeom prst="rect">
            <a:avLst/>
          </a:prstGeom>
          <a:noFill/>
        </p:spPr>
        <p:txBody>
          <a:bodyPr wrap="square">
            <a:spAutoFit/>
          </a:bodyPr>
          <a:lstStyle/>
          <a:p>
            <a:pPr>
              <a:lnSpc>
                <a:spcPct val="200000"/>
              </a:lnSpc>
            </a:pPr>
            <a:r>
              <a:rPr lang="en-NG" b="1" dirty="0">
                <a:solidFill>
                  <a:srgbClr val="00CC00"/>
                </a:solidFill>
              </a:rPr>
              <a:t>Advanced SQL – </a:t>
            </a:r>
            <a:r>
              <a:rPr lang="en-GB" b="1" dirty="0">
                <a:solidFill>
                  <a:srgbClr val="00CC00"/>
                </a:solidFill>
              </a:rPr>
              <a:t>Functions</a:t>
            </a:r>
          </a:p>
          <a:p>
            <a:pPr>
              <a:lnSpc>
                <a:spcPct val="150000"/>
              </a:lnSpc>
            </a:pPr>
            <a:r>
              <a:rPr lang="en-NG" sz="1600" b="1" dirty="0">
                <a:solidFill>
                  <a:srgbClr val="F7881F"/>
                </a:solidFill>
              </a:rPr>
              <a:t>Example Scenario </a:t>
            </a:r>
            <a:r>
              <a:rPr lang="en-GB" sz="1600" b="1" dirty="0">
                <a:solidFill>
                  <a:srgbClr val="F7881F"/>
                </a:solidFill>
              </a:rPr>
              <a:t>4</a:t>
            </a:r>
            <a:r>
              <a:rPr lang="en-NG" sz="1600" b="1" dirty="0">
                <a:solidFill>
                  <a:srgbClr val="F7881F"/>
                </a:solidFill>
              </a:rPr>
              <a:t>: </a:t>
            </a:r>
            <a:r>
              <a:rPr lang="en-NG" sz="1600" dirty="0">
                <a:solidFill>
                  <a:schemeClr val="tx1">
                    <a:lumMod val="75000"/>
                    <a:lumOff val="25000"/>
                  </a:schemeClr>
                </a:solidFill>
              </a:rPr>
              <a:t>Suppose we want </a:t>
            </a:r>
            <a:r>
              <a:rPr lang="en-GB" sz="1600" dirty="0">
                <a:solidFill>
                  <a:schemeClr val="tx1">
                    <a:lumMod val="75000"/>
                    <a:lumOff val="25000"/>
                  </a:schemeClr>
                </a:solidFill>
              </a:rPr>
              <a:t>to </a:t>
            </a:r>
            <a:r>
              <a:rPr lang="en-NG" sz="1600" dirty="0">
                <a:solidFill>
                  <a:schemeClr val="tx1">
                    <a:lumMod val="75000"/>
                    <a:lumOff val="25000"/>
                  </a:schemeClr>
                </a:solidFill>
              </a:rPr>
              <a:t>create a </a:t>
            </a:r>
            <a:r>
              <a:rPr lang="en-GB" sz="1600" dirty="0">
                <a:solidFill>
                  <a:schemeClr val="tx1">
                    <a:lumMod val="75000"/>
                    <a:lumOff val="25000"/>
                  </a:schemeClr>
                </a:solidFill>
              </a:rPr>
              <a:t>function to return all orders based on the sales channel entered.</a:t>
            </a:r>
          </a:p>
          <a:p>
            <a:pPr>
              <a:lnSpc>
                <a:spcPct val="150000"/>
              </a:lnSpc>
            </a:pPr>
            <a:r>
              <a:rPr lang="en-NG" b="1" i="1" dirty="0">
                <a:solidFill>
                  <a:schemeClr val="tx1">
                    <a:lumMod val="75000"/>
                    <a:lumOff val="25000"/>
                  </a:schemeClr>
                </a:solidFill>
              </a:rPr>
              <a:t>Syntax: </a:t>
            </a:r>
            <a:r>
              <a:rPr lang="en-US" sz="1600" i="1" dirty="0">
                <a:solidFill>
                  <a:schemeClr val="tx1">
                    <a:lumMod val="75000"/>
                    <a:lumOff val="25000"/>
                  </a:schemeClr>
                </a:solidFill>
              </a:rPr>
              <a:t>CREATE OR REPLACE FUNCTION </a:t>
            </a:r>
            <a:r>
              <a:rPr lang="en-US" sz="1600" i="1" dirty="0" err="1">
                <a:solidFill>
                  <a:schemeClr val="tx1">
                    <a:lumMod val="75000"/>
                    <a:lumOff val="25000"/>
                  </a:schemeClr>
                </a:solidFill>
              </a:rPr>
              <a:t>order_details_by_channel</a:t>
            </a:r>
            <a:r>
              <a:rPr lang="en-US" sz="1600" i="1" dirty="0">
                <a:solidFill>
                  <a:schemeClr val="tx1">
                    <a:lumMod val="75000"/>
                    <a:lumOff val="25000"/>
                  </a:schemeClr>
                </a:solidFill>
              </a:rPr>
              <a:t>(</a:t>
            </a:r>
            <a:r>
              <a:rPr lang="en-US" sz="1600" i="1" dirty="0" err="1">
                <a:solidFill>
                  <a:schemeClr val="tx1">
                    <a:lumMod val="75000"/>
                    <a:lumOff val="25000"/>
                  </a:schemeClr>
                </a:solidFill>
              </a:rPr>
              <a:t>f_sales_channel</a:t>
            </a:r>
            <a:r>
              <a:rPr lang="en-US" sz="1600" i="1" dirty="0">
                <a:solidFill>
                  <a:schemeClr val="tx1">
                    <a:lumMod val="75000"/>
                    <a:lumOff val="25000"/>
                  </a:schemeClr>
                </a:solidFill>
              </a:rPr>
              <a:t> VARCHAR)</a:t>
            </a:r>
          </a:p>
          <a:p>
            <a:pPr>
              <a:lnSpc>
                <a:spcPct val="150000"/>
              </a:lnSpc>
            </a:pPr>
            <a:r>
              <a:rPr lang="en-US" sz="1600" i="1" dirty="0">
                <a:solidFill>
                  <a:schemeClr val="tx1">
                    <a:lumMod val="75000"/>
                    <a:lumOff val="25000"/>
                  </a:schemeClr>
                </a:solidFill>
              </a:rPr>
              <a:t>	RETURNS TABLE(</a:t>
            </a:r>
            <a:r>
              <a:rPr lang="en-US" sz="1600" i="1" dirty="0" err="1">
                <a:solidFill>
                  <a:schemeClr val="tx1">
                    <a:lumMod val="75000"/>
                    <a:lumOff val="25000"/>
                  </a:schemeClr>
                </a:solidFill>
              </a:rPr>
              <a:t>order_number</a:t>
            </a:r>
            <a:r>
              <a:rPr lang="en-US" sz="1600" i="1" dirty="0">
                <a:solidFill>
                  <a:schemeClr val="tx1">
                    <a:lumMod val="75000"/>
                    <a:lumOff val="25000"/>
                  </a:schemeClr>
                </a:solidFill>
              </a:rPr>
              <a:t> </a:t>
            </a:r>
            <a:r>
              <a:rPr lang="en-US" sz="1600" i="1" dirty="0" err="1">
                <a:solidFill>
                  <a:schemeClr val="tx1">
                    <a:lumMod val="75000"/>
                    <a:lumOff val="25000"/>
                  </a:schemeClr>
                </a:solidFill>
              </a:rPr>
              <a:t>VARCHAR,sales_channel</a:t>
            </a:r>
            <a:r>
              <a:rPr lang="en-US" sz="1600" i="1" dirty="0">
                <a:solidFill>
                  <a:schemeClr val="tx1">
                    <a:lumMod val="75000"/>
                    <a:lumOff val="25000"/>
                  </a:schemeClr>
                </a:solidFill>
              </a:rPr>
              <a:t> </a:t>
            </a:r>
            <a:r>
              <a:rPr lang="en-US" sz="1600" i="1" dirty="0" err="1">
                <a:solidFill>
                  <a:schemeClr val="tx1">
                    <a:lumMod val="75000"/>
                    <a:lumOff val="25000"/>
                  </a:schemeClr>
                </a:solidFill>
              </a:rPr>
              <a:t>VARCHAR,order_date</a:t>
            </a:r>
            <a:r>
              <a:rPr lang="en-US" sz="1600" i="1" dirty="0">
                <a:solidFill>
                  <a:schemeClr val="tx1">
                    <a:lumMod val="75000"/>
                    <a:lumOff val="25000"/>
                  </a:schemeClr>
                </a:solidFill>
              </a:rPr>
              <a:t> </a:t>
            </a:r>
            <a:r>
              <a:rPr lang="en-US" sz="1600" i="1" dirty="0" err="1">
                <a:solidFill>
                  <a:schemeClr val="tx1">
                    <a:lumMod val="75000"/>
                    <a:lumOff val="25000"/>
                  </a:schemeClr>
                </a:solidFill>
              </a:rPr>
              <a:t>DATE,customer_id</a:t>
            </a:r>
            <a:r>
              <a:rPr lang="en-US" sz="1600" i="1" dirty="0">
                <a:solidFill>
                  <a:schemeClr val="tx1">
                    <a:lumMod val="75000"/>
                    <a:lumOff val="25000"/>
                  </a:schemeClr>
                </a:solidFill>
              </a:rPr>
              <a:t> INT,</a:t>
            </a:r>
          </a:p>
          <a:p>
            <a:pPr>
              <a:lnSpc>
                <a:spcPct val="150000"/>
              </a:lnSpc>
            </a:pPr>
            <a:r>
              <a:rPr lang="en-US" sz="1600" i="1" dirty="0">
                <a:solidFill>
                  <a:schemeClr val="tx1">
                    <a:lumMod val="75000"/>
                    <a:lumOff val="25000"/>
                  </a:schemeClr>
                </a:solidFill>
              </a:rPr>
              <a:t>		</a:t>
            </a:r>
            <a:r>
              <a:rPr lang="en-US" sz="1600" i="1" dirty="0" err="1">
                <a:solidFill>
                  <a:schemeClr val="tx1">
                    <a:lumMod val="75000"/>
                    <a:lumOff val="25000"/>
                  </a:schemeClr>
                </a:solidFill>
              </a:rPr>
              <a:t>product_id</a:t>
            </a:r>
            <a:r>
              <a:rPr lang="en-US" sz="1600" i="1" dirty="0">
                <a:solidFill>
                  <a:schemeClr val="tx1">
                    <a:lumMod val="75000"/>
                    <a:lumOff val="25000"/>
                  </a:schemeClr>
                </a:solidFill>
              </a:rPr>
              <a:t> </a:t>
            </a:r>
            <a:r>
              <a:rPr lang="en-US" sz="1600" i="1" dirty="0" err="1">
                <a:solidFill>
                  <a:schemeClr val="tx1">
                    <a:lumMod val="75000"/>
                    <a:lumOff val="25000"/>
                  </a:schemeClr>
                </a:solidFill>
              </a:rPr>
              <a:t>INT,revenue</a:t>
            </a:r>
            <a:r>
              <a:rPr lang="en-US" sz="1600" i="1" dirty="0">
                <a:solidFill>
                  <a:schemeClr val="tx1">
                    <a:lumMod val="75000"/>
                    <a:lumOff val="25000"/>
                  </a:schemeClr>
                </a:solidFill>
              </a:rPr>
              <a:t> DECIMAL)</a:t>
            </a:r>
          </a:p>
          <a:p>
            <a:pPr>
              <a:lnSpc>
                <a:spcPct val="150000"/>
              </a:lnSpc>
            </a:pPr>
            <a:r>
              <a:rPr lang="en-US" sz="1600" i="1" dirty="0">
                <a:solidFill>
                  <a:schemeClr val="tx1">
                    <a:lumMod val="75000"/>
                    <a:lumOff val="25000"/>
                  </a:schemeClr>
                </a:solidFill>
              </a:rPr>
              <a:t>	LANGUAGE </a:t>
            </a:r>
            <a:r>
              <a:rPr lang="en-US" sz="1600" i="1" dirty="0" err="1">
                <a:solidFill>
                  <a:schemeClr val="tx1">
                    <a:lumMod val="75000"/>
                    <a:lumOff val="25000"/>
                  </a:schemeClr>
                </a:solidFill>
              </a:rPr>
              <a:t>plpgsql</a:t>
            </a:r>
            <a:endParaRPr lang="en-US" sz="1600" i="1" dirty="0">
              <a:solidFill>
                <a:schemeClr val="tx1">
                  <a:lumMod val="75000"/>
                  <a:lumOff val="25000"/>
                </a:schemeClr>
              </a:solidFill>
            </a:endParaRPr>
          </a:p>
          <a:p>
            <a:pPr>
              <a:lnSpc>
                <a:spcPct val="150000"/>
              </a:lnSpc>
            </a:pPr>
            <a:r>
              <a:rPr lang="en-US" sz="1600" i="1" dirty="0">
                <a:solidFill>
                  <a:schemeClr val="tx1">
                    <a:lumMod val="75000"/>
                    <a:lumOff val="25000"/>
                  </a:schemeClr>
                </a:solidFill>
              </a:rPr>
              <a:t>	AS $$</a:t>
            </a:r>
          </a:p>
          <a:p>
            <a:pPr>
              <a:lnSpc>
                <a:spcPct val="150000"/>
              </a:lnSpc>
            </a:pPr>
            <a:r>
              <a:rPr lang="en-US" sz="1600" i="1" dirty="0">
                <a:solidFill>
                  <a:schemeClr val="tx1">
                    <a:lumMod val="75000"/>
                    <a:lumOff val="25000"/>
                  </a:schemeClr>
                </a:solidFill>
              </a:rPr>
              <a:t>	DECLARE </a:t>
            </a:r>
            <a:r>
              <a:rPr lang="en-US" sz="1600" i="1" dirty="0" err="1">
                <a:solidFill>
                  <a:schemeClr val="tx1">
                    <a:lumMod val="75000"/>
                    <a:lumOff val="25000"/>
                  </a:schemeClr>
                </a:solidFill>
              </a:rPr>
              <a:t>total_sales</a:t>
            </a:r>
            <a:r>
              <a:rPr lang="en-US" sz="1600" i="1" dirty="0">
                <a:solidFill>
                  <a:schemeClr val="tx1">
                    <a:lumMod val="75000"/>
                    <a:lumOff val="25000"/>
                  </a:schemeClr>
                </a:solidFill>
              </a:rPr>
              <a:t> NUMERIC;</a:t>
            </a:r>
          </a:p>
          <a:p>
            <a:pPr>
              <a:lnSpc>
                <a:spcPct val="150000"/>
              </a:lnSpc>
            </a:pPr>
            <a:r>
              <a:rPr lang="en-US" sz="1600" i="1" dirty="0">
                <a:solidFill>
                  <a:schemeClr val="tx1">
                    <a:lumMod val="75000"/>
                    <a:lumOff val="25000"/>
                  </a:schemeClr>
                </a:solidFill>
              </a:rPr>
              <a:t>	BEGIN</a:t>
            </a:r>
          </a:p>
          <a:p>
            <a:pPr>
              <a:lnSpc>
                <a:spcPct val="150000"/>
              </a:lnSpc>
            </a:pPr>
            <a:r>
              <a:rPr lang="en-US" sz="1600" i="1" dirty="0">
                <a:solidFill>
                  <a:schemeClr val="tx1">
                    <a:lumMod val="75000"/>
                    <a:lumOff val="25000"/>
                  </a:schemeClr>
                </a:solidFill>
              </a:rPr>
              <a:t>	RETURN QUERY</a:t>
            </a:r>
          </a:p>
          <a:p>
            <a:pPr>
              <a:lnSpc>
                <a:spcPct val="150000"/>
              </a:lnSpc>
            </a:pPr>
            <a:r>
              <a:rPr lang="en-US" sz="1600" i="1" dirty="0">
                <a:solidFill>
                  <a:schemeClr val="tx1">
                    <a:lumMod val="75000"/>
                    <a:lumOff val="25000"/>
                  </a:schemeClr>
                </a:solidFill>
              </a:rPr>
              <a:t>    	SELECT </a:t>
            </a:r>
            <a:r>
              <a:rPr lang="en-US" sz="1600" i="1" dirty="0" err="1">
                <a:solidFill>
                  <a:schemeClr val="tx1">
                    <a:lumMod val="75000"/>
                    <a:lumOff val="25000"/>
                  </a:schemeClr>
                </a:solidFill>
              </a:rPr>
              <a:t>so.order_number</a:t>
            </a:r>
            <a:r>
              <a:rPr lang="en-US" sz="1600" i="1" dirty="0">
                <a:solidFill>
                  <a:schemeClr val="tx1">
                    <a:lumMod val="75000"/>
                    <a:lumOff val="25000"/>
                  </a:schemeClr>
                </a:solidFill>
              </a:rPr>
              <a:t>, </a:t>
            </a:r>
            <a:r>
              <a:rPr lang="en-US" sz="1600" i="1" dirty="0" err="1">
                <a:solidFill>
                  <a:schemeClr val="tx1">
                    <a:lumMod val="75000"/>
                    <a:lumOff val="25000"/>
                  </a:schemeClr>
                </a:solidFill>
              </a:rPr>
              <a:t>so.sales_channel</a:t>
            </a:r>
            <a:r>
              <a:rPr lang="en-US" sz="1600" i="1" dirty="0">
                <a:solidFill>
                  <a:schemeClr val="tx1">
                    <a:lumMod val="75000"/>
                    <a:lumOff val="25000"/>
                  </a:schemeClr>
                </a:solidFill>
              </a:rPr>
              <a:t>, </a:t>
            </a:r>
            <a:r>
              <a:rPr lang="en-US" sz="1600" i="1" dirty="0" err="1">
                <a:solidFill>
                  <a:schemeClr val="tx1">
                    <a:lumMod val="75000"/>
                    <a:lumOff val="25000"/>
                  </a:schemeClr>
                </a:solidFill>
              </a:rPr>
              <a:t>so.order_date</a:t>
            </a:r>
            <a:r>
              <a:rPr lang="en-US" sz="1600" i="1" dirty="0">
                <a:solidFill>
                  <a:schemeClr val="tx1">
                    <a:lumMod val="75000"/>
                    <a:lumOff val="25000"/>
                  </a:schemeClr>
                </a:solidFill>
              </a:rPr>
              <a:t>, </a:t>
            </a:r>
            <a:r>
              <a:rPr lang="en-US" sz="1600" i="1" dirty="0" err="1">
                <a:solidFill>
                  <a:schemeClr val="tx1">
                    <a:lumMod val="75000"/>
                    <a:lumOff val="25000"/>
                  </a:schemeClr>
                </a:solidFill>
              </a:rPr>
              <a:t>so.customer_id</a:t>
            </a:r>
            <a:r>
              <a:rPr lang="en-US" sz="1600" i="1" dirty="0">
                <a:solidFill>
                  <a:schemeClr val="tx1">
                    <a:lumMod val="75000"/>
                    <a:lumOff val="25000"/>
                  </a:schemeClr>
                </a:solidFill>
              </a:rPr>
              <a:t>, </a:t>
            </a:r>
            <a:r>
              <a:rPr lang="en-US" sz="1600" i="1" dirty="0" err="1">
                <a:solidFill>
                  <a:schemeClr val="tx1">
                    <a:lumMod val="75000"/>
                    <a:lumOff val="25000"/>
                  </a:schemeClr>
                </a:solidFill>
              </a:rPr>
              <a:t>so.product_id</a:t>
            </a:r>
            <a:r>
              <a:rPr lang="en-US" sz="1600" i="1" dirty="0">
                <a:solidFill>
                  <a:schemeClr val="tx1">
                    <a:lumMod val="75000"/>
                    <a:lumOff val="25000"/>
                  </a:schemeClr>
                </a:solidFill>
              </a:rPr>
              <a:t>, </a:t>
            </a:r>
            <a:r>
              <a:rPr lang="en-US" sz="1600" i="1" dirty="0" err="1">
                <a:solidFill>
                  <a:schemeClr val="tx1">
                    <a:lumMod val="75000"/>
                    <a:lumOff val="25000"/>
                  </a:schemeClr>
                </a:solidFill>
              </a:rPr>
              <a:t>so.revenue</a:t>
            </a:r>
            <a:endParaRPr lang="en-US" sz="1600" i="1" dirty="0">
              <a:solidFill>
                <a:schemeClr val="tx1">
                  <a:lumMod val="75000"/>
                  <a:lumOff val="25000"/>
                </a:schemeClr>
              </a:solidFill>
            </a:endParaRPr>
          </a:p>
          <a:p>
            <a:pPr>
              <a:lnSpc>
                <a:spcPct val="150000"/>
              </a:lnSpc>
            </a:pPr>
            <a:r>
              <a:rPr lang="en-US" sz="1600" i="1" dirty="0">
                <a:solidFill>
                  <a:schemeClr val="tx1">
                    <a:lumMod val="75000"/>
                    <a:lumOff val="25000"/>
                  </a:schemeClr>
                </a:solidFill>
              </a:rPr>
              <a:t>		FROM </a:t>
            </a:r>
            <a:r>
              <a:rPr lang="en-US" sz="1600" i="1" dirty="0" err="1">
                <a:solidFill>
                  <a:schemeClr val="tx1">
                    <a:lumMod val="75000"/>
                    <a:lumOff val="25000"/>
                  </a:schemeClr>
                </a:solidFill>
              </a:rPr>
              <a:t>sales_order</a:t>
            </a:r>
            <a:r>
              <a:rPr lang="en-US" sz="1600" i="1" dirty="0">
                <a:solidFill>
                  <a:schemeClr val="tx1">
                    <a:lumMod val="75000"/>
                    <a:lumOff val="25000"/>
                  </a:schemeClr>
                </a:solidFill>
              </a:rPr>
              <a:t> so</a:t>
            </a:r>
          </a:p>
          <a:p>
            <a:pPr>
              <a:lnSpc>
                <a:spcPct val="150000"/>
              </a:lnSpc>
            </a:pPr>
            <a:r>
              <a:rPr lang="en-US" sz="1600" i="1" dirty="0">
                <a:solidFill>
                  <a:schemeClr val="tx1">
                    <a:lumMod val="75000"/>
                    <a:lumOff val="25000"/>
                  </a:schemeClr>
                </a:solidFill>
              </a:rPr>
              <a:t>		WHERE </a:t>
            </a:r>
            <a:r>
              <a:rPr lang="en-US" sz="1600" i="1" dirty="0" err="1">
                <a:solidFill>
                  <a:schemeClr val="tx1">
                    <a:lumMod val="75000"/>
                    <a:lumOff val="25000"/>
                  </a:schemeClr>
                </a:solidFill>
              </a:rPr>
              <a:t>so.sales_channel</a:t>
            </a:r>
            <a:r>
              <a:rPr lang="en-US" sz="1600" i="1" dirty="0">
                <a:solidFill>
                  <a:schemeClr val="tx1">
                    <a:lumMod val="75000"/>
                    <a:lumOff val="25000"/>
                  </a:schemeClr>
                </a:solidFill>
              </a:rPr>
              <a:t> = </a:t>
            </a:r>
            <a:r>
              <a:rPr lang="en-US" sz="1600" i="1" dirty="0" err="1">
                <a:solidFill>
                  <a:schemeClr val="tx1">
                    <a:lumMod val="75000"/>
                    <a:lumOff val="25000"/>
                  </a:schemeClr>
                </a:solidFill>
              </a:rPr>
              <a:t>f_sales_channel</a:t>
            </a:r>
            <a:r>
              <a:rPr lang="en-US" sz="1600" i="1" dirty="0">
                <a:solidFill>
                  <a:schemeClr val="tx1">
                    <a:lumMod val="75000"/>
                    <a:lumOff val="25000"/>
                  </a:schemeClr>
                </a:solidFill>
              </a:rPr>
              <a:t>;</a:t>
            </a:r>
          </a:p>
          <a:p>
            <a:pPr>
              <a:lnSpc>
                <a:spcPct val="150000"/>
              </a:lnSpc>
            </a:pPr>
            <a:r>
              <a:rPr lang="en-US" sz="1600" i="1" dirty="0">
                <a:solidFill>
                  <a:schemeClr val="tx1">
                    <a:lumMod val="75000"/>
                    <a:lumOff val="25000"/>
                  </a:schemeClr>
                </a:solidFill>
              </a:rPr>
              <a:t>	END;</a:t>
            </a:r>
          </a:p>
          <a:p>
            <a:pPr>
              <a:lnSpc>
                <a:spcPct val="150000"/>
              </a:lnSpc>
            </a:pPr>
            <a:r>
              <a:rPr lang="en-US" sz="1600" i="1" dirty="0">
                <a:solidFill>
                  <a:schemeClr val="tx1">
                    <a:lumMod val="75000"/>
                    <a:lumOff val="25000"/>
                  </a:schemeClr>
                </a:solidFill>
              </a:rPr>
              <a:t>	$$;</a:t>
            </a:r>
          </a:p>
          <a:p>
            <a:pPr>
              <a:lnSpc>
                <a:spcPct val="150000"/>
              </a:lnSpc>
            </a:pPr>
            <a:r>
              <a:rPr lang="en-US" sz="1600" i="1" dirty="0">
                <a:solidFill>
                  <a:schemeClr val="tx1">
                    <a:lumMod val="75000"/>
                    <a:lumOff val="25000"/>
                  </a:schemeClr>
                </a:solidFill>
              </a:rPr>
              <a:t>	</a:t>
            </a:r>
            <a:r>
              <a:rPr lang="en-US" sz="1600" b="1" i="1" dirty="0">
                <a:solidFill>
                  <a:schemeClr val="tx1">
                    <a:lumMod val="75000"/>
                    <a:lumOff val="25000"/>
                  </a:schemeClr>
                </a:solidFill>
              </a:rPr>
              <a:t>SELECT * FROM </a:t>
            </a:r>
            <a:r>
              <a:rPr lang="en-US" sz="1600" b="1" i="1" dirty="0" err="1">
                <a:solidFill>
                  <a:schemeClr val="tx1">
                    <a:lumMod val="75000"/>
                    <a:lumOff val="25000"/>
                  </a:schemeClr>
                </a:solidFill>
              </a:rPr>
              <a:t>order_details_by_channel</a:t>
            </a:r>
            <a:r>
              <a:rPr lang="en-US" sz="1600" b="1" i="1" dirty="0">
                <a:solidFill>
                  <a:schemeClr val="tx1">
                    <a:lumMod val="75000"/>
                    <a:lumOff val="25000"/>
                  </a:schemeClr>
                </a:solidFill>
              </a:rPr>
              <a:t>('Online');</a:t>
            </a:r>
          </a:p>
        </p:txBody>
      </p:sp>
    </p:spTree>
    <p:extLst>
      <p:ext uri="{BB962C8B-B14F-4D97-AF65-F5344CB8AC3E}">
        <p14:creationId xmlns:p14="http://schemas.microsoft.com/office/powerpoint/2010/main" val="15526038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D30C-D7F2-184A-8011-2919537F126C}"/>
              </a:ext>
            </a:extLst>
          </p:cNvPr>
          <p:cNvSpPr/>
          <p:nvPr/>
        </p:nvSpPr>
        <p:spPr>
          <a:xfrm flipV="1">
            <a:off x="1" y="0"/>
            <a:ext cx="7129670" cy="152397"/>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33BE0E-E826-99A2-B535-027965681583}"/>
              </a:ext>
            </a:extLst>
          </p:cNvPr>
          <p:cNvSpPr/>
          <p:nvPr/>
        </p:nvSpPr>
        <p:spPr>
          <a:xfrm>
            <a:off x="5055704" y="6705600"/>
            <a:ext cx="7136296" cy="152400"/>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699A6-E7E3-83D2-FD1A-788EB856FDAF}"/>
              </a:ext>
            </a:extLst>
          </p:cNvPr>
          <p:cNvSpPr/>
          <p:nvPr/>
        </p:nvSpPr>
        <p:spPr>
          <a:xfrm>
            <a:off x="4419602" y="6705600"/>
            <a:ext cx="365760" cy="152400"/>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560D65-18D7-1C35-C437-4C8092798402}"/>
              </a:ext>
            </a:extLst>
          </p:cNvPr>
          <p:cNvSpPr/>
          <p:nvPr/>
        </p:nvSpPr>
        <p:spPr>
          <a:xfrm flipV="1">
            <a:off x="7368211" y="0"/>
            <a:ext cx="365760" cy="152396"/>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A1D4B36-9902-4FA6-B9EF-C80A62AE02D2}"/>
              </a:ext>
            </a:extLst>
          </p:cNvPr>
          <p:cNvSpPr txBox="1"/>
          <p:nvPr/>
        </p:nvSpPr>
        <p:spPr>
          <a:xfrm>
            <a:off x="281608" y="152396"/>
            <a:ext cx="11628783" cy="5824928"/>
          </a:xfrm>
          <a:prstGeom prst="rect">
            <a:avLst/>
          </a:prstGeom>
          <a:noFill/>
        </p:spPr>
        <p:txBody>
          <a:bodyPr wrap="square">
            <a:spAutoFit/>
          </a:bodyPr>
          <a:lstStyle/>
          <a:p>
            <a:pPr>
              <a:lnSpc>
                <a:spcPct val="200000"/>
              </a:lnSpc>
            </a:pPr>
            <a:r>
              <a:rPr lang="en-NG" b="1" dirty="0">
                <a:solidFill>
                  <a:srgbClr val="00CC00"/>
                </a:solidFill>
              </a:rPr>
              <a:t>Advanced SQL – </a:t>
            </a:r>
            <a:r>
              <a:rPr lang="en-GB" b="1" dirty="0">
                <a:solidFill>
                  <a:srgbClr val="00CC00"/>
                </a:solidFill>
              </a:rPr>
              <a:t>Functions</a:t>
            </a:r>
          </a:p>
          <a:p>
            <a:pPr>
              <a:lnSpc>
                <a:spcPct val="150000"/>
              </a:lnSpc>
            </a:pPr>
            <a:r>
              <a:rPr lang="en-NG" sz="1600" b="1" dirty="0">
                <a:solidFill>
                  <a:srgbClr val="F7881F"/>
                </a:solidFill>
              </a:rPr>
              <a:t>Example Scenario </a:t>
            </a:r>
            <a:r>
              <a:rPr lang="en-GB" sz="1600" b="1" dirty="0">
                <a:solidFill>
                  <a:srgbClr val="F7881F"/>
                </a:solidFill>
              </a:rPr>
              <a:t>5</a:t>
            </a:r>
            <a:r>
              <a:rPr lang="en-NG" sz="1600" b="1" dirty="0">
                <a:solidFill>
                  <a:srgbClr val="F7881F"/>
                </a:solidFill>
              </a:rPr>
              <a:t>: </a:t>
            </a:r>
            <a:r>
              <a:rPr lang="en-NG" sz="1600" dirty="0">
                <a:solidFill>
                  <a:schemeClr val="tx1">
                    <a:lumMod val="75000"/>
                    <a:lumOff val="25000"/>
                  </a:schemeClr>
                </a:solidFill>
              </a:rPr>
              <a:t>Suppose we want </a:t>
            </a:r>
            <a:r>
              <a:rPr lang="en-GB" sz="1600" dirty="0">
                <a:solidFill>
                  <a:schemeClr val="tx1">
                    <a:lumMod val="75000"/>
                    <a:lumOff val="25000"/>
                  </a:schemeClr>
                </a:solidFill>
              </a:rPr>
              <a:t>to </a:t>
            </a:r>
            <a:r>
              <a:rPr lang="en-NG" sz="1600" dirty="0">
                <a:solidFill>
                  <a:schemeClr val="tx1">
                    <a:lumMod val="75000"/>
                    <a:lumOff val="25000"/>
                  </a:schemeClr>
                </a:solidFill>
              </a:rPr>
              <a:t>create a </a:t>
            </a:r>
            <a:r>
              <a:rPr lang="en-GB" sz="1600" dirty="0">
                <a:solidFill>
                  <a:schemeClr val="tx1">
                    <a:lumMod val="75000"/>
                    <a:lumOff val="25000"/>
                  </a:schemeClr>
                </a:solidFill>
              </a:rPr>
              <a:t>function to return all customers with a specified letter(s)/words anywhere in their name.</a:t>
            </a:r>
          </a:p>
          <a:p>
            <a:pPr>
              <a:lnSpc>
                <a:spcPct val="150000"/>
              </a:lnSpc>
            </a:pPr>
            <a:r>
              <a:rPr lang="en-NG" b="1" i="1" dirty="0">
                <a:solidFill>
                  <a:schemeClr val="tx1">
                    <a:lumMod val="75000"/>
                    <a:lumOff val="25000"/>
                  </a:schemeClr>
                </a:solidFill>
              </a:rPr>
              <a:t>Syntax: </a:t>
            </a:r>
            <a:r>
              <a:rPr lang="en-US" sz="1600" i="1" dirty="0">
                <a:solidFill>
                  <a:schemeClr val="tx1">
                    <a:lumMod val="75000"/>
                    <a:lumOff val="25000"/>
                  </a:schemeClr>
                </a:solidFill>
              </a:rPr>
              <a:t>CREATE OR REPLACE FUNCTION </a:t>
            </a:r>
            <a:r>
              <a:rPr lang="en-US" sz="1600" i="1" dirty="0" err="1">
                <a:solidFill>
                  <a:schemeClr val="tx1">
                    <a:lumMod val="75000"/>
                    <a:lumOff val="25000"/>
                  </a:schemeClr>
                </a:solidFill>
              </a:rPr>
              <a:t>search_customers</a:t>
            </a:r>
            <a:r>
              <a:rPr lang="en-US" sz="1600" i="1" dirty="0">
                <a:solidFill>
                  <a:schemeClr val="tx1">
                    <a:lumMod val="75000"/>
                    <a:lumOff val="25000"/>
                  </a:schemeClr>
                </a:solidFill>
              </a:rPr>
              <a:t>(word VARCHAR)</a:t>
            </a:r>
          </a:p>
          <a:p>
            <a:pPr>
              <a:lnSpc>
                <a:spcPct val="150000"/>
              </a:lnSpc>
            </a:pPr>
            <a:r>
              <a:rPr lang="en-US" sz="1600" i="1" dirty="0">
                <a:solidFill>
                  <a:schemeClr val="tx1">
                    <a:lumMod val="75000"/>
                    <a:lumOff val="25000"/>
                  </a:schemeClr>
                </a:solidFill>
              </a:rPr>
              <a:t>	RETURNS TABLE(</a:t>
            </a:r>
            <a:r>
              <a:rPr lang="en-US" sz="1600" i="1" dirty="0" err="1">
                <a:solidFill>
                  <a:schemeClr val="tx1">
                    <a:lumMod val="75000"/>
                    <a:lumOff val="25000"/>
                  </a:schemeClr>
                </a:solidFill>
              </a:rPr>
              <a:t>customer_id</a:t>
            </a:r>
            <a:r>
              <a:rPr lang="en-US" sz="1600" i="1" dirty="0">
                <a:solidFill>
                  <a:schemeClr val="tx1">
                    <a:lumMod val="75000"/>
                    <a:lumOff val="25000"/>
                  </a:schemeClr>
                </a:solidFill>
              </a:rPr>
              <a:t> INT, </a:t>
            </a:r>
            <a:r>
              <a:rPr lang="en-US" sz="1600" i="1" dirty="0" err="1">
                <a:solidFill>
                  <a:schemeClr val="tx1">
                    <a:lumMod val="75000"/>
                    <a:lumOff val="25000"/>
                  </a:schemeClr>
                </a:solidFill>
              </a:rPr>
              <a:t>customer_name</a:t>
            </a:r>
            <a:r>
              <a:rPr lang="en-US" sz="1600" i="1" dirty="0">
                <a:solidFill>
                  <a:schemeClr val="tx1">
                    <a:lumMod val="75000"/>
                    <a:lumOff val="25000"/>
                  </a:schemeClr>
                </a:solidFill>
              </a:rPr>
              <a:t> VARCHAR)</a:t>
            </a:r>
          </a:p>
          <a:p>
            <a:pPr>
              <a:lnSpc>
                <a:spcPct val="150000"/>
              </a:lnSpc>
            </a:pPr>
            <a:r>
              <a:rPr lang="en-US" sz="1600" i="1" dirty="0">
                <a:solidFill>
                  <a:schemeClr val="tx1">
                    <a:lumMod val="75000"/>
                    <a:lumOff val="25000"/>
                  </a:schemeClr>
                </a:solidFill>
              </a:rPr>
              <a:t>	LANGUAGE </a:t>
            </a:r>
            <a:r>
              <a:rPr lang="en-US" sz="1600" i="1" dirty="0" err="1">
                <a:solidFill>
                  <a:schemeClr val="tx1">
                    <a:lumMod val="75000"/>
                    <a:lumOff val="25000"/>
                  </a:schemeClr>
                </a:solidFill>
              </a:rPr>
              <a:t>plpgsql</a:t>
            </a:r>
            <a:endParaRPr lang="en-US" sz="1600" i="1" dirty="0">
              <a:solidFill>
                <a:schemeClr val="tx1">
                  <a:lumMod val="75000"/>
                  <a:lumOff val="25000"/>
                </a:schemeClr>
              </a:solidFill>
            </a:endParaRPr>
          </a:p>
          <a:p>
            <a:pPr>
              <a:lnSpc>
                <a:spcPct val="150000"/>
              </a:lnSpc>
            </a:pPr>
            <a:r>
              <a:rPr lang="en-US" sz="1600" i="1" dirty="0">
                <a:solidFill>
                  <a:schemeClr val="tx1">
                    <a:lumMod val="75000"/>
                    <a:lumOff val="25000"/>
                  </a:schemeClr>
                </a:solidFill>
              </a:rPr>
              <a:t>	AS $$</a:t>
            </a:r>
          </a:p>
          <a:p>
            <a:pPr>
              <a:lnSpc>
                <a:spcPct val="150000"/>
              </a:lnSpc>
            </a:pPr>
            <a:r>
              <a:rPr lang="en-US" sz="1600" i="1" dirty="0">
                <a:solidFill>
                  <a:schemeClr val="tx1">
                    <a:lumMod val="75000"/>
                    <a:lumOff val="25000"/>
                  </a:schemeClr>
                </a:solidFill>
              </a:rPr>
              <a:t>	BEGIN</a:t>
            </a:r>
          </a:p>
          <a:p>
            <a:pPr>
              <a:lnSpc>
                <a:spcPct val="150000"/>
              </a:lnSpc>
            </a:pPr>
            <a:r>
              <a:rPr lang="en-US" sz="1600" i="1" dirty="0">
                <a:solidFill>
                  <a:schemeClr val="tx1">
                    <a:lumMod val="75000"/>
                    <a:lumOff val="25000"/>
                  </a:schemeClr>
                </a:solidFill>
              </a:rPr>
              <a:t>    	RETURN QUERY</a:t>
            </a:r>
          </a:p>
          <a:p>
            <a:pPr>
              <a:lnSpc>
                <a:spcPct val="150000"/>
              </a:lnSpc>
            </a:pPr>
            <a:r>
              <a:rPr lang="en-US" sz="1600" i="1" dirty="0">
                <a:solidFill>
                  <a:schemeClr val="tx1">
                    <a:lumMod val="75000"/>
                    <a:lumOff val="25000"/>
                  </a:schemeClr>
                </a:solidFill>
              </a:rPr>
              <a:t>	SELECT </a:t>
            </a:r>
            <a:r>
              <a:rPr lang="en-US" sz="1600" i="1" dirty="0" err="1">
                <a:solidFill>
                  <a:schemeClr val="tx1">
                    <a:lumMod val="75000"/>
                    <a:lumOff val="25000"/>
                  </a:schemeClr>
                </a:solidFill>
              </a:rPr>
              <a:t>c.customer_id</a:t>
            </a:r>
            <a:r>
              <a:rPr lang="en-US" sz="1600" i="1" dirty="0">
                <a:solidFill>
                  <a:schemeClr val="tx1">
                    <a:lumMod val="75000"/>
                    <a:lumOff val="25000"/>
                  </a:schemeClr>
                </a:solidFill>
              </a:rPr>
              <a:t>, </a:t>
            </a:r>
            <a:r>
              <a:rPr lang="en-US" sz="1600" i="1" dirty="0" err="1">
                <a:solidFill>
                  <a:schemeClr val="tx1">
                    <a:lumMod val="75000"/>
                    <a:lumOff val="25000"/>
                  </a:schemeClr>
                </a:solidFill>
              </a:rPr>
              <a:t>c.customer_name</a:t>
            </a:r>
            <a:endParaRPr lang="en-US" sz="1600" i="1" dirty="0">
              <a:solidFill>
                <a:schemeClr val="tx1">
                  <a:lumMod val="75000"/>
                  <a:lumOff val="25000"/>
                </a:schemeClr>
              </a:solidFill>
            </a:endParaRPr>
          </a:p>
          <a:p>
            <a:pPr>
              <a:lnSpc>
                <a:spcPct val="150000"/>
              </a:lnSpc>
            </a:pPr>
            <a:r>
              <a:rPr lang="en-US" sz="1600" i="1" dirty="0">
                <a:solidFill>
                  <a:schemeClr val="tx1">
                    <a:lumMod val="75000"/>
                    <a:lumOff val="25000"/>
                  </a:schemeClr>
                </a:solidFill>
              </a:rPr>
              <a:t>	FROM customer c</a:t>
            </a:r>
          </a:p>
          <a:p>
            <a:pPr>
              <a:lnSpc>
                <a:spcPct val="150000"/>
              </a:lnSpc>
            </a:pPr>
            <a:r>
              <a:rPr lang="en-US" sz="1600" i="1" dirty="0">
                <a:solidFill>
                  <a:schemeClr val="tx1">
                    <a:lumMod val="75000"/>
                    <a:lumOff val="25000"/>
                  </a:schemeClr>
                </a:solidFill>
              </a:rPr>
              <a:t>	WHERE </a:t>
            </a:r>
            <a:r>
              <a:rPr lang="en-US" sz="1600" i="1" dirty="0" err="1">
                <a:solidFill>
                  <a:schemeClr val="tx1">
                    <a:lumMod val="75000"/>
                    <a:lumOff val="25000"/>
                  </a:schemeClr>
                </a:solidFill>
              </a:rPr>
              <a:t>c.customer_name</a:t>
            </a:r>
            <a:r>
              <a:rPr lang="en-US" sz="1600" i="1" dirty="0">
                <a:solidFill>
                  <a:schemeClr val="tx1">
                    <a:lumMod val="75000"/>
                    <a:lumOff val="25000"/>
                  </a:schemeClr>
                </a:solidFill>
              </a:rPr>
              <a:t> ILIKE '%' || word || ‘%’;</a:t>
            </a:r>
          </a:p>
          <a:p>
            <a:pPr>
              <a:lnSpc>
                <a:spcPct val="150000"/>
              </a:lnSpc>
            </a:pPr>
            <a:r>
              <a:rPr lang="en-US" sz="1600" i="1" dirty="0">
                <a:solidFill>
                  <a:schemeClr val="tx1">
                    <a:lumMod val="75000"/>
                    <a:lumOff val="25000"/>
                  </a:schemeClr>
                </a:solidFill>
              </a:rPr>
              <a:t>	END;</a:t>
            </a:r>
          </a:p>
          <a:p>
            <a:pPr>
              <a:lnSpc>
                <a:spcPct val="150000"/>
              </a:lnSpc>
            </a:pPr>
            <a:r>
              <a:rPr lang="en-US" sz="1600" i="1" dirty="0">
                <a:solidFill>
                  <a:schemeClr val="tx1">
                    <a:lumMod val="75000"/>
                    <a:lumOff val="25000"/>
                  </a:schemeClr>
                </a:solidFill>
              </a:rPr>
              <a:t>	$$;</a:t>
            </a:r>
          </a:p>
          <a:p>
            <a:pPr>
              <a:lnSpc>
                <a:spcPct val="150000"/>
              </a:lnSpc>
            </a:pPr>
            <a:r>
              <a:rPr lang="en-US" sz="1600" i="1" dirty="0">
                <a:solidFill>
                  <a:schemeClr val="tx1">
                    <a:lumMod val="75000"/>
                    <a:lumOff val="25000"/>
                  </a:schemeClr>
                </a:solidFill>
              </a:rPr>
              <a:t>	</a:t>
            </a:r>
            <a:r>
              <a:rPr lang="en-US" sz="1600" b="1" i="1" dirty="0">
                <a:solidFill>
                  <a:schemeClr val="tx1">
                    <a:lumMod val="75000"/>
                    <a:lumOff val="25000"/>
                  </a:schemeClr>
                </a:solidFill>
              </a:rPr>
              <a:t>SELECT * FROM </a:t>
            </a:r>
            <a:r>
              <a:rPr lang="en-US" sz="1600" b="1" i="1" dirty="0" err="1">
                <a:solidFill>
                  <a:schemeClr val="tx1">
                    <a:lumMod val="75000"/>
                    <a:lumOff val="25000"/>
                  </a:schemeClr>
                </a:solidFill>
              </a:rPr>
              <a:t>search_customers</a:t>
            </a:r>
            <a:r>
              <a:rPr lang="en-US" sz="1600" b="1" i="1" dirty="0">
                <a:solidFill>
                  <a:schemeClr val="tx1">
                    <a:lumMod val="75000"/>
                    <a:lumOff val="25000"/>
                  </a:schemeClr>
                </a:solidFill>
              </a:rPr>
              <a:t>(‘</a:t>
            </a:r>
            <a:r>
              <a:rPr lang="en-US" sz="1600" b="1" i="1" dirty="0" err="1">
                <a:solidFill>
                  <a:schemeClr val="tx1">
                    <a:lumMod val="75000"/>
                    <a:lumOff val="25000"/>
                  </a:schemeClr>
                </a:solidFill>
              </a:rPr>
              <a:t>corp</a:t>
            </a:r>
            <a:r>
              <a:rPr lang="en-US" sz="1600" b="1" i="1" dirty="0">
                <a:solidFill>
                  <a:schemeClr val="tx1">
                    <a:lumMod val="75000"/>
                    <a:lumOff val="25000"/>
                  </a:schemeClr>
                </a:solidFill>
              </a:rPr>
              <a:t>');</a:t>
            </a:r>
          </a:p>
        </p:txBody>
      </p:sp>
    </p:spTree>
    <p:extLst>
      <p:ext uri="{BB962C8B-B14F-4D97-AF65-F5344CB8AC3E}">
        <p14:creationId xmlns:p14="http://schemas.microsoft.com/office/powerpoint/2010/main" val="4621548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D30C-D7F2-184A-8011-2919537F126C}"/>
              </a:ext>
            </a:extLst>
          </p:cNvPr>
          <p:cNvSpPr/>
          <p:nvPr/>
        </p:nvSpPr>
        <p:spPr>
          <a:xfrm flipV="1">
            <a:off x="1" y="0"/>
            <a:ext cx="7129670" cy="152397"/>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33BE0E-E826-99A2-B535-027965681583}"/>
              </a:ext>
            </a:extLst>
          </p:cNvPr>
          <p:cNvSpPr/>
          <p:nvPr/>
        </p:nvSpPr>
        <p:spPr>
          <a:xfrm>
            <a:off x="5055704" y="6705600"/>
            <a:ext cx="7136296" cy="152400"/>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699A6-E7E3-83D2-FD1A-788EB856FDAF}"/>
              </a:ext>
            </a:extLst>
          </p:cNvPr>
          <p:cNvSpPr/>
          <p:nvPr/>
        </p:nvSpPr>
        <p:spPr>
          <a:xfrm>
            <a:off x="4419602" y="6705600"/>
            <a:ext cx="365760" cy="152400"/>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560D65-18D7-1C35-C437-4C8092798402}"/>
              </a:ext>
            </a:extLst>
          </p:cNvPr>
          <p:cNvSpPr/>
          <p:nvPr/>
        </p:nvSpPr>
        <p:spPr>
          <a:xfrm flipV="1">
            <a:off x="7368211" y="0"/>
            <a:ext cx="365760" cy="152396"/>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6CEABB4-83C9-44F1-B0C3-C55950E13FF0}"/>
              </a:ext>
            </a:extLst>
          </p:cNvPr>
          <p:cNvSpPr txBox="1"/>
          <p:nvPr/>
        </p:nvSpPr>
        <p:spPr>
          <a:xfrm>
            <a:off x="525119" y="1911821"/>
            <a:ext cx="7788966" cy="3034357"/>
          </a:xfrm>
          <a:prstGeom prst="rect">
            <a:avLst/>
          </a:prstGeom>
          <a:noFill/>
        </p:spPr>
        <p:txBody>
          <a:bodyPr wrap="square">
            <a:spAutoFit/>
          </a:bodyPr>
          <a:lstStyle/>
          <a:p>
            <a:pPr>
              <a:lnSpc>
                <a:spcPct val="150000"/>
              </a:lnSpc>
            </a:pPr>
            <a:r>
              <a:rPr lang="en-GB" sz="4400" b="1" dirty="0">
                <a:solidFill>
                  <a:schemeClr val="tx1">
                    <a:lumMod val="75000"/>
                    <a:lumOff val="25000"/>
                  </a:schemeClr>
                </a:solidFill>
              </a:rPr>
              <a:t>With </a:t>
            </a:r>
            <a:r>
              <a:rPr lang="en-GB" sz="4400" b="1" dirty="0">
                <a:solidFill>
                  <a:srgbClr val="00CC00"/>
                </a:solidFill>
              </a:rPr>
              <a:t>SQL</a:t>
            </a:r>
            <a:r>
              <a:rPr lang="en-GB" sz="4400" b="1" dirty="0">
                <a:solidFill>
                  <a:schemeClr val="tx1">
                    <a:lumMod val="75000"/>
                    <a:lumOff val="25000"/>
                  </a:schemeClr>
                </a:solidFill>
              </a:rPr>
              <a:t>, you can communicate with data, and data communicates with you.</a:t>
            </a:r>
            <a:endParaRPr lang="en-GB" sz="4000" dirty="0">
              <a:solidFill>
                <a:schemeClr val="tx1">
                  <a:lumMod val="75000"/>
                  <a:lumOff val="25000"/>
                </a:schemeClr>
              </a:solidFill>
            </a:endParaRPr>
          </a:p>
        </p:txBody>
      </p:sp>
    </p:spTree>
    <p:extLst>
      <p:ext uri="{BB962C8B-B14F-4D97-AF65-F5344CB8AC3E}">
        <p14:creationId xmlns:p14="http://schemas.microsoft.com/office/powerpoint/2010/main" val="2395413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D30C-D7F2-184A-8011-2919537F126C}"/>
              </a:ext>
            </a:extLst>
          </p:cNvPr>
          <p:cNvSpPr/>
          <p:nvPr/>
        </p:nvSpPr>
        <p:spPr>
          <a:xfrm>
            <a:off x="1" y="0"/>
            <a:ext cx="7129670" cy="106017"/>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33BE0E-E826-99A2-B535-027965681583}"/>
              </a:ext>
            </a:extLst>
          </p:cNvPr>
          <p:cNvSpPr/>
          <p:nvPr/>
        </p:nvSpPr>
        <p:spPr>
          <a:xfrm>
            <a:off x="5055704" y="6745356"/>
            <a:ext cx="7136296" cy="112644"/>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699A6-E7E3-83D2-FD1A-788EB856FDAF}"/>
              </a:ext>
            </a:extLst>
          </p:cNvPr>
          <p:cNvSpPr/>
          <p:nvPr/>
        </p:nvSpPr>
        <p:spPr>
          <a:xfrm>
            <a:off x="4419602" y="6745356"/>
            <a:ext cx="365760" cy="112644"/>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560D65-18D7-1C35-C437-4C8092798402}"/>
              </a:ext>
            </a:extLst>
          </p:cNvPr>
          <p:cNvSpPr/>
          <p:nvPr/>
        </p:nvSpPr>
        <p:spPr>
          <a:xfrm flipV="1">
            <a:off x="7368211" y="0"/>
            <a:ext cx="365760" cy="106016"/>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08C46D2-F811-1F4F-96C2-0F6FC487E09E}"/>
              </a:ext>
            </a:extLst>
          </p:cNvPr>
          <p:cNvSpPr txBox="1"/>
          <p:nvPr/>
        </p:nvSpPr>
        <p:spPr>
          <a:xfrm>
            <a:off x="374374" y="156190"/>
            <a:ext cx="11443252" cy="6377130"/>
          </a:xfrm>
          <a:prstGeom prst="rect">
            <a:avLst/>
          </a:prstGeom>
          <a:noFill/>
        </p:spPr>
        <p:txBody>
          <a:bodyPr wrap="square">
            <a:spAutoFit/>
          </a:bodyPr>
          <a:lstStyle/>
          <a:p>
            <a:pPr>
              <a:lnSpc>
                <a:spcPct val="150000"/>
              </a:lnSpc>
            </a:pPr>
            <a:r>
              <a:rPr lang="en-US" sz="2000" b="1" dirty="0">
                <a:solidFill>
                  <a:srgbClr val="00CC00"/>
                </a:solidFill>
                <a:uFill>
                  <a:solidFill>
                    <a:srgbClr val="F7881F"/>
                  </a:solidFill>
                </a:uFill>
              </a:rPr>
              <a:t>Importance of SQL in Data Analytics</a:t>
            </a:r>
            <a:endParaRPr lang="en-US" sz="2000" dirty="0">
              <a:solidFill>
                <a:schemeClr val="tx1">
                  <a:lumMod val="75000"/>
                  <a:lumOff val="25000"/>
                </a:schemeClr>
              </a:solidFill>
              <a:uFill>
                <a:solidFill>
                  <a:srgbClr val="F7881F"/>
                </a:solidFill>
              </a:uFill>
            </a:endParaRPr>
          </a:p>
          <a:p>
            <a:pPr marL="342900" indent="-342900">
              <a:lnSpc>
                <a:spcPct val="200000"/>
              </a:lnSpc>
              <a:buFont typeface="Arial" panose="020B0604020202020204" pitchFamily="34" charset="0"/>
              <a:buChar char="•"/>
            </a:pPr>
            <a:r>
              <a:rPr lang="en-US" sz="1900" b="1" dirty="0">
                <a:solidFill>
                  <a:schemeClr val="tx1">
                    <a:lumMod val="75000"/>
                    <a:lumOff val="25000"/>
                  </a:schemeClr>
                </a:solidFill>
                <a:uFill>
                  <a:solidFill>
                    <a:srgbClr val="F7881F"/>
                  </a:solidFill>
                </a:uFill>
              </a:rPr>
              <a:t>Constraints: </a:t>
            </a:r>
            <a:r>
              <a:rPr lang="en-US" sz="1900" dirty="0">
                <a:solidFill>
                  <a:schemeClr val="tx1">
                    <a:lumMod val="75000"/>
                    <a:lumOff val="25000"/>
                  </a:schemeClr>
                </a:solidFill>
                <a:uFill>
                  <a:solidFill>
                    <a:srgbClr val="F7881F"/>
                  </a:solidFill>
                </a:uFill>
              </a:rPr>
              <a:t>Constraints in SQL are rules enforced on data columns to ensure the integrity, validity, and accuracy of the data within a database, such as PRIMARY KEY, FOREIGN KEY, UNIQUE, NOT NULL, and CHECK</a:t>
            </a:r>
          </a:p>
          <a:p>
            <a:pPr marL="342900" indent="-342900">
              <a:lnSpc>
                <a:spcPct val="200000"/>
              </a:lnSpc>
              <a:buFont typeface="Arial" panose="020B0604020202020204" pitchFamily="34" charset="0"/>
              <a:buChar char="•"/>
            </a:pPr>
            <a:r>
              <a:rPr lang="en-US" sz="1900" b="1" dirty="0">
                <a:solidFill>
                  <a:schemeClr val="tx1">
                    <a:lumMod val="75000"/>
                    <a:lumOff val="25000"/>
                  </a:schemeClr>
                </a:solidFill>
                <a:uFill>
                  <a:solidFill>
                    <a:srgbClr val="F7881F"/>
                  </a:solidFill>
                </a:uFill>
              </a:rPr>
              <a:t>Scalability and Performance: </a:t>
            </a:r>
            <a:r>
              <a:rPr lang="en-US" sz="1900" dirty="0">
                <a:solidFill>
                  <a:schemeClr val="tx1">
                    <a:lumMod val="75000"/>
                    <a:lumOff val="25000"/>
                  </a:schemeClr>
                </a:solidFill>
                <a:uFill>
                  <a:solidFill>
                    <a:srgbClr val="F7881F"/>
                  </a:solidFill>
                </a:uFill>
              </a:rPr>
              <a:t>SQL databases are designed to handle large datasets efficiently, providing scalability for growing data needs and ensuring optimal performance during analysis tasks.</a:t>
            </a:r>
          </a:p>
          <a:p>
            <a:pPr marL="342900" indent="-342900">
              <a:lnSpc>
                <a:spcPct val="200000"/>
              </a:lnSpc>
              <a:buFont typeface="Arial" panose="020B0604020202020204" pitchFamily="34" charset="0"/>
              <a:buChar char="•"/>
            </a:pPr>
            <a:r>
              <a:rPr lang="en-US" sz="1900" b="1" dirty="0">
                <a:solidFill>
                  <a:schemeClr val="tx1">
                    <a:lumMod val="75000"/>
                    <a:lumOff val="25000"/>
                  </a:schemeClr>
                </a:solidFill>
                <a:uFill>
                  <a:solidFill>
                    <a:srgbClr val="F7881F"/>
                  </a:solidFill>
                </a:uFill>
              </a:rPr>
              <a:t>Database Design and Modeling: </a:t>
            </a:r>
            <a:r>
              <a:rPr lang="en-US" sz="1900" dirty="0">
                <a:solidFill>
                  <a:schemeClr val="tx1">
                    <a:lumMod val="75000"/>
                    <a:lumOff val="25000"/>
                  </a:schemeClr>
                </a:solidFill>
                <a:uFill>
                  <a:solidFill>
                    <a:srgbClr val="F7881F"/>
                  </a:solidFill>
                </a:uFill>
              </a:rPr>
              <a:t>SQL is crucial for designing and creating relational databases, establishing relationships between tables, and ensuring the integrity of data structures, which is foundational for effective Data Analytics.</a:t>
            </a:r>
          </a:p>
          <a:p>
            <a:pPr marL="342900" indent="-342900">
              <a:lnSpc>
                <a:spcPct val="200000"/>
              </a:lnSpc>
              <a:buFont typeface="Arial" panose="020B0604020202020204" pitchFamily="34" charset="0"/>
              <a:buChar char="•"/>
            </a:pPr>
            <a:r>
              <a:rPr lang="en-US" sz="1900" b="1" dirty="0">
                <a:solidFill>
                  <a:schemeClr val="tx1">
                    <a:lumMod val="75000"/>
                    <a:lumOff val="25000"/>
                  </a:schemeClr>
                </a:solidFill>
                <a:uFill>
                  <a:solidFill>
                    <a:srgbClr val="F7881F"/>
                  </a:solidFill>
                </a:uFill>
              </a:rPr>
              <a:t>Data Retrieval and Selection: </a:t>
            </a:r>
            <a:r>
              <a:rPr lang="en-US" sz="1900" dirty="0">
                <a:solidFill>
                  <a:schemeClr val="tx1">
                    <a:lumMod val="75000"/>
                    <a:lumOff val="25000"/>
                  </a:schemeClr>
                </a:solidFill>
                <a:uFill>
                  <a:solidFill>
                    <a:srgbClr val="F7881F"/>
                  </a:solidFill>
                </a:uFill>
              </a:rPr>
              <a:t>SQL allows analysts to extract and retrieve specific data from database</a:t>
            </a:r>
          </a:p>
          <a:p>
            <a:pPr marL="342900" indent="-342900">
              <a:lnSpc>
                <a:spcPct val="200000"/>
              </a:lnSpc>
              <a:buFont typeface="Arial" panose="020B0604020202020204" pitchFamily="34" charset="0"/>
              <a:buChar char="•"/>
            </a:pPr>
            <a:r>
              <a:rPr lang="en-US" sz="2000" b="1" dirty="0">
                <a:solidFill>
                  <a:schemeClr val="tx1">
                    <a:lumMod val="75000"/>
                    <a:lumOff val="25000"/>
                  </a:schemeClr>
                </a:solidFill>
              </a:rPr>
              <a:t>Data Organization: </a:t>
            </a:r>
            <a:r>
              <a:rPr lang="en-US" sz="2000" dirty="0">
                <a:solidFill>
                  <a:schemeClr val="tx1">
                    <a:lumMod val="75000"/>
                    <a:lumOff val="25000"/>
                  </a:schemeClr>
                </a:solidFill>
              </a:rPr>
              <a:t>SQL databases allow for the organization of data into tables, enabling easy categorization and retrieval of data. </a:t>
            </a:r>
            <a:endParaRPr lang="en-US" sz="1900" dirty="0">
              <a:solidFill>
                <a:schemeClr val="tx1">
                  <a:lumMod val="75000"/>
                  <a:lumOff val="25000"/>
                </a:schemeClr>
              </a:solidFill>
              <a:uFill>
                <a:solidFill>
                  <a:srgbClr val="F7881F"/>
                </a:solidFill>
              </a:uFill>
            </a:endParaRPr>
          </a:p>
        </p:txBody>
      </p:sp>
    </p:spTree>
    <p:extLst>
      <p:ext uri="{BB962C8B-B14F-4D97-AF65-F5344CB8AC3E}">
        <p14:creationId xmlns:p14="http://schemas.microsoft.com/office/powerpoint/2010/main" val="1837416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D30C-D7F2-184A-8011-2919537F126C}"/>
              </a:ext>
            </a:extLst>
          </p:cNvPr>
          <p:cNvSpPr/>
          <p:nvPr/>
        </p:nvSpPr>
        <p:spPr>
          <a:xfrm>
            <a:off x="1" y="0"/>
            <a:ext cx="7129670" cy="106017"/>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33BE0E-E826-99A2-B535-027965681583}"/>
              </a:ext>
            </a:extLst>
          </p:cNvPr>
          <p:cNvSpPr/>
          <p:nvPr/>
        </p:nvSpPr>
        <p:spPr>
          <a:xfrm>
            <a:off x="5055704" y="6745356"/>
            <a:ext cx="7136296" cy="112644"/>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699A6-E7E3-83D2-FD1A-788EB856FDAF}"/>
              </a:ext>
            </a:extLst>
          </p:cNvPr>
          <p:cNvSpPr/>
          <p:nvPr/>
        </p:nvSpPr>
        <p:spPr>
          <a:xfrm>
            <a:off x="4419602" y="6745356"/>
            <a:ext cx="365760" cy="112644"/>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560D65-18D7-1C35-C437-4C8092798402}"/>
              </a:ext>
            </a:extLst>
          </p:cNvPr>
          <p:cNvSpPr/>
          <p:nvPr/>
        </p:nvSpPr>
        <p:spPr>
          <a:xfrm flipV="1">
            <a:off x="7368211" y="0"/>
            <a:ext cx="365760" cy="106016"/>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08C46D2-F811-1F4F-96C2-0F6FC487E09E}"/>
              </a:ext>
            </a:extLst>
          </p:cNvPr>
          <p:cNvSpPr txBox="1"/>
          <p:nvPr/>
        </p:nvSpPr>
        <p:spPr>
          <a:xfrm>
            <a:off x="374374" y="106016"/>
            <a:ext cx="11443252" cy="5774017"/>
          </a:xfrm>
          <a:prstGeom prst="rect">
            <a:avLst/>
          </a:prstGeom>
          <a:noFill/>
        </p:spPr>
        <p:txBody>
          <a:bodyPr wrap="square">
            <a:spAutoFit/>
          </a:bodyPr>
          <a:lstStyle/>
          <a:p>
            <a:pPr>
              <a:lnSpc>
                <a:spcPct val="150000"/>
              </a:lnSpc>
            </a:pPr>
            <a:r>
              <a:rPr lang="en-NG" sz="2000" b="1" dirty="0">
                <a:solidFill>
                  <a:srgbClr val="00CC00"/>
                </a:solidFill>
                <a:uFill>
                  <a:solidFill>
                    <a:srgbClr val="F7881F"/>
                  </a:solidFill>
                </a:uFill>
              </a:rPr>
              <a:t>SQL Commands</a:t>
            </a:r>
          </a:p>
          <a:p>
            <a:pPr>
              <a:lnSpc>
                <a:spcPct val="150000"/>
              </a:lnSpc>
            </a:pPr>
            <a:r>
              <a:rPr lang="en-US" dirty="0">
                <a:solidFill>
                  <a:schemeClr val="tx1">
                    <a:lumMod val="75000"/>
                    <a:lumOff val="25000"/>
                  </a:schemeClr>
                </a:solidFill>
                <a:uFill>
                  <a:solidFill>
                    <a:srgbClr val="F7881F"/>
                  </a:solidFill>
                </a:uFill>
              </a:rPr>
              <a:t>SQL commands are instructions used to communicate with a database to perform tasks such as querying, updating, and managing data. These commands are grouped into several categories based on their functionality:</a:t>
            </a:r>
            <a:endParaRPr lang="en-NG" dirty="0">
              <a:solidFill>
                <a:schemeClr val="tx1">
                  <a:lumMod val="75000"/>
                  <a:lumOff val="25000"/>
                </a:schemeClr>
              </a:solidFill>
              <a:uFill>
                <a:solidFill>
                  <a:srgbClr val="F7881F"/>
                </a:solidFill>
              </a:uFill>
            </a:endParaRPr>
          </a:p>
          <a:p>
            <a:pPr>
              <a:lnSpc>
                <a:spcPct val="150000"/>
              </a:lnSpc>
            </a:pPr>
            <a:endParaRPr lang="en-NG" dirty="0">
              <a:solidFill>
                <a:schemeClr val="tx1">
                  <a:lumMod val="75000"/>
                  <a:lumOff val="25000"/>
                </a:schemeClr>
              </a:solidFill>
              <a:uFill>
                <a:solidFill>
                  <a:srgbClr val="F7881F"/>
                </a:solidFill>
              </a:uFill>
            </a:endParaRPr>
          </a:p>
          <a:p>
            <a:pPr marL="342900" indent="-342900">
              <a:lnSpc>
                <a:spcPct val="200000"/>
              </a:lnSpc>
              <a:buFont typeface="Arial" panose="020B0604020202020204" pitchFamily="34" charset="0"/>
              <a:buChar char="•"/>
            </a:pPr>
            <a:r>
              <a:rPr lang="en-NG" b="1" dirty="0">
                <a:solidFill>
                  <a:srgbClr val="F7881F"/>
                </a:solidFill>
                <a:uFill>
                  <a:solidFill>
                    <a:srgbClr val="F7881F"/>
                  </a:solidFill>
                </a:uFill>
              </a:rPr>
              <a:t>DDL: </a:t>
            </a:r>
            <a:r>
              <a:rPr lang="en-US" dirty="0">
                <a:solidFill>
                  <a:schemeClr val="tx1">
                    <a:lumMod val="75000"/>
                    <a:lumOff val="25000"/>
                  </a:schemeClr>
                </a:solidFill>
                <a:uFill>
                  <a:solidFill>
                    <a:srgbClr val="F7881F"/>
                  </a:solidFill>
                </a:uFill>
              </a:rPr>
              <a:t>Commands to define and modify database structures.</a:t>
            </a:r>
            <a:endParaRPr lang="en-NG" dirty="0">
              <a:solidFill>
                <a:schemeClr val="tx1">
                  <a:lumMod val="75000"/>
                  <a:lumOff val="25000"/>
                </a:schemeClr>
              </a:solidFill>
              <a:uFill>
                <a:solidFill>
                  <a:srgbClr val="F7881F"/>
                </a:solidFill>
              </a:uFill>
            </a:endParaRPr>
          </a:p>
          <a:p>
            <a:pPr>
              <a:lnSpc>
                <a:spcPct val="150000"/>
              </a:lnSpc>
            </a:pPr>
            <a:r>
              <a:rPr lang="en-NG" dirty="0">
                <a:solidFill>
                  <a:schemeClr val="tx1">
                    <a:lumMod val="75000"/>
                    <a:lumOff val="25000"/>
                  </a:schemeClr>
                </a:solidFill>
                <a:uFill>
                  <a:solidFill>
                    <a:srgbClr val="F7881F"/>
                  </a:solidFill>
                </a:uFill>
              </a:rPr>
              <a:t>       </a:t>
            </a:r>
            <a:r>
              <a:rPr lang="en-US" b="1" dirty="0">
                <a:solidFill>
                  <a:schemeClr val="tx1">
                    <a:lumMod val="75000"/>
                    <a:lumOff val="25000"/>
                  </a:schemeClr>
                </a:solidFill>
                <a:uFill>
                  <a:solidFill>
                    <a:srgbClr val="F7881F"/>
                  </a:solidFill>
                </a:uFill>
              </a:rPr>
              <a:t>CREATE: </a:t>
            </a:r>
            <a:r>
              <a:rPr lang="en-US" dirty="0">
                <a:solidFill>
                  <a:schemeClr val="tx1">
                    <a:lumMod val="75000"/>
                    <a:lumOff val="25000"/>
                  </a:schemeClr>
                </a:solidFill>
                <a:uFill>
                  <a:solidFill>
                    <a:srgbClr val="F7881F"/>
                  </a:solidFill>
                </a:uFill>
              </a:rPr>
              <a:t>Creates new tables, databases, indexes, or views.</a:t>
            </a:r>
          </a:p>
          <a:p>
            <a:pPr>
              <a:lnSpc>
                <a:spcPct val="150000"/>
              </a:lnSpc>
            </a:pPr>
            <a:r>
              <a:rPr lang="en-NG" dirty="0">
                <a:solidFill>
                  <a:schemeClr val="tx1">
                    <a:lumMod val="75000"/>
                    <a:lumOff val="25000"/>
                  </a:schemeClr>
                </a:solidFill>
                <a:uFill>
                  <a:solidFill>
                    <a:srgbClr val="F7881F"/>
                  </a:solidFill>
                </a:uFill>
              </a:rPr>
              <a:t>       </a:t>
            </a:r>
            <a:r>
              <a:rPr lang="en-US" b="1" dirty="0">
                <a:solidFill>
                  <a:schemeClr val="tx1">
                    <a:lumMod val="75000"/>
                    <a:lumOff val="25000"/>
                  </a:schemeClr>
                </a:solidFill>
                <a:uFill>
                  <a:solidFill>
                    <a:srgbClr val="F7881F"/>
                  </a:solidFill>
                </a:uFill>
              </a:rPr>
              <a:t>ALTER: </a:t>
            </a:r>
            <a:r>
              <a:rPr lang="en-US" dirty="0">
                <a:solidFill>
                  <a:schemeClr val="tx1">
                    <a:lumMod val="75000"/>
                    <a:lumOff val="25000"/>
                  </a:schemeClr>
                </a:solidFill>
                <a:uFill>
                  <a:solidFill>
                    <a:srgbClr val="F7881F"/>
                  </a:solidFill>
                </a:uFill>
              </a:rPr>
              <a:t>Modifies existing database objects.</a:t>
            </a:r>
          </a:p>
          <a:p>
            <a:pPr>
              <a:lnSpc>
                <a:spcPct val="150000"/>
              </a:lnSpc>
            </a:pPr>
            <a:r>
              <a:rPr lang="en-NG" dirty="0">
                <a:solidFill>
                  <a:schemeClr val="tx1">
                    <a:lumMod val="75000"/>
                    <a:lumOff val="25000"/>
                  </a:schemeClr>
                </a:solidFill>
                <a:uFill>
                  <a:solidFill>
                    <a:srgbClr val="F7881F"/>
                  </a:solidFill>
                </a:uFill>
              </a:rPr>
              <a:t>       </a:t>
            </a:r>
            <a:r>
              <a:rPr lang="en-US" b="1" dirty="0">
                <a:solidFill>
                  <a:schemeClr val="tx1">
                    <a:lumMod val="75000"/>
                    <a:lumOff val="25000"/>
                  </a:schemeClr>
                </a:solidFill>
                <a:uFill>
                  <a:solidFill>
                    <a:srgbClr val="F7881F"/>
                  </a:solidFill>
                </a:uFill>
              </a:rPr>
              <a:t>DROP: </a:t>
            </a:r>
            <a:r>
              <a:rPr lang="en-US" dirty="0">
                <a:solidFill>
                  <a:schemeClr val="tx1">
                    <a:lumMod val="75000"/>
                    <a:lumOff val="25000"/>
                  </a:schemeClr>
                </a:solidFill>
                <a:uFill>
                  <a:solidFill>
                    <a:srgbClr val="F7881F"/>
                  </a:solidFill>
                </a:uFill>
              </a:rPr>
              <a:t>Deletes existing database objects.</a:t>
            </a:r>
          </a:p>
          <a:p>
            <a:pPr>
              <a:lnSpc>
                <a:spcPct val="150000"/>
              </a:lnSpc>
            </a:pPr>
            <a:r>
              <a:rPr lang="en-NG" dirty="0">
                <a:solidFill>
                  <a:schemeClr val="tx1">
                    <a:lumMod val="75000"/>
                    <a:lumOff val="25000"/>
                  </a:schemeClr>
                </a:solidFill>
                <a:uFill>
                  <a:solidFill>
                    <a:srgbClr val="F7881F"/>
                  </a:solidFill>
                </a:uFill>
              </a:rPr>
              <a:t>       </a:t>
            </a:r>
            <a:r>
              <a:rPr lang="en-US" b="1" dirty="0">
                <a:solidFill>
                  <a:schemeClr val="tx1">
                    <a:lumMod val="75000"/>
                    <a:lumOff val="25000"/>
                  </a:schemeClr>
                </a:solidFill>
                <a:uFill>
                  <a:solidFill>
                    <a:srgbClr val="F7881F"/>
                  </a:solidFill>
                </a:uFill>
              </a:rPr>
              <a:t>TRUNCATE: </a:t>
            </a:r>
            <a:r>
              <a:rPr lang="en-US" dirty="0">
                <a:solidFill>
                  <a:schemeClr val="tx1">
                    <a:lumMod val="75000"/>
                    <a:lumOff val="25000"/>
                  </a:schemeClr>
                </a:solidFill>
                <a:uFill>
                  <a:solidFill>
                    <a:srgbClr val="F7881F"/>
                  </a:solidFill>
                </a:uFill>
              </a:rPr>
              <a:t>Removes all rows from a table without deleting the table itself.</a:t>
            </a:r>
            <a:endParaRPr lang="en-NG" dirty="0">
              <a:solidFill>
                <a:schemeClr val="tx1">
                  <a:lumMod val="75000"/>
                  <a:lumOff val="25000"/>
                </a:schemeClr>
              </a:solidFill>
              <a:uFill>
                <a:solidFill>
                  <a:srgbClr val="F7881F"/>
                </a:solidFill>
              </a:uFill>
            </a:endParaRPr>
          </a:p>
          <a:p>
            <a:pPr marL="342900" indent="-342900">
              <a:lnSpc>
                <a:spcPct val="200000"/>
              </a:lnSpc>
              <a:buFont typeface="Arial" panose="020B0604020202020204" pitchFamily="34" charset="0"/>
              <a:buChar char="•"/>
            </a:pPr>
            <a:r>
              <a:rPr lang="en-NG" b="1" dirty="0">
                <a:solidFill>
                  <a:srgbClr val="F7881F"/>
                </a:solidFill>
                <a:uFill>
                  <a:solidFill>
                    <a:srgbClr val="F7881F"/>
                  </a:solidFill>
                </a:uFill>
              </a:rPr>
              <a:t>DML: </a:t>
            </a:r>
            <a:r>
              <a:rPr lang="en-US" dirty="0">
                <a:solidFill>
                  <a:schemeClr val="tx1">
                    <a:lumMod val="75000"/>
                    <a:lumOff val="25000"/>
                  </a:schemeClr>
                </a:solidFill>
                <a:uFill>
                  <a:solidFill>
                    <a:srgbClr val="F7881F"/>
                  </a:solidFill>
                </a:uFill>
              </a:rPr>
              <a:t>Commands to manipulate data within tables.</a:t>
            </a:r>
            <a:endParaRPr lang="en-NG" dirty="0">
              <a:solidFill>
                <a:schemeClr val="tx1">
                  <a:lumMod val="75000"/>
                  <a:lumOff val="25000"/>
                </a:schemeClr>
              </a:solidFill>
              <a:uFill>
                <a:solidFill>
                  <a:srgbClr val="F7881F"/>
                </a:solidFill>
              </a:uFill>
            </a:endParaRPr>
          </a:p>
          <a:p>
            <a:pPr>
              <a:lnSpc>
                <a:spcPct val="150000"/>
              </a:lnSpc>
            </a:pPr>
            <a:r>
              <a:rPr lang="en-NG" dirty="0">
                <a:solidFill>
                  <a:schemeClr val="tx1">
                    <a:lumMod val="75000"/>
                    <a:lumOff val="25000"/>
                  </a:schemeClr>
                </a:solidFill>
                <a:uFill>
                  <a:solidFill>
                    <a:srgbClr val="F7881F"/>
                  </a:solidFill>
                </a:uFill>
              </a:rPr>
              <a:t>       </a:t>
            </a:r>
            <a:r>
              <a:rPr lang="en-US" b="1" dirty="0">
                <a:solidFill>
                  <a:schemeClr val="tx1">
                    <a:lumMod val="75000"/>
                    <a:lumOff val="25000"/>
                  </a:schemeClr>
                </a:solidFill>
                <a:uFill>
                  <a:solidFill>
                    <a:srgbClr val="F7881F"/>
                  </a:solidFill>
                </a:uFill>
              </a:rPr>
              <a:t>INSERT: </a:t>
            </a:r>
            <a:r>
              <a:rPr lang="en-US" dirty="0">
                <a:solidFill>
                  <a:schemeClr val="tx1">
                    <a:lumMod val="75000"/>
                    <a:lumOff val="25000"/>
                  </a:schemeClr>
                </a:solidFill>
                <a:uFill>
                  <a:solidFill>
                    <a:srgbClr val="F7881F"/>
                  </a:solidFill>
                </a:uFill>
              </a:rPr>
              <a:t>Adds new rows of data to a table.</a:t>
            </a:r>
          </a:p>
          <a:p>
            <a:pPr>
              <a:lnSpc>
                <a:spcPct val="150000"/>
              </a:lnSpc>
            </a:pPr>
            <a:r>
              <a:rPr lang="en-NG" dirty="0">
                <a:solidFill>
                  <a:schemeClr val="tx1">
                    <a:lumMod val="75000"/>
                    <a:lumOff val="25000"/>
                  </a:schemeClr>
                </a:solidFill>
                <a:uFill>
                  <a:solidFill>
                    <a:srgbClr val="F7881F"/>
                  </a:solidFill>
                </a:uFill>
              </a:rPr>
              <a:t>       </a:t>
            </a:r>
            <a:r>
              <a:rPr lang="en-US" b="1" dirty="0">
                <a:solidFill>
                  <a:schemeClr val="tx1">
                    <a:lumMod val="75000"/>
                    <a:lumOff val="25000"/>
                  </a:schemeClr>
                </a:solidFill>
                <a:uFill>
                  <a:solidFill>
                    <a:srgbClr val="F7881F"/>
                  </a:solidFill>
                </a:uFill>
              </a:rPr>
              <a:t>UPDATE: </a:t>
            </a:r>
            <a:r>
              <a:rPr lang="en-US" dirty="0">
                <a:solidFill>
                  <a:schemeClr val="tx1">
                    <a:lumMod val="75000"/>
                    <a:lumOff val="25000"/>
                  </a:schemeClr>
                </a:solidFill>
                <a:uFill>
                  <a:solidFill>
                    <a:srgbClr val="F7881F"/>
                  </a:solidFill>
                </a:uFill>
              </a:rPr>
              <a:t>Modifies existing data within a table.</a:t>
            </a:r>
          </a:p>
          <a:p>
            <a:pPr>
              <a:lnSpc>
                <a:spcPct val="150000"/>
              </a:lnSpc>
            </a:pPr>
            <a:r>
              <a:rPr lang="en-NG" dirty="0">
                <a:solidFill>
                  <a:schemeClr val="tx1">
                    <a:lumMod val="75000"/>
                    <a:lumOff val="25000"/>
                  </a:schemeClr>
                </a:solidFill>
                <a:uFill>
                  <a:solidFill>
                    <a:srgbClr val="F7881F"/>
                  </a:solidFill>
                </a:uFill>
              </a:rPr>
              <a:t>       </a:t>
            </a:r>
            <a:r>
              <a:rPr lang="en-US" b="1" dirty="0">
                <a:solidFill>
                  <a:schemeClr val="tx1">
                    <a:lumMod val="75000"/>
                    <a:lumOff val="25000"/>
                  </a:schemeClr>
                </a:solidFill>
                <a:uFill>
                  <a:solidFill>
                    <a:srgbClr val="F7881F"/>
                  </a:solidFill>
                </a:uFill>
              </a:rPr>
              <a:t>DELETE: </a:t>
            </a:r>
            <a:r>
              <a:rPr lang="en-US" dirty="0">
                <a:solidFill>
                  <a:schemeClr val="tx1">
                    <a:lumMod val="75000"/>
                    <a:lumOff val="25000"/>
                  </a:schemeClr>
                </a:solidFill>
                <a:uFill>
                  <a:solidFill>
                    <a:srgbClr val="F7881F"/>
                  </a:solidFill>
                </a:uFill>
              </a:rPr>
              <a:t>Removes rows of data from a table.</a:t>
            </a:r>
            <a:endParaRPr lang="en-NG" dirty="0">
              <a:solidFill>
                <a:schemeClr val="tx1">
                  <a:lumMod val="75000"/>
                  <a:lumOff val="25000"/>
                </a:schemeClr>
              </a:solidFill>
              <a:uFill>
                <a:solidFill>
                  <a:srgbClr val="F7881F"/>
                </a:solidFill>
              </a:uFill>
            </a:endParaRPr>
          </a:p>
        </p:txBody>
      </p:sp>
    </p:spTree>
    <p:extLst>
      <p:ext uri="{BB962C8B-B14F-4D97-AF65-F5344CB8AC3E}">
        <p14:creationId xmlns:p14="http://schemas.microsoft.com/office/powerpoint/2010/main" val="870180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D30C-D7F2-184A-8011-2919537F126C}"/>
              </a:ext>
            </a:extLst>
          </p:cNvPr>
          <p:cNvSpPr/>
          <p:nvPr/>
        </p:nvSpPr>
        <p:spPr>
          <a:xfrm>
            <a:off x="1" y="0"/>
            <a:ext cx="7129670" cy="106017"/>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33BE0E-E826-99A2-B535-027965681583}"/>
              </a:ext>
            </a:extLst>
          </p:cNvPr>
          <p:cNvSpPr/>
          <p:nvPr/>
        </p:nvSpPr>
        <p:spPr>
          <a:xfrm>
            <a:off x="5055704" y="6745356"/>
            <a:ext cx="7136296" cy="112644"/>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699A6-E7E3-83D2-FD1A-788EB856FDAF}"/>
              </a:ext>
            </a:extLst>
          </p:cNvPr>
          <p:cNvSpPr/>
          <p:nvPr/>
        </p:nvSpPr>
        <p:spPr>
          <a:xfrm>
            <a:off x="4419602" y="6745356"/>
            <a:ext cx="365760" cy="112644"/>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560D65-18D7-1C35-C437-4C8092798402}"/>
              </a:ext>
            </a:extLst>
          </p:cNvPr>
          <p:cNvSpPr/>
          <p:nvPr/>
        </p:nvSpPr>
        <p:spPr>
          <a:xfrm flipV="1">
            <a:off x="7368211" y="0"/>
            <a:ext cx="365760" cy="106016"/>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08C46D2-F811-1F4F-96C2-0F6FC487E09E}"/>
              </a:ext>
            </a:extLst>
          </p:cNvPr>
          <p:cNvSpPr txBox="1"/>
          <p:nvPr/>
        </p:nvSpPr>
        <p:spPr>
          <a:xfrm>
            <a:off x="374374" y="487495"/>
            <a:ext cx="11443252" cy="5127686"/>
          </a:xfrm>
          <a:prstGeom prst="rect">
            <a:avLst/>
          </a:prstGeom>
          <a:noFill/>
        </p:spPr>
        <p:txBody>
          <a:bodyPr wrap="square">
            <a:spAutoFit/>
          </a:bodyPr>
          <a:lstStyle/>
          <a:p>
            <a:pPr>
              <a:lnSpc>
                <a:spcPct val="150000"/>
              </a:lnSpc>
            </a:pPr>
            <a:r>
              <a:rPr lang="en-NG" sz="2000" b="1" dirty="0">
                <a:solidFill>
                  <a:srgbClr val="00CC00"/>
                </a:solidFill>
                <a:uFill>
                  <a:solidFill>
                    <a:srgbClr val="F7881F"/>
                  </a:solidFill>
                </a:uFill>
              </a:rPr>
              <a:t>SQL Commands</a:t>
            </a:r>
          </a:p>
          <a:p>
            <a:pPr>
              <a:lnSpc>
                <a:spcPct val="150000"/>
              </a:lnSpc>
            </a:pPr>
            <a:endParaRPr lang="en-NG" sz="2000" b="1" dirty="0">
              <a:solidFill>
                <a:srgbClr val="00CC00"/>
              </a:solidFill>
              <a:uFill>
                <a:solidFill>
                  <a:srgbClr val="F7881F"/>
                </a:solidFill>
              </a:uFill>
            </a:endParaRPr>
          </a:p>
          <a:p>
            <a:pPr marL="342900" indent="-342900">
              <a:lnSpc>
                <a:spcPct val="200000"/>
              </a:lnSpc>
              <a:buFont typeface="Arial" panose="020B0604020202020204" pitchFamily="34" charset="0"/>
              <a:buChar char="•"/>
            </a:pPr>
            <a:r>
              <a:rPr lang="en-NG" b="1" dirty="0">
                <a:solidFill>
                  <a:srgbClr val="F7881F"/>
                </a:solidFill>
                <a:uFill>
                  <a:solidFill>
                    <a:srgbClr val="F7881F"/>
                  </a:solidFill>
                </a:uFill>
              </a:rPr>
              <a:t>DQL: </a:t>
            </a:r>
            <a:r>
              <a:rPr lang="en-US" dirty="0">
                <a:solidFill>
                  <a:schemeClr val="tx1">
                    <a:lumMod val="75000"/>
                    <a:lumOff val="25000"/>
                  </a:schemeClr>
                </a:solidFill>
                <a:uFill>
                  <a:solidFill>
                    <a:srgbClr val="F7881F"/>
                  </a:solidFill>
                </a:uFill>
              </a:rPr>
              <a:t>Commands to query the database for information.</a:t>
            </a:r>
            <a:endParaRPr lang="en-NG" dirty="0">
              <a:solidFill>
                <a:schemeClr val="tx1">
                  <a:lumMod val="75000"/>
                  <a:lumOff val="25000"/>
                </a:schemeClr>
              </a:solidFill>
              <a:uFill>
                <a:solidFill>
                  <a:srgbClr val="F7881F"/>
                </a:solidFill>
              </a:uFill>
            </a:endParaRPr>
          </a:p>
          <a:p>
            <a:pPr>
              <a:lnSpc>
                <a:spcPct val="150000"/>
              </a:lnSpc>
            </a:pPr>
            <a:r>
              <a:rPr lang="en-NG" dirty="0">
                <a:solidFill>
                  <a:schemeClr val="tx1">
                    <a:lumMod val="75000"/>
                    <a:lumOff val="25000"/>
                  </a:schemeClr>
                </a:solidFill>
                <a:uFill>
                  <a:solidFill>
                    <a:srgbClr val="F7881F"/>
                  </a:solidFill>
                </a:uFill>
              </a:rPr>
              <a:t>       </a:t>
            </a:r>
            <a:r>
              <a:rPr lang="en-US" b="1" dirty="0">
                <a:solidFill>
                  <a:schemeClr val="tx1">
                    <a:lumMod val="75000"/>
                    <a:lumOff val="25000"/>
                  </a:schemeClr>
                </a:solidFill>
                <a:uFill>
                  <a:solidFill>
                    <a:srgbClr val="F7881F"/>
                  </a:solidFill>
                </a:uFill>
              </a:rPr>
              <a:t>SELECT:</a:t>
            </a:r>
            <a:r>
              <a:rPr lang="en-US" dirty="0">
                <a:solidFill>
                  <a:schemeClr val="tx1">
                    <a:lumMod val="75000"/>
                    <a:lumOff val="25000"/>
                  </a:schemeClr>
                </a:solidFill>
                <a:uFill>
                  <a:solidFill>
                    <a:srgbClr val="F7881F"/>
                  </a:solidFill>
                </a:uFill>
              </a:rPr>
              <a:t> Retrieves data from one or more tables.</a:t>
            </a:r>
            <a:endParaRPr lang="en-NG" dirty="0">
              <a:solidFill>
                <a:schemeClr val="tx1">
                  <a:lumMod val="75000"/>
                  <a:lumOff val="25000"/>
                </a:schemeClr>
              </a:solidFill>
              <a:uFill>
                <a:solidFill>
                  <a:srgbClr val="F7881F"/>
                </a:solidFill>
              </a:uFill>
            </a:endParaRPr>
          </a:p>
          <a:p>
            <a:pPr marL="342900" indent="-342900">
              <a:lnSpc>
                <a:spcPct val="200000"/>
              </a:lnSpc>
              <a:buFont typeface="Arial" panose="020B0604020202020204" pitchFamily="34" charset="0"/>
              <a:buChar char="•"/>
            </a:pPr>
            <a:r>
              <a:rPr lang="en-NG" b="1" dirty="0">
                <a:solidFill>
                  <a:srgbClr val="F7881F"/>
                </a:solidFill>
                <a:uFill>
                  <a:solidFill>
                    <a:srgbClr val="F7881F"/>
                  </a:solidFill>
                </a:uFill>
              </a:rPr>
              <a:t>DCL: </a:t>
            </a:r>
            <a:r>
              <a:rPr lang="en-US" dirty="0">
                <a:solidFill>
                  <a:schemeClr val="tx1">
                    <a:lumMod val="75000"/>
                    <a:lumOff val="25000"/>
                  </a:schemeClr>
                </a:solidFill>
                <a:uFill>
                  <a:solidFill>
                    <a:srgbClr val="F7881F"/>
                  </a:solidFill>
                </a:uFill>
              </a:rPr>
              <a:t>Commands to control access to data within the database.</a:t>
            </a:r>
            <a:endParaRPr lang="en-NG" dirty="0">
              <a:solidFill>
                <a:schemeClr val="tx1">
                  <a:lumMod val="75000"/>
                  <a:lumOff val="25000"/>
                </a:schemeClr>
              </a:solidFill>
              <a:uFill>
                <a:solidFill>
                  <a:srgbClr val="F7881F"/>
                </a:solidFill>
              </a:uFill>
            </a:endParaRPr>
          </a:p>
          <a:p>
            <a:pPr>
              <a:lnSpc>
                <a:spcPct val="150000"/>
              </a:lnSpc>
            </a:pPr>
            <a:r>
              <a:rPr lang="en-NG" dirty="0">
                <a:solidFill>
                  <a:schemeClr val="tx1">
                    <a:lumMod val="75000"/>
                    <a:lumOff val="25000"/>
                  </a:schemeClr>
                </a:solidFill>
                <a:uFill>
                  <a:solidFill>
                    <a:srgbClr val="F7881F"/>
                  </a:solidFill>
                </a:uFill>
              </a:rPr>
              <a:t>       </a:t>
            </a:r>
            <a:r>
              <a:rPr lang="en-US" b="1" dirty="0">
                <a:solidFill>
                  <a:schemeClr val="tx1">
                    <a:lumMod val="75000"/>
                    <a:lumOff val="25000"/>
                  </a:schemeClr>
                </a:solidFill>
                <a:uFill>
                  <a:solidFill>
                    <a:srgbClr val="F7881F"/>
                  </a:solidFill>
                </a:uFill>
              </a:rPr>
              <a:t>GRANT:</a:t>
            </a:r>
            <a:r>
              <a:rPr lang="en-US" dirty="0">
                <a:solidFill>
                  <a:schemeClr val="tx1">
                    <a:lumMod val="75000"/>
                    <a:lumOff val="25000"/>
                  </a:schemeClr>
                </a:solidFill>
                <a:uFill>
                  <a:solidFill>
                    <a:srgbClr val="F7881F"/>
                  </a:solidFill>
                </a:uFill>
              </a:rPr>
              <a:t> Gives users access privileges to the database.</a:t>
            </a:r>
          </a:p>
          <a:p>
            <a:pPr>
              <a:lnSpc>
                <a:spcPct val="150000"/>
              </a:lnSpc>
            </a:pPr>
            <a:r>
              <a:rPr lang="en-NG" dirty="0">
                <a:solidFill>
                  <a:schemeClr val="tx1">
                    <a:lumMod val="75000"/>
                    <a:lumOff val="25000"/>
                  </a:schemeClr>
                </a:solidFill>
                <a:uFill>
                  <a:solidFill>
                    <a:srgbClr val="F7881F"/>
                  </a:solidFill>
                </a:uFill>
              </a:rPr>
              <a:t>       </a:t>
            </a:r>
            <a:r>
              <a:rPr lang="en-US" b="1" dirty="0">
                <a:solidFill>
                  <a:schemeClr val="tx1">
                    <a:lumMod val="75000"/>
                    <a:lumOff val="25000"/>
                  </a:schemeClr>
                </a:solidFill>
                <a:uFill>
                  <a:solidFill>
                    <a:srgbClr val="F7881F"/>
                  </a:solidFill>
                </a:uFill>
              </a:rPr>
              <a:t>REVOKE:</a:t>
            </a:r>
            <a:r>
              <a:rPr lang="en-US" dirty="0">
                <a:solidFill>
                  <a:schemeClr val="tx1">
                    <a:lumMod val="75000"/>
                    <a:lumOff val="25000"/>
                  </a:schemeClr>
                </a:solidFill>
                <a:uFill>
                  <a:solidFill>
                    <a:srgbClr val="F7881F"/>
                  </a:solidFill>
                </a:uFill>
              </a:rPr>
              <a:t> Removes access privileges from users.</a:t>
            </a:r>
            <a:endParaRPr lang="en-NG" dirty="0">
              <a:solidFill>
                <a:schemeClr val="tx1">
                  <a:lumMod val="75000"/>
                  <a:lumOff val="25000"/>
                </a:schemeClr>
              </a:solidFill>
              <a:uFill>
                <a:solidFill>
                  <a:srgbClr val="F7881F"/>
                </a:solidFill>
              </a:uFill>
            </a:endParaRPr>
          </a:p>
          <a:p>
            <a:pPr marL="342900" indent="-342900">
              <a:lnSpc>
                <a:spcPct val="200000"/>
              </a:lnSpc>
              <a:buFont typeface="Arial" panose="020B0604020202020204" pitchFamily="34" charset="0"/>
              <a:buChar char="•"/>
            </a:pPr>
            <a:r>
              <a:rPr lang="en-NG" b="1" dirty="0">
                <a:solidFill>
                  <a:srgbClr val="F7881F"/>
                </a:solidFill>
                <a:uFill>
                  <a:solidFill>
                    <a:srgbClr val="F7881F"/>
                  </a:solidFill>
                </a:uFill>
              </a:rPr>
              <a:t>TCL: </a:t>
            </a:r>
            <a:r>
              <a:rPr lang="en-US" dirty="0">
                <a:solidFill>
                  <a:schemeClr val="tx1">
                    <a:lumMod val="75000"/>
                    <a:lumOff val="25000"/>
                  </a:schemeClr>
                </a:solidFill>
                <a:uFill>
                  <a:solidFill>
                    <a:srgbClr val="F7881F"/>
                  </a:solidFill>
                </a:uFill>
              </a:rPr>
              <a:t>Commands to manage transactions within the database.</a:t>
            </a:r>
            <a:endParaRPr lang="en-NG" dirty="0">
              <a:solidFill>
                <a:schemeClr val="tx1">
                  <a:lumMod val="75000"/>
                  <a:lumOff val="25000"/>
                </a:schemeClr>
              </a:solidFill>
              <a:uFill>
                <a:solidFill>
                  <a:srgbClr val="F7881F"/>
                </a:solidFill>
              </a:uFill>
            </a:endParaRPr>
          </a:p>
          <a:p>
            <a:pPr>
              <a:lnSpc>
                <a:spcPct val="150000"/>
              </a:lnSpc>
            </a:pPr>
            <a:r>
              <a:rPr lang="en-NG" dirty="0">
                <a:solidFill>
                  <a:schemeClr val="tx1">
                    <a:lumMod val="75000"/>
                    <a:lumOff val="25000"/>
                  </a:schemeClr>
                </a:solidFill>
                <a:uFill>
                  <a:solidFill>
                    <a:srgbClr val="F7881F"/>
                  </a:solidFill>
                </a:uFill>
              </a:rPr>
              <a:t>       </a:t>
            </a:r>
            <a:r>
              <a:rPr lang="en-US" b="1" dirty="0">
                <a:solidFill>
                  <a:schemeClr val="tx1">
                    <a:lumMod val="75000"/>
                    <a:lumOff val="25000"/>
                  </a:schemeClr>
                </a:solidFill>
                <a:uFill>
                  <a:solidFill>
                    <a:srgbClr val="F7881F"/>
                  </a:solidFill>
                </a:uFill>
              </a:rPr>
              <a:t>COMMIT: </a:t>
            </a:r>
            <a:r>
              <a:rPr lang="en-US" dirty="0">
                <a:solidFill>
                  <a:schemeClr val="tx1">
                    <a:lumMod val="75000"/>
                    <a:lumOff val="25000"/>
                  </a:schemeClr>
                </a:solidFill>
                <a:uFill>
                  <a:solidFill>
                    <a:srgbClr val="F7881F"/>
                  </a:solidFill>
                </a:uFill>
              </a:rPr>
              <a:t>Saves all changes made during the current transaction.</a:t>
            </a:r>
          </a:p>
          <a:p>
            <a:pPr>
              <a:lnSpc>
                <a:spcPct val="150000"/>
              </a:lnSpc>
            </a:pPr>
            <a:r>
              <a:rPr lang="en-NG" dirty="0">
                <a:solidFill>
                  <a:schemeClr val="tx1">
                    <a:lumMod val="75000"/>
                    <a:lumOff val="25000"/>
                  </a:schemeClr>
                </a:solidFill>
                <a:uFill>
                  <a:solidFill>
                    <a:srgbClr val="F7881F"/>
                  </a:solidFill>
                </a:uFill>
              </a:rPr>
              <a:t>       </a:t>
            </a:r>
            <a:r>
              <a:rPr lang="en-US" b="1" dirty="0">
                <a:solidFill>
                  <a:schemeClr val="tx1">
                    <a:lumMod val="75000"/>
                    <a:lumOff val="25000"/>
                  </a:schemeClr>
                </a:solidFill>
                <a:uFill>
                  <a:solidFill>
                    <a:srgbClr val="F7881F"/>
                  </a:solidFill>
                </a:uFill>
              </a:rPr>
              <a:t>ROLLBACK: </a:t>
            </a:r>
            <a:r>
              <a:rPr lang="en-US" dirty="0">
                <a:solidFill>
                  <a:schemeClr val="tx1">
                    <a:lumMod val="75000"/>
                    <a:lumOff val="25000"/>
                  </a:schemeClr>
                </a:solidFill>
                <a:uFill>
                  <a:solidFill>
                    <a:srgbClr val="F7881F"/>
                  </a:solidFill>
                </a:uFill>
              </a:rPr>
              <a:t>Undoes changes made during the current transaction.</a:t>
            </a:r>
          </a:p>
          <a:p>
            <a:pPr>
              <a:lnSpc>
                <a:spcPct val="150000"/>
              </a:lnSpc>
            </a:pPr>
            <a:r>
              <a:rPr lang="en-NG" dirty="0">
                <a:solidFill>
                  <a:schemeClr val="tx1">
                    <a:lumMod val="75000"/>
                    <a:lumOff val="25000"/>
                  </a:schemeClr>
                </a:solidFill>
                <a:uFill>
                  <a:solidFill>
                    <a:srgbClr val="F7881F"/>
                  </a:solidFill>
                </a:uFill>
              </a:rPr>
              <a:t>       </a:t>
            </a:r>
            <a:r>
              <a:rPr lang="en-US" b="1" dirty="0">
                <a:solidFill>
                  <a:schemeClr val="tx1">
                    <a:lumMod val="75000"/>
                    <a:lumOff val="25000"/>
                  </a:schemeClr>
                </a:solidFill>
                <a:uFill>
                  <a:solidFill>
                    <a:srgbClr val="F7881F"/>
                  </a:solidFill>
                </a:uFill>
              </a:rPr>
              <a:t>SAVEPOINT: </a:t>
            </a:r>
            <a:r>
              <a:rPr lang="en-US" dirty="0">
                <a:solidFill>
                  <a:schemeClr val="tx1">
                    <a:lumMod val="75000"/>
                    <a:lumOff val="25000"/>
                  </a:schemeClr>
                </a:solidFill>
                <a:uFill>
                  <a:solidFill>
                    <a:srgbClr val="F7881F"/>
                  </a:solidFill>
                </a:uFill>
              </a:rPr>
              <a:t>Sets a point within a transaction to which you can later roll back.</a:t>
            </a:r>
          </a:p>
        </p:txBody>
      </p:sp>
    </p:spTree>
    <p:extLst>
      <p:ext uri="{BB962C8B-B14F-4D97-AF65-F5344CB8AC3E}">
        <p14:creationId xmlns:p14="http://schemas.microsoft.com/office/powerpoint/2010/main" val="3020942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D30C-D7F2-184A-8011-2919537F126C}"/>
              </a:ext>
            </a:extLst>
          </p:cNvPr>
          <p:cNvSpPr/>
          <p:nvPr/>
        </p:nvSpPr>
        <p:spPr>
          <a:xfrm>
            <a:off x="1" y="0"/>
            <a:ext cx="7129670" cy="106017"/>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33BE0E-E826-99A2-B535-027965681583}"/>
              </a:ext>
            </a:extLst>
          </p:cNvPr>
          <p:cNvSpPr/>
          <p:nvPr/>
        </p:nvSpPr>
        <p:spPr>
          <a:xfrm>
            <a:off x="5055704" y="6745356"/>
            <a:ext cx="7136296" cy="112644"/>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699A6-E7E3-83D2-FD1A-788EB856FDAF}"/>
              </a:ext>
            </a:extLst>
          </p:cNvPr>
          <p:cNvSpPr/>
          <p:nvPr/>
        </p:nvSpPr>
        <p:spPr>
          <a:xfrm>
            <a:off x="4419602" y="6745356"/>
            <a:ext cx="365760" cy="112644"/>
          </a:xfrm>
          <a:prstGeom prst="rect">
            <a:avLst/>
          </a:prstGeom>
          <a:solidFill>
            <a:srgbClr val="00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560D65-18D7-1C35-C437-4C8092798402}"/>
              </a:ext>
            </a:extLst>
          </p:cNvPr>
          <p:cNvSpPr/>
          <p:nvPr/>
        </p:nvSpPr>
        <p:spPr>
          <a:xfrm flipV="1">
            <a:off x="7368211" y="0"/>
            <a:ext cx="365760" cy="106016"/>
          </a:xfrm>
          <a:prstGeom prst="rect">
            <a:avLst/>
          </a:prstGeom>
          <a:solidFill>
            <a:srgbClr val="F788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08C46D2-F811-1F4F-96C2-0F6FC487E09E}"/>
              </a:ext>
            </a:extLst>
          </p:cNvPr>
          <p:cNvSpPr txBox="1"/>
          <p:nvPr/>
        </p:nvSpPr>
        <p:spPr>
          <a:xfrm>
            <a:off x="281609" y="222452"/>
            <a:ext cx="11443252" cy="1429622"/>
          </a:xfrm>
          <a:prstGeom prst="rect">
            <a:avLst/>
          </a:prstGeom>
          <a:noFill/>
        </p:spPr>
        <p:txBody>
          <a:bodyPr wrap="square">
            <a:spAutoFit/>
          </a:bodyPr>
          <a:lstStyle/>
          <a:p>
            <a:pPr>
              <a:lnSpc>
                <a:spcPct val="150000"/>
              </a:lnSpc>
            </a:pPr>
            <a:r>
              <a:rPr lang="en-NG" sz="2000" b="1" dirty="0">
                <a:solidFill>
                  <a:srgbClr val="00CC00"/>
                </a:solidFill>
                <a:uFill>
                  <a:solidFill>
                    <a:srgbClr val="F7881F"/>
                  </a:solidFill>
                </a:uFill>
              </a:rPr>
              <a:t>Entity Relationship (ER) Diagram</a:t>
            </a:r>
          </a:p>
          <a:p>
            <a:pPr>
              <a:lnSpc>
                <a:spcPct val="150000"/>
              </a:lnSpc>
            </a:pPr>
            <a:r>
              <a:rPr lang="en-US" sz="2000" dirty="0">
                <a:solidFill>
                  <a:schemeClr val="tx1">
                    <a:lumMod val="75000"/>
                    <a:lumOff val="25000"/>
                  </a:schemeClr>
                </a:solidFill>
              </a:rPr>
              <a:t>ER diagrams are visual representations used to model the structure of a database. They define entities, their attributes, and the relationships between them.</a:t>
            </a:r>
            <a:endParaRPr lang="en-NG" sz="2000" dirty="0">
              <a:solidFill>
                <a:schemeClr val="tx1">
                  <a:lumMod val="75000"/>
                  <a:lumOff val="25000"/>
                </a:schemeClr>
              </a:solidFill>
              <a:uFill>
                <a:solidFill>
                  <a:srgbClr val="F7881F"/>
                </a:solidFill>
              </a:uFill>
            </a:endParaRPr>
          </a:p>
        </p:txBody>
      </p:sp>
      <p:pic>
        <p:nvPicPr>
          <p:cNvPr id="3" name="Picture 2">
            <a:extLst>
              <a:ext uri="{FF2B5EF4-FFF2-40B4-BE49-F238E27FC236}">
                <a16:creationId xmlns:a16="http://schemas.microsoft.com/office/drawing/2014/main" id="{C5C73C72-9431-490A-BFCC-1F2C87EC57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4546" y="1652074"/>
            <a:ext cx="7962908" cy="4395927"/>
          </a:xfrm>
          <a:prstGeom prst="rect">
            <a:avLst/>
          </a:prstGeom>
        </p:spPr>
      </p:pic>
    </p:spTree>
    <p:extLst>
      <p:ext uri="{BB962C8B-B14F-4D97-AF65-F5344CB8AC3E}">
        <p14:creationId xmlns:p14="http://schemas.microsoft.com/office/powerpoint/2010/main" val="30038626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3599</TotalTime>
  <Words>7177</Words>
  <Application>Microsoft Office PowerPoint</Application>
  <PresentationFormat>Widescreen</PresentationFormat>
  <Paragraphs>600</Paragraphs>
  <Slides>57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Aptos</vt:lpstr>
      <vt:lpstr>Aptos Display</vt:lpstr>
      <vt:lpstr>Arial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Sandra Asagade</dc:creator>
  <cp:lastModifiedBy>Sandra Asagade</cp:lastModifiedBy>
  <cp:revision>251</cp:revision>
  <dcterms:created xsi:type="dcterms:W3CDTF">2024-01-19T13:18:20Z</dcterms:created>
  <dcterms:modified xsi:type="dcterms:W3CDTF">2024-07-14T19:42:44Z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2024-01-19T14:26:10Z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de868e04-e6f5-4cc9-9e7f-0c4c6c15a689</vt:lpwstr>
  </property>
  <property fmtid="{D5CDD505-2E9C-101B-9397-08002B2CF9AE}" pid="7" name="MSIP_Label_defa4170-0d19-0005-0004-bc88714345d2_ActionId">
    <vt:lpwstr>95009f34-e808-42b5-88d4-1cbb42afc1fd</vt:lpwstr>
  </property>
  <property fmtid="{D5CDD505-2E9C-101B-9397-08002B2CF9AE}" pid="8" name="MSIP_Label_defa4170-0d19-0005-0004-bc88714345d2_ContentBits">
    <vt:lpwstr>0</vt:lpwstr>
  </property>
</Properties>
</file>