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7.jpeg" ContentType="image/jpeg"/>
  <Override PartName="/ppt/media/image9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8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C469868-7648-4C05-8EFB-9767304B270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6CEB695-D321-408E-A7D1-47448C38D03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Science is about collecting data, and extract information from them and test hypotheses.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AC8FB85-CA60-4234-B38D-CE64221F3DF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DC0E00D-50BC-4868-AA24-8453620F364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1" lang="en-US" sz="1200" spc="-1" strike="noStrike">
                <a:latin typeface="Arial"/>
              </a:rPr>
              <a:t>Python advantages:</a:t>
            </a:r>
            <a:endParaRPr b="0" lang="en-US" sz="1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200" spc="-1" strike="noStrike">
                <a:latin typeface="Arial"/>
              </a:rPr>
              <a:t>Reproducibility: Scripts can be reused with new, or changed datasets</a:t>
            </a:r>
            <a:endParaRPr b="0" lang="en-US" sz="1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200" spc="-1" strike="noStrike">
                <a:latin typeface="Arial"/>
              </a:rPr>
              <a:t>Performance: Python is faster for loading, tidying, calculation, especially for huge datasets</a:t>
            </a:r>
            <a:endParaRPr b="0" lang="en-US" sz="1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200" spc="-1" strike="noStrike">
                <a:latin typeface="Arial"/>
              </a:rPr>
              <a:t>Cost: Python is free, Excel is expensive</a:t>
            </a:r>
            <a:endParaRPr b="0" lang="en-US" sz="1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200" spc="-1" strike="noStrike">
                <a:latin typeface="Arial"/>
              </a:rPr>
              <a:t>Flexibility: complex calculations are easier in Python and special-purpose libraries</a:t>
            </a:r>
            <a:endParaRPr b="0" lang="en-US" sz="1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200" spc="-1" strike="noStrike">
                <a:latin typeface="Arial"/>
              </a:rPr>
              <a:t>Readability: Python is easier than Excel VBA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latin typeface="Arial"/>
              </a:rPr>
              <a:t>Excel advantages:</a:t>
            </a:r>
            <a:endParaRPr b="0" lang="en-US" sz="1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200" spc="-1" strike="noStrike">
                <a:latin typeface="Arial"/>
              </a:rPr>
              <a:t>Familiarity: Excel is familiar by more people</a:t>
            </a:r>
            <a:endParaRPr b="0" lang="en-US" sz="1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200" spc="-1" strike="noStrike">
                <a:latin typeface="Arial"/>
              </a:rPr>
              <a:t>Simple problems: Excel is faster for simple calculations and plotting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439A8EF-A881-4B2C-B559-908E69E2B79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Basic Data Analysis with Python:</a:t>
            </a:r>
            <a:br/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Hands-on Workshop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Roppon Picha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3" descr=""/>
          <p:cNvPicPr/>
          <p:nvPr/>
        </p:nvPicPr>
        <p:blipFill>
          <a:blip r:embed="rId1"/>
          <a:stretch/>
        </p:blipFill>
        <p:spPr>
          <a:xfrm>
            <a:off x="362520" y="371160"/>
            <a:ext cx="11466000" cy="611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Content Placeholder 4" descr=""/>
          <p:cNvPicPr/>
          <p:nvPr/>
        </p:nvPicPr>
        <p:blipFill>
          <a:blip r:embed="rId1"/>
          <a:stretch/>
        </p:blipFill>
        <p:spPr>
          <a:xfrm>
            <a:off x="3200400" y="1253160"/>
            <a:ext cx="5790600" cy="435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8759520" y="1097280"/>
            <a:ext cx="3036240" cy="411480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8926560" y="5249880"/>
            <a:ext cx="2503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Jim Barksdale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Former Netscape CEO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78600" y="1828800"/>
            <a:ext cx="7733880" cy="349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4800" spc="-1" strike="noStrike">
                <a:latin typeface="Arial"/>
              </a:rPr>
              <a:t>“</a:t>
            </a:r>
            <a:r>
              <a:rPr b="0" lang="en-US" sz="4800" spc="-1" strike="noStrike">
                <a:latin typeface="Arial"/>
              </a:rPr>
              <a:t>If we have data, let’s look at the data. </a:t>
            </a:r>
            <a:endParaRPr b="0" lang="en-US" sz="4800" spc="-1" strike="noStrike">
              <a:latin typeface="Arial"/>
            </a:endParaRPr>
          </a:p>
          <a:p>
            <a:r>
              <a:rPr b="0" lang="en-US" sz="4800" spc="-1" strike="noStrike">
                <a:solidFill>
                  <a:srgbClr val="2a6099"/>
                </a:solidFill>
                <a:latin typeface="Arial"/>
              </a:rPr>
              <a:t>If all we have are opinions, let’s go with mine.</a:t>
            </a:r>
            <a:r>
              <a:rPr b="0" lang="en-US" sz="4800" spc="-1" strike="noStrike">
                <a:latin typeface="Arial"/>
              </a:rPr>
              <a:t>”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510560" y="1005840"/>
            <a:ext cx="9187920" cy="495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4" descr=""/>
          <p:cNvPicPr/>
          <p:nvPr/>
        </p:nvPicPr>
        <p:blipFill>
          <a:blip r:embed="rId1"/>
          <a:stretch/>
        </p:blipFill>
        <p:spPr>
          <a:xfrm>
            <a:off x="1524600" y="360"/>
            <a:ext cx="9142200" cy="685656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6819480" y="6256440"/>
            <a:ext cx="440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Doing Data Science</a:t>
            </a:r>
            <a:r>
              <a:rPr b="0" lang="en-US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, by Schutt &amp; O'Neil (2013)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34440" y="6217920"/>
            <a:ext cx="368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Created in 1989 by Guido van Rossum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" name="Picture 5" descr=""/>
          <p:cNvPicPr/>
          <p:nvPr/>
        </p:nvPicPr>
        <p:blipFill>
          <a:blip r:embed="rId1"/>
          <a:stretch/>
        </p:blipFill>
        <p:spPr>
          <a:xfrm>
            <a:off x="640080" y="1828800"/>
            <a:ext cx="2864520" cy="429696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4581720" y="3108960"/>
            <a:ext cx="6665400" cy="31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Goals:</a:t>
            </a:r>
            <a:endParaRPr b="0" lang="en-US" sz="3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 easy and intuitive language just as powerful as major competitors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Open source, so anyone can contribute to its development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Code that is as understandable as plain English</a:t>
            </a:r>
            <a:endParaRPr b="0" lang="en-US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Suitability for everyday tasks, allowing for short development times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4" name="Picture 12" descr=""/>
          <p:cNvPicPr/>
          <p:nvPr/>
        </p:nvPicPr>
        <p:blipFill>
          <a:blip r:embed="rId2"/>
          <a:stretch/>
        </p:blipFill>
        <p:spPr>
          <a:xfrm>
            <a:off x="4846320" y="283680"/>
            <a:ext cx="2278800" cy="25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329000" y="2946600"/>
            <a:ext cx="35334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Python language: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print(“Hello World”)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0037880" y="6287040"/>
            <a:ext cx="1600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cppsecrets.com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7" name="Picture 5" descr=""/>
          <p:cNvPicPr/>
          <p:nvPr/>
        </p:nvPicPr>
        <p:blipFill>
          <a:blip r:embed="rId1"/>
          <a:stretch/>
        </p:blipFill>
        <p:spPr>
          <a:xfrm>
            <a:off x="1566720" y="519120"/>
            <a:ext cx="9057600" cy="581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 descr=""/>
          <p:cNvPicPr/>
          <p:nvPr/>
        </p:nvPicPr>
        <p:blipFill>
          <a:blip r:embed="rId1"/>
          <a:stretch/>
        </p:blipFill>
        <p:spPr>
          <a:xfrm>
            <a:off x="7164360" y="110880"/>
            <a:ext cx="3245040" cy="3245040"/>
          </a:xfrm>
          <a:prstGeom prst="rect">
            <a:avLst/>
          </a:prstGeom>
          <a:ln>
            <a:noFill/>
          </a:ln>
        </p:spPr>
      </p:pic>
      <p:pic>
        <p:nvPicPr>
          <p:cNvPr id="99" name="Picture 4" descr=""/>
          <p:cNvPicPr/>
          <p:nvPr/>
        </p:nvPicPr>
        <p:blipFill>
          <a:blip r:embed="rId2"/>
          <a:stretch/>
        </p:blipFill>
        <p:spPr>
          <a:xfrm>
            <a:off x="2047320" y="38520"/>
            <a:ext cx="3389760" cy="3389760"/>
          </a:xfrm>
          <a:prstGeom prst="rect">
            <a:avLst/>
          </a:prstGeom>
          <a:ln>
            <a:noFill/>
          </a:ln>
        </p:spPr>
      </p:pic>
      <p:pic>
        <p:nvPicPr>
          <p:cNvPr id="100" name="Picture 3" descr=""/>
          <p:cNvPicPr/>
          <p:nvPr/>
        </p:nvPicPr>
        <p:blipFill>
          <a:blip r:embed="rId3"/>
          <a:stretch/>
        </p:blipFill>
        <p:spPr>
          <a:xfrm>
            <a:off x="2047320" y="3356640"/>
            <a:ext cx="3389760" cy="3389760"/>
          </a:xfrm>
          <a:prstGeom prst="rect">
            <a:avLst/>
          </a:prstGeom>
          <a:ln>
            <a:noFill/>
          </a:ln>
        </p:spPr>
      </p:pic>
      <p:pic>
        <p:nvPicPr>
          <p:cNvPr id="101" name="Picture 6" descr=""/>
          <p:cNvPicPr/>
          <p:nvPr/>
        </p:nvPicPr>
        <p:blipFill>
          <a:blip r:embed="rId4"/>
          <a:stretch/>
        </p:blipFill>
        <p:spPr>
          <a:xfrm>
            <a:off x="7196760" y="3429000"/>
            <a:ext cx="3245040" cy="324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194920" y="531720"/>
            <a:ext cx="5027760" cy="55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Python advantages:</a:t>
            </a:r>
            <a:endParaRPr b="0" lang="en-US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Reproducibility</a:t>
            </a:r>
            <a:endParaRPr b="0" lang="en-US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</a:t>
            </a:r>
            <a:endParaRPr b="0" lang="en-US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Cost</a:t>
            </a:r>
            <a:endParaRPr b="0" lang="en-US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Flexibility</a:t>
            </a:r>
            <a:endParaRPr b="0" lang="en-US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Readability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Excel advantages:</a:t>
            </a:r>
            <a:endParaRPr b="0" lang="en-US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Familiarity</a:t>
            </a:r>
            <a:endParaRPr b="0" lang="en-US" sz="3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Simple problems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3" name="Picture 3" descr=""/>
          <p:cNvPicPr/>
          <p:nvPr/>
        </p:nvPicPr>
        <p:blipFill>
          <a:blip r:embed="rId1"/>
          <a:stretch/>
        </p:blipFill>
        <p:spPr>
          <a:xfrm>
            <a:off x="7067160" y="4063680"/>
            <a:ext cx="2262240" cy="2262240"/>
          </a:xfrm>
          <a:prstGeom prst="rect">
            <a:avLst/>
          </a:prstGeom>
          <a:ln>
            <a:noFill/>
          </a:ln>
        </p:spPr>
      </p:pic>
      <p:pic>
        <p:nvPicPr>
          <p:cNvPr id="104" name="Picture 4" descr=""/>
          <p:cNvPicPr/>
          <p:nvPr/>
        </p:nvPicPr>
        <p:blipFill>
          <a:blip r:embed="rId2"/>
          <a:stretch/>
        </p:blipFill>
        <p:spPr>
          <a:xfrm>
            <a:off x="7377480" y="531720"/>
            <a:ext cx="2199960" cy="246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LibreOffice/6.3.3.2$Windows_X86_64 LibreOffice_project/a64200df03143b798afd1ec74a12ab50359878ed</Application>
  <Words>190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2020-06-25T01:27:33Z</dcterms:created>
  <dc:creator>Roppon  Picha</dc:creator>
  <dc:description/>
  <dc:language>en-US</dc:language>
  <cp:lastModifiedBy/>
  <dcterms:modified xsi:type="dcterms:W3CDTF">2020-10-15T07:44:42Z</dcterms:modified>
  <cp:revision>6</cp:revision>
  <dc:subject/>
  <dc:title>Intro to Python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