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7" r:id="rId3"/>
    <p:sldId id="275" r:id="rId4"/>
    <p:sldId id="276" r:id="rId5"/>
    <p:sldId id="277" r:id="rId6"/>
    <p:sldId id="274" r:id="rId7"/>
    <p:sldId id="270" r:id="rId8"/>
    <p:sldId id="260" r:id="rId9"/>
    <p:sldId id="259" r:id="rId10"/>
    <p:sldId id="273" r:id="rId11"/>
    <p:sldId id="27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AF3A6FE-7D8F-4401-A753-9A9290FA1567}">
          <p14:sldIdLst>
            <p14:sldId id="278"/>
            <p14:sldId id="257"/>
            <p14:sldId id="275"/>
            <p14:sldId id="276"/>
            <p14:sldId id="277"/>
            <p14:sldId id="274"/>
            <p14:sldId id="270"/>
            <p14:sldId id="260"/>
            <p14:sldId id="259"/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2E75B6"/>
    <a:srgbClr val="1F4E79"/>
    <a:srgbClr val="DEEBF7"/>
    <a:srgbClr val="BDD7EE"/>
    <a:srgbClr val="DAE3F3"/>
    <a:srgbClr val="2F5597"/>
    <a:srgbClr val="FFC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 varScale="1">
        <p:scale>
          <a:sx n="73" d="100"/>
          <a:sy n="73" d="100"/>
        </p:scale>
        <p:origin x="3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C024B-1F16-4732-9DB0-E19769E6A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92697D-D1A2-4B6A-9CA1-DE837634C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EF57A9-BF81-419D-A694-B353B5F0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E85D-5BFE-4B2E-8B86-13041217AC31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7C2764-E5E7-4E48-BB8F-BBA626B05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8F5B73-8DEF-4743-8081-D05D76E02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6E70-89BC-4AEA-B945-87281DFE0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07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9B791-281B-4195-BAA7-A3054A210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DC0569-2EFA-4FF8-B9A1-21F9BDEAE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99D6E9-51D3-432C-B94A-D4D8BDEB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E85D-5BFE-4B2E-8B86-13041217AC31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89A8A-E42A-448F-8C97-6D28BECB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9C991-7004-43D3-AE45-846946C7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6E70-89BC-4AEA-B945-87281DFE0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7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B28A90-40FE-4CC5-B481-6F7AE0C14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1BA01C-465E-46C7-882A-380AD976A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CEC8D6-8A9F-41ED-8269-306EA9B6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E85D-5BFE-4B2E-8B86-13041217AC31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1CF3C-7FF4-424D-8804-FBA5092D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B6092-7338-4E5E-9AD1-01DF34B3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6E70-89BC-4AEA-B945-87281DFE0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04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F1A10-13A8-496A-A6E7-4297E2C1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FDBE94-AB24-462B-91D9-7FF203E3F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702D55-C560-448C-B94C-D02D44866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E85D-5BFE-4B2E-8B86-13041217AC31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24B024-00E9-4A89-B372-725A92B8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3EFCD-1DD6-4A54-AA67-2DA81627B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6E70-89BC-4AEA-B945-87281DFE0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50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B58C4-677C-4803-9227-F13E94974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FDF7C1-2683-467F-9F60-33B31CBF2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05F1F2-46E3-4A72-9E87-C75236D6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E85D-5BFE-4B2E-8B86-13041217AC31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1822EF-AFFA-4286-9DD9-7572FBAF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D5383-020B-40FC-99A3-DF93FD1A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6E70-89BC-4AEA-B945-87281DFE0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57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A3C36-0758-4521-8187-B7B56F88C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196ECF-0F67-4CB2-90E0-69CBCA6CE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B0502-E363-4AFC-A62C-5D2978C2C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CCAE09-4740-4F8D-AF7C-D6D56AFA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E85D-5BFE-4B2E-8B86-13041217AC31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9DB1C9-E5D3-45CD-ABBF-B8D9CDF54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26378-0A39-4EC9-AF44-2832D717B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6E70-89BC-4AEA-B945-87281DFE0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30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83329-C245-42E9-83D6-48077A35B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469C86-7DB6-45F7-8561-E0E8F70EF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2C276D-00BC-4134-A978-DD994D789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B96046-DDDF-42F5-88F1-D23F876BB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771920-184E-47D2-9ED0-01CBCBA1F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65CA21-203D-487B-A6A5-9FCFF504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E85D-5BFE-4B2E-8B86-13041217AC31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3939FA-FCDA-4CFE-B9D5-2B46FA874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4BB543-180E-4F54-9527-BE1B31C5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6E70-89BC-4AEA-B945-87281DFE0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07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6E4DB-4C02-460C-AB58-854C3A4C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A9FBE5-D128-4E6B-854A-BA717481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E85D-5BFE-4B2E-8B86-13041217AC31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04537-72B1-49CE-9925-B8BCF0262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E7DB6F-47A7-458E-A560-DADC936D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6E70-89BC-4AEA-B945-87281DFE0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44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0F94A3-303F-4183-AE59-23C03925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E85D-5BFE-4B2E-8B86-13041217AC31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B3D413-3432-421C-8E13-4A960D341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FF298E-DB6C-4367-ACD3-48F1A572C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6E70-89BC-4AEA-B945-87281DFE0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28077-0E35-43B1-9855-01AA96603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D3439C-3B3D-4892-9A35-AD36E473A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EB37F8-8898-48DE-BA7F-CAF0177E7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F9D5EF-3547-43A6-AAFD-1D69F0DF2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E85D-5BFE-4B2E-8B86-13041217AC31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DF3118-01C7-4A79-87ED-D2117282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CEB710-A884-4B33-BB95-7CB029C5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6E70-89BC-4AEA-B945-87281DFE0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4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DAA89-06CE-448D-9C27-801B9CC4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EC3772-A4BE-4CBC-A29D-699AD74CB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29B06A-BCE4-410C-AC19-318DA2A3E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1240BB-D0D2-4344-B331-C7F3528A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E85D-5BFE-4B2E-8B86-13041217AC31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6375E0-1B07-490C-9C40-3A97BC9FF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A4B222-8A75-4971-950E-68F0F65E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6E70-89BC-4AEA-B945-87281DFE0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27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2C5F17-A8D8-4E66-9755-4A3A7934C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A76F7F-D6F5-4009-9D76-592C80A3E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A254F3-B9F3-46AC-B96A-4AD26A71B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CE85D-5BFE-4B2E-8B86-13041217AC31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D541D-F00B-43DF-B07D-3C7A6B0DE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CC8AB2-9104-4A89-8682-098D2238F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36E70-89BC-4AEA-B945-87281DFE0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45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hyperlink" Target="https://www.youtube.com/watch?v=VOC3huqHrs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4147BD99-C8E2-40B4-939E-9F339FA68A6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CF8EFF-E445-48E0-8946-6FB8F4B06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960905" cy="68580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83674C9-24A1-4C2B-B7BD-1251A59B679E}"/>
              </a:ext>
            </a:extLst>
          </p:cNvPr>
          <p:cNvSpPr txBox="1"/>
          <p:nvPr/>
        </p:nvSpPr>
        <p:spPr>
          <a:xfrm>
            <a:off x="5588018" y="1714551"/>
            <a:ext cx="636594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100" spc="-15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드론</a:t>
            </a:r>
            <a:r>
              <a:rPr lang="ko-KR" altLang="en-US" sz="31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기반 산림 이미지 인식 프로그램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1582069-A074-45D0-AB95-E4066B873CAE}"/>
              </a:ext>
            </a:extLst>
          </p:cNvPr>
          <p:cNvCxnSpPr>
            <a:cxnSpLocks/>
          </p:cNvCxnSpPr>
          <p:nvPr/>
        </p:nvCxnSpPr>
        <p:spPr>
          <a:xfrm>
            <a:off x="5622854" y="2372573"/>
            <a:ext cx="532382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620716A-F0B5-45E9-83ED-00956CB9E5E9}"/>
              </a:ext>
            </a:extLst>
          </p:cNvPr>
          <p:cNvSpPr txBox="1"/>
          <p:nvPr/>
        </p:nvSpPr>
        <p:spPr>
          <a:xfrm>
            <a:off x="6594927" y="3779465"/>
            <a:ext cx="4664076" cy="2031325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발표일자 </a:t>
            </a:r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2018/03/21</a:t>
            </a:r>
          </a:p>
          <a:p>
            <a:endParaRPr lang="en-US" altLang="ko-KR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담당교수 </a:t>
            </a:r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정현숙 교수님</a:t>
            </a:r>
            <a:endParaRPr lang="en-US" altLang="ko-KR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조원</a:t>
            </a:r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: </a:t>
            </a:r>
            <a:r>
              <a:rPr lang="ko-KR" altLang="en-US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이대경</a:t>
            </a:r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송남주</a:t>
            </a:r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김지웅</a:t>
            </a:r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강일송</a:t>
            </a:r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김지우</a:t>
            </a:r>
            <a:endParaRPr lang="en-US" altLang="ko-KR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발표자 </a:t>
            </a:r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이대경</a:t>
            </a:r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Chosun</a:t>
            </a:r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Univ.)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A266AEC-12CB-4732-8460-C43CB1834863}"/>
              </a:ext>
            </a:extLst>
          </p:cNvPr>
          <p:cNvGrpSpPr/>
          <p:nvPr/>
        </p:nvGrpSpPr>
        <p:grpSpPr>
          <a:xfrm>
            <a:off x="6152390" y="5442842"/>
            <a:ext cx="298894" cy="330957"/>
            <a:chOff x="584787" y="1177215"/>
            <a:chExt cx="1185515" cy="1628116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0EB3422E-423F-473E-A6D2-3E05A8810582}"/>
                </a:ext>
              </a:extLst>
            </p:cNvPr>
            <p:cNvSpPr/>
            <p:nvPr/>
          </p:nvSpPr>
          <p:spPr>
            <a:xfrm rot="5400000">
              <a:off x="911739" y="2334841"/>
              <a:ext cx="483781" cy="457200"/>
            </a:xfrm>
            <a:prstGeom prst="rect">
              <a:avLst/>
            </a:prstGeom>
            <a:solidFill>
              <a:srgbClr val="9592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7D6A835-E778-45DF-93EA-9E36E82CC6F7}"/>
                </a:ext>
              </a:extLst>
            </p:cNvPr>
            <p:cNvSpPr/>
            <p:nvPr/>
          </p:nvSpPr>
          <p:spPr>
            <a:xfrm rot="5400000">
              <a:off x="927689" y="1406482"/>
              <a:ext cx="483781" cy="1169583"/>
            </a:xfrm>
            <a:prstGeom prst="rect">
              <a:avLst/>
            </a:prstGeom>
            <a:solidFill>
              <a:srgbClr val="7996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C85C580-2D5A-41E1-A241-60CB0AC78416}"/>
                </a:ext>
              </a:extLst>
            </p:cNvPr>
            <p:cNvSpPr/>
            <p:nvPr/>
          </p:nvSpPr>
          <p:spPr>
            <a:xfrm rot="5400000">
              <a:off x="422642" y="1339361"/>
              <a:ext cx="483781" cy="159491"/>
            </a:xfrm>
            <a:prstGeom prst="rect">
              <a:avLst/>
            </a:prstGeom>
            <a:solidFill>
              <a:srgbClr val="9592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7A6A9D6-78DC-446C-AA52-BAB6CDF5A280}"/>
                </a:ext>
              </a:extLst>
            </p:cNvPr>
            <p:cNvSpPr/>
            <p:nvPr/>
          </p:nvSpPr>
          <p:spPr>
            <a:xfrm rot="5400000">
              <a:off x="782497" y="1339359"/>
              <a:ext cx="483780" cy="159492"/>
            </a:xfrm>
            <a:prstGeom prst="rect">
              <a:avLst/>
            </a:prstGeom>
            <a:solidFill>
              <a:srgbClr val="9592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FDAA0B9-062F-48E2-BA12-9BEA03603C84}"/>
                </a:ext>
              </a:extLst>
            </p:cNvPr>
            <p:cNvSpPr/>
            <p:nvPr/>
          </p:nvSpPr>
          <p:spPr>
            <a:xfrm rot="5400000">
              <a:off x="1114003" y="1339359"/>
              <a:ext cx="483780" cy="159492"/>
            </a:xfrm>
            <a:prstGeom prst="rect">
              <a:avLst/>
            </a:prstGeom>
            <a:solidFill>
              <a:srgbClr val="9592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E2953E3-4A8C-4A3F-9E54-2595F545D198}"/>
                </a:ext>
              </a:extLst>
            </p:cNvPr>
            <p:cNvSpPr/>
            <p:nvPr/>
          </p:nvSpPr>
          <p:spPr>
            <a:xfrm rot="5400000">
              <a:off x="1448666" y="1339360"/>
              <a:ext cx="483781" cy="159491"/>
            </a:xfrm>
            <a:prstGeom prst="rect">
              <a:avLst/>
            </a:prstGeom>
            <a:solidFill>
              <a:srgbClr val="9592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62E5A2C-D6D2-48BA-8DBE-B65B929EEE90}"/>
              </a:ext>
            </a:extLst>
          </p:cNvPr>
          <p:cNvGrpSpPr/>
          <p:nvPr/>
        </p:nvGrpSpPr>
        <p:grpSpPr>
          <a:xfrm>
            <a:off x="6152381" y="4895627"/>
            <a:ext cx="294877" cy="330957"/>
            <a:chOff x="604659" y="1177215"/>
            <a:chExt cx="1169583" cy="1628116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7C26C4F-1AE8-46B2-9838-E567BC43AE80}"/>
                </a:ext>
              </a:extLst>
            </p:cNvPr>
            <p:cNvSpPr/>
            <p:nvPr/>
          </p:nvSpPr>
          <p:spPr>
            <a:xfrm rot="5400000">
              <a:off x="911739" y="2334841"/>
              <a:ext cx="483781" cy="457200"/>
            </a:xfrm>
            <a:prstGeom prst="rect">
              <a:avLst/>
            </a:prstGeom>
            <a:solidFill>
              <a:srgbClr val="9592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74A6A75-0929-4648-BDC1-AF2EAE48D81B}"/>
                </a:ext>
              </a:extLst>
            </p:cNvPr>
            <p:cNvSpPr/>
            <p:nvPr/>
          </p:nvSpPr>
          <p:spPr>
            <a:xfrm rot="5400000">
              <a:off x="947561" y="1406482"/>
              <a:ext cx="483780" cy="1169583"/>
            </a:xfrm>
            <a:prstGeom prst="rect">
              <a:avLst/>
            </a:prstGeom>
            <a:solidFill>
              <a:srgbClr val="7996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FE1C5B0-DB20-48E9-A661-06A0233E4278}"/>
                </a:ext>
              </a:extLst>
            </p:cNvPr>
            <p:cNvSpPr/>
            <p:nvPr/>
          </p:nvSpPr>
          <p:spPr>
            <a:xfrm rot="5400000">
              <a:off x="581616" y="1339359"/>
              <a:ext cx="483780" cy="159492"/>
            </a:xfrm>
            <a:prstGeom prst="rect">
              <a:avLst/>
            </a:prstGeom>
            <a:solidFill>
              <a:srgbClr val="9592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64235D3-7E95-47B8-B010-2C328146CE52}"/>
                </a:ext>
              </a:extLst>
            </p:cNvPr>
            <p:cNvSpPr/>
            <p:nvPr/>
          </p:nvSpPr>
          <p:spPr>
            <a:xfrm rot="5400000">
              <a:off x="938314" y="1339361"/>
              <a:ext cx="483781" cy="159491"/>
            </a:xfrm>
            <a:prstGeom prst="rect">
              <a:avLst/>
            </a:prstGeom>
            <a:solidFill>
              <a:srgbClr val="9592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5A713FC-4D22-42D1-BBD5-D48E2FD56883}"/>
                </a:ext>
              </a:extLst>
            </p:cNvPr>
            <p:cNvSpPr/>
            <p:nvPr/>
          </p:nvSpPr>
          <p:spPr>
            <a:xfrm rot="5400000">
              <a:off x="1289695" y="1339359"/>
              <a:ext cx="483780" cy="159492"/>
            </a:xfrm>
            <a:prstGeom prst="rect">
              <a:avLst/>
            </a:prstGeom>
            <a:solidFill>
              <a:srgbClr val="9592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E7E6020-93D9-42D6-B2CB-6EE9FE6DF7E0}"/>
              </a:ext>
            </a:extLst>
          </p:cNvPr>
          <p:cNvGrpSpPr/>
          <p:nvPr/>
        </p:nvGrpSpPr>
        <p:grpSpPr>
          <a:xfrm>
            <a:off x="6143348" y="4325241"/>
            <a:ext cx="294877" cy="330957"/>
            <a:chOff x="584788" y="1177215"/>
            <a:chExt cx="1169583" cy="1628116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A73A24E-3BA1-4FD2-B80F-A4C993A8A050}"/>
                </a:ext>
              </a:extLst>
            </p:cNvPr>
            <p:cNvSpPr/>
            <p:nvPr/>
          </p:nvSpPr>
          <p:spPr>
            <a:xfrm rot="5400000">
              <a:off x="911739" y="2334841"/>
              <a:ext cx="483781" cy="457200"/>
            </a:xfrm>
            <a:prstGeom prst="rect">
              <a:avLst/>
            </a:prstGeom>
            <a:solidFill>
              <a:srgbClr val="9592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88620E1-D326-4C3F-A6FA-1EA9877BB8A0}"/>
                </a:ext>
              </a:extLst>
            </p:cNvPr>
            <p:cNvSpPr/>
            <p:nvPr/>
          </p:nvSpPr>
          <p:spPr>
            <a:xfrm rot="5400000">
              <a:off x="927689" y="1406482"/>
              <a:ext cx="483781" cy="1169583"/>
            </a:xfrm>
            <a:prstGeom prst="rect">
              <a:avLst/>
            </a:prstGeom>
            <a:solidFill>
              <a:srgbClr val="7996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0CE96EC1-AC0A-47D0-80F3-776CFEFE8671}"/>
                </a:ext>
              </a:extLst>
            </p:cNvPr>
            <p:cNvSpPr/>
            <p:nvPr/>
          </p:nvSpPr>
          <p:spPr>
            <a:xfrm rot="5400000">
              <a:off x="696659" y="1339359"/>
              <a:ext cx="483780" cy="159492"/>
            </a:xfrm>
            <a:prstGeom prst="rect">
              <a:avLst/>
            </a:prstGeom>
            <a:solidFill>
              <a:srgbClr val="9592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F02609A-F304-4232-AC3C-8D226DB1C2D8}"/>
                </a:ext>
              </a:extLst>
            </p:cNvPr>
            <p:cNvSpPr/>
            <p:nvPr/>
          </p:nvSpPr>
          <p:spPr>
            <a:xfrm rot="5400000">
              <a:off x="1134908" y="1339359"/>
              <a:ext cx="483780" cy="159492"/>
            </a:xfrm>
            <a:prstGeom prst="rect">
              <a:avLst/>
            </a:prstGeom>
            <a:solidFill>
              <a:srgbClr val="9592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75600A43-61F3-45B8-8704-EB4E478EBE39}"/>
              </a:ext>
            </a:extLst>
          </p:cNvPr>
          <p:cNvGrpSpPr/>
          <p:nvPr/>
        </p:nvGrpSpPr>
        <p:grpSpPr>
          <a:xfrm>
            <a:off x="6141090" y="3776960"/>
            <a:ext cx="294877" cy="330957"/>
            <a:chOff x="584788" y="1177216"/>
            <a:chExt cx="1169583" cy="162811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091FF28-F63C-418E-967F-E89C0956EAC2}"/>
                </a:ext>
              </a:extLst>
            </p:cNvPr>
            <p:cNvSpPr/>
            <p:nvPr/>
          </p:nvSpPr>
          <p:spPr>
            <a:xfrm rot="5400000">
              <a:off x="911739" y="2334841"/>
              <a:ext cx="483781" cy="457200"/>
            </a:xfrm>
            <a:prstGeom prst="rect">
              <a:avLst/>
            </a:prstGeom>
            <a:solidFill>
              <a:srgbClr val="9592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1D5569A-1D2F-42C9-83E5-738518490C83}"/>
                </a:ext>
              </a:extLst>
            </p:cNvPr>
            <p:cNvSpPr/>
            <p:nvPr/>
          </p:nvSpPr>
          <p:spPr>
            <a:xfrm rot="5400000">
              <a:off x="927689" y="1406482"/>
              <a:ext cx="483781" cy="1169583"/>
            </a:xfrm>
            <a:prstGeom prst="rect">
              <a:avLst/>
            </a:prstGeom>
            <a:solidFill>
              <a:srgbClr val="7996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3A93B912-408B-49C8-B54F-A1AE8ACFE1D0}"/>
                </a:ext>
              </a:extLst>
            </p:cNvPr>
            <p:cNvSpPr/>
            <p:nvPr/>
          </p:nvSpPr>
          <p:spPr>
            <a:xfrm rot="5400000">
              <a:off x="938314" y="1339361"/>
              <a:ext cx="483781" cy="159491"/>
            </a:xfrm>
            <a:prstGeom prst="rect">
              <a:avLst/>
            </a:prstGeom>
            <a:solidFill>
              <a:srgbClr val="9592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FE30A6E-BD39-4FAD-AD9F-77236736F7AE}"/>
              </a:ext>
            </a:extLst>
          </p:cNvPr>
          <p:cNvSpPr txBox="1"/>
          <p:nvPr/>
        </p:nvSpPr>
        <p:spPr>
          <a:xfrm>
            <a:off x="5622854" y="2479438"/>
            <a:ext cx="524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kern="100" spc="-300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조선대학교  </a:t>
            </a:r>
            <a:r>
              <a:rPr lang="en-US" altLang="ko-KR" b="1" kern="100" spc="-300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</a:t>
            </a:r>
            <a:r>
              <a:rPr lang="ko-KR" altLang="en-US" b="1" kern="100" spc="-300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융합대학 </a:t>
            </a:r>
            <a:r>
              <a:rPr lang="ko-KR" altLang="en-US" sz="1400" b="1" kern="100" spc="-300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kern="100" spc="-300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컴퓨터공학과 </a:t>
            </a:r>
            <a:r>
              <a:rPr lang="en-US" altLang="ko-KR" b="1" kern="100" spc="-300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kern="100" spc="-300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 </a:t>
            </a:r>
            <a:r>
              <a:rPr lang="en-US" altLang="ko-KR" b="1" kern="100" spc="-300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b="1" kern="100" spc="-3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디비디비딥</a:t>
            </a:r>
            <a:r>
              <a:rPr lang="en-US" altLang="ko-KR" b="1" kern="100" spc="-300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lang="ko-KR" altLang="en-US" b="1" kern="100" spc="-300" dirty="0">
              <a:solidFill>
                <a:schemeClr val="accent3">
                  <a:lumMod val="40000"/>
                  <a:lumOff val="6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5385ED-2890-4A7C-AB85-1E9C55E059A5}"/>
              </a:ext>
            </a:extLst>
          </p:cNvPr>
          <p:cNvSpPr txBox="1"/>
          <p:nvPr/>
        </p:nvSpPr>
        <p:spPr>
          <a:xfrm>
            <a:off x="87086" y="88918"/>
            <a:ext cx="1697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ZESSTYPE 비가온다 PT02" panose="020B0600000101010101" pitchFamily="50" charset="-127"/>
                <a:ea typeface="ZESSTYPE 비가온다 PT02" panose="020B0600000101010101" pitchFamily="50" charset="-127"/>
              </a:rPr>
              <a:t>산학캡스톤디자인</a:t>
            </a:r>
            <a:r>
              <a:rPr lang="en-US" altLang="ko-KR" sz="2000" dirty="0">
                <a:latin typeface="ZESSTYPE 비가온다 PT02" panose="020B0600000101010101" pitchFamily="50" charset="-127"/>
                <a:ea typeface="ZESSTYPE 비가온다 PT02" panose="020B0600000101010101" pitchFamily="50" charset="-127"/>
              </a:rPr>
              <a:t>1(02</a:t>
            </a:r>
            <a:r>
              <a:rPr lang="ko-KR" altLang="en-US" sz="2000" dirty="0">
                <a:latin typeface="ZESSTYPE 비가온다 PT02" panose="020B0600000101010101" pitchFamily="50" charset="-127"/>
                <a:ea typeface="ZESSTYPE 비가온다 PT02" panose="020B0600000101010101" pitchFamily="50" charset="-127"/>
              </a:rPr>
              <a:t>분반</a:t>
            </a:r>
            <a:r>
              <a:rPr lang="en-US" altLang="ko-KR" sz="2000" dirty="0">
                <a:latin typeface="ZESSTYPE 비가온다 PT02" panose="020B0600000101010101" pitchFamily="50" charset="-127"/>
                <a:ea typeface="ZESSTYPE 비가온다 PT02" panose="020B0600000101010101" pitchFamily="50" charset="-127"/>
              </a:rPr>
              <a:t>)</a:t>
            </a:r>
            <a:endParaRPr lang="ko-KR" altLang="en-US" sz="2000" dirty="0">
              <a:latin typeface="ZESSTYPE 비가온다 PT02" panose="020B0600000101010101" pitchFamily="50" charset="-127"/>
              <a:ea typeface="ZESSTYPE 비가온다 PT02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1858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063B77-F2DB-4D64-B3B1-C050A3542F11}"/>
              </a:ext>
            </a:extLst>
          </p:cNvPr>
          <p:cNvSpPr txBox="1"/>
          <p:nvPr/>
        </p:nvSpPr>
        <p:spPr>
          <a:xfrm>
            <a:off x="3721087" y="1128413"/>
            <a:ext cx="48392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0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QnA</a:t>
            </a:r>
            <a:endParaRPr lang="ko-KR" altLang="en-US" sz="28000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4391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감사합니다에 대한 이미지 검색결과">
            <a:extLst>
              <a:ext uri="{FF2B5EF4-FFF2-40B4-BE49-F238E27FC236}">
                <a16:creationId xmlns:a16="http://schemas.microsoft.com/office/drawing/2014/main" id="{4743056E-6197-4820-A0B1-260B2E44B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366838"/>
            <a:ext cx="952500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37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F8691A-202A-4EF2-8E65-6F4C1E5ED18E}"/>
              </a:ext>
            </a:extLst>
          </p:cNvPr>
          <p:cNvSpPr txBox="1"/>
          <p:nvPr/>
        </p:nvSpPr>
        <p:spPr>
          <a:xfrm>
            <a:off x="887730" y="671780"/>
            <a:ext cx="5431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  <a:endParaRPr lang="ko-KR" altLang="en-US" sz="3600" spc="-150" dirty="0">
              <a:solidFill>
                <a:schemeClr val="accent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A154048-E356-4650-A115-38AC8802038E}"/>
              </a:ext>
            </a:extLst>
          </p:cNvPr>
          <p:cNvGrpSpPr/>
          <p:nvPr/>
        </p:nvGrpSpPr>
        <p:grpSpPr>
          <a:xfrm>
            <a:off x="857042" y="2763183"/>
            <a:ext cx="1811532" cy="1892105"/>
            <a:chOff x="442099" y="2762612"/>
            <a:chExt cx="1811532" cy="189210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BF21D86-0ADD-4A9B-B3C5-DC30765DF201}"/>
                </a:ext>
              </a:extLst>
            </p:cNvPr>
            <p:cNvSpPr/>
            <p:nvPr/>
          </p:nvSpPr>
          <p:spPr>
            <a:xfrm rot="16200000" flipH="1">
              <a:off x="1189203" y="2637119"/>
              <a:ext cx="317918" cy="5689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500">
                <a:latin typeface="ZESSTYPE 비가온다 PT02" panose="020B0600000101010101" pitchFamily="50" charset="-127"/>
                <a:ea typeface="ZESSTYPE 비가온다 PT02" panose="020B0600000101010101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8957290-6319-462C-B53E-59155E7DA4ED}"/>
                </a:ext>
              </a:extLst>
            </p:cNvPr>
            <p:cNvSpPr/>
            <p:nvPr/>
          </p:nvSpPr>
          <p:spPr>
            <a:xfrm rot="16200000" flipH="1">
              <a:off x="1249245" y="3209114"/>
              <a:ext cx="208514" cy="736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500">
                <a:latin typeface="ZESSTYPE 비가온다 PT02" panose="020B0600000101010101" pitchFamily="50" charset="-127"/>
                <a:ea typeface="ZESSTYPE 비가온다 PT02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BA9794F-E5B9-4769-8BC7-911CBF621B43}"/>
                </a:ext>
              </a:extLst>
            </p:cNvPr>
            <p:cNvSpPr txBox="1"/>
            <p:nvPr/>
          </p:nvSpPr>
          <p:spPr>
            <a:xfrm>
              <a:off x="442099" y="3485166"/>
              <a:ext cx="1811532" cy="1169551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500" b="1" spc="-1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ZESSTYPE 비가온다 PT02" panose="020B0600000101010101" pitchFamily="50" charset="-127"/>
                  <a:ea typeface="ZESSTYPE 비가온다 PT02" panose="020B0600000101010101" pitchFamily="50" charset="-127"/>
                </a:rPr>
                <a:t>개발 동기</a:t>
              </a:r>
              <a:endParaRPr lang="en-US" altLang="ko-KR" sz="3500" b="1" spc="-180" dirty="0">
                <a:solidFill>
                  <a:schemeClr val="tx1">
                    <a:lumMod val="65000"/>
                    <a:lumOff val="35000"/>
                  </a:schemeClr>
                </a:solidFill>
                <a:latin typeface="ZESSTYPE 비가온다 PT02" panose="020B0600000101010101" pitchFamily="50" charset="-127"/>
                <a:ea typeface="ZESSTYPE 비가온다 PT02" panose="020B0600000101010101" pitchFamily="50" charset="-127"/>
              </a:endParaRPr>
            </a:p>
            <a:p>
              <a:pPr algn="ctr"/>
              <a:r>
                <a:rPr lang="ko-KR" altLang="en-US" sz="3500" b="1" spc="-1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ZESSTYPE 비가온다 PT02" panose="020B0600000101010101" pitchFamily="50" charset="-127"/>
                  <a:ea typeface="ZESSTYPE 비가온다 PT02" panose="020B0600000101010101" pitchFamily="50" charset="-127"/>
                </a:rPr>
                <a:t>및 설계 목적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6C15BC0-DE56-4CAF-A883-03C4A5766E9D}"/>
              </a:ext>
            </a:extLst>
          </p:cNvPr>
          <p:cNvGrpSpPr/>
          <p:nvPr/>
        </p:nvGrpSpPr>
        <p:grpSpPr>
          <a:xfrm>
            <a:off x="2995421" y="2771380"/>
            <a:ext cx="1791390" cy="1522772"/>
            <a:chOff x="3135470" y="2762612"/>
            <a:chExt cx="1791390" cy="152277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EF4A4F0-F43F-4A24-A099-8B2BA3BD6171}"/>
                </a:ext>
              </a:extLst>
            </p:cNvPr>
            <p:cNvSpPr/>
            <p:nvPr/>
          </p:nvSpPr>
          <p:spPr>
            <a:xfrm rot="16200000" flipH="1">
              <a:off x="3872206" y="2637119"/>
              <a:ext cx="317918" cy="56890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500">
                <a:latin typeface="ZESSTYPE 비가온다 PT02" panose="020B0600000101010101" pitchFamily="50" charset="-127"/>
                <a:ea typeface="ZESSTYPE 비가온다 PT02" panose="020B0600000101010101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0CB6721-5F5D-409C-B590-36D0C47B2069}"/>
                </a:ext>
              </a:extLst>
            </p:cNvPr>
            <p:cNvSpPr/>
            <p:nvPr/>
          </p:nvSpPr>
          <p:spPr>
            <a:xfrm rot="16200000" flipH="1">
              <a:off x="4070807" y="3209116"/>
              <a:ext cx="208514" cy="736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500">
                <a:latin typeface="ZESSTYPE 비가온다 PT02" panose="020B0600000101010101" pitchFamily="50" charset="-127"/>
                <a:ea typeface="ZESSTYPE 비가온다 PT02" panose="020B0600000101010101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A51DCFD-1CDA-44A3-AE55-123A04948949}"/>
                </a:ext>
              </a:extLst>
            </p:cNvPr>
            <p:cNvSpPr/>
            <p:nvPr/>
          </p:nvSpPr>
          <p:spPr>
            <a:xfrm rot="16200000" flipH="1">
              <a:off x="3769625" y="3209116"/>
              <a:ext cx="208514" cy="736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500">
                <a:latin typeface="ZESSTYPE 비가온다 PT02" panose="020B0600000101010101" pitchFamily="50" charset="-127"/>
                <a:ea typeface="ZESSTYPE 비가온다 PT02" panose="020B0600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1F80ECE-414D-466E-ACD0-8C69AC6A7A92}"/>
                </a:ext>
              </a:extLst>
            </p:cNvPr>
            <p:cNvSpPr txBox="1"/>
            <p:nvPr/>
          </p:nvSpPr>
          <p:spPr>
            <a:xfrm>
              <a:off x="3135470" y="3654442"/>
              <a:ext cx="1791390" cy="630942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500" b="1" spc="-1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ZESSTYPE 비가온다 PT02" panose="020B0600000101010101" pitchFamily="50" charset="-127"/>
                  <a:ea typeface="ZESSTYPE 비가온다 PT02" panose="020B0600000101010101" pitchFamily="50" charset="-127"/>
                </a:rPr>
                <a:t>개발환경</a:t>
              </a:r>
              <a:endParaRPr lang="en-US" altLang="ko-KR" sz="3500" b="1" spc="-180" dirty="0">
                <a:solidFill>
                  <a:schemeClr val="tx1">
                    <a:lumMod val="65000"/>
                    <a:lumOff val="35000"/>
                  </a:schemeClr>
                </a:solidFill>
                <a:latin typeface="ZESSTYPE 비가온다 PT02" panose="020B0600000101010101" pitchFamily="50" charset="-127"/>
                <a:ea typeface="ZESSTYPE 비가온다 PT02" panose="020B060000010101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601D54C-EFA7-4E76-896D-CB68FECA1B35}"/>
              </a:ext>
            </a:extLst>
          </p:cNvPr>
          <p:cNvGrpSpPr/>
          <p:nvPr/>
        </p:nvGrpSpPr>
        <p:grpSpPr>
          <a:xfrm>
            <a:off x="5314052" y="2771379"/>
            <a:ext cx="1520000" cy="1530649"/>
            <a:chOff x="5954866" y="2754735"/>
            <a:chExt cx="1520000" cy="153064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4F63214-D5DB-49A5-A52E-26BE3C94BDC4}"/>
                </a:ext>
              </a:extLst>
            </p:cNvPr>
            <p:cNvSpPr/>
            <p:nvPr/>
          </p:nvSpPr>
          <p:spPr>
            <a:xfrm rot="16200000" flipH="1">
              <a:off x="6555756" y="2629242"/>
              <a:ext cx="317918" cy="56890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500">
                <a:latin typeface="ZESSTYPE 비가온다 PT02" panose="020B0600000101010101" pitchFamily="50" charset="-127"/>
                <a:ea typeface="ZESSTYPE 비가온다 PT02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910BCC6-48AE-4526-8095-49BE755912DC}"/>
                </a:ext>
              </a:extLst>
            </p:cNvPr>
            <p:cNvSpPr/>
            <p:nvPr/>
          </p:nvSpPr>
          <p:spPr>
            <a:xfrm rot="16200000" flipH="1">
              <a:off x="6759911" y="3201239"/>
              <a:ext cx="208514" cy="736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500">
                <a:latin typeface="ZESSTYPE 비가온다 PT02" panose="020B0600000101010101" pitchFamily="50" charset="-127"/>
                <a:ea typeface="ZESSTYPE 비가온다 PT02" panose="020B0600000101010101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3836764-C893-4218-A923-9A987C8373AB}"/>
                </a:ext>
              </a:extLst>
            </p:cNvPr>
            <p:cNvSpPr/>
            <p:nvPr/>
          </p:nvSpPr>
          <p:spPr>
            <a:xfrm rot="16200000" flipH="1">
              <a:off x="6458728" y="3201239"/>
              <a:ext cx="208514" cy="736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500">
                <a:latin typeface="ZESSTYPE 비가온다 PT02" panose="020B0600000101010101" pitchFamily="50" charset="-127"/>
                <a:ea typeface="ZESSTYPE 비가온다 PT02" panose="020B0600000101010101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EA75FD0-60FB-479A-A53F-1E192525E888}"/>
                </a:ext>
              </a:extLst>
            </p:cNvPr>
            <p:cNvSpPr/>
            <p:nvPr/>
          </p:nvSpPr>
          <p:spPr>
            <a:xfrm rot="16200000" flipH="1">
              <a:off x="6609320" y="3201239"/>
              <a:ext cx="208514" cy="736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500">
                <a:latin typeface="ZESSTYPE 비가온다 PT02" panose="020B0600000101010101" pitchFamily="50" charset="-127"/>
                <a:ea typeface="ZESSTYPE 비가온다 PT02" panose="020B0600000101010101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9EAA91C-BB61-468C-AE32-76E9F4CB63D0}"/>
                </a:ext>
              </a:extLst>
            </p:cNvPr>
            <p:cNvSpPr txBox="1"/>
            <p:nvPr/>
          </p:nvSpPr>
          <p:spPr>
            <a:xfrm>
              <a:off x="5954866" y="3654442"/>
              <a:ext cx="1520000" cy="630942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500" b="1" spc="-1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ZESSTYPE 비가온다 PT02" panose="020B0600000101010101" pitchFamily="50" charset="-127"/>
                  <a:ea typeface="ZESSTYPE 비가온다 PT02" panose="020B0600000101010101" pitchFamily="50" charset="-127"/>
                </a:rPr>
                <a:t>맡은 역할</a:t>
              </a:r>
              <a:endParaRPr lang="en-US" altLang="ko-KR" sz="3500" b="1" spc="-180" dirty="0">
                <a:solidFill>
                  <a:schemeClr val="tx1">
                    <a:lumMod val="65000"/>
                    <a:lumOff val="35000"/>
                  </a:schemeClr>
                </a:solidFill>
                <a:latin typeface="ZESSTYPE 비가온다 PT02" panose="020B0600000101010101" pitchFamily="50" charset="-127"/>
                <a:ea typeface="ZESSTYPE 비가온다 PT02" panose="020B0600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5DC6EF3-539F-4236-ABC1-C70584B08EBC}"/>
              </a:ext>
            </a:extLst>
          </p:cNvPr>
          <p:cNvGrpSpPr/>
          <p:nvPr/>
        </p:nvGrpSpPr>
        <p:grpSpPr>
          <a:xfrm>
            <a:off x="6894785" y="2738758"/>
            <a:ext cx="2554203" cy="1553693"/>
            <a:chOff x="7876417" y="2701441"/>
            <a:chExt cx="2554203" cy="155369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A35ABF6-E08D-4272-ACD6-5CA0C63B3457}"/>
                </a:ext>
              </a:extLst>
            </p:cNvPr>
            <p:cNvGrpSpPr/>
            <p:nvPr/>
          </p:nvGrpSpPr>
          <p:grpSpPr>
            <a:xfrm>
              <a:off x="8882573" y="2701441"/>
              <a:ext cx="568904" cy="587573"/>
              <a:chOff x="8882573" y="2701441"/>
              <a:chExt cx="568904" cy="587573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6737B19F-E03D-4E15-86C8-A568DC3C5F17}"/>
                  </a:ext>
                </a:extLst>
              </p:cNvPr>
              <p:cNvSpPr/>
              <p:nvPr/>
            </p:nvSpPr>
            <p:spPr>
              <a:xfrm rot="16200000" flipH="1">
                <a:off x="9008066" y="2575948"/>
                <a:ext cx="317918" cy="568904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500">
                  <a:latin typeface="ZESSTYPE 비가온다 PT02" panose="020B0600000101010101" pitchFamily="50" charset="-127"/>
                  <a:ea typeface="ZESSTYPE 비가온다 PT02" panose="020B0600000101010101" pitchFamily="50" charset="-127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FE5EE4A-6763-472F-9517-0EF1E849E789}"/>
                  </a:ext>
                </a:extLst>
              </p:cNvPr>
              <p:cNvSpPr/>
              <p:nvPr/>
            </p:nvSpPr>
            <p:spPr>
              <a:xfrm rot="16200000" flipH="1">
                <a:off x="9141497" y="3147946"/>
                <a:ext cx="208514" cy="7362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500">
                  <a:latin typeface="ZESSTYPE 비가온다 PT02" panose="020B0600000101010101" pitchFamily="50" charset="-127"/>
                  <a:ea typeface="ZESSTYPE 비가온다 PT02" panose="020B0600000101010101" pitchFamily="50" charset="-127"/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9DCE38B3-721F-445A-BF42-80812E5AA326}"/>
                  </a:ext>
                </a:extLst>
              </p:cNvPr>
              <p:cNvSpPr/>
              <p:nvPr/>
            </p:nvSpPr>
            <p:spPr>
              <a:xfrm rot="16200000" flipH="1">
                <a:off x="8840315" y="3147946"/>
                <a:ext cx="208514" cy="7362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500">
                  <a:latin typeface="ZESSTYPE 비가온다 PT02" panose="020B0600000101010101" pitchFamily="50" charset="-127"/>
                  <a:ea typeface="ZESSTYPE 비가온다 PT02" panose="020B0600000101010101" pitchFamily="50" charset="-127"/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C6770F2-3DA2-4472-8ABF-96A67D31B8BB}"/>
                  </a:ext>
                </a:extLst>
              </p:cNvPr>
              <p:cNvSpPr/>
              <p:nvPr/>
            </p:nvSpPr>
            <p:spPr>
              <a:xfrm rot="16200000" flipH="1">
                <a:off x="8990907" y="3147946"/>
                <a:ext cx="208514" cy="7362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500">
                  <a:latin typeface="ZESSTYPE 비가온다 PT02" panose="020B0600000101010101" pitchFamily="50" charset="-127"/>
                  <a:ea typeface="ZESSTYPE 비가온다 PT02" panose="020B0600000101010101" pitchFamily="50" charset="-127"/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B2A0CFD0-E030-46C6-B844-12924F2DD386}"/>
                  </a:ext>
                </a:extLst>
              </p:cNvPr>
              <p:cNvSpPr/>
              <p:nvPr/>
            </p:nvSpPr>
            <p:spPr>
              <a:xfrm rot="16200000" flipH="1">
                <a:off x="9282093" y="3147944"/>
                <a:ext cx="208514" cy="7362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500">
                  <a:latin typeface="ZESSTYPE 비가온다 PT02" panose="020B0600000101010101" pitchFamily="50" charset="-127"/>
                  <a:ea typeface="ZESSTYPE 비가온다 PT02" panose="020B0600000101010101" pitchFamily="50" charset="-127"/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595483E-CED5-4596-A169-A718ABC3C8A7}"/>
                </a:ext>
              </a:extLst>
            </p:cNvPr>
            <p:cNvSpPr txBox="1"/>
            <p:nvPr/>
          </p:nvSpPr>
          <p:spPr>
            <a:xfrm>
              <a:off x="7876417" y="3624192"/>
              <a:ext cx="2554203" cy="630942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500" b="1" spc="-1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ZESSTYPE 비가온다 PT02" panose="020B0600000101010101" pitchFamily="50" charset="-127"/>
                  <a:ea typeface="ZESSTYPE 비가온다 PT02" panose="020B0600000101010101" pitchFamily="50" charset="-127"/>
                </a:rPr>
                <a:t>예상 기능</a:t>
              </a:r>
              <a:endParaRPr lang="en-US" altLang="ko-KR" sz="3500" b="1" spc="-180" dirty="0">
                <a:solidFill>
                  <a:schemeClr val="tx1">
                    <a:lumMod val="65000"/>
                    <a:lumOff val="35000"/>
                  </a:schemeClr>
                </a:solidFill>
                <a:latin typeface="ZESSTYPE 비가온다 PT02" panose="020B0600000101010101" pitchFamily="50" charset="-127"/>
                <a:ea typeface="ZESSTYPE 비가온다 PT02" panose="020B060000010101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C50411F-0F46-4C54-B70C-45854E9AFBD5}"/>
              </a:ext>
            </a:extLst>
          </p:cNvPr>
          <p:cNvGrpSpPr/>
          <p:nvPr/>
        </p:nvGrpSpPr>
        <p:grpSpPr>
          <a:xfrm>
            <a:off x="9101618" y="2747928"/>
            <a:ext cx="2569148" cy="1552561"/>
            <a:chOff x="10616544" y="2702573"/>
            <a:chExt cx="2569148" cy="1552561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58D1CD8-4A32-48B9-B58D-75C381FDBFB9}"/>
                </a:ext>
              </a:extLst>
            </p:cNvPr>
            <p:cNvGrpSpPr/>
            <p:nvPr/>
          </p:nvGrpSpPr>
          <p:grpSpPr>
            <a:xfrm>
              <a:off x="11588055" y="2702573"/>
              <a:ext cx="660437" cy="615450"/>
              <a:chOff x="11588055" y="2702573"/>
              <a:chExt cx="660437" cy="61545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43C38E5F-9E68-4025-BE58-E9107E6A4496}"/>
                  </a:ext>
                </a:extLst>
              </p:cNvPr>
              <p:cNvSpPr/>
              <p:nvPr/>
            </p:nvSpPr>
            <p:spPr>
              <a:xfrm rot="16200000" flipH="1">
                <a:off x="11758666" y="2577080"/>
                <a:ext cx="317918" cy="5689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500">
                  <a:latin typeface="ZESSTYPE 비가온다 PT02" panose="020B0600000101010101" pitchFamily="50" charset="-127"/>
                  <a:ea typeface="ZESSTYPE 비가온다 PT02" panose="020B0600000101010101" pitchFamily="50" charset="-127"/>
                </a:endParaRPr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7C5D6646-17D4-4C09-B1EB-C9BE5B68A128}"/>
                  </a:ext>
                </a:extLst>
              </p:cNvPr>
              <p:cNvGrpSpPr/>
              <p:nvPr/>
            </p:nvGrpSpPr>
            <p:grpSpPr>
              <a:xfrm>
                <a:off x="11588055" y="3109508"/>
                <a:ext cx="660437" cy="208515"/>
                <a:chOff x="3130110" y="4945011"/>
                <a:chExt cx="604184" cy="181967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762E52EE-38E6-455C-A45D-5DFB9ECBF5FC}"/>
                    </a:ext>
                  </a:extLst>
                </p:cNvPr>
                <p:cNvSpPr/>
                <p:nvPr/>
              </p:nvSpPr>
              <p:spPr>
                <a:xfrm rot="16200000" flipH="1">
                  <a:off x="3348332" y="5002319"/>
                  <a:ext cx="181966" cy="67351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500">
                    <a:latin typeface="ZESSTYPE 비가온다 PT02" panose="020B0600000101010101" pitchFamily="50" charset="-127"/>
                    <a:ea typeface="ZESSTYPE 비가온다 PT02" panose="020B0600000101010101" pitchFamily="50" charset="-127"/>
                  </a:endParaRPr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87B14F4A-0A49-45DF-BF03-D000BCCACE7A}"/>
                    </a:ext>
                  </a:extLst>
                </p:cNvPr>
                <p:cNvSpPr/>
                <p:nvPr/>
              </p:nvSpPr>
              <p:spPr>
                <a:xfrm rot="16200000" flipH="1">
                  <a:off x="3072803" y="5002319"/>
                  <a:ext cx="181966" cy="67351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500">
                    <a:latin typeface="ZESSTYPE 비가온다 PT02" panose="020B0600000101010101" pitchFamily="50" charset="-127"/>
                    <a:ea typeface="ZESSTYPE 비가온다 PT02" panose="020B0600000101010101" pitchFamily="50" charset="-127"/>
                  </a:endParaRP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6327AC3A-B41E-4773-8A86-C19AC76FB7D4}"/>
                    </a:ext>
                  </a:extLst>
                </p:cNvPr>
                <p:cNvSpPr/>
                <p:nvPr/>
              </p:nvSpPr>
              <p:spPr>
                <a:xfrm rot="16200000" flipH="1">
                  <a:off x="3210568" y="5002319"/>
                  <a:ext cx="181966" cy="67351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500">
                    <a:latin typeface="ZESSTYPE 비가온다 PT02" panose="020B0600000101010101" pitchFamily="50" charset="-127"/>
                    <a:ea typeface="ZESSTYPE 비가온다 PT02" panose="020B0600000101010101" pitchFamily="50" charset="-127"/>
                  </a:endParaRP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15CDF17F-0F4A-4C13-8FD4-A7EF04321B46}"/>
                    </a:ext>
                  </a:extLst>
                </p:cNvPr>
                <p:cNvSpPr/>
                <p:nvPr/>
              </p:nvSpPr>
              <p:spPr>
                <a:xfrm rot="16200000" flipH="1">
                  <a:off x="3476952" y="5002318"/>
                  <a:ext cx="181966" cy="67351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500">
                    <a:latin typeface="ZESSTYPE 비가온다 PT02" panose="020B0600000101010101" pitchFamily="50" charset="-127"/>
                    <a:ea typeface="ZESSTYPE 비가온다 PT02" panose="020B0600000101010101" pitchFamily="50" charset="-127"/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D95869F2-1356-441F-AD9A-3F568FB0A057}"/>
                    </a:ext>
                  </a:extLst>
                </p:cNvPr>
                <p:cNvSpPr/>
                <p:nvPr/>
              </p:nvSpPr>
              <p:spPr>
                <a:xfrm rot="16200000" flipH="1">
                  <a:off x="3609636" y="5002319"/>
                  <a:ext cx="181966" cy="67351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500">
                    <a:latin typeface="ZESSTYPE 비가온다 PT02" panose="020B0600000101010101" pitchFamily="50" charset="-127"/>
                    <a:ea typeface="ZESSTYPE 비가온다 PT02" panose="020B0600000101010101" pitchFamily="50" charset="-127"/>
                  </a:endParaRPr>
                </a:p>
              </p:txBody>
            </p:sp>
          </p:grp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7317EAC-178E-495F-86A1-AFE1A1C41025}"/>
                </a:ext>
              </a:extLst>
            </p:cNvPr>
            <p:cNvSpPr txBox="1"/>
            <p:nvPr/>
          </p:nvSpPr>
          <p:spPr>
            <a:xfrm>
              <a:off x="10616544" y="3624192"/>
              <a:ext cx="2569148" cy="630942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500" b="1" spc="-1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ZESSTYPE 비가온다 PT02" panose="020B0600000101010101" pitchFamily="50" charset="-127"/>
                  <a:ea typeface="ZESSTYPE 비가온다 PT02" panose="020B0600000101010101" pitchFamily="50" charset="-127"/>
                </a:rPr>
                <a:t>협업 방식</a:t>
              </a:r>
              <a:endParaRPr lang="en-US" altLang="ko-KR" sz="3500" b="1" spc="-180" dirty="0">
                <a:solidFill>
                  <a:schemeClr val="tx1">
                    <a:lumMod val="65000"/>
                    <a:lumOff val="35000"/>
                  </a:schemeClr>
                </a:solidFill>
                <a:latin typeface="ZESSTYPE 비가온다 PT02" panose="020B0600000101010101" pitchFamily="50" charset="-127"/>
                <a:ea typeface="ZESSTYPE 비가온다 PT02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15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7BB73F6-29C9-4302-9CC2-5184EDC89343}"/>
              </a:ext>
            </a:extLst>
          </p:cNvPr>
          <p:cNvSpPr txBox="1"/>
          <p:nvPr/>
        </p:nvSpPr>
        <p:spPr>
          <a:xfrm>
            <a:off x="887730" y="671780"/>
            <a:ext cx="5431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동기</a:t>
            </a:r>
            <a:endParaRPr lang="ko-KR" altLang="en-US" sz="3600" spc="-150" dirty="0">
              <a:solidFill>
                <a:schemeClr val="accent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661CAA-93BD-487F-97B9-77593AA7A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5" y="581082"/>
            <a:ext cx="924088" cy="72432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E4A562-EE9D-4708-8221-BFA7429EF20F}"/>
              </a:ext>
            </a:extLst>
          </p:cNvPr>
          <p:cNvSpPr/>
          <p:nvPr/>
        </p:nvSpPr>
        <p:spPr>
          <a:xfrm>
            <a:off x="2658655" y="5259235"/>
            <a:ext cx="652294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산림에 조난 당한 사람 </a:t>
            </a:r>
            <a:r>
              <a:rPr lang="en-US" altLang="ko-KR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=&gt; </a:t>
            </a:r>
            <a:r>
              <a:rPr lang="ko-KR" altLang="en-US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제한된 인력</a:t>
            </a:r>
            <a:r>
              <a:rPr lang="en-US" altLang="ko-KR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가기 힘든 환경</a:t>
            </a:r>
            <a:endParaRPr lang="en-US" altLang="ko-KR" sz="2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 fontAlgn="base"/>
            <a:endParaRPr lang="en-US" altLang="ko-KR" sz="2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 fontAlgn="base"/>
            <a:r>
              <a:rPr lang="en-US" altLang="ko-KR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= </a:t>
            </a:r>
            <a:r>
              <a:rPr lang="ko-KR" altLang="en-US" sz="22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드론으로</a:t>
            </a:r>
            <a:r>
              <a:rPr lang="ko-KR" altLang="en-US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빠르게 찾고 빠르게 구조하자는 목적</a:t>
            </a:r>
            <a:endParaRPr lang="en-US" altLang="ko-KR" sz="2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BDBDA07-F544-4F00-B1B6-381366426689}"/>
              </a:ext>
            </a:extLst>
          </p:cNvPr>
          <p:cNvGrpSpPr/>
          <p:nvPr/>
        </p:nvGrpSpPr>
        <p:grpSpPr>
          <a:xfrm>
            <a:off x="432178" y="1611087"/>
            <a:ext cx="11239431" cy="2078910"/>
            <a:chOff x="480059" y="3176191"/>
            <a:chExt cx="11203509" cy="3117668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EFDAC9BC-DE70-44F2-9B4A-F6BF367BF0CF}"/>
                </a:ext>
              </a:extLst>
            </p:cNvPr>
            <p:cNvGrpSpPr/>
            <p:nvPr/>
          </p:nvGrpSpPr>
          <p:grpSpPr>
            <a:xfrm>
              <a:off x="6879603" y="3176191"/>
              <a:ext cx="4803965" cy="3117668"/>
              <a:chOff x="1405517" y="1844675"/>
              <a:chExt cx="9879751" cy="3611972"/>
            </a:xfrm>
          </p:grpSpPr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4A57FF4C-299D-43EE-A3BD-B4D9EBE98F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7054171" y="1844675"/>
                <a:ext cx="3099195" cy="3005064"/>
              </a:xfrm>
              <a:prstGeom prst="rect">
                <a:avLst/>
              </a:prstGeom>
            </p:spPr>
          </p:pic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7AD1B786-DDFB-4E6A-84BE-8DEEB012658B}"/>
                  </a:ext>
                </a:extLst>
              </p:cNvPr>
              <p:cNvGrpSpPr/>
              <p:nvPr/>
            </p:nvGrpSpPr>
            <p:grpSpPr>
              <a:xfrm>
                <a:off x="1405517" y="1870766"/>
                <a:ext cx="9879751" cy="3585881"/>
                <a:chOff x="1405517" y="1870766"/>
                <a:chExt cx="9879751" cy="3585881"/>
              </a:xfrm>
            </p:grpSpPr>
            <p:pic>
              <p:nvPicPr>
                <p:cNvPr id="39" name="그림 38">
                  <a:extLst>
                    <a:ext uri="{FF2B5EF4-FFF2-40B4-BE49-F238E27FC236}">
                      <a16:creationId xmlns:a16="http://schemas.microsoft.com/office/drawing/2014/main" id="{7F70DBC4-70BC-48C3-A964-562FDA601D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8337234" y="2850691"/>
                  <a:ext cx="2948034" cy="2605956"/>
                </a:xfrm>
                <a:prstGeom prst="rect">
                  <a:avLst/>
                </a:prstGeom>
              </p:spPr>
            </p:pic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AAE56D45-28FD-4FB3-B7FD-86A5FCEE323A}"/>
                    </a:ext>
                  </a:extLst>
                </p:cNvPr>
                <p:cNvGrpSpPr/>
                <p:nvPr/>
              </p:nvGrpSpPr>
              <p:grpSpPr>
                <a:xfrm>
                  <a:off x="1405517" y="1870766"/>
                  <a:ext cx="8747849" cy="3437834"/>
                  <a:chOff x="1405517" y="1870766"/>
                  <a:chExt cx="8747849" cy="3437834"/>
                </a:xfrm>
              </p:grpSpPr>
              <p:pic>
                <p:nvPicPr>
                  <p:cNvPr id="41" name="그림 40">
                    <a:extLst>
                      <a:ext uri="{FF2B5EF4-FFF2-40B4-BE49-F238E27FC236}">
                        <a16:creationId xmlns:a16="http://schemas.microsoft.com/office/drawing/2014/main" id="{72E49F03-A461-4DB8-932F-DC11F21DAA9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7054171" y="1870766"/>
                    <a:ext cx="3099195" cy="3005064"/>
                  </a:xfrm>
                  <a:prstGeom prst="rect">
                    <a:avLst/>
                  </a:prstGeom>
                </p:spPr>
              </p:pic>
              <p:pic>
                <p:nvPicPr>
                  <p:cNvPr id="42" name="그림 41">
                    <a:extLst>
                      <a:ext uri="{FF2B5EF4-FFF2-40B4-BE49-F238E27FC236}">
                        <a16:creationId xmlns:a16="http://schemas.microsoft.com/office/drawing/2014/main" id="{C4C4A831-5F8F-4793-B705-214D677F3D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05517" y="2115095"/>
                    <a:ext cx="3019692" cy="3193505"/>
                  </a:xfrm>
                  <a:prstGeom prst="rect">
                    <a:avLst/>
                  </a:prstGeom>
                </p:spPr>
              </p:pic>
              <p:pic>
                <p:nvPicPr>
                  <p:cNvPr id="43" name="Picture 2" descr="vs에 대한 이미지 검색결과">
                    <a:extLst>
                      <a:ext uri="{FF2B5EF4-FFF2-40B4-BE49-F238E27FC236}">
                        <a16:creationId xmlns:a16="http://schemas.microsoft.com/office/drawing/2014/main" id="{62538DA9-961B-4FD0-8D64-ADBBD02AF42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030873" y="3001757"/>
                    <a:ext cx="1417634" cy="142017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28EB757-E6D0-4DC5-BC08-0ED25C18C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0059" y="3274655"/>
              <a:ext cx="6201236" cy="3019204"/>
            </a:xfrm>
            <a:prstGeom prst="rect">
              <a:avLst/>
            </a:prstGeom>
          </p:spPr>
        </p:pic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117EED-7715-4876-A67E-F0A695C06755}"/>
              </a:ext>
            </a:extLst>
          </p:cNvPr>
          <p:cNvSpPr/>
          <p:nvPr/>
        </p:nvSpPr>
        <p:spPr>
          <a:xfrm>
            <a:off x="1370804" y="4247345"/>
            <a:ext cx="4254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서울시 최근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년간 산악사고 통계 분석 발표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5A4C07-9279-419B-8B0D-453600FABDD4}"/>
              </a:ext>
            </a:extLst>
          </p:cNvPr>
          <p:cNvSpPr/>
          <p:nvPr/>
        </p:nvSpPr>
        <p:spPr>
          <a:xfrm>
            <a:off x="7642970" y="4247345"/>
            <a:ext cx="3541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사람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vs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드론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누가 찾는게 빠를까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?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767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7BB73F6-29C9-4302-9CC2-5184EDC89343}"/>
              </a:ext>
            </a:extLst>
          </p:cNvPr>
          <p:cNvSpPr txBox="1"/>
          <p:nvPr/>
        </p:nvSpPr>
        <p:spPr>
          <a:xfrm>
            <a:off x="887730" y="671780"/>
            <a:ext cx="5431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환경</a:t>
            </a:r>
            <a:endParaRPr lang="ko-KR" altLang="en-US" sz="3600" spc="-150" dirty="0">
              <a:solidFill>
                <a:schemeClr val="accent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050" name="Picture 2" descr="안드 2.3.3에 대한 이미지 검색결과">
            <a:extLst>
              <a:ext uri="{FF2B5EF4-FFF2-40B4-BE49-F238E27FC236}">
                <a16:creationId xmlns:a16="http://schemas.microsoft.com/office/drawing/2014/main" id="{CD9E27D7-80BB-4B26-9366-B893A8CB6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329" y="1034030"/>
            <a:ext cx="1628902" cy="162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2CF609B-CB87-4309-A29A-10D72BF39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410" y="2314809"/>
            <a:ext cx="3237089" cy="2114550"/>
          </a:xfrm>
          <a:prstGeom prst="rect">
            <a:avLst/>
          </a:prstGeom>
        </p:spPr>
      </p:pic>
      <p:pic>
        <p:nvPicPr>
          <p:cNvPr id="2052" name="Picture 4" descr="vs2015에 대한 이미지 검색결과">
            <a:extLst>
              <a:ext uri="{FF2B5EF4-FFF2-40B4-BE49-F238E27FC236}">
                <a16:creationId xmlns:a16="http://schemas.microsoft.com/office/drawing/2014/main" id="{C7D4D8EF-CEE2-45BA-B2B9-08CEA7DD4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336" y="937320"/>
            <a:ext cx="1668870" cy="17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F8A4FE-C222-4496-B4F3-74BE95877C87}"/>
              </a:ext>
            </a:extLst>
          </p:cNvPr>
          <p:cNvSpPr/>
          <p:nvPr/>
        </p:nvSpPr>
        <p:spPr>
          <a:xfrm>
            <a:off x="1670972" y="4949928"/>
            <a:ext cx="20537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운영체제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 fontAlgn="base"/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Ubuntu 16.04.2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0B3201-5EA8-4BDE-A5A1-E5D18DD37375}"/>
              </a:ext>
            </a:extLst>
          </p:cNvPr>
          <p:cNvSpPr/>
          <p:nvPr/>
        </p:nvSpPr>
        <p:spPr>
          <a:xfrm>
            <a:off x="5679783" y="2838740"/>
            <a:ext cx="24689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Yolo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사용을 위한 툴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 fontAlgn="base"/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Visual studio 2015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0BB35D-0E7D-42F9-988B-7D476599F7F9}"/>
              </a:ext>
            </a:extLst>
          </p:cNvPr>
          <p:cNvSpPr/>
          <p:nvPr/>
        </p:nvSpPr>
        <p:spPr>
          <a:xfrm>
            <a:off x="9034429" y="2838740"/>
            <a:ext cx="27029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현장 영상 처리용 어플 개발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 fontAlgn="base"/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Android Studio 2.3.3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3B9E106-9DC2-45EF-9B58-DD8DB54C9468}"/>
              </a:ext>
            </a:extLst>
          </p:cNvPr>
          <p:cNvSpPr/>
          <p:nvPr/>
        </p:nvSpPr>
        <p:spPr>
          <a:xfrm>
            <a:off x="5979275" y="5911982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실시간 이미지 인식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 fontAlgn="base"/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Yolo v2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CEA8FE3-1B96-4671-8015-4F04ADCC7A78}"/>
              </a:ext>
            </a:extLst>
          </p:cNvPr>
          <p:cNvSpPr/>
          <p:nvPr/>
        </p:nvSpPr>
        <p:spPr>
          <a:xfrm>
            <a:off x="8995156" y="5911982"/>
            <a:ext cx="2781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처리된 이미지 빅데이터 수집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 fontAlgn="base"/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MongoDB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FDBDB79D-F2A7-4D06-9C19-8D586A067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15" y="581082"/>
            <a:ext cx="924088" cy="724329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1FB1D61-6D55-4906-B3CA-FAC56B3D64DB}"/>
              </a:ext>
            </a:extLst>
          </p:cNvPr>
          <p:cNvCxnSpPr>
            <a:cxnSpLocks/>
          </p:cNvCxnSpPr>
          <p:nvPr/>
        </p:nvCxnSpPr>
        <p:spPr>
          <a:xfrm>
            <a:off x="5058772" y="1739897"/>
            <a:ext cx="0" cy="3945369"/>
          </a:xfrm>
          <a:prstGeom prst="line">
            <a:avLst/>
          </a:prstGeom>
          <a:ln>
            <a:solidFill>
              <a:srgbClr val="2F559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yolo v2에 대한 이미지 검색결과">
            <a:extLst>
              <a:ext uri="{FF2B5EF4-FFF2-40B4-BE49-F238E27FC236}">
                <a16:creationId xmlns:a16="http://schemas.microsoft.com/office/drawing/2014/main" id="{C3055354-CCB6-47F5-B860-CA761E391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046" y="4160107"/>
            <a:ext cx="2398045" cy="127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몽고디비에 대한 이미지 검색결과">
            <a:extLst>
              <a:ext uri="{FF2B5EF4-FFF2-40B4-BE49-F238E27FC236}">
                <a16:creationId xmlns:a16="http://schemas.microsoft.com/office/drawing/2014/main" id="{BC50106B-18DA-42A9-A37A-EAA0448C6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053" y="3819502"/>
            <a:ext cx="1987732" cy="195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05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7BB73F6-29C9-4302-9CC2-5184EDC89343}"/>
              </a:ext>
            </a:extLst>
          </p:cNvPr>
          <p:cNvSpPr txBox="1"/>
          <p:nvPr/>
        </p:nvSpPr>
        <p:spPr>
          <a:xfrm>
            <a:off x="887730" y="671780"/>
            <a:ext cx="5431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환경</a:t>
            </a:r>
            <a:endParaRPr lang="ko-KR" altLang="en-US" sz="3600" spc="-150" dirty="0">
              <a:solidFill>
                <a:schemeClr val="accent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FDBDB79D-F2A7-4D06-9C19-8D586A067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5" y="581082"/>
            <a:ext cx="924088" cy="724329"/>
          </a:xfrm>
          <a:prstGeom prst="rect">
            <a:avLst/>
          </a:prstGeom>
        </p:spPr>
      </p:pic>
      <p:pic>
        <p:nvPicPr>
          <p:cNvPr id="3" name="Picture 2" descr="yolo v2에 대한 이미지 검색결과">
            <a:extLst>
              <a:ext uri="{FF2B5EF4-FFF2-40B4-BE49-F238E27FC236}">
                <a16:creationId xmlns:a16="http://schemas.microsoft.com/office/drawing/2014/main" id="{C3055354-CCB6-47F5-B860-CA761E391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03" y="2130820"/>
            <a:ext cx="2124427" cy="112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00F103C-619F-4352-B8C4-D28E86CD6B4C}"/>
              </a:ext>
            </a:extLst>
          </p:cNvPr>
          <p:cNvSpPr/>
          <p:nvPr/>
        </p:nvSpPr>
        <p:spPr>
          <a:xfrm>
            <a:off x="3299001" y="2180625"/>
            <a:ext cx="4838761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>
                <a:solidFill>
                  <a:srgbClr val="373A3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실시간 이미지 검출 시스템</a:t>
            </a:r>
            <a:endParaRPr lang="en-US" altLang="ko-KR" sz="2500" dirty="0">
              <a:solidFill>
                <a:srgbClr val="373A3C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endParaRPr lang="en-US" altLang="ko-KR" sz="2000" dirty="0">
              <a:solidFill>
                <a:srgbClr val="373A3C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https://pjreddie.com/darknet/yolo/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7" name="그림 6">
            <a:hlinkClick r:id="rId4"/>
            <a:extLst>
              <a:ext uri="{FF2B5EF4-FFF2-40B4-BE49-F238E27FC236}">
                <a16:creationId xmlns:a16="http://schemas.microsoft.com/office/drawing/2014/main" id="{78CCE0DC-FA3C-4C84-9D7F-33F84800B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0139" y="1849390"/>
            <a:ext cx="2592633" cy="1724298"/>
          </a:xfrm>
          <a:prstGeom prst="rect">
            <a:avLst/>
          </a:prstGeom>
        </p:spPr>
      </p:pic>
      <p:pic>
        <p:nvPicPr>
          <p:cNvPr id="9" name="Picture 2" descr="몽고디비에 대한 이미지 검색결과">
            <a:extLst>
              <a:ext uri="{FF2B5EF4-FFF2-40B4-BE49-F238E27FC236}">
                <a16:creationId xmlns:a16="http://schemas.microsoft.com/office/drawing/2014/main" id="{5F7C51CC-9515-4641-9A85-14EFB2DB6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03" y="4175102"/>
            <a:ext cx="1987732" cy="195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cfile8.uf.tistory.com/image/2723B249517FE65817D987">
            <a:extLst>
              <a:ext uri="{FF2B5EF4-FFF2-40B4-BE49-F238E27FC236}">
                <a16:creationId xmlns:a16="http://schemas.microsoft.com/office/drawing/2014/main" id="{2691B64E-6D9A-4CF5-A6E8-DEF6BD887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139" y="4596937"/>
            <a:ext cx="2592633" cy="168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BC7E45-D4A0-4BFC-A516-E0E0FFAAB364}"/>
              </a:ext>
            </a:extLst>
          </p:cNvPr>
          <p:cNvSpPr/>
          <p:nvPr/>
        </p:nvSpPr>
        <p:spPr>
          <a:xfrm>
            <a:off x="3405889" y="4773743"/>
            <a:ext cx="4624984" cy="1031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>
                <a:solidFill>
                  <a:srgbClr val="373A3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도큐먼트 지향 데이터베이스 시스템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https://www.mongodb.com/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4427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F8691A-202A-4EF2-8E65-6F4C1E5ED18E}"/>
              </a:ext>
            </a:extLst>
          </p:cNvPr>
          <p:cNvSpPr txBox="1"/>
          <p:nvPr/>
        </p:nvSpPr>
        <p:spPr>
          <a:xfrm>
            <a:off x="887730" y="671780"/>
            <a:ext cx="5431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환경 </a:t>
            </a:r>
            <a:r>
              <a:rPr lang="en-US" altLang="ko-KR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비용 처리</a:t>
            </a:r>
            <a:endParaRPr lang="ko-KR" altLang="en-US" sz="3600" spc="-150" dirty="0">
              <a:solidFill>
                <a:schemeClr val="accent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4ADD43E-0D8E-4251-B1CE-65887C4EF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52" y="1613489"/>
            <a:ext cx="3238500" cy="3238500"/>
          </a:xfrm>
          <a:prstGeom prst="rect">
            <a:avLst/>
          </a:prstGeom>
          <a:ln>
            <a:noFill/>
          </a:ln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BBD07EA5-90B5-466A-8DAD-D22FEB3F79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976" r="61944" b="30772"/>
          <a:stretch/>
        </p:blipFill>
        <p:spPr>
          <a:xfrm>
            <a:off x="4449485" y="1626189"/>
            <a:ext cx="3569062" cy="3238499"/>
          </a:xfrm>
          <a:prstGeom prst="rect">
            <a:avLst/>
          </a:prstGeom>
          <a:ln>
            <a:noFill/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AA1FF74-3AD8-4069-B99B-F7485423A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009" y="1613489"/>
            <a:ext cx="3280767" cy="3225799"/>
          </a:xfrm>
          <a:prstGeom prst="rect">
            <a:avLst/>
          </a:prstGeom>
          <a:ln>
            <a:noFill/>
          </a:ln>
        </p:spPr>
      </p:pic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89818A7-35B2-403E-B563-DB754B21113E}"/>
              </a:ext>
            </a:extLst>
          </p:cNvPr>
          <p:cNvCxnSpPr>
            <a:cxnSpLocks/>
          </p:cNvCxnSpPr>
          <p:nvPr/>
        </p:nvCxnSpPr>
        <p:spPr>
          <a:xfrm>
            <a:off x="4276214" y="1958581"/>
            <a:ext cx="0" cy="3525960"/>
          </a:xfrm>
          <a:prstGeom prst="line">
            <a:avLst/>
          </a:prstGeom>
          <a:ln>
            <a:solidFill>
              <a:srgbClr val="2F559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24AA0DA-D20E-42DD-BCAA-D31CFB9D7206}"/>
              </a:ext>
            </a:extLst>
          </p:cNvPr>
          <p:cNvCxnSpPr>
            <a:cxnSpLocks/>
          </p:cNvCxnSpPr>
          <p:nvPr/>
        </p:nvCxnSpPr>
        <p:spPr>
          <a:xfrm>
            <a:off x="8060814" y="1869681"/>
            <a:ext cx="0" cy="3525960"/>
          </a:xfrm>
          <a:prstGeom prst="line">
            <a:avLst/>
          </a:prstGeom>
          <a:ln>
            <a:solidFill>
              <a:srgbClr val="2F559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B6F1125-EAA0-4D40-9787-959DEE6EE7DA}"/>
              </a:ext>
            </a:extLst>
          </p:cNvPr>
          <p:cNvSpPr/>
          <p:nvPr/>
        </p:nvSpPr>
        <p:spPr>
          <a:xfrm>
            <a:off x="1640958" y="5395641"/>
            <a:ext cx="1370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296,000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원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C2EE7BD-F86B-4477-9E1C-491BBB7A2F54}"/>
              </a:ext>
            </a:extLst>
          </p:cNvPr>
          <p:cNvSpPr/>
          <p:nvPr/>
        </p:nvSpPr>
        <p:spPr>
          <a:xfrm>
            <a:off x="5619395" y="5395641"/>
            <a:ext cx="1399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790,000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원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5282FDF-2712-4EC4-B8C3-3D2F7B36DBD3}"/>
              </a:ext>
            </a:extLst>
          </p:cNvPr>
          <p:cNvSpPr/>
          <p:nvPr/>
        </p:nvSpPr>
        <p:spPr>
          <a:xfrm>
            <a:off x="9403996" y="5395641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829,000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원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D8C398EC-94E6-4D19-996C-B52D444E9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15" y="581082"/>
            <a:ext cx="924088" cy="724329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AC470B-A0A3-439E-9ADC-3EB72FB5282B}"/>
              </a:ext>
            </a:extLst>
          </p:cNvPr>
          <p:cNvSpPr/>
          <p:nvPr/>
        </p:nvSpPr>
        <p:spPr>
          <a:xfrm>
            <a:off x="852465" y="6136660"/>
            <a:ext cx="10432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이미지 처리를 위한 영상 촬영 기능을 기본으로 탑재한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드론을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구입해야 되기 때문에 촬영용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드론을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구입해야 함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491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4AF779-CB65-4ED6-BE6B-800EC8EA0B16}"/>
              </a:ext>
            </a:extLst>
          </p:cNvPr>
          <p:cNvSpPr txBox="1"/>
          <p:nvPr/>
        </p:nvSpPr>
        <p:spPr>
          <a:xfrm>
            <a:off x="887730" y="671780"/>
            <a:ext cx="5431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맡은 역할</a:t>
            </a:r>
            <a:endParaRPr lang="ko-KR" altLang="en-US" sz="3600" spc="-150" dirty="0">
              <a:solidFill>
                <a:schemeClr val="accent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4CEA40-A4CC-473C-889E-9EC6BD486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5" y="581082"/>
            <a:ext cx="924088" cy="724329"/>
          </a:xfrm>
          <a:prstGeom prst="rect">
            <a:avLst/>
          </a:prstGeom>
        </p:spPr>
      </p:pic>
      <p:pic>
        <p:nvPicPr>
          <p:cNvPr id="6" name="Picture 2" descr="안드 2.3.3에 대한 이미지 검색결과">
            <a:extLst>
              <a:ext uri="{FF2B5EF4-FFF2-40B4-BE49-F238E27FC236}">
                <a16:creationId xmlns:a16="http://schemas.microsoft.com/office/drawing/2014/main" id="{99114BA6-614F-40D9-9FC6-8394DB49E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607" y="2780053"/>
            <a:ext cx="1628902" cy="162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6F6F2AC-6463-43B5-A9BC-8F2D91B2C86B}"/>
              </a:ext>
            </a:extLst>
          </p:cNvPr>
          <p:cNvSpPr/>
          <p:nvPr/>
        </p:nvSpPr>
        <p:spPr>
          <a:xfrm>
            <a:off x="548340" y="4873522"/>
            <a:ext cx="3414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현장 영상을 안드로이드로 받아서 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 fontAlgn="base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서버로 보내주는 어플리케이션 제작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8" name="Picture 8" descr="cuda 8.0에 대한 이미지 검색결과">
            <a:extLst>
              <a:ext uri="{FF2B5EF4-FFF2-40B4-BE49-F238E27FC236}">
                <a16:creationId xmlns:a16="http://schemas.microsoft.com/office/drawing/2014/main" id="{0EB4ED7B-7F7C-409F-980B-63D734D96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606" y="3912235"/>
            <a:ext cx="2209604" cy="134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95F6A26-729C-489F-B8FC-0AD539ACFA70}"/>
              </a:ext>
            </a:extLst>
          </p:cNvPr>
          <p:cNvSpPr/>
          <p:nvPr/>
        </p:nvSpPr>
        <p:spPr>
          <a:xfrm>
            <a:off x="4741212" y="5500600"/>
            <a:ext cx="3163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서버를 구성하여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Yolo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 처리 후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 fontAlgn="base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영상을 웹으로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parsing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하여 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 fontAlgn="base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전송하는 시스템 구성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8A1109-B59F-45E9-B0EE-B43820FE70AE}"/>
              </a:ext>
            </a:extLst>
          </p:cNvPr>
          <p:cNvSpPr/>
          <p:nvPr/>
        </p:nvSpPr>
        <p:spPr>
          <a:xfrm>
            <a:off x="9025472" y="5551176"/>
            <a:ext cx="23460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CUDA 8.0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이용한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 fontAlgn="base"/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Yolo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코드 분석 및 수정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1" name="Picture 2" descr="yolo v2에 대한 이미지 검색결과">
            <a:extLst>
              <a:ext uri="{FF2B5EF4-FFF2-40B4-BE49-F238E27FC236}">
                <a16:creationId xmlns:a16="http://schemas.microsoft.com/office/drawing/2014/main" id="{6F0EE10D-B9BF-4ECF-A45B-7EB50929B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815" y="3919848"/>
            <a:ext cx="2031808" cy="107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537C16B-42B8-4BEA-AE1A-D488F068A1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1401" y="2298995"/>
            <a:ext cx="1868637" cy="122064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4C3F7F-BC1C-4A78-9D5D-DCCB88A81EF8}"/>
              </a:ext>
            </a:extLst>
          </p:cNvPr>
          <p:cNvSpPr/>
          <p:nvPr/>
        </p:nvSpPr>
        <p:spPr>
          <a:xfrm>
            <a:off x="1318906" y="1493919"/>
            <a:ext cx="1820029" cy="4646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이대경</a:t>
            </a:r>
            <a:endParaRPr lang="ko-KR" altLang="en-US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05ECE5-1D95-4E37-B7E1-48CD3DB82A6B}"/>
              </a:ext>
            </a:extLst>
          </p:cNvPr>
          <p:cNvSpPr/>
          <p:nvPr/>
        </p:nvSpPr>
        <p:spPr>
          <a:xfrm>
            <a:off x="5361304" y="1493919"/>
            <a:ext cx="1820029" cy="4646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송남주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2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강일송</a:t>
            </a:r>
            <a:endParaRPr lang="ko-KR" altLang="en-US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9EC4260-AC12-40DD-B25D-D07FD00A77F1}"/>
              </a:ext>
            </a:extLst>
          </p:cNvPr>
          <p:cNvSpPr/>
          <p:nvPr/>
        </p:nvSpPr>
        <p:spPr>
          <a:xfrm>
            <a:off x="9205041" y="1493919"/>
            <a:ext cx="1820029" cy="4646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김지웅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김지우</a:t>
            </a:r>
          </a:p>
        </p:txBody>
      </p:sp>
      <p:pic>
        <p:nvPicPr>
          <p:cNvPr id="19" name="Picture 2" descr="yolo v2에 대한 이미지 검색결과">
            <a:extLst>
              <a:ext uri="{FF2B5EF4-FFF2-40B4-BE49-F238E27FC236}">
                <a16:creationId xmlns:a16="http://schemas.microsoft.com/office/drawing/2014/main" id="{F80D9053-6D13-4655-BFD0-28E0EB92D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504" y="2298995"/>
            <a:ext cx="2031808" cy="107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4B98571-CF17-466F-951D-879ABDDAAA2A}"/>
              </a:ext>
            </a:extLst>
          </p:cNvPr>
          <p:cNvCxnSpPr>
            <a:cxnSpLocks/>
          </p:cNvCxnSpPr>
          <p:nvPr/>
        </p:nvCxnSpPr>
        <p:spPr>
          <a:xfrm>
            <a:off x="4276214" y="1958581"/>
            <a:ext cx="0" cy="3525960"/>
          </a:xfrm>
          <a:prstGeom prst="line">
            <a:avLst/>
          </a:prstGeom>
          <a:ln>
            <a:solidFill>
              <a:srgbClr val="2F559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A2B3EB3-417B-4D98-8D98-C08D49BD3443}"/>
              </a:ext>
            </a:extLst>
          </p:cNvPr>
          <p:cNvCxnSpPr>
            <a:cxnSpLocks/>
          </p:cNvCxnSpPr>
          <p:nvPr/>
        </p:nvCxnSpPr>
        <p:spPr>
          <a:xfrm>
            <a:off x="8289414" y="1974640"/>
            <a:ext cx="0" cy="3525960"/>
          </a:xfrm>
          <a:prstGeom prst="line">
            <a:avLst/>
          </a:prstGeom>
          <a:ln>
            <a:solidFill>
              <a:srgbClr val="2F559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28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7BB73F6-29C9-4302-9CC2-5184EDC89343}"/>
              </a:ext>
            </a:extLst>
          </p:cNvPr>
          <p:cNvSpPr txBox="1"/>
          <p:nvPr/>
        </p:nvSpPr>
        <p:spPr>
          <a:xfrm>
            <a:off x="887730" y="671780"/>
            <a:ext cx="5431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예상 기능</a:t>
            </a:r>
            <a:endParaRPr lang="ko-KR" altLang="en-US" sz="3600" spc="-150" dirty="0">
              <a:solidFill>
                <a:schemeClr val="accent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0C72099-A485-41A3-B334-2E3B6E9AA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5" y="581082"/>
            <a:ext cx="924088" cy="72432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8D7400BD-B123-477D-AF90-1D406C32FC65}"/>
              </a:ext>
            </a:extLst>
          </p:cNvPr>
          <p:cNvGrpSpPr/>
          <p:nvPr/>
        </p:nvGrpSpPr>
        <p:grpSpPr>
          <a:xfrm>
            <a:off x="750316" y="2007070"/>
            <a:ext cx="11137900" cy="1403386"/>
            <a:chOff x="787400" y="1644614"/>
            <a:chExt cx="11137900" cy="1403386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18808F68-A7AA-45AC-BD37-097AC4E49711}"/>
                </a:ext>
              </a:extLst>
            </p:cNvPr>
            <p:cNvSpPr/>
            <p:nvPr/>
          </p:nvSpPr>
          <p:spPr>
            <a:xfrm>
              <a:off x="5676900" y="1644614"/>
              <a:ext cx="6248400" cy="140338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FC9DBDA-7B3D-4B49-83D5-91E98385CBF8}"/>
                </a:ext>
              </a:extLst>
            </p:cNvPr>
            <p:cNvSpPr/>
            <p:nvPr/>
          </p:nvSpPr>
          <p:spPr>
            <a:xfrm>
              <a:off x="2627518" y="2135768"/>
              <a:ext cx="1303563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ko-KR" altLang="en-US" sz="210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조난 구조</a:t>
              </a:r>
              <a:endParaRPr lang="ko-KR" altLang="en-US" sz="21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090F92C-7AEB-41E7-B0BD-FCC7117F6310}"/>
                </a:ext>
              </a:extLst>
            </p:cNvPr>
            <p:cNvGrpSpPr/>
            <p:nvPr/>
          </p:nvGrpSpPr>
          <p:grpSpPr>
            <a:xfrm>
              <a:off x="4702262" y="2016631"/>
              <a:ext cx="715957" cy="594793"/>
              <a:chOff x="3776239" y="1885875"/>
              <a:chExt cx="1512166" cy="1535994"/>
            </a:xfrm>
          </p:grpSpPr>
          <p:sp>
            <p:nvSpPr>
              <p:cNvPr id="61" name="갈매기형 수장 12">
                <a:extLst>
                  <a:ext uri="{FF2B5EF4-FFF2-40B4-BE49-F238E27FC236}">
                    <a16:creationId xmlns:a16="http://schemas.microsoft.com/office/drawing/2014/main" id="{1ED08A14-8F08-4870-BD1B-6ECB0788222E}"/>
                  </a:ext>
                </a:extLst>
              </p:cNvPr>
              <p:cNvSpPr/>
              <p:nvPr/>
            </p:nvSpPr>
            <p:spPr>
              <a:xfrm>
                <a:off x="3776239" y="1885875"/>
                <a:ext cx="864097" cy="1535994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9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바른돋움OTFPro 3" pitchFamily="50" charset="-127"/>
                  <a:ea typeface="바른돋움OTFPro 3" pitchFamily="50" charset="-127"/>
                </a:endParaRPr>
              </a:p>
            </p:txBody>
          </p:sp>
          <p:sp>
            <p:nvSpPr>
              <p:cNvPr id="62" name="갈매기형 수장 13">
                <a:extLst>
                  <a:ext uri="{FF2B5EF4-FFF2-40B4-BE49-F238E27FC236}">
                    <a16:creationId xmlns:a16="http://schemas.microsoft.com/office/drawing/2014/main" id="{81F4ED31-632C-421F-99AD-D034D9F18247}"/>
                  </a:ext>
                </a:extLst>
              </p:cNvPr>
              <p:cNvSpPr/>
              <p:nvPr/>
            </p:nvSpPr>
            <p:spPr>
              <a:xfrm>
                <a:off x="4424308" y="1885875"/>
                <a:ext cx="864097" cy="1535994"/>
              </a:xfrm>
              <a:prstGeom prst="chevro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76200">
                <a:solidFill>
                  <a:schemeClr val="bg1">
                    <a:lumMod val="9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바른돋움OTFPro 3" pitchFamily="50" charset="-127"/>
                  <a:ea typeface="바른돋움OTFPro 3" pitchFamily="50" charset="-127"/>
                </a:endParaRPr>
              </a:p>
            </p:txBody>
          </p:sp>
        </p:grp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6174B69-4288-43A0-97A5-AD4760CDE45F}"/>
                </a:ext>
              </a:extLst>
            </p:cNvPr>
            <p:cNvSpPr/>
            <p:nvPr/>
          </p:nvSpPr>
          <p:spPr>
            <a:xfrm>
              <a:off x="5747437" y="1924014"/>
              <a:ext cx="6096000" cy="9233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ko-KR" altLang="en-US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사람이 쉽게 인식하기 힘든 곳의</a:t>
              </a:r>
            </a:p>
            <a:p>
              <a:pPr lvl="0" algn="ctr">
                <a:lnSpc>
                  <a:spcPct val="150000"/>
                </a:lnSpc>
              </a:pPr>
              <a:r>
                <a:rPr lang="ko-KR" altLang="en-US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사람을 인식하여 조난 구조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40D5571-DD89-4E60-8CAC-2C76636F0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7400" y="1644615"/>
              <a:ext cx="1454527" cy="1094318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A752B64-167C-43A8-A817-1B004B8C7633}"/>
              </a:ext>
            </a:extLst>
          </p:cNvPr>
          <p:cNvGrpSpPr/>
          <p:nvPr/>
        </p:nvGrpSpPr>
        <p:grpSpPr>
          <a:xfrm>
            <a:off x="678128" y="3916234"/>
            <a:ext cx="11210088" cy="1681813"/>
            <a:chOff x="720977" y="4724401"/>
            <a:chExt cx="11210088" cy="1681813"/>
          </a:xfrm>
        </p:grpSpPr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C89D0861-21F1-497F-B404-399A389A92AA}"/>
                </a:ext>
              </a:extLst>
            </p:cNvPr>
            <p:cNvSpPr/>
            <p:nvPr/>
          </p:nvSpPr>
          <p:spPr>
            <a:xfrm>
              <a:off x="5682665" y="5004134"/>
              <a:ext cx="6248400" cy="140208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1B3A587-B924-4470-B990-60A37595C830}"/>
                </a:ext>
              </a:extLst>
            </p:cNvPr>
            <p:cNvSpPr/>
            <p:nvPr/>
          </p:nvSpPr>
          <p:spPr>
            <a:xfrm>
              <a:off x="2085724" y="5426254"/>
              <a:ext cx="2164375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ko-KR" altLang="en-US" sz="21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고사된 나무 인식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7A43CBF-86DE-4B57-A1D6-AFECC9147B06}"/>
                </a:ext>
              </a:extLst>
            </p:cNvPr>
            <p:cNvSpPr/>
            <p:nvPr/>
          </p:nvSpPr>
          <p:spPr>
            <a:xfrm>
              <a:off x="5818741" y="5270834"/>
              <a:ext cx="6096000" cy="874855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ko-KR" altLang="en-US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추후</a:t>
              </a:r>
              <a:r>
                <a:rPr lang="en-US" altLang="ko-KR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, </a:t>
              </a:r>
              <a:r>
                <a:rPr lang="ko-KR" altLang="en-US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인식률을 올려서 병충해를 입은 나무를 인식하여</a:t>
              </a:r>
              <a:endPara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필요한 조치를 빠르게 취할 수 있게 할 예정</a:t>
              </a: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D8188FC8-A94F-4A86-BA98-040CEAF0B7E8}"/>
                </a:ext>
              </a:extLst>
            </p:cNvPr>
            <p:cNvGrpSpPr/>
            <p:nvPr/>
          </p:nvGrpSpPr>
          <p:grpSpPr>
            <a:xfrm>
              <a:off x="4702262" y="5376151"/>
              <a:ext cx="715957" cy="594793"/>
              <a:chOff x="3776239" y="1885875"/>
              <a:chExt cx="1512166" cy="1535994"/>
            </a:xfrm>
          </p:grpSpPr>
          <p:sp>
            <p:nvSpPr>
              <p:cNvPr id="79" name="갈매기형 수장 12">
                <a:extLst>
                  <a:ext uri="{FF2B5EF4-FFF2-40B4-BE49-F238E27FC236}">
                    <a16:creationId xmlns:a16="http://schemas.microsoft.com/office/drawing/2014/main" id="{FF68AF52-F4A2-4B9D-83B3-583B9A01CE95}"/>
                  </a:ext>
                </a:extLst>
              </p:cNvPr>
              <p:cNvSpPr/>
              <p:nvPr/>
            </p:nvSpPr>
            <p:spPr>
              <a:xfrm>
                <a:off x="3776239" y="1885875"/>
                <a:ext cx="864097" cy="1535994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9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바른돋움OTFPro 3" pitchFamily="50" charset="-127"/>
                  <a:ea typeface="바른돋움OTFPro 3" pitchFamily="50" charset="-127"/>
                </a:endParaRPr>
              </a:p>
            </p:txBody>
          </p:sp>
          <p:sp>
            <p:nvSpPr>
              <p:cNvPr id="80" name="갈매기형 수장 13">
                <a:extLst>
                  <a:ext uri="{FF2B5EF4-FFF2-40B4-BE49-F238E27FC236}">
                    <a16:creationId xmlns:a16="http://schemas.microsoft.com/office/drawing/2014/main" id="{18E405E7-7B50-44C8-8932-8EF0928D47F8}"/>
                  </a:ext>
                </a:extLst>
              </p:cNvPr>
              <p:cNvSpPr/>
              <p:nvPr/>
            </p:nvSpPr>
            <p:spPr>
              <a:xfrm>
                <a:off x="4424308" y="1885875"/>
                <a:ext cx="864097" cy="1535994"/>
              </a:xfrm>
              <a:prstGeom prst="chevro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76200">
                <a:solidFill>
                  <a:schemeClr val="bg1">
                    <a:lumMod val="9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바른돋움OTFPro 3" pitchFamily="50" charset="-127"/>
                  <a:ea typeface="바른돋움OTFPro 3" pitchFamily="50" charset="-127"/>
                </a:endParaRPr>
              </a:p>
            </p:txBody>
          </p:sp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36763AE-6F14-420C-BD82-2810462B4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0977" y="4724401"/>
              <a:ext cx="1437735" cy="13790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6068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7BB73F6-29C9-4302-9CC2-5184EDC89343}"/>
              </a:ext>
            </a:extLst>
          </p:cNvPr>
          <p:cNvSpPr txBox="1"/>
          <p:nvPr/>
        </p:nvSpPr>
        <p:spPr>
          <a:xfrm>
            <a:off x="887730" y="671780"/>
            <a:ext cx="5431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협업 방식</a:t>
            </a:r>
            <a:endParaRPr lang="ko-KR" altLang="en-US" sz="3600" spc="-150" dirty="0">
              <a:solidFill>
                <a:schemeClr val="accent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2D33FE-FE18-4CC5-B773-060E29BA2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30" y="1441463"/>
            <a:ext cx="3798825" cy="424277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2555ABB-A032-45D2-AA47-1707C248C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714" y="671780"/>
            <a:ext cx="6199977" cy="578213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624AA06-41DB-459B-BD21-6F30AE45C5D5}"/>
              </a:ext>
            </a:extLst>
          </p:cNvPr>
          <p:cNvSpPr/>
          <p:nvPr/>
        </p:nvSpPr>
        <p:spPr>
          <a:xfrm>
            <a:off x="2053445" y="5441687"/>
            <a:ext cx="151195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altLang="ko-KR" sz="3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GitHub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D64813-A537-476D-9937-18E0379A7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5" y="581082"/>
            <a:ext cx="924088" cy="72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76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253</Words>
  <Application>Microsoft Office PowerPoint</Application>
  <PresentationFormat>와이드스크린</PresentationFormat>
  <Paragraphs>67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a옛날목욕탕L</vt:lpstr>
      <vt:lpstr>Sandoll 미생</vt:lpstr>
      <vt:lpstr>ZESSTYPE 비가온다 PT02</vt:lpstr>
      <vt:lpstr>나눔고딕</vt:lpstr>
      <vt:lpstr>맑은 고딕</vt:lpstr>
      <vt:lpstr>바른돋움OTFPro 3</vt:lpstr>
      <vt:lpstr>배달의민족 도현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김지웅</dc:creator>
  <cp:lastModifiedBy>김지웅</cp:lastModifiedBy>
  <cp:revision>74</cp:revision>
  <dcterms:created xsi:type="dcterms:W3CDTF">2018-03-16T03:47:10Z</dcterms:created>
  <dcterms:modified xsi:type="dcterms:W3CDTF">2018-03-21T10:56:18Z</dcterms:modified>
</cp:coreProperties>
</file>