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b6ed263b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b6ed263b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b6ed263be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b6ed263be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b6ed263be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b6ed263be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b6ed263be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b6ed263be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b6ed263be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b6ed263be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b6ed263b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b6ed263b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7A7">
            <a:alpha val="48730"/>
          </a:srgbClr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Mastery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Customer Segmentation Analysis for Travel Tide Platform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0" y="484525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415675" y="3748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/>
              <a:t>Carolina Cozzi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12th </a:t>
            </a:r>
            <a:r>
              <a:rPr lang="it" sz="1400"/>
              <a:t>April 2025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7A7">
            <a:alpha val="48730"/>
          </a:srgbClr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52400" y="96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1620"/>
              <a:t>Introduction</a:t>
            </a:r>
            <a:endParaRPr b="1" sz="162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53200" y="682000"/>
            <a:ext cx="8520600" cy="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Aim</a:t>
            </a:r>
            <a:r>
              <a:rPr lang="it" sz="1300">
                <a:solidFill>
                  <a:schemeClr val="dk1"/>
                </a:solidFill>
              </a:rPr>
              <a:t> of the analysis: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Segment users to create personalized engagement strategies based on behavioral and demographic patterns.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152400" y="222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1620"/>
              <a:t>Methodology</a:t>
            </a:r>
            <a:endParaRPr b="1" sz="1620"/>
          </a:p>
        </p:txBody>
      </p:sp>
      <p:sp>
        <p:nvSpPr>
          <p:cNvPr id="65" name="Google Shape;65;p14"/>
          <p:cNvSpPr/>
          <p:nvPr/>
        </p:nvSpPr>
        <p:spPr>
          <a:xfrm>
            <a:off x="351825" y="3069444"/>
            <a:ext cx="1937700" cy="181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it" sz="1200">
                <a:solidFill>
                  <a:schemeClr val="dk2"/>
                </a:solidFill>
              </a:rPr>
              <a:t>Data cleaning (EDA) &amp; outliers </a:t>
            </a:r>
            <a:endParaRPr b="1" sz="800"/>
          </a:p>
        </p:txBody>
      </p:sp>
      <p:sp>
        <p:nvSpPr>
          <p:cNvPr id="66" name="Google Shape;66;p14"/>
          <p:cNvSpPr/>
          <p:nvPr/>
        </p:nvSpPr>
        <p:spPr>
          <a:xfrm>
            <a:off x="3495700" y="3069444"/>
            <a:ext cx="1937700" cy="181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it" sz="1200">
                <a:solidFill>
                  <a:schemeClr val="dk2"/>
                </a:solidFill>
              </a:rPr>
              <a:t>Scaling &amp; Dimensions reduction</a:t>
            </a:r>
            <a:endParaRPr b="1" sz="800"/>
          </a:p>
        </p:txBody>
      </p:sp>
      <p:sp>
        <p:nvSpPr>
          <p:cNvPr id="67" name="Google Shape;67;p14"/>
          <p:cNvSpPr/>
          <p:nvPr/>
        </p:nvSpPr>
        <p:spPr>
          <a:xfrm>
            <a:off x="6639575" y="3069444"/>
            <a:ext cx="1937700" cy="181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2"/>
                </a:solidFill>
              </a:rPr>
              <a:t>Unsupervised Machine learning 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t" sz="1200">
                <a:solidFill>
                  <a:schemeClr val="dk2"/>
                </a:solidFill>
              </a:rPr>
              <a:t>(k-means)</a:t>
            </a:r>
            <a:endParaRPr b="1" sz="200"/>
          </a:p>
        </p:txBody>
      </p:sp>
      <p:cxnSp>
        <p:nvCxnSpPr>
          <p:cNvPr id="68" name="Google Shape;68;p14"/>
          <p:cNvCxnSpPr/>
          <p:nvPr/>
        </p:nvCxnSpPr>
        <p:spPr>
          <a:xfrm flipH="1" rot="10800000">
            <a:off x="253200" y="638900"/>
            <a:ext cx="8367600" cy="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4"/>
          <p:cNvCxnSpPr/>
          <p:nvPr/>
        </p:nvCxnSpPr>
        <p:spPr>
          <a:xfrm flipH="1" rot="10800000">
            <a:off x="228900" y="2669550"/>
            <a:ext cx="8367600" cy="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7A7">
            <a:alpha val="48730"/>
          </a:srgbClr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4150" y="25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Results: Traveling behaviour  </a:t>
            </a:r>
            <a:endParaRPr/>
          </a:p>
        </p:txBody>
      </p:sp>
      <p:cxnSp>
        <p:nvCxnSpPr>
          <p:cNvPr id="75" name="Google Shape;75;p15"/>
          <p:cNvCxnSpPr/>
          <p:nvPr/>
        </p:nvCxnSpPr>
        <p:spPr>
          <a:xfrm flipH="1" rot="10800000">
            <a:off x="216950" y="506275"/>
            <a:ext cx="8367600" cy="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5518363" y="721100"/>
            <a:ext cx="1644600" cy="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it" sz="1600">
                <a:solidFill>
                  <a:schemeClr val="dk1"/>
                </a:solidFill>
              </a:rPr>
              <a:t>Total spending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6800838" y="2916425"/>
            <a:ext cx="1644600" cy="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it" sz="1600">
                <a:solidFill>
                  <a:schemeClr val="dk1"/>
                </a:solidFill>
              </a:rPr>
              <a:t>Discount use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15252" y="2930138"/>
            <a:ext cx="1152600" cy="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b="1" lang="it" sz="1100">
                <a:solidFill>
                  <a:schemeClr val="dk1"/>
                </a:solidFill>
              </a:rPr>
              <a:t>Trip number</a:t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79" name="Google Shape;79;p15" title="Screenshot 2025-04-13 at 10.58.3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024" y="3235833"/>
            <a:ext cx="3000200" cy="1823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 title="Screenshot 2025-04-13 at 10.58.1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1025" y="3239213"/>
            <a:ext cx="3000212" cy="181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 title="Screenshot 2025-04-13 at 11.03.55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9450" y="1036325"/>
            <a:ext cx="2612152" cy="16249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29652" y="3944163"/>
            <a:ext cx="1152600" cy="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b="1" lang="it" sz="1100">
                <a:solidFill>
                  <a:schemeClr val="dk1"/>
                </a:solidFill>
              </a:rPr>
              <a:t>Clusters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707850" y="2813200"/>
            <a:ext cx="1274400" cy="1031400"/>
          </a:xfrm>
          <a:prstGeom prst="ellipse">
            <a:avLst/>
          </a:prstGeom>
          <a:solidFill>
            <a:srgbClr val="2D223A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lt1"/>
                </a:solidFill>
              </a:rPr>
              <a:t>Frequent Travelers 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lt1"/>
                </a:solidFill>
              </a:rPr>
              <a:t>(Cluster 4)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216950" y="1898750"/>
            <a:ext cx="1152600" cy="1031400"/>
          </a:xfrm>
          <a:prstGeom prst="ellipse">
            <a:avLst/>
          </a:prstGeom>
          <a:solidFill>
            <a:srgbClr val="67456A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lt1"/>
                </a:solidFill>
              </a:rPr>
              <a:t>High Spenders (Cluster 3)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1824450" y="895425"/>
            <a:ext cx="1204200" cy="1127400"/>
          </a:xfrm>
          <a:prstGeom prst="ellipse">
            <a:avLst/>
          </a:prstGeom>
          <a:solidFill>
            <a:srgbClr val="CDA0AA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lt1"/>
                </a:solidFill>
              </a:rPr>
              <a:t>Moderate Behavior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lt1"/>
                </a:solidFill>
              </a:rPr>
              <a:t>(Cluster 1)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586050" y="787900"/>
            <a:ext cx="1274400" cy="1174800"/>
          </a:xfrm>
          <a:prstGeom prst="ellipse">
            <a:avLst/>
          </a:prstGeom>
          <a:solidFill>
            <a:srgbClr val="E8D4D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dk1"/>
                </a:solidFill>
              </a:rPr>
              <a:t>Low Engagement (Cluster 0) </a:t>
            </a:r>
            <a:endParaRPr b="1" sz="800"/>
          </a:p>
        </p:txBody>
      </p:sp>
      <p:sp>
        <p:nvSpPr>
          <p:cNvPr id="87" name="Google Shape;87;p15"/>
          <p:cNvSpPr/>
          <p:nvPr/>
        </p:nvSpPr>
        <p:spPr>
          <a:xfrm>
            <a:off x="1305325" y="1825250"/>
            <a:ext cx="1204200" cy="1031400"/>
          </a:xfrm>
          <a:prstGeom prst="ellipse">
            <a:avLst/>
          </a:prstGeom>
          <a:solidFill>
            <a:srgbClr val="A16F8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lt1"/>
                </a:solidFill>
              </a:rPr>
              <a:t>High Interest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lt1"/>
                </a:solidFill>
              </a:rPr>
              <a:t>(Cluster 2) </a:t>
            </a:r>
            <a:endParaRPr b="1"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7A7">
            <a:alpha val="48730"/>
          </a:srgbClr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 title="Screenshot 2025-04-13 at 10.59.23.png"/>
          <p:cNvPicPr preferRelativeResize="0"/>
          <p:nvPr/>
        </p:nvPicPr>
        <p:blipFill rotWithShape="1">
          <a:blip r:embed="rId3">
            <a:alphaModFix/>
          </a:blip>
          <a:srcRect b="0" l="0" r="2714" t="5758"/>
          <a:stretch/>
        </p:blipFill>
        <p:spPr>
          <a:xfrm>
            <a:off x="2326100" y="3027950"/>
            <a:ext cx="3341612" cy="198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 title="Screenshot 2025-04-13 at 10.59.12.png"/>
          <p:cNvPicPr preferRelativeResize="0"/>
          <p:nvPr/>
        </p:nvPicPr>
        <p:blipFill rotWithShape="1">
          <a:blip r:embed="rId4">
            <a:alphaModFix/>
          </a:blip>
          <a:srcRect b="0" l="0" r="0" t="4141"/>
          <a:stretch/>
        </p:blipFill>
        <p:spPr>
          <a:xfrm>
            <a:off x="5802127" y="3027950"/>
            <a:ext cx="3251647" cy="198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 title="Screenshot 2025-04-13 at 10.59.00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1200" y="753550"/>
            <a:ext cx="3158136" cy="1904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>
            <p:ph type="title"/>
          </p:nvPr>
        </p:nvSpPr>
        <p:spPr>
          <a:xfrm>
            <a:off x="44150" y="25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Results: Platform interaction</a:t>
            </a:r>
            <a:endParaRPr/>
          </a:p>
        </p:txBody>
      </p:sp>
      <p:cxnSp>
        <p:nvCxnSpPr>
          <p:cNvPr id="96" name="Google Shape;96;p16"/>
          <p:cNvCxnSpPr/>
          <p:nvPr/>
        </p:nvCxnSpPr>
        <p:spPr>
          <a:xfrm flipH="1" rot="10800000">
            <a:off x="216950" y="506275"/>
            <a:ext cx="8367600" cy="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5351723" y="506275"/>
            <a:ext cx="17964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it" sz="1600">
                <a:solidFill>
                  <a:schemeClr val="dk1"/>
                </a:solidFill>
              </a:rPr>
              <a:t>Page Clicks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7087963" y="2777675"/>
            <a:ext cx="1644600" cy="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it" sz="1600">
                <a:solidFill>
                  <a:schemeClr val="dk1"/>
                </a:solidFill>
              </a:rPr>
              <a:t>Cancel rate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172125" y="2737000"/>
            <a:ext cx="1880400" cy="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b="1" lang="it" sz="1100">
                <a:solidFill>
                  <a:schemeClr val="dk1"/>
                </a:solidFill>
              </a:rPr>
              <a:t>Session duration (min)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829652" y="3944163"/>
            <a:ext cx="1152600" cy="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b="1" lang="it" sz="1100">
                <a:solidFill>
                  <a:schemeClr val="dk1"/>
                </a:solidFill>
              </a:rPr>
              <a:t>Clusters</a:t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101" name="Google Shape;101;p16" title="Screenshot 2025-04-13 at 10.58.24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4825" y="2524125"/>
            <a:ext cx="514350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/>
          <p:nvPr/>
        </p:nvSpPr>
        <p:spPr>
          <a:xfrm>
            <a:off x="707850" y="2813200"/>
            <a:ext cx="1274400" cy="1031400"/>
          </a:xfrm>
          <a:prstGeom prst="ellipse">
            <a:avLst/>
          </a:prstGeom>
          <a:solidFill>
            <a:srgbClr val="2D223A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lt1"/>
                </a:solidFill>
              </a:rPr>
              <a:t>Frequent Travelers 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lt1"/>
                </a:solidFill>
              </a:rPr>
              <a:t>(Cluster 4)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216950" y="1898750"/>
            <a:ext cx="1152600" cy="1031400"/>
          </a:xfrm>
          <a:prstGeom prst="ellipse">
            <a:avLst/>
          </a:prstGeom>
          <a:solidFill>
            <a:srgbClr val="67456A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lt1"/>
                </a:solidFill>
              </a:rPr>
              <a:t>High Spenders (Cluster 3)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1824450" y="895425"/>
            <a:ext cx="1204200" cy="1127400"/>
          </a:xfrm>
          <a:prstGeom prst="ellipse">
            <a:avLst/>
          </a:prstGeom>
          <a:solidFill>
            <a:srgbClr val="CDA0AA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lt1"/>
                </a:solidFill>
              </a:rPr>
              <a:t>Moderate Behavior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lt1"/>
                </a:solidFill>
              </a:rPr>
              <a:t>(Cluster 1)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586050" y="787900"/>
            <a:ext cx="1274400" cy="1174800"/>
          </a:xfrm>
          <a:prstGeom prst="ellipse">
            <a:avLst/>
          </a:prstGeom>
          <a:solidFill>
            <a:srgbClr val="E8D4D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dk1"/>
                </a:solidFill>
              </a:rPr>
              <a:t>Low Engagement (Cluster 0) </a:t>
            </a:r>
            <a:endParaRPr b="1" sz="800"/>
          </a:p>
        </p:txBody>
      </p:sp>
      <p:sp>
        <p:nvSpPr>
          <p:cNvPr id="106" name="Google Shape;106;p16"/>
          <p:cNvSpPr/>
          <p:nvPr/>
        </p:nvSpPr>
        <p:spPr>
          <a:xfrm>
            <a:off x="1305325" y="1825250"/>
            <a:ext cx="1204200" cy="1031400"/>
          </a:xfrm>
          <a:prstGeom prst="ellipse">
            <a:avLst/>
          </a:prstGeom>
          <a:solidFill>
            <a:srgbClr val="A16F8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lt1"/>
                </a:solidFill>
              </a:rPr>
              <a:t>High Interest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lt1"/>
                </a:solidFill>
              </a:rPr>
              <a:t>(Cluster 2) </a:t>
            </a:r>
            <a:endParaRPr b="1"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7A7">
            <a:alpha val="48730"/>
          </a:srgbClr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65525" y="9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Results: D</a:t>
            </a:r>
            <a:r>
              <a:rPr lang="it"/>
              <a:t>emographic</a:t>
            </a:r>
            <a:r>
              <a:rPr lang="it"/>
              <a:t> insights</a:t>
            </a:r>
            <a:endParaRPr/>
          </a:p>
        </p:txBody>
      </p:sp>
      <p:pic>
        <p:nvPicPr>
          <p:cNvPr id="112" name="Google Shape;112;p17" title="Screenshot 2025-04-12 at 19.52.48.png"/>
          <p:cNvPicPr preferRelativeResize="0"/>
          <p:nvPr/>
        </p:nvPicPr>
        <p:blipFill rotWithShape="1">
          <a:blip r:embed="rId3">
            <a:alphaModFix/>
          </a:blip>
          <a:srcRect b="20792" l="2358" r="14606" t="3900"/>
          <a:stretch/>
        </p:blipFill>
        <p:spPr>
          <a:xfrm>
            <a:off x="216475" y="1036100"/>
            <a:ext cx="3704174" cy="168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 title="Screenshot 2025-04-12 at 19.53.08.png"/>
          <p:cNvPicPr preferRelativeResize="0"/>
          <p:nvPr/>
        </p:nvPicPr>
        <p:blipFill rotWithShape="1">
          <a:blip r:embed="rId4">
            <a:alphaModFix/>
          </a:blip>
          <a:srcRect b="20736" l="1112" r="18862" t="5598"/>
          <a:stretch/>
        </p:blipFill>
        <p:spPr>
          <a:xfrm>
            <a:off x="4492875" y="2703450"/>
            <a:ext cx="3874824" cy="17516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7"/>
          <p:cNvCxnSpPr/>
          <p:nvPr/>
        </p:nvCxnSpPr>
        <p:spPr>
          <a:xfrm flipH="1" rot="10800000">
            <a:off x="253200" y="638900"/>
            <a:ext cx="8367600" cy="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7"/>
          <p:cNvSpPr txBox="1"/>
          <p:nvPr>
            <p:ph idx="1" type="body"/>
          </p:nvPr>
        </p:nvSpPr>
        <p:spPr>
          <a:xfrm rot="1129">
            <a:off x="396856" y="2724307"/>
            <a:ext cx="9132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700">
                <a:solidFill>
                  <a:schemeClr val="dk1"/>
                </a:solidFill>
              </a:rPr>
              <a:t>Frequent 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t" sz="700">
                <a:solidFill>
                  <a:schemeClr val="dk1"/>
                </a:solidFill>
              </a:rPr>
              <a:t>travelers(C2)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1198825" y="2767975"/>
            <a:ext cx="7638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it" sz="700">
                <a:solidFill>
                  <a:schemeClr val="dk1"/>
                </a:solidFill>
              </a:rPr>
              <a:t>High 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b="1" lang="it" sz="700">
                <a:solidFill>
                  <a:schemeClr val="dk1"/>
                </a:solidFill>
              </a:rPr>
              <a:t>interest </a:t>
            </a:r>
            <a:r>
              <a:rPr b="1" lang="it" sz="700">
                <a:solidFill>
                  <a:schemeClr val="dk1"/>
                </a:solidFill>
              </a:rPr>
              <a:t>(C4)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1962624" y="2724150"/>
            <a:ext cx="7638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700">
                <a:solidFill>
                  <a:schemeClr val="dk1"/>
                </a:solidFill>
              </a:rPr>
              <a:t>High 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t" sz="700">
                <a:solidFill>
                  <a:schemeClr val="dk1"/>
                </a:solidFill>
              </a:rPr>
              <a:t>spenders (C1)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2661250" y="2724150"/>
            <a:ext cx="6435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700">
                <a:solidFill>
                  <a:schemeClr val="dk1"/>
                </a:solidFill>
              </a:rPr>
              <a:t>Moderate 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t" sz="700">
                <a:solidFill>
                  <a:schemeClr val="dk1"/>
                </a:solidFill>
              </a:rPr>
              <a:t>behaviour</a:t>
            </a:r>
            <a:r>
              <a:rPr b="1" lang="it" sz="700">
                <a:solidFill>
                  <a:schemeClr val="dk1"/>
                </a:solidFill>
              </a:rPr>
              <a:t> (C3)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3351524" y="2724150"/>
            <a:ext cx="7071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700">
                <a:solidFill>
                  <a:schemeClr val="dk1"/>
                </a:solidFill>
              </a:rPr>
              <a:t>Low 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t" sz="700">
                <a:solidFill>
                  <a:schemeClr val="dk1"/>
                </a:solidFill>
              </a:rPr>
              <a:t>engagement</a:t>
            </a:r>
            <a:r>
              <a:rPr b="1" lang="it" sz="700">
                <a:solidFill>
                  <a:schemeClr val="dk1"/>
                </a:solidFill>
              </a:rPr>
              <a:t> (C0)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3828550" y="2489175"/>
            <a:ext cx="388800" cy="14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1F77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3828550" y="2122500"/>
            <a:ext cx="388800" cy="14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7F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3804475" y="1698638"/>
            <a:ext cx="388800" cy="14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2BA0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3804475" y="1314163"/>
            <a:ext cx="388800" cy="14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D627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3804475" y="1090450"/>
            <a:ext cx="388800" cy="14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946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3866175" y="2339675"/>
            <a:ext cx="546900" cy="2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1200"/>
              </a:spcAft>
              <a:buSzPts val="481"/>
              <a:buNone/>
            </a:pPr>
            <a:r>
              <a:rPr b="1" lang="it" sz="712">
                <a:solidFill>
                  <a:schemeClr val="dk1"/>
                </a:solidFill>
              </a:rPr>
              <a:t>18-30</a:t>
            </a:r>
            <a:endParaRPr b="1" sz="712">
              <a:solidFill>
                <a:schemeClr val="dk1"/>
              </a:solidFill>
            </a:endParaRPr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3866175" y="1955200"/>
            <a:ext cx="546900" cy="2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1200"/>
              </a:spcAft>
              <a:buSzPts val="481"/>
              <a:buNone/>
            </a:pPr>
            <a:r>
              <a:rPr b="1" lang="it" sz="712">
                <a:solidFill>
                  <a:schemeClr val="dk1"/>
                </a:solidFill>
              </a:rPr>
              <a:t>31</a:t>
            </a:r>
            <a:r>
              <a:rPr b="1" lang="it" sz="712">
                <a:solidFill>
                  <a:schemeClr val="dk1"/>
                </a:solidFill>
              </a:rPr>
              <a:t>- 40</a:t>
            </a:r>
            <a:endParaRPr b="1" sz="712">
              <a:solidFill>
                <a:schemeClr val="dk1"/>
              </a:solidFill>
            </a:endParaRPr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3866175" y="1558925"/>
            <a:ext cx="546900" cy="2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1200"/>
              </a:spcAft>
              <a:buSzPts val="481"/>
              <a:buNone/>
            </a:pPr>
            <a:r>
              <a:rPr b="1" lang="it" sz="712">
                <a:solidFill>
                  <a:schemeClr val="dk1"/>
                </a:solidFill>
              </a:rPr>
              <a:t>4</a:t>
            </a:r>
            <a:r>
              <a:rPr b="1" lang="it" sz="712">
                <a:solidFill>
                  <a:schemeClr val="dk1"/>
                </a:solidFill>
              </a:rPr>
              <a:t>1- 50</a:t>
            </a:r>
            <a:endParaRPr b="1" sz="712">
              <a:solidFill>
                <a:schemeClr val="dk1"/>
              </a:solidFill>
            </a:endParaRPr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3866175" y="1179700"/>
            <a:ext cx="546900" cy="2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1200"/>
              </a:spcAft>
              <a:buSzPts val="481"/>
              <a:buNone/>
            </a:pPr>
            <a:r>
              <a:rPr b="1" lang="it" sz="712">
                <a:solidFill>
                  <a:schemeClr val="dk1"/>
                </a:solidFill>
              </a:rPr>
              <a:t>5</a:t>
            </a:r>
            <a:r>
              <a:rPr b="1" lang="it" sz="712">
                <a:solidFill>
                  <a:schemeClr val="dk1"/>
                </a:solidFill>
              </a:rPr>
              <a:t>1- 60</a:t>
            </a:r>
            <a:endParaRPr b="1" sz="712">
              <a:solidFill>
                <a:schemeClr val="dk1"/>
              </a:solidFill>
            </a:endParaRPr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3866175" y="946100"/>
            <a:ext cx="546900" cy="2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1200"/>
              </a:spcAft>
              <a:buSzPts val="481"/>
              <a:buNone/>
            </a:pPr>
            <a:r>
              <a:rPr b="1" lang="it" sz="712">
                <a:solidFill>
                  <a:schemeClr val="dk1"/>
                </a:solidFill>
              </a:rPr>
              <a:t>60 +</a:t>
            </a:r>
            <a:endParaRPr b="1" sz="712">
              <a:solidFill>
                <a:schemeClr val="dk1"/>
              </a:solidFill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8259250" y="3997600"/>
            <a:ext cx="763800" cy="14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1F77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8259250" y="3205250"/>
            <a:ext cx="763800" cy="14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7F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8367700" y="3759700"/>
            <a:ext cx="546900" cy="2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1200"/>
              </a:spcAft>
              <a:buSzPts val="481"/>
              <a:buNone/>
            </a:pPr>
            <a:r>
              <a:rPr b="1" lang="it" sz="712">
                <a:solidFill>
                  <a:schemeClr val="dk1"/>
                </a:solidFill>
              </a:rPr>
              <a:t>Married</a:t>
            </a:r>
            <a:endParaRPr b="1" sz="712">
              <a:solidFill>
                <a:schemeClr val="dk1"/>
              </a:solidFill>
            </a:endParaRPr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8324625" y="3015775"/>
            <a:ext cx="815400" cy="2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1200"/>
              </a:spcAft>
              <a:buSzPts val="481"/>
              <a:buNone/>
            </a:pPr>
            <a:r>
              <a:rPr b="1" lang="it" sz="712">
                <a:solidFill>
                  <a:schemeClr val="dk1"/>
                </a:solidFill>
              </a:rPr>
              <a:t>Not married</a:t>
            </a:r>
            <a:endParaRPr b="1" sz="712">
              <a:solidFill>
                <a:schemeClr val="dk1"/>
              </a:solidFill>
            </a:endParaRPr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 rot="1129">
            <a:off x="4794081" y="4455282"/>
            <a:ext cx="9132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700">
                <a:solidFill>
                  <a:schemeClr val="dk1"/>
                </a:solidFill>
              </a:rPr>
              <a:t>Frequent 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t" sz="700">
                <a:solidFill>
                  <a:schemeClr val="dk1"/>
                </a:solidFill>
              </a:rPr>
              <a:t>travelers(C2)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5596050" y="4498950"/>
            <a:ext cx="7638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it" sz="700">
                <a:solidFill>
                  <a:schemeClr val="dk1"/>
                </a:solidFill>
              </a:rPr>
              <a:t>High 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b="1" lang="it" sz="700">
                <a:solidFill>
                  <a:schemeClr val="dk1"/>
                </a:solidFill>
              </a:rPr>
              <a:t>interest (C4)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6359849" y="4455125"/>
            <a:ext cx="7638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700">
                <a:solidFill>
                  <a:schemeClr val="dk1"/>
                </a:solidFill>
              </a:rPr>
              <a:t>High 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t" sz="700">
                <a:solidFill>
                  <a:schemeClr val="dk1"/>
                </a:solidFill>
              </a:rPr>
              <a:t>spenders (C1)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7058475" y="4455125"/>
            <a:ext cx="6435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700">
                <a:solidFill>
                  <a:schemeClr val="dk1"/>
                </a:solidFill>
              </a:rPr>
              <a:t>Moderate 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t" sz="700">
                <a:solidFill>
                  <a:schemeClr val="dk1"/>
                </a:solidFill>
              </a:rPr>
              <a:t>behaviour (C3)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7748749" y="4455125"/>
            <a:ext cx="7071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700">
                <a:solidFill>
                  <a:schemeClr val="dk1"/>
                </a:solidFill>
              </a:rPr>
              <a:t>Low 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t" sz="700">
                <a:solidFill>
                  <a:schemeClr val="dk1"/>
                </a:solidFill>
              </a:rPr>
              <a:t>engagement (C0)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 rot="833">
            <a:off x="975100" y="675500"/>
            <a:ext cx="24762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it" sz="1200">
                <a:solidFill>
                  <a:schemeClr val="dk1"/>
                </a:solidFill>
              </a:rPr>
              <a:t>Age distribution per cluster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40" name="Google Shape;140;p17"/>
          <p:cNvSpPr txBox="1"/>
          <p:nvPr>
            <p:ph idx="1" type="body"/>
          </p:nvPr>
        </p:nvSpPr>
        <p:spPr>
          <a:xfrm rot="833">
            <a:off x="5272562" y="2339975"/>
            <a:ext cx="24762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it" sz="1200">
                <a:solidFill>
                  <a:schemeClr val="dk1"/>
                </a:solidFill>
              </a:rPr>
              <a:t>Marital status </a:t>
            </a:r>
            <a:r>
              <a:rPr b="1" lang="it" sz="1200">
                <a:solidFill>
                  <a:schemeClr val="dk1"/>
                </a:solidFill>
              </a:rPr>
              <a:t>per cluster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7A7">
            <a:alpha val="48730"/>
          </a:srgbClr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8"/>
          <p:cNvCxnSpPr/>
          <p:nvPr/>
        </p:nvCxnSpPr>
        <p:spPr>
          <a:xfrm>
            <a:off x="1196200" y="2205738"/>
            <a:ext cx="11100" cy="6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8"/>
          <p:cNvCxnSpPr/>
          <p:nvPr/>
        </p:nvCxnSpPr>
        <p:spPr>
          <a:xfrm>
            <a:off x="2850000" y="2267825"/>
            <a:ext cx="0" cy="103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8"/>
          <p:cNvCxnSpPr/>
          <p:nvPr/>
        </p:nvCxnSpPr>
        <p:spPr>
          <a:xfrm>
            <a:off x="4611713" y="2205750"/>
            <a:ext cx="17100" cy="15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8"/>
          <p:cNvCxnSpPr/>
          <p:nvPr/>
        </p:nvCxnSpPr>
        <p:spPr>
          <a:xfrm>
            <a:off x="6390525" y="2209625"/>
            <a:ext cx="29100" cy="17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8"/>
          <p:cNvCxnSpPr/>
          <p:nvPr/>
        </p:nvCxnSpPr>
        <p:spPr>
          <a:xfrm>
            <a:off x="8153100" y="2096600"/>
            <a:ext cx="16800" cy="248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18"/>
          <p:cNvSpPr txBox="1"/>
          <p:nvPr>
            <p:ph type="title"/>
          </p:nvPr>
        </p:nvSpPr>
        <p:spPr>
          <a:xfrm>
            <a:off x="99000" y="181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Perk assignments</a:t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7524300" y="985900"/>
            <a:ext cx="1274400" cy="1031400"/>
          </a:xfrm>
          <a:prstGeom prst="ellipse">
            <a:avLst/>
          </a:prstGeom>
          <a:solidFill>
            <a:srgbClr val="2D223A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lt1"/>
                </a:solidFill>
              </a:rPr>
              <a:t>Frequent Travelers 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lt1"/>
                </a:solidFill>
              </a:rPr>
              <a:t>(Cluster 4)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5828775" y="976000"/>
            <a:ext cx="1152600" cy="1031400"/>
          </a:xfrm>
          <a:prstGeom prst="ellipse">
            <a:avLst/>
          </a:prstGeom>
          <a:solidFill>
            <a:srgbClr val="67456A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lt1"/>
                </a:solidFill>
              </a:rPr>
              <a:t>High Spenders (Cluster 3)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2247900" y="928000"/>
            <a:ext cx="1204200" cy="1127400"/>
          </a:xfrm>
          <a:prstGeom prst="ellipse">
            <a:avLst/>
          </a:prstGeom>
          <a:solidFill>
            <a:srgbClr val="CDA0AA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lt1"/>
                </a:solidFill>
              </a:rPr>
              <a:t>Moderate Behavior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lt1"/>
                </a:solidFill>
              </a:rPr>
              <a:t>(Cluster 1)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586050" y="904300"/>
            <a:ext cx="1274400" cy="1174800"/>
          </a:xfrm>
          <a:prstGeom prst="ellipse">
            <a:avLst/>
          </a:prstGeom>
          <a:solidFill>
            <a:srgbClr val="E8D4D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dk1"/>
                </a:solidFill>
              </a:rPr>
              <a:t>Low Engagement (Cluster 0) </a:t>
            </a:r>
            <a:endParaRPr b="1" sz="800"/>
          </a:p>
        </p:txBody>
      </p:sp>
      <p:sp>
        <p:nvSpPr>
          <p:cNvPr id="155" name="Google Shape;155;p18"/>
          <p:cNvSpPr/>
          <p:nvPr/>
        </p:nvSpPr>
        <p:spPr>
          <a:xfrm>
            <a:off x="3984675" y="1040475"/>
            <a:ext cx="1204200" cy="1031400"/>
          </a:xfrm>
          <a:prstGeom prst="ellipse">
            <a:avLst/>
          </a:prstGeom>
          <a:solidFill>
            <a:srgbClr val="A16F8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lt1"/>
                </a:solidFill>
              </a:rPr>
              <a:t>High Interest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lt1"/>
                </a:solidFill>
              </a:rPr>
              <a:t>(Cluster 2) 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-354800" y="30023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dk1"/>
                </a:solidFill>
              </a:rPr>
              <a:t>Free night as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dk1"/>
                </a:solidFill>
              </a:rPr>
              <a:t>increase bookings.</a:t>
            </a:r>
            <a:br>
              <a:rPr b="1" lang="it" sz="1100">
                <a:solidFill>
                  <a:schemeClr val="dk1"/>
                </a:solidFill>
              </a:rPr>
            </a:br>
            <a:endParaRPr b="1" sz="800">
              <a:solidFill>
                <a:schemeClr val="dk1"/>
              </a:solidFill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4929150" y="39647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dk1"/>
                </a:solidFill>
              </a:rPr>
              <a:t>Free checked bag</a:t>
            </a:r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6747975" y="45990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dk1"/>
                </a:solidFill>
              </a:rPr>
              <a:t>Exclusive discount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1373800" y="33046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dk1"/>
                </a:solidFill>
              </a:rPr>
              <a:t>Free meal hotel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3133800" y="37612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dk1"/>
                </a:solidFill>
              </a:rPr>
              <a:t>No cancellation fee</a:t>
            </a:r>
            <a:endParaRPr b="1"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7A7">
            <a:alpha val="48730"/>
          </a:srgbClr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441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 and future perspective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140475" y="553150"/>
            <a:ext cx="8520600" cy="18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316">
                <a:solidFill>
                  <a:schemeClr val="dk1"/>
                </a:solidFill>
              </a:rPr>
              <a:t>Conclusion</a:t>
            </a:r>
            <a:r>
              <a:rPr lang="it" sz="1316">
                <a:solidFill>
                  <a:schemeClr val="dk1"/>
                </a:solidFill>
              </a:rPr>
              <a:t>:</a:t>
            </a:r>
            <a:endParaRPr sz="1316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t" sz="1100">
                <a:solidFill>
                  <a:schemeClr val="dk1"/>
                </a:solidFill>
              </a:rPr>
              <a:t>The </a:t>
            </a:r>
            <a:r>
              <a:rPr b="1" lang="it" sz="1100">
                <a:solidFill>
                  <a:schemeClr val="dk1"/>
                </a:solidFill>
              </a:rPr>
              <a:t>customer segmentation</a:t>
            </a:r>
            <a:r>
              <a:rPr lang="it" sz="1100">
                <a:solidFill>
                  <a:schemeClr val="dk1"/>
                </a:solidFill>
              </a:rPr>
              <a:t> was successfully performed using </a:t>
            </a:r>
            <a:r>
              <a:rPr b="1" lang="it" sz="1100">
                <a:solidFill>
                  <a:schemeClr val="dk1"/>
                </a:solidFill>
              </a:rPr>
              <a:t>K-Means clustering</a:t>
            </a:r>
            <a:r>
              <a:rPr lang="it" sz="1100">
                <a:solidFill>
                  <a:schemeClr val="dk1"/>
                </a:solidFill>
              </a:rPr>
              <a:t> and </a:t>
            </a:r>
            <a:r>
              <a:rPr b="1" lang="it" sz="1100">
                <a:solidFill>
                  <a:schemeClr val="dk1"/>
                </a:solidFill>
              </a:rPr>
              <a:t>PCA</a:t>
            </a:r>
            <a:r>
              <a:rPr lang="it" sz="1100">
                <a:solidFill>
                  <a:schemeClr val="dk1"/>
                </a:solidFill>
              </a:rPr>
              <a:t> for dimensionality reduction, allowing us to identify five distinct user segments based on their behavior and demographics.</a:t>
            </a:r>
            <a:br>
              <a:rPr lang="it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t" sz="1100">
                <a:solidFill>
                  <a:schemeClr val="dk1"/>
                </a:solidFill>
              </a:rPr>
              <a:t>The cluster segmentation allows to </a:t>
            </a:r>
            <a:r>
              <a:rPr lang="it" sz="1100">
                <a:solidFill>
                  <a:schemeClr val="dk1"/>
                </a:solidFill>
              </a:rPr>
              <a:t>assign</a:t>
            </a:r>
            <a:r>
              <a:rPr lang="it" sz="1100">
                <a:solidFill>
                  <a:schemeClr val="dk1"/>
                </a:solidFill>
              </a:rPr>
              <a:t> </a:t>
            </a:r>
            <a:r>
              <a:rPr b="1" lang="it" sz="1100">
                <a:solidFill>
                  <a:schemeClr val="dk1"/>
                </a:solidFill>
              </a:rPr>
              <a:t>proper perk</a:t>
            </a:r>
            <a:r>
              <a:rPr lang="it" sz="1100">
                <a:solidFill>
                  <a:schemeClr val="dk1"/>
                </a:solidFill>
              </a:rPr>
              <a:t> to each group </a:t>
            </a: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216975" y="2374450"/>
            <a:ext cx="8583300" cy="15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1"/>
                </a:solidFill>
              </a:rPr>
              <a:t>Future Perspectives</a:t>
            </a:r>
            <a:r>
              <a:rPr lang="it" sz="1300">
                <a:solidFill>
                  <a:schemeClr val="dk1"/>
                </a:solidFill>
              </a:rPr>
              <a:t>:</a:t>
            </a:r>
            <a:endParaRPr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it" sz="1100">
                <a:solidFill>
                  <a:schemeClr val="dk1"/>
                </a:solidFill>
              </a:rPr>
              <a:t>Continuous Monitoring and Updates</a:t>
            </a:r>
            <a:r>
              <a:rPr lang="it" sz="1100">
                <a:solidFill>
                  <a:schemeClr val="dk1"/>
                </a:solidFill>
              </a:rPr>
              <a:t>: User behavior may evolve over time. Re-running clustering analysis periodically will help adapt strategies to changing patterns.</a:t>
            </a:r>
            <a:br>
              <a:rPr lang="it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it" sz="1100">
                <a:solidFill>
                  <a:schemeClr val="dk1"/>
                </a:solidFill>
              </a:rPr>
              <a:t>Advanced Personalization</a:t>
            </a:r>
            <a:r>
              <a:rPr lang="it" sz="1100">
                <a:solidFill>
                  <a:schemeClr val="dk1"/>
                </a:solidFill>
              </a:rPr>
              <a:t>: Further segmenting users based on additional factors (e.g., seasonality of bookings, browsing behavior) could enhance the precision of targeted offers.</a:t>
            </a:r>
            <a:endParaRPr/>
          </a:p>
        </p:txBody>
      </p:sp>
      <p:cxnSp>
        <p:nvCxnSpPr>
          <p:cNvPr id="168" name="Google Shape;168;p19"/>
          <p:cNvCxnSpPr/>
          <p:nvPr/>
        </p:nvCxnSpPr>
        <p:spPr>
          <a:xfrm flipH="1" rot="10800000">
            <a:off x="216975" y="839450"/>
            <a:ext cx="8367600" cy="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9"/>
          <p:cNvCxnSpPr/>
          <p:nvPr/>
        </p:nvCxnSpPr>
        <p:spPr>
          <a:xfrm flipH="1" rot="10800000">
            <a:off x="229850" y="2706975"/>
            <a:ext cx="8367600" cy="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