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76" r:id="rId9"/>
    <p:sldId id="274" r:id="rId10"/>
    <p:sldId id="266" r:id="rId11"/>
    <p:sldId id="268" r:id="rId12"/>
    <p:sldId id="269" r:id="rId13"/>
    <p:sldId id="272" r:id="rId14"/>
    <p:sldId id="273" r:id="rId15"/>
    <p:sldId id="267" r:id="rId16"/>
    <p:sldId id="270" r:id="rId17"/>
    <p:sldId id="271" r:id="rId18"/>
    <p:sldId id="275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F40DE-61B7-8EB0-CF0D-59738DD3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파이썬 유량 예측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069A2-491B-1F7B-9C49-B19563F4B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altLang="ko-KR" dirty="0"/>
              <a:t>2006-2021 water.or.kr</a:t>
            </a:r>
            <a:r>
              <a:rPr lang="ko-KR" altLang="en-US" dirty="0"/>
              <a:t> 자료</a:t>
            </a:r>
          </a:p>
        </p:txBody>
      </p:sp>
      <p:pic>
        <p:nvPicPr>
          <p:cNvPr id="47" name="Picture 3" descr="선 그래프 및 숫자">
            <a:extLst>
              <a:ext uri="{FF2B5EF4-FFF2-40B4-BE49-F238E27FC236}">
                <a16:creationId xmlns:a16="http://schemas.microsoft.com/office/drawing/2014/main" id="{08B93FDE-494C-A499-FB28-99B41B9C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48" r="2" b="1676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79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ARIMA(2,0,3)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ar2     ma1      ma2      ma3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0.1987  0.6279  0.2882  -0.4812  -0.2353  16.5396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0.0622  0.0504  0.0623   0.0336   0.0182   2.3977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2907:  log likelihood = -29618.86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AIC=59251.72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=59251.74   BIC=59297.98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-0.003383558 53.88799 13.87626 -Inf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1.204114 6.48917e-05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AR(2), MA(3)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blipFill>
                <a:blip r:embed="rId2"/>
                <a:stretch>
                  <a:fillRect l="-920" t="-4673" b="-7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53.9</a:t>
            </a:r>
          </a:p>
          <a:p>
            <a:r>
              <a:rPr lang="en-US" altLang="ko-KR" dirty="0"/>
              <a:t>MAE : 13.88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170697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F3DD87-33EF-4DCC-82C3-F628F59B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6"/>
            <a:ext cx="10325000" cy="4848837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</a:t>
            </a:r>
            <a:r>
              <a:rPr lang="en-US" altLang="ko-KR" sz="1400" dirty="0"/>
              <a:t>8.799009 (-96.8774 ~ 114.4754)</a:t>
            </a:r>
            <a:endParaRPr lang="en-US" altLang="ko-KR" sz="1600" dirty="0"/>
          </a:p>
          <a:p>
            <a:r>
              <a:rPr lang="en-US" altLang="ko-KR" sz="1600" dirty="0"/>
              <a:t>2022-01-02       </a:t>
            </a:r>
            <a:r>
              <a:rPr lang="en-US" altLang="ko-KR" sz="1400" dirty="0"/>
              <a:t>11.099740 (-106.4376 ~ 128.6371)</a:t>
            </a:r>
            <a:endParaRPr lang="en-US" altLang="ko-KR" sz="1600" dirty="0"/>
          </a:p>
          <a:p>
            <a:r>
              <a:rPr lang="en-US" altLang="ko-KR" sz="1600" dirty="0"/>
              <a:t>2022-01-03       </a:t>
            </a:r>
            <a:r>
              <a:rPr lang="en-US" altLang="ko-KR" sz="1400" dirty="0"/>
              <a:t>12.628475 (-107.6918 ~ 132.9488)</a:t>
            </a:r>
          </a:p>
          <a:p>
            <a:r>
              <a:rPr lang="en-US" altLang="ko-KR" sz="1600" dirty="0"/>
              <a:t>2022-01-04       </a:t>
            </a:r>
            <a:r>
              <a:rPr lang="en-US" altLang="ko-KR" sz="1400" dirty="0"/>
              <a:t>12.346772 (-108.6266 ~ 133.3201)</a:t>
            </a:r>
          </a:p>
          <a:p>
            <a:r>
              <a:rPr lang="en-US" altLang="ko-KR" sz="1600" dirty="0"/>
              <a:t>2022-01-05       </a:t>
            </a:r>
            <a:r>
              <a:rPr lang="en-US" altLang="ko-KR" sz="1400" dirty="0"/>
              <a:t>13.250635 (-109.1517 ~ 135.6530)</a:t>
            </a:r>
          </a:p>
          <a:p>
            <a:r>
              <a:rPr lang="en-US" altLang="ko-KR" sz="1600" dirty="0"/>
              <a:t>2022-01-06       </a:t>
            </a:r>
            <a:r>
              <a:rPr lang="en-US" altLang="ko-KR" sz="1400" dirty="0"/>
              <a:t>13.253395 (-109.6962 ~ 136.2030)</a:t>
            </a:r>
            <a:endParaRPr lang="en-US" altLang="ko-KR" sz="1600" dirty="0"/>
          </a:p>
          <a:p>
            <a:r>
              <a:rPr lang="en-US" altLang="ko-KR" sz="1600" dirty="0"/>
              <a:t>2022-01-07       </a:t>
            </a:r>
            <a:r>
              <a:rPr lang="en-US" altLang="ko-KR" sz="1400" dirty="0"/>
              <a:t>13.821453 (-109.9240 ~ 137.5669)</a:t>
            </a:r>
          </a:p>
          <a:p>
            <a:r>
              <a:rPr lang="en-US" altLang="ko-KR" sz="1600" dirty="0"/>
              <a:t>2022-01-08       </a:t>
            </a:r>
            <a:r>
              <a:rPr lang="en-US" altLang="ko-KR" sz="1400" dirty="0"/>
              <a:t>13.936081 (-110.2177 ~ 138.0898)</a:t>
            </a:r>
          </a:p>
          <a:p>
            <a:r>
              <a:rPr lang="en-US" altLang="ko-KR" sz="1600" dirty="0"/>
              <a:t>2022-01-09       </a:t>
            </a:r>
            <a:r>
              <a:rPr lang="en-US" altLang="ko-KR" sz="1400" dirty="0"/>
              <a:t>14.315529 (-110.3068 ~ 138.9379)</a:t>
            </a:r>
            <a:endParaRPr lang="en-US" altLang="ko-KR" sz="1600" dirty="0"/>
          </a:p>
          <a:p>
            <a:r>
              <a:rPr lang="en-US" altLang="ko-KR" sz="1600" dirty="0"/>
              <a:t>2022-01-10       </a:t>
            </a:r>
            <a:r>
              <a:rPr lang="en-US" altLang="ko-KR" sz="1400" dirty="0"/>
              <a:t>14.462912 (-110.4464 ~ 139.3723)</a:t>
            </a:r>
            <a:endParaRPr lang="ko-KR" altLang="en-US" sz="14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1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7FD1-DAB2-00B0-7365-37382A9D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임하 </a:t>
            </a:r>
            <a:r>
              <a:rPr lang="en-US" altLang="ko-KR" dirty="0"/>
              <a:t>ARMA(1,1)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9FD0-45EC-EDC0-9773-7C4A8C53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669012"/>
            <a:ext cx="10325000" cy="4467757"/>
          </a:xfrm>
        </p:spPr>
        <p:txBody>
          <a:bodyPr/>
          <a:lstStyle/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/>
              <a:t>Residuals:</a:t>
            </a:r>
          </a:p>
          <a:p>
            <a:r>
              <a:rPr lang="en-US" altLang="ko-KR" sz="900" dirty="0"/>
              <a:t>     Min       1Q   Median       3Q      Max </a:t>
            </a:r>
          </a:p>
          <a:p>
            <a:r>
              <a:rPr lang="en-US" altLang="ko-KR" sz="900" dirty="0"/>
              <a:t>-688.219   -6.832   -5.512   -3.002 1549.460 </a:t>
            </a:r>
          </a:p>
          <a:p>
            <a:endParaRPr lang="en-US" altLang="ko-KR" sz="900" dirty="0"/>
          </a:p>
          <a:p>
            <a:r>
              <a:rPr lang="en-US" altLang="ko-KR" sz="900" dirty="0"/>
              <a:t>Coefficient(s):</a:t>
            </a:r>
          </a:p>
          <a:p>
            <a:r>
              <a:rPr lang="en-US" altLang="ko-KR" sz="900" dirty="0"/>
              <a:t>           Estimate  Std. Error  t value </a:t>
            </a:r>
            <a:r>
              <a:rPr lang="en-US" altLang="ko-KR" sz="900" dirty="0" err="1">
                <a:solidFill>
                  <a:srgbClr val="FF0000"/>
                </a:solidFill>
              </a:rPr>
              <a:t>Pr</a:t>
            </a:r>
            <a:r>
              <a:rPr lang="en-US" altLang="ko-KR" sz="900" dirty="0">
                <a:solidFill>
                  <a:srgbClr val="FF0000"/>
                </a:solidFill>
              </a:rPr>
              <a:t>(&gt;|t|)    </a:t>
            </a:r>
          </a:p>
          <a:p>
            <a:r>
              <a:rPr lang="en-US" altLang="ko-KR" sz="900" dirty="0"/>
              <a:t>ar1         0.64034     0.02275   28.150  </a:t>
            </a:r>
            <a:r>
              <a:rPr lang="en-US" altLang="ko-KR" sz="900" dirty="0">
                <a:solidFill>
                  <a:srgbClr val="FF0000"/>
                </a:solidFill>
              </a:rPr>
              <a:t>&lt; 2e-16 </a:t>
            </a:r>
            <a:r>
              <a:rPr lang="en-US" altLang="ko-KR" sz="900" dirty="0"/>
              <a:t>***</a:t>
            </a:r>
          </a:p>
          <a:p>
            <a:r>
              <a:rPr lang="en-US" altLang="ko-KR" sz="900" dirty="0"/>
              <a:t>ma1        -0.15716     0.03086   -5.093 </a:t>
            </a:r>
            <a:r>
              <a:rPr lang="en-US" altLang="ko-KR" sz="900" dirty="0">
                <a:solidFill>
                  <a:srgbClr val="FF0000"/>
                </a:solidFill>
              </a:rPr>
              <a:t>3.53e-07</a:t>
            </a:r>
            <a:r>
              <a:rPr lang="en-US" altLang="ko-KR" sz="900" dirty="0"/>
              <a:t> ***</a:t>
            </a:r>
          </a:p>
          <a:p>
            <a:r>
              <a:rPr lang="en-US" altLang="ko-KR" sz="900" dirty="0"/>
              <a:t>intercept   5.94469     0.72570    8.192 </a:t>
            </a:r>
            <a:r>
              <a:rPr lang="en-US" altLang="ko-KR" sz="900" dirty="0">
                <a:solidFill>
                  <a:srgbClr val="FF0000"/>
                </a:solidFill>
              </a:rPr>
              <a:t>2.22e-16</a:t>
            </a:r>
            <a:r>
              <a:rPr lang="en-US" altLang="ko-KR" sz="900" dirty="0"/>
              <a:t> ***</a:t>
            </a:r>
          </a:p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 err="1"/>
              <a:t>Signif</a:t>
            </a:r>
            <a:r>
              <a:rPr lang="en-US" altLang="ko-KR" sz="900" dirty="0"/>
              <a:t>. codes:  0 ‘***’ 0.001 ‘**’ 0.01 ‘*’ 0.05 ‘.’ 0.1 ‘ ’ 1</a:t>
            </a:r>
          </a:p>
          <a:p>
            <a:endParaRPr lang="en-US" altLang="ko-KR" sz="900" dirty="0"/>
          </a:p>
          <a:p>
            <a:r>
              <a:rPr lang="en-US" altLang="ko-KR" sz="900" dirty="0"/>
              <a:t>Fit:</a:t>
            </a:r>
          </a:p>
          <a:p>
            <a:r>
              <a:rPr lang="en-US" altLang="ko-KR" sz="900" dirty="0"/>
              <a:t>sigma^2 estimated as 2972,  Conditional Sum-of-Squares = 16279063,  </a:t>
            </a:r>
            <a:r>
              <a:rPr lang="en-US" altLang="ko-KR" sz="900" dirty="0">
                <a:solidFill>
                  <a:srgbClr val="FF0000"/>
                </a:solidFill>
              </a:rPr>
              <a:t>AIC = 59370.72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0C183-B3FA-D23B-2149-1F68233F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08" y="721231"/>
            <a:ext cx="3859771" cy="3251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2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ECD8-9CC9-012E-F12F-4217E70F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76306"/>
            <a:ext cx="10325000" cy="1442463"/>
          </a:xfrm>
        </p:spPr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en-US" altLang="ko-KR" dirty="0"/>
              <a:t>ARIMA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D4BFAE7-5083-B57B-1180-350265420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47639"/>
              </p:ext>
            </p:extLst>
          </p:nvPr>
        </p:nvGraphicFramePr>
        <p:xfrm>
          <a:off x="518551" y="1570250"/>
          <a:ext cx="6857036" cy="1920240"/>
        </p:xfrm>
        <a:graphic>
          <a:graphicData uri="http://schemas.openxmlformats.org/drawingml/2006/table">
            <a:tbl>
              <a:tblPr/>
              <a:tblGrid>
                <a:gridCol w="1714259">
                  <a:extLst>
                    <a:ext uri="{9D8B030D-6E8A-4147-A177-3AD203B41FA5}">
                      <a16:colId xmlns:a16="http://schemas.microsoft.com/office/drawing/2014/main" val="769677151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116887408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1932920966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030850171"/>
                    </a:ext>
                  </a:extLst>
                </a:gridCol>
              </a:tblGrid>
              <a:tr h="38565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050" b="1">
                          <a:effectLst/>
                        </a:rPr>
                      </a:br>
                      <a:r>
                        <a:rPr lang="en-US" sz="105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75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rgbClr val="0070C0"/>
                          </a:solidFill>
                          <a:effectLst/>
                        </a:rPr>
                        <a:t>SARIMAX(1, 0,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-37775.806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2462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Sat, 30 Jul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75561.611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1819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21:40:14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75594.977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680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Sample: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75573.214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1917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- 5844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95221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opg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0152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7E5496-8930-C7D2-BAA5-88AEC8E8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3964"/>
              </p:ext>
            </p:extLst>
          </p:nvPr>
        </p:nvGraphicFramePr>
        <p:xfrm>
          <a:off x="518551" y="3801040"/>
          <a:ext cx="7832335" cy="1645920"/>
        </p:xfrm>
        <a:graphic>
          <a:graphicData uri="http://schemas.openxmlformats.org/drawingml/2006/table">
            <a:tbl>
              <a:tblPr/>
              <a:tblGrid>
                <a:gridCol w="1118905">
                  <a:extLst>
                    <a:ext uri="{9D8B030D-6E8A-4147-A177-3AD203B41FA5}">
                      <a16:colId xmlns:a16="http://schemas.microsoft.com/office/drawing/2014/main" val="1161150151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58518984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155940786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2245325285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31001453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73575260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76795772"/>
                    </a:ext>
                  </a:extLst>
                </a:gridCol>
              </a:tblGrid>
              <a:tr h="166818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P&gt;|z|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78611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11.2228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3.275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4.803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17.642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22873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ar.L1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0.8289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93.958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0.812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43466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-0.1134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-12.273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1383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ma.L2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rgbClr val="0070C0"/>
                          </a:solidFill>
                          <a:effectLst/>
                        </a:rPr>
                        <a:t>-0.2319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-27.414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4380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sigma2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2.415e+04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82.302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293.459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2.43e+04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3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C2C7F7-9872-591B-DD98-B0DDD686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88" y="722903"/>
            <a:ext cx="7008234" cy="52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9E90-D077-B29C-9CA3-AC3593F4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3316"/>
            <a:ext cx="10325000" cy="1214981"/>
          </a:xfrm>
        </p:spPr>
        <p:txBody>
          <a:bodyPr/>
          <a:lstStyle/>
          <a:p>
            <a:r>
              <a:rPr lang="ko-KR" altLang="en-US"/>
              <a:t>삼성전자 </a:t>
            </a:r>
            <a:r>
              <a:rPr lang="ko-KR" altLang="en-US" dirty="0" err="1"/>
              <a:t>달단위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9822A1-4EBD-B317-5B83-FC1659A6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024453"/>
            <a:ext cx="5096933" cy="382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89B95-1FD3-F3C0-5D06-E3710AA3367D}"/>
              </a:ext>
            </a:extLst>
          </p:cNvPr>
          <p:cNvSpPr txBox="1"/>
          <p:nvPr/>
        </p:nvSpPr>
        <p:spPr>
          <a:xfrm>
            <a:off x="6204016" y="5595547"/>
            <a:ext cx="4355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	KPSS Test for Level Stationarity</a:t>
            </a:r>
          </a:p>
          <a:p>
            <a:endParaRPr lang="en-US" altLang="ko-KR" sz="1100" dirty="0"/>
          </a:p>
          <a:p>
            <a:r>
              <a:rPr lang="en-US" altLang="ko-KR" sz="1100" dirty="0"/>
              <a:t>data:  data5.ts</a:t>
            </a:r>
          </a:p>
          <a:p>
            <a:r>
              <a:rPr lang="en-US" altLang="ko-KR" sz="1100" dirty="0"/>
              <a:t>KPSS Level = 1.6231, Truncation lag parameter = 3, p-value = 0.01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E035E-F66B-5362-6332-A23789D86CAE}"/>
              </a:ext>
            </a:extLst>
          </p:cNvPr>
          <p:cNvSpPr txBox="1"/>
          <p:nvPr/>
        </p:nvSpPr>
        <p:spPr>
          <a:xfrm>
            <a:off x="10470897" y="608093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정상시계열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2DF9F-2885-A322-29D1-3B3280F51FA1}"/>
              </a:ext>
            </a:extLst>
          </p:cNvPr>
          <p:cNvSpPr/>
          <p:nvPr/>
        </p:nvSpPr>
        <p:spPr>
          <a:xfrm>
            <a:off x="9479560" y="6080935"/>
            <a:ext cx="991337" cy="284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2A377-3ADF-54C5-1BFA-7B2ACF2D3429}"/>
              </a:ext>
            </a:extLst>
          </p:cNvPr>
          <p:cNvSpPr txBox="1"/>
          <p:nvPr/>
        </p:nvSpPr>
        <p:spPr>
          <a:xfrm>
            <a:off x="6469704" y="493012"/>
            <a:ext cx="57506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Series</a:t>
            </a:r>
            <a:r>
              <a:rPr lang="ko-KR" altLang="en-US" sz="1200" dirty="0"/>
              <a:t>: data5.ts </a:t>
            </a:r>
          </a:p>
          <a:p>
            <a:r>
              <a:rPr lang="ko-KR" altLang="en-US" sz="1200" dirty="0"/>
              <a:t>ARIMA(2,1,1)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drift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Coefficients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ar1      ar2     ma1      </a:t>
            </a:r>
            <a:r>
              <a:rPr lang="ko-KR" altLang="en-US" sz="1200" dirty="0" err="1"/>
              <a:t>drift</a:t>
            </a:r>
            <a:endParaRPr lang="ko-KR" altLang="en-US" sz="1200" dirty="0"/>
          </a:p>
          <a:p>
            <a:r>
              <a:rPr lang="ko-KR" altLang="en-US" sz="1200" dirty="0"/>
              <a:t>      -0.8503  -0.1708  0.8875  18666.214</a:t>
            </a:r>
          </a:p>
          <a:p>
            <a:r>
              <a:rPr lang="ko-KR" altLang="en-US" sz="1200" dirty="0" err="1"/>
              <a:t>s.e</a:t>
            </a:r>
            <a:r>
              <a:rPr lang="ko-KR" altLang="en-US" sz="1200" dirty="0"/>
              <a:t>.   0.1480   0.1118  0.1239   8328.024</a:t>
            </a:r>
          </a:p>
          <a:p>
            <a:endParaRPr lang="ko-KR" altLang="en-US" sz="1200" dirty="0"/>
          </a:p>
          <a:p>
            <a:r>
              <a:rPr lang="ko-KR" altLang="en-US" sz="1200" dirty="0"/>
              <a:t>sigma^2 = 7.86e+09:  </a:t>
            </a:r>
            <a:r>
              <a:rPr lang="ko-KR" altLang="en-US" sz="1200" dirty="0" err="1"/>
              <a:t>log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likelihood</a:t>
            </a:r>
            <a:r>
              <a:rPr lang="ko-KR" altLang="en-US" sz="1200" dirty="0"/>
              <a:t> = -1215.26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AIC=2440.52   </a:t>
            </a:r>
            <a:r>
              <a:rPr lang="ko-KR" altLang="en-US" sz="1200" dirty="0" err="1">
                <a:solidFill>
                  <a:srgbClr val="FF0000"/>
                </a:solidFill>
              </a:rPr>
              <a:t>AICc</a:t>
            </a:r>
            <a:r>
              <a:rPr lang="ko-KR" altLang="en-US" sz="1200" dirty="0">
                <a:solidFill>
                  <a:srgbClr val="FF0000"/>
                </a:solidFill>
              </a:rPr>
              <a:t>=2441.19   BIC=2453.29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measures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         ME     RMSE     MAE        MPE     MAPE      MASE        ACF1</a:t>
            </a:r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85.42938 86318.65 69587.5 -0.5113194 5.408572 0.2376738 0.004204942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DE1AC-914E-7F3D-63FD-9CA45B147D0E}"/>
              </a:ext>
            </a:extLst>
          </p:cNvPr>
          <p:cNvSpPr txBox="1"/>
          <p:nvPr/>
        </p:nvSpPr>
        <p:spPr>
          <a:xfrm>
            <a:off x="9479560" y="281657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예측모형 적합도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ME : 85.4</a:t>
            </a:r>
            <a:r>
              <a:rPr lang="ko-KR" altLang="en-US" sz="1200" dirty="0"/>
              <a:t>             </a:t>
            </a:r>
            <a:r>
              <a:rPr lang="en-US" altLang="ko-KR" sz="1200" dirty="0"/>
              <a:t>RMSE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86318.6</a:t>
            </a:r>
          </a:p>
          <a:p>
            <a:r>
              <a:rPr lang="en-US" altLang="ko-KR" sz="1200" dirty="0"/>
              <a:t>MAE : 69587.5    MAPE : -0.5</a:t>
            </a:r>
          </a:p>
        </p:txBody>
      </p:sp>
    </p:spTree>
    <p:extLst>
      <p:ext uri="{BB962C8B-B14F-4D97-AF65-F5344CB8AC3E}">
        <p14:creationId xmlns:p14="http://schemas.microsoft.com/office/powerpoint/2010/main" val="188341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F630-7656-68EF-72BA-B9285C4A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896478" cy="1034755"/>
          </a:xfrm>
        </p:spPr>
        <p:txBody>
          <a:bodyPr/>
          <a:lstStyle/>
          <a:p>
            <a:r>
              <a:rPr lang="en-US" altLang="ko-KR" dirty="0" err="1"/>
              <a:t>tsdiag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3A984C-85D9-88E5-5399-F7EF8E05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2" y="2213070"/>
            <a:ext cx="4751917" cy="3563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B2D5D-FF67-D37A-8C4B-A8304211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51" y="1760706"/>
            <a:ext cx="5723107" cy="42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6D09-87A2-6CF7-21EE-72DA9366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68" y="179788"/>
            <a:ext cx="4125061" cy="8156014"/>
          </a:xfrm>
        </p:spPr>
        <p:txBody>
          <a:bodyPr/>
          <a:lstStyle/>
          <a:p>
            <a:r>
              <a:rPr lang="en-US" altLang="ko-KR" sz="700" dirty="0"/>
              <a:t> Point Forecast   Lo 80   Hi 80   Lo 95   Hi 95</a:t>
            </a:r>
          </a:p>
          <a:p>
            <a:r>
              <a:rPr lang="en-US" altLang="ko-KR" sz="700" dirty="0"/>
              <a:t>Jan 2018        2597004 2483384 2710624 2423237 2770771</a:t>
            </a:r>
          </a:p>
          <a:p>
            <a:r>
              <a:rPr lang="en-US" altLang="ko-KR" sz="700" dirty="0"/>
              <a:t>Feb 2018        2591695 2427999 2755390 2341344 2842045</a:t>
            </a:r>
          </a:p>
          <a:p>
            <a:r>
              <a:rPr lang="en-US" altLang="ko-KR" sz="700" dirty="0"/>
              <a:t>Mar 2018        2625567 2436378 2814756 2336227 2914907</a:t>
            </a:r>
          </a:p>
          <a:p>
            <a:r>
              <a:rPr lang="en-US" altLang="ko-KR" sz="700" dirty="0"/>
              <a:t>Apr 2018        2635397 2414681 2856113 2297841 2972953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May 2018        2658980 2416005 2901955 2287382 3030578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Jun 2018        2674974 2408811 2941137 2267913 3082036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Jul 2018        2695073 2409052 2981094 2257642 3132504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Aug 2018        2712978 </a:t>
            </a:r>
            <a:r>
              <a:rPr lang="en-US" altLang="ko-KR" sz="700" dirty="0"/>
              <a:t>2407647 3018308 2246015 3179940</a:t>
            </a:r>
          </a:p>
          <a:p>
            <a:r>
              <a:rPr lang="en-US" altLang="ko-KR" sz="700" dirty="0"/>
              <a:t>Sep 2018        2732047 2408935 3055158 2237890 3226203</a:t>
            </a:r>
          </a:p>
          <a:p>
            <a:r>
              <a:rPr lang="en-US" altLang="ko-KR" sz="700" dirty="0"/>
              <a:t>Oct 2018        2750500 2410346 3090655 2230279 3270722</a:t>
            </a:r>
          </a:p>
          <a:p>
            <a:r>
              <a:rPr lang="en-US" altLang="ko-KR" sz="700" dirty="0"/>
              <a:t>Nov 2018        2769279 2412992 3125566 2224385 3314173</a:t>
            </a:r>
          </a:p>
          <a:p>
            <a:r>
              <a:rPr lang="en-US" altLang="ko-KR" sz="700" dirty="0"/>
              <a:t>Dec 2018        2787886 2416117 3159655 2219315 3356457</a:t>
            </a:r>
          </a:p>
          <a:p>
            <a:r>
              <a:rPr lang="en-US" altLang="ko-KR" sz="700" dirty="0"/>
              <a:t>Jan 2019        2806583 2419977 3193189 2215320 3397847</a:t>
            </a:r>
          </a:p>
          <a:p>
            <a:r>
              <a:rPr lang="en-US" altLang="ko-KR" sz="700" dirty="0"/>
              <a:t>Feb 2019        2825233 2424325 3226141 2212098 3438369</a:t>
            </a:r>
          </a:p>
          <a:p>
            <a:r>
              <a:rPr lang="en-US" altLang="ko-KR" sz="700" dirty="0"/>
              <a:t>Mar 2019        2843908 2429198 3258618 2209664 3478152</a:t>
            </a:r>
          </a:p>
          <a:p>
            <a:r>
              <a:rPr lang="en-US" altLang="ko-KR" sz="700" dirty="0"/>
              <a:t>Apr 2019        2862570 2434499 3290640 2207892 3517247</a:t>
            </a:r>
          </a:p>
          <a:p>
            <a:r>
              <a:rPr lang="en-US" altLang="ko-KR" sz="700" dirty="0"/>
              <a:t>May 2019        2881238 2440213 3322263 2206749 3555727</a:t>
            </a:r>
          </a:p>
          <a:p>
            <a:r>
              <a:rPr lang="en-US" altLang="ko-KR" sz="700" dirty="0"/>
              <a:t>Jun 2019        2899903 2446293 3353513 2206166 3593640</a:t>
            </a:r>
          </a:p>
          <a:p>
            <a:r>
              <a:rPr lang="en-US" altLang="ko-KR" sz="700" dirty="0"/>
              <a:t>Jul 2019        2918570 2452715 3384425 2206106 3631034</a:t>
            </a:r>
          </a:p>
          <a:p>
            <a:r>
              <a:rPr lang="en-US" altLang="ko-KR" sz="700" dirty="0"/>
              <a:t>Aug 2019        2937236 2459449 3415023 2206524 3667948</a:t>
            </a:r>
          </a:p>
          <a:p>
            <a:r>
              <a:rPr lang="en-US" altLang="ko-KR" sz="700" dirty="0"/>
              <a:t>Sep 2019        2955902 2466475 3445330 2207388 3704417</a:t>
            </a:r>
          </a:p>
          <a:p>
            <a:r>
              <a:rPr lang="en-US" altLang="ko-KR" sz="700" dirty="0"/>
              <a:t>Oct 2019        2974568 2473771 3475366 2208665 3740472</a:t>
            </a:r>
          </a:p>
          <a:p>
            <a:r>
              <a:rPr lang="en-US" altLang="ko-KR" sz="700" dirty="0"/>
              <a:t>Nov 2019        2993235 2481319 3505150 2210328 3776141</a:t>
            </a:r>
          </a:p>
          <a:p>
            <a:r>
              <a:rPr lang="en-US" altLang="ko-KR" sz="700" dirty="0"/>
              <a:t>Dec 2019        3011901 2489104 3534697 2212352 3811449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71CE9-1DD3-C896-7B92-FDC49A46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5320"/>
            <a:ext cx="5668372" cy="28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4C82-7EF8-DF84-997F-36A440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VARMA(</a:t>
            </a:r>
            <a:r>
              <a:rPr lang="en-US" altLang="ko-KR" dirty="0" err="1"/>
              <a:t>p,q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642BD-A47B-4CD5-5C51-FC0DE4EA0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283721"/>
              </p:ext>
            </p:extLst>
          </p:nvPr>
        </p:nvGraphicFramePr>
        <p:xfrm>
          <a:off x="437644" y="2439059"/>
          <a:ext cx="6361992" cy="1371600"/>
        </p:xfrm>
        <a:graphic>
          <a:graphicData uri="http://schemas.openxmlformats.org/drawingml/2006/table">
            <a:tbl>
              <a:tblPr/>
              <a:tblGrid>
                <a:gridCol w="1590498">
                  <a:extLst>
                    <a:ext uri="{9D8B030D-6E8A-4147-A177-3AD203B41FA5}">
                      <a16:colId xmlns:a16="http://schemas.microsoft.com/office/drawing/2014/main" val="3706300574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730448019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997412885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866577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['temp', 'q']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5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VARMA(1,2)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-49136.118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9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+ 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98306.235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Mon, 01 Aug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98418.573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13:49:19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98345.427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6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9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소양강댐유입량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5BA0A1-7611-8460-5F04-24BE61FE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17" y="2884564"/>
            <a:ext cx="7188503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DCAA-8F28-F9B2-444C-D3089EC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305B6-7FE1-15C2-A2D1-39038E71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3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CB039-CB13-BA7E-843C-CD49648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E569A-6F00-BC8B-EEAF-B58D7B4F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1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7913D-546D-8152-AC01-8359DFA2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83A8C-13AC-DBD8-EA5E-EB10BD2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ARIMA(1,0,2)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 ma1      ma2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0.8290  -0.1136  -0.2321  65.6673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0.0165   0.0227   0.0203   7.7667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24119:  log likelihood = -37775.8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AIC=75561.6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=75561.61   BIC=75594.97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-0.006085326 155.2493 37.4511 -Inf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1.043228 0.001020012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AR(1), MA(2)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=0.82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0.11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−0.23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blipFill>
                <a:blip r:embed="rId2"/>
                <a:stretch>
                  <a:fillRect l="-1133" t="-5660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7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155.2</a:t>
            </a:r>
          </a:p>
          <a:p>
            <a:r>
              <a:rPr lang="en-US" altLang="ko-KR" dirty="0"/>
              <a:t>MAE : 37.45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4050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B2EDA-834A-C389-56E6-143293B9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B8AA58-C0FA-C944-F92C-94769C519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352" y="2813998"/>
            <a:ext cx="7392432" cy="3219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6014D-D4A1-DF6A-7B55-080FA7E72FF4}"/>
              </a:ext>
            </a:extLst>
          </p:cNvPr>
          <p:cNvSpPr txBox="1"/>
          <p:nvPr/>
        </p:nvSpPr>
        <p:spPr>
          <a:xfrm>
            <a:off x="7077688" y="342417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2006-2017 (75%)</a:t>
            </a:r>
          </a:p>
          <a:p>
            <a:r>
              <a:rPr lang="en-US" altLang="ko-KR" dirty="0"/>
              <a:t>test = 2018-2021 (25%)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FFFB95-78F8-6A1E-DBC3-1B634444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418605"/>
            <a:ext cx="26653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36327.58598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7D5508-5C75-6A09-11BB-A80DA5D2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692970"/>
            <a:ext cx="247633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RMSE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190.5979695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EE8F48-8410-3FE9-6A00-3C20453F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395" y="556485"/>
            <a:ext cx="7299754" cy="547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</p:spTree>
    <p:extLst>
      <p:ext uri="{BB962C8B-B14F-4D97-AF65-F5344CB8AC3E}">
        <p14:creationId xmlns:p14="http://schemas.microsoft.com/office/powerpoint/2010/main" val="38800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7"/>
            <a:ext cx="10325000" cy="4240634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22.39718 (-281.9900 ~ 326.7844)</a:t>
            </a:r>
          </a:p>
          <a:p>
            <a:r>
              <a:rPr lang="en-US" altLang="ko-KR" sz="1600" dirty="0"/>
              <a:t>2022-01-02       33.29564 (-340.9707 ~ 407.5620)</a:t>
            </a:r>
          </a:p>
          <a:p>
            <a:r>
              <a:rPr lang="en-US" altLang="ko-KR" sz="1600" dirty="0"/>
              <a:t>2022-01-03       38.83046 (-351.2351 ~ 428.8960)</a:t>
            </a:r>
          </a:p>
          <a:p>
            <a:r>
              <a:rPr lang="en-US" altLang="ko-KR" sz="1600" dirty="0"/>
              <a:t>2022-01-04       43.41894 (-357.1440 ~ 443.9819)</a:t>
            </a:r>
          </a:p>
          <a:p>
            <a:r>
              <a:rPr lang="en-US" altLang="ko-KR" sz="1600" dirty="0"/>
              <a:t>2022-01-05       47.22290 (-360.3979 ~ 454.8437)</a:t>
            </a:r>
          </a:p>
          <a:p>
            <a:r>
              <a:rPr lang="en-US" altLang="ko-KR" sz="1600" dirty="0"/>
              <a:t>2022-01-06       50.37647 (-362.0250 ~ 462.7780)</a:t>
            </a:r>
          </a:p>
          <a:p>
            <a:r>
              <a:rPr lang="en-US" altLang="ko-KR" sz="1600" dirty="0"/>
              <a:t>2022-01-07       52.99086 (-362.6644 ~ 468.6462)</a:t>
            </a:r>
          </a:p>
          <a:p>
            <a:r>
              <a:rPr lang="en-US" altLang="ko-KR" sz="1600" dirty="0"/>
              <a:t>2022-01-08       55.15824 (-362.7186 ~ 473.0351)</a:t>
            </a:r>
          </a:p>
          <a:p>
            <a:r>
              <a:rPr lang="en-US" altLang="ko-KR" sz="1600" dirty="0"/>
              <a:t>2022-01-09       56.95505 (-362.4419 ~ 476.3520)</a:t>
            </a:r>
          </a:p>
          <a:p>
            <a:r>
              <a:rPr lang="en-US" altLang="ko-KR" sz="1600" dirty="0"/>
              <a:t>2022-01-10       58.44465 (-361.9937 ~ 478.8830)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62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5309D9-7B11-5C23-022B-09941979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65377"/>
            <a:ext cx="4038652" cy="50027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2020-2022</a:t>
            </a:r>
            <a:r>
              <a:rPr lang="ko-KR" altLang="en-US" sz="3200" dirty="0"/>
              <a:t>년도 예측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E87C-708B-0466-664F-1BA1B8E5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C5C3E6E-E32A-B432-4E38-5CE39FF4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9" y="1429189"/>
            <a:ext cx="6401443" cy="48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임하댐유입량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B43C169-2AB8-9A47-6B9C-7CD4F8C82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23"/>
          <a:stretch/>
        </p:blipFill>
        <p:spPr>
          <a:xfrm>
            <a:off x="2404547" y="2582427"/>
            <a:ext cx="7382905" cy="3285445"/>
          </a:xfrm>
        </p:spPr>
      </p:pic>
    </p:spTree>
    <p:extLst>
      <p:ext uri="{BB962C8B-B14F-4D97-AF65-F5344CB8AC3E}">
        <p14:creationId xmlns:p14="http://schemas.microsoft.com/office/powerpoint/2010/main" val="168902221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B2130"/>
      </a:dk2>
      <a:lt2>
        <a:srgbClr val="F0F3F3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493FB3"/>
      </a:accent6>
      <a:hlink>
        <a:srgbClr val="3997AB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1025</Words>
  <Application>Microsoft Office PowerPoint</Application>
  <PresentationFormat>와이드스크린</PresentationFormat>
  <Paragraphs>234</Paragraphs>
  <Slides>22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 Unicode MS</vt:lpstr>
      <vt:lpstr>Microsoft GothicNeo</vt:lpstr>
      <vt:lpstr>Arial</vt:lpstr>
      <vt:lpstr>Cambria Math</vt:lpstr>
      <vt:lpstr>Wingdings</vt:lpstr>
      <vt:lpstr>CosineVTI</vt:lpstr>
      <vt:lpstr>R프로그램, 파이썬 유량 예측 결과</vt:lpstr>
      <vt:lpstr>소양강댐유입량 tsdisplay</vt:lpstr>
      <vt:lpstr>auto.arima</vt:lpstr>
      <vt:lpstr>forecast plot</vt:lpstr>
      <vt:lpstr>PowerPoint 프레젠테이션</vt:lpstr>
      <vt:lpstr>tsdiag</vt:lpstr>
      <vt:lpstr>(95% 신뢰구간)</vt:lpstr>
      <vt:lpstr>2020-2022년도 예측</vt:lpstr>
      <vt:lpstr>임하댐유입량 tsdisplay</vt:lpstr>
      <vt:lpstr>auto.arima</vt:lpstr>
      <vt:lpstr>forecast plot</vt:lpstr>
      <vt:lpstr>(95% 신뢰구간)</vt:lpstr>
      <vt:lpstr>임하 ARMA(1,1)</vt:lpstr>
      <vt:lpstr>파이썬을 이용한 ARIMA</vt:lpstr>
      <vt:lpstr>tsdiag</vt:lpstr>
      <vt:lpstr>삼성전자 달단위</vt:lpstr>
      <vt:lpstr>tsdiag</vt:lpstr>
      <vt:lpstr>PowerPoint 프레젠테이션</vt:lpstr>
      <vt:lpstr>VARMA(p,q)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R프로그램, 파이썬 유량 예측 결과</dc:title>
  <dc:creator>min kyeongseo</dc:creator>
  <cp:lastModifiedBy>min kyeongseo</cp:lastModifiedBy>
  <cp:revision>12</cp:revision>
  <dcterms:created xsi:type="dcterms:W3CDTF">2022-07-30T10:31:22Z</dcterms:created>
  <dcterms:modified xsi:type="dcterms:W3CDTF">2022-08-01T08:44:49Z</dcterms:modified>
</cp:coreProperties>
</file>