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448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010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7602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7018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924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600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4887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29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7073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228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149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401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76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645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005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513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496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640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10/12/2020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599275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8138A-BE92-4663-86A4-D77CA0018844}"/>
              </a:ext>
            </a:extLst>
          </p:cNvPr>
          <p:cNvSpPr>
            <a:spLocks noGrp="1"/>
          </p:cNvSpPr>
          <p:nvPr>
            <p:ph type="ctrTitle"/>
          </p:nvPr>
        </p:nvSpPr>
        <p:spPr/>
        <p:txBody>
          <a:bodyPr/>
          <a:lstStyle/>
          <a:p>
            <a:r>
              <a:rPr lang="en-US" altLang="zh-CN" dirty="0"/>
              <a:t>Design Review</a:t>
            </a:r>
            <a:br>
              <a:rPr lang="en-US" altLang="zh-CN" dirty="0"/>
            </a:br>
            <a:r>
              <a:rPr lang="en-US" altLang="zh-CN" dirty="0"/>
              <a:t>Prj2 part1</a:t>
            </a:r>
            <a:endParaRPr lang="zh-CN" altLang="en-US" dirty="0"/>
          </a:p>
        </p:txBody>
      </p:sp>
      <p:sp>
        <p:nvSpPr>
          <p:cNvPr id="3" name="副标题 2">
            <a:extLst>
              <a:ext uri="{FF2B5EF4-FFF2-40B4-BE49-F238E27FC236}">
                <a16:creationId xmlns:a16="http://schemas.microsoft.com/office/drawing/2014/main" id="{953B6EB7-2B80-46C7-8695-A6E9667824B0}"/>
              </a:ext>
            </a:extLst>
          </p:cNvPr>
          <p:cNvSpPr>
            <a:spLocks noGrp="1"/>
          </p:cNvSpPr>
          <p:nvPr>
            <p:ph type="subTitle" idx="1"/>
          </p:nvPr>
        </p:nvSpPr>
        <p:spPr/>
        <p:txBody>
          <a:bodyPr/>
          <a:lstStyle/>
          <a:p>
            <a:r>
              <a:rPr lang="zh-CN" altLang="en-US" dirty="0">
                <a:latin typeface="华文新魏" panose="02010800040101010101" pitchFamily="2" charset="-122"/>
                <a:ea typeface="华文新魏" panose="02010800040101010101" pitchFamily="2" charset="-122"/>
              </a:rPr>
              <a:t>葛忠鑫 阳章睿</a:t>
            </a:r>
            <a:endParaRPr lang="en-US" altLang="zh-CN" dirty="0">
              <a:latin typeface="华文新魏" panose="02010800040101010101" pitchFamily="2" charset="-122"/>
              <a:ea typeface="华文新魏" panose="02010800040101010101" pitchFamily="2" charset="-122"/>
            </a:endParaRPr>
          </a:p>
          <a:p>
            <a:r>
              <a:rPr lang="en-US" altLang="zh-CN" dirty="0"/>
              <a:t>2020.10.12</a:t>
            </a:r>
            <a:endParaRPr lang="zh-CN" altLang="en-US" dirty="0"/>
          </a:p>
        </p:txBody>
      </p:sp>
    </p:spTree>
    <p:extLst>
      <p:ext uri="{BB962C8B-B14F-4D97-AF65-F5344CB8AC3E}">
        <p14:creationId xmlns:p14="http://schemas.microsoft.com/office/powerpoint/2010/main" val="204282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ED6B9BE-F8E1-435A-BFEA-C51820308378}"/>
              </a:ext>
            </a:extLst>
          </p:cNvPr>
          <p:cNvSpPr>
            <a:spLocks noGrp="1"/>
          </p:cNvSpPr>
          <p:nvPr>
            <p:ph type="title"/>
          </p:nvPr>
        </p:nvSpPr>
        <p:spPr>
          <a:xfrm>
            <a:off x="768807" y="402413"/>
            <a:ext cx="6499546" cy="970450"/>
          </a:xfrm>
        </p:spPr>
        <p:txBody>
          <a:bodyPr>
            <a:normAutofit/>
          </a:bodyPr>
          <a:lstStyle/>
          <a:p>
            <a:pPr algn="l"/>
            <a:r>
              <a:rPr lang="en-US" altLang="zh-CN" dirty="0"/>
              <a:t>The example code of  PCB</a:t>
            </a:r>
            <a:r>
              <a:rPr lang="zh-CN" altLang="en-US" dirty="0"/>
              <a:t>：</a:t>
            </a:r>
          </a:p>
        </p:txBody>
      </p:sp>
      <p:sp>
        <p:nvSpPr>
          <p:cNvPr id="7" name="内容占位符 6">
            <a:extLst>
              <a:ext uri="{FF2B5EF4-FFF2-40B4-BE49-F238E27FC236}">
                <a16:creationId xmlns:a16="http://schemas.microsoft.com/office/drawing/2014/main" id="{5AD08A86-90FF-4BD1-A47A-E296FEA34A71}"/>
              </a:ext>
            </a:extLst>
          </p:cNvPr>
          <p:cNvSpPr>
            <a:spLocks noGrp="1"/>
          </p:cNvSpPr>
          <p:nvPr>
            <p:ph sz="quarter" idx="13"/>
          </p:nvPr>
        </p:nvSpPr>
        <p:spPr/>
        <p:txBody>
          <a:bodyPr/>
          <a:lstStyle/>
          <a:p>
            <a:pPr marL="36900" indent="0">
              <a:buNone/>
            </a:pPr>
            <a:endParaRPr lang="zh-CN" altLang="en-US" dirty="0"/>
          </a:p>
        </p:txBody>
      </p:sp>
      <p:pic>
        <p:nvPicPr>
          <p:cNvPr id="8" name="图片 7">
            <a:extLst>
              <a:ext uri="{FF2B5EF4-FFF2-40B4-BE49-F238E27FC236}">
                <a16:creationId xmlns:a16="http://schemas.microsoft.com/office/drawing/2014/main" id="{D5E40D13-7FB5-4CFB-B740-0FEA18102DE4}"/>
              </a:ext>
            </a:extLst>
          </p:cNvPr>
          <p:cNvPicPr>
            <a:picLocks noChangeAspect="1"/>
          </p:cNvPicPr>
          <p:nvPr/>
        </p:nvPicPr>
        <p:blipFill>
          <a:blip r:embed="rId2"/>
          <a:stretch>
            <a:fillRect/>
          </a:stretch>
        </p:blipFill>
        <p:spPr>
          <a:xfrm>
            <a:off x="1329724" y="2367092"/>
            <a:ext cx="4934639" cy="3267531"/>
          </a:xfrm>
          <a:prstGeom prst="rect">
            <a:avLst/>
          </a:prstGeom>
        </p:spPr>
      </p:pic>
      <p:pic>
        <p:nvPicPr>
          <p:cNvPr id="9" name="图片 8">
            <a:extLst>
              <a:ext uri="{FF2B5EF4-FFF2-40B4-BE49-F238E27FC236}">
                <a16:creationId xmlns:a16="http://schemas.microsoft.com/office/drawing/2014/main" id="{732828F4-DB66-4906-88A8-03A3D46F2068}"/>
              </a:ext>
            </a:extLst>
          </p:cNvPr>
          <p:cNvPicPr>
            <a:picLocks noChangeAspect="1"/>
          </p:cNvPicPr>
          <p:nvPr/>
        </p:nvPicPr>
        <p:blipFill>
          <a:blip r:embed="rId3"/>
          <a:stretch>
            <a:fillRect/>
          </a:stretch>
        </p:blipFill>
        <p:spPr>
          <a:xfrm>
            <a:off x="7874039" y="0"/>
            <a:ext cx="3549154" cy="6858000"/>
          </a:xfrm>
          <a:prstGeom prst="rect">
            <a:avLst/>
          </a:prstGeom>
        </p:spPr>
      </p:pic>
      <p:sp>
        <p:nvSpPr>
          <p:cNvPr id="10" name="矩形 9">
            <a:extLst>
              <a:ext uri="{FF2B5EF4-FFF2-40B4-BE49-F238E27FC236}">
                <a16:creationId xmlns:a16="http://schemas.microsoft.com/office/drawing/2014/main" id="{DC4FF880-92AB-4384-B884-281322A54D02}"/>
              </a:ext>
            </a:extLst>
          </p:cNvPr>
          <p:cNvSpPr/>
          <p:nvPr/>
        </p:nvSpPr>
        <p:spPr>
          <a:xfrm>
            <a:off x="8078680" y="621437"/>
            <a:ext cx="3107184" cy="843379"/>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124070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ED6B9BE-F8E1-435A-BFEA-C51820308378}"/>
              </a:ext>
            </a:extLst>
          </p:cNvPr>
          <p:cNvSpPr>
            <a:spLocks noGrp="1"/>
          </p:cNvSpPr>
          <p:nvPr>
            <p:ph type="title"/>
          </p:nvPr>
        </p:nvSpPr>
        <p:spPr>
          <a:xfrm>
            <a:off x="768807" y="402413"/>
            <a:ext cx="6499546" cy="970450"/>
          </a:xfrm>
        </p:spPr>
        <p:txBody>
          <a:bodyPr>
            <a:normAutofit/>
          </a:bodyPr>
          <a:lstStyle/>
          <a:p>
            <a:pPr algn="l"/>
            <a:r>
              <a:rPr lang="en-US" altLang="zh-CN" dirty="0"/>
              <a:t>The example code of  PCB</a:t>
            </a:r>
            <a:r>
              <a:rPr lang="zh-CN" altLang="en-US" dirty="0"/>
              <a:t>：</a:t>
            </a:r>
          </a:p>
        </p:txBody>
      </p:sp>
      <p:sp>
        <p:nvSpPr>
          <p:cNvPr id="7" name="内容占位符 6">
            <a:extLst>
              <a:ext uri="{FF2B5EF4-FFF2-40B4-BE49-F238E27FC236}">
                <a16:creationId xmlns:a16="http://schemas.microsoft.com/office/drawing/2014/main" id="{5AD08A86-90FF-4BD1-A47A-E296FEA34A71}"/>
              </a:ext>
            </a:extLst>
          </p:cNvPr>
          <p:cNvSpPr>
            <a:spLocks noGrp="1"/>
          </p:cNvSpPr>
          <p:nvPr>
            <p:ph sz="quarter" idx="13"/>
          </p:nvPr>
        </p:nvSpPr>
        <p:spPr/>
        <p:txBody>
          <a:bodyPr/>
          <a:lstStyle/>
          <a:p>
            <a:pPr marL="36900" indent="0">
              <a:buNone/>
            </a:pPr>
            <a:endParaRPr lang="zh-CN" altLang="en-US" dirty="0"/>
          </a:p>
        </p:txBody>
      </p:sp>
      <p:pic>
        <p:nvPicPr>
          <p:cNvPr id="9" name="图片 8">
            <a:extLst>
              <a:ext uri="{FF2B5EF4-FFF2-40B4-BE49-F238E27FC236}">
                <a16:creationId xmlns:a16="http://schemas.microsoft.com/office/drawing/2014/main" id="{732828F4-DB66-4906-88A8-03A3D46F2068}"/>
              </a:ext>
            </a:extLst>
          </p:cNvPr>
          <p:cNvPicPr>
            <a:picLocks noChangeAspect="1"/>
          </p:cNvPicPr>
          <p:nvPr/>
        </p:nvPicPr>
        <p:blipFill>
          <a:blip r:embed="rId2"/>
          <a:stretch>
            <a:fillRect/>
          </a:stretch>
        </p:blipFill>
        <p:spPr>
          <a:xfrm>
            <a:off x="7874039" y="0"/>
            <a:ext cx="3549154" cy="6858000"/>
          </a:xfrm>
          <a:prstGeom prst="rect">
            <a:avLst/>
          </a:prstGeom>
        </p:spPr>
      </p:pic>
      <p:pic>
        <p:nvPicPr>
          <p:cNvPr id="2" name="图片 1">
            <a:extLst>
              <a:ext uri="{FF2B5EF4-FFF2-40B4-BE49-F238E27FC236}">
                <a16:creationId xmlns:a16="http://schemas.microsoft.com/office/drawing/2014/main" id="{26AEB2DE-0863-457F-ABFE-E2C8F03D1B1D}"/>
              </a:ext>
            </a:extLst>
          </p:cNvPr>
          <p:cNvPicPr>
            <a:picLocks noChangeAspect="1"/>
          </p:cNvPicPr>
          <p:nvPr/>
        </p:nvPicPr>
        <p:blipFill>
          <a:blip r:embed="rId3"/>
          <a:stretch>
            <a:fillRect/>
          </a:stretch>
        </p:blipFill>
        <p:spPr>
          <a:xfrm>
            <a:off x="2441009" y="2371247"/>
            <a:ext cx="1952898" cy="3419952"/>
          </a:xfrm>
          <a:prstGeom prst="rect">
            <a:avLst/>
          </a:prstGeom>
        </p:spPr>
      </p:pic>
      <p:sp>
        <p:nvSpPr>
          <p:cNvPr id="3" name="矩形 2">
            <a:extLst>
              <a:ext uri="{FF2B5EF4-FFF2-40B4-BE49-F238E27FC236}">
                <a16:creationId xmlns:a16="http://schemas.microsoft.com/office/drawing/2014/main" id="{8FF6B681-337E-4963-A086-D71F6C0B1842}"/>
              </a:ext>
            </a:extLst>
          </p:cNvPr>
          <p:cNvSpPr/>
          <p:nvPr/>
        </p:nvSpPr>
        <p:spPr>
          <a:xfrm>
            <a:off x="8095024" y="4394447"/>
            <a:ext cx="3107184" cy="932155"/>
          </a:xfrm>
          <a:prstGeom prst="rect">
            <a:avLst/>
          </a:prstGeom>
          <a:noFill/>
          <a:ln w="762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58492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353C5-F53C-433F-943B-9EA4C2FD2415}"/>
              </a:ext>
            </a:extLst>
          </p:cNvPr>
          <p:cNvSpPr>
            <a:spLocks noGrp="1"/>
          </p:cNvSpPr>
          <p:nvPr>
            <p:ph type="title"/>
          </p:nvPr>
        </p:nvSpPr>
        <p:spPr>
          <a:xfrm>
            <a:off x="913795" y="581575"/>
            <a:ext cx="10353762" cy="970450"/>
          </a:xfrm>
        </p:spPr>
        <p:txBody>
          <a:bodyPr>
            <a:normAutofit fontScale="90000"/>
          </a:bodyPr>
          <a:lstStyle/>
          <a:p>
            <a:pPr algn="l"/>
            <a:r>
              <a:rPr lang="en-US" altLang="zh-CN" dirty="0"/>
              <a:t>Provide the workflow or pseudo code for the task initialization</a:t>
            </a:r>
            <a:endParaRPr lang="zh-CN" altLang="en-US" dirty="0"/>
          </a:p>
        </p:txBody>
      </p:sp>
      <p:sp>
        <p:nvSpPr>
          <p:cNvPr id="3" name="内容占位符 2">
            <a:extLst>
              <a:ext uri="{FF2B5EF4-FFF2-40B4-BE49-F238E27FC236}">
                <a16:creationId xmlns:a16="http://schemas.microsoft.com/office/drawing/2014/main" id="{64B74BE8-7ECC-4DBD-AEC1-8D866783236A}"/>
              </a:ext>
            </a:extLst>
          </p:cNvPr>
          <p:cNvSpPr>
            <a:spLocks noGrp="1"/>
          </p:cNvSpPr>
          <p:nvPr>
            <p:ph idx="1"/>
          </p:nvPr>
        </p:nvSpPr>
        <p:spPr>
          <a:xfrm>
            <a:off x="275327" y="2114202"/>
            <a:ext cx="10353762" cy="4058751"/>
          </a:xfrm>
        </p:spPr>
        <p:txBody>
          <a:bodyPr>
            <a:normAutofit fontScale="92500" lnSpcReduction="10000"/>
          </a:bodyPr>
          <a:lstStyle/>
          <a:p>
            <a:pPr marL="494100" indent="-457200">
              <a:buFont typeface="+mj-lt"/>
              <a:buAutoNum type="arabicPeriod"/>
            </a:pPr>
            <a:r>
              <a:rPr lang="zh-CN" altLang="en-US" dirty="0">
                <a:latin typeface="Times New Roman" panose="02020603050405020304" pitchFamily="18" charset="0"/>
                <a:ea typeface="宋体" panose="02010600030101010101" pitchFamily="2" charset="-122"/>
              </a:rPr>
              <a:t>为内核线程分配一个</a:t>
            </a:r>
            <a:r>
              <a:rPr lang="en-US" altLang="zh-CN" dirty="0">
                <a:latin typeface="Times New Roman" panose="02020603050405020304" pitchFamily="18" charset="0"/>
                <a:ea typeface="宋体" panose="02010600030101010101" pitchFamily="2" charset="-122"/>
              </a:rPr>
              <a:t>PCB</a:t>
            </a:r>
            <a:r>
              <a:rPr lang="zh-CN" altLang="en-US"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pid</a:t>
            </a:r>
            <a:r>
              <a:rPr lang="en-US" altLang="zh-CN" dirty="0">
                <a:latin typeface="Times New Roman" panose="02020603050405020304" pitchFamily="18" charset="0"/>
                <a:ea typeface="宋体" panose="02010600030101010101" pitchFamily="2" charset="-122"/>
              </a:rPr>
              <a:t> = 0</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414000" lvl="1" indent="0">
              <a:buNone/>
            </a:pPr>
            <a:endParaRPr lang="en-US" altLang="zh-CN" dirty="0">
              <a:latin typeface="Times New Roman" panose="02020603050405020304" pitchFamily="18" charset="0"/>
              <a:ea typeface="宋体" panose="02010600030101010101" pitchFamily="2" charset="-122"/>
            </a:endParaRPr>
          </a:p>
          <a:p>
            <a:pPr marL="494100" indent="-457200">
              <a:buFont typeface="+mj-lt"/>
              <a:buAutoNum type="arabicPeriod"/>
            </a:pPr>
            <a:r>
              <a:rPr lang="zh-CN" altLang="en-US" dirty="0">
                <a:latin typeface="Times New Roman" panose="02020603050405020304" pitchFamily="18" charset="0"/>
                <a:ea typeface="宋体" panose="02010600030101010101" pitchFamily="2" charset="-122"/>
              </a:rPr>
              <a:t>初始化</a:t>
            </a:r>
            <a:r>
              <a:rPr lang="en-US" altLang="zh-CN" dirty="0" err="1">
                <a:latin typeface="Times New Roman" panose="02020603050405020304" pitchFamily="18" charset="0"/>
                <a:ea typeface="宋体" panose="02010600030101010101" pitchFamily="2" charset="-122"/>
              </a:rPr>
              <a:t>ready_queue</a:t>
            </a:r>
            <a:r>
              <a:rPr lang="zh-CN" altLang="en-US" dirty="0">
                <a:latin typeface="Times New Roman" panose="02020603050405020304" pitchFamily="18" charset="0"/>
                <a:ea typeface="宋体" panose="02010600030101010101" pitchFamily="2" charset="-122"/>
              </a:rPr>
              <a:t>和</a:t>
            </a:r>
            <a:r>
              <a:rPr lang="en-US" altLang="zh-CN" dirty="0" err="1">
                <a:latin typeface="Times New Roman" panose="02020603050405020304" pitchFamily="18" charset="0"/>
                <a:ea typeface="宋体" panose="02010600030101010101" pitchFamily="2" charset="-122"/>
              </a:rPr>
              <a:t>block_queue</a:t>
            </a:r>
            <a:r>
              <a:rPr lang="zh-CN" altLang="en-US" dirty="0">
                <a:latin typeface="Times New Roman" panose="02020603050405020304" pitchFamily="18" charset="0"/>
                <a:ea typeface="宋体" panose="02010600030101010101" pitchFamily="2" charset="-122"/>
              </a:rPr>
              <a:t>队列</a:t>
            </a:r>
            <a:endParaRPr lang="en-US" altLang="zh-CN" dirty="0">
              <a:latin typeface="Times New Roman" panose="02020603050405020304" pitchFamily="18" charset="0"/>
              <a:ea typeface="宋体" panose="02010600030101010101" pitchFamily="2" charset="-122"/>
            </a:endParaRPr>
          </a:p>
          <a:p>
            <a:pPr marL="414000" lvl="1" indent="0" algn="ctr">
              <a:buNone/>
            </a:pPr>
            <a:endParaRPr lang="en-US" altLang="zh-CN" dirty="0">
              <a:latin typeface="Times New Roman" panose="02020603050405020304" pitchFamily="18" charset="0"/>
              <a:ea typeface="宋体" panose="02010600030101010101" pitchFamily="2" charset="-122"/>
            </a:endParaRPr>
          </a:p>
          <a:p>
            <a:pPr marL="494100" indent="-457200">
              <a:buFont typeface="+mj-lt"/>
              <a:buAutoNum type="arabicPeriod"/>
            </a:pPr>
            <a:r>
              <a:rPr lang="zh-CN" altLang="en-US" dirty="0">
                <a:latin typeface="Times New Roman" panose="02020603050405020304" pitchFamily="18" charset="0"/>
                <a:ea typeface="宋体" panose="02010600030101010101" pitchFamily="2" charset="-122"/>
              </a:rPr>
              <a:t>初始化要执行的</a:t>
            </a:r>
            <a:r>
              <a:rPr lang="en-US" altLang="zh-CN" dirty="0">
                <a:latin typeface="Times New Roman" panose="02020603050405020304" pitchFamily="18" charset="0"/>
                <a:ea typeface="宋体" panose="02010600030101010101" pitchFamily="2" charset="-122"/>
              </a:rPr>
              <a:t>num_sched1_tasks</a:t>
            </a:r>
            <a:r>
              <a:rPr lang="zh-CN" altLang="en-US" dirty="0">
                <a:latin typeface="Times New Roman" panose="02020603050405020304" pitchFamily="18" charset="0"/>
                <a:ea typeface="宋体" panose="02010600030101010101" pitchFamily="2" charset="-122"/>
              </a:rPr>
              <a:t>个任务的</a:t>
            </a:r>
            <a:r>
              <a:rPr lang="en-US" altLang="zh-CN" dirty="0">
                <a:latin typeface="Times New Roman" panose="02020603050405020304" pitchFamily="18" charset="0"/>
                <a:ea typeface="宋体" panose="02010600030101010101" pitchFamily="2" charset="-122"/>
              </a:rPr>
              <a:t>PCB</a:t>
            </a:r>
            <a:r>
              <a:rPr lang="zh-CN" altLang="en-US" dirty="0">
                <a:latin typeface="Times New Roman" panose="02020603050405020304" pitchFamily="18" charset="0"/>
                <a:ea typeface="宋体" panose="02010600030101010101" pitchFamily="2" charset="-122"/>
              </a:rPr>
              <a:t>信息</a:t>
            </a:r>
            <a:endParaRPr lang="en-US" altLang="zh-CN" dirty="0">
              <a:latin typeface="Times New Roman" panose="02020603050405020304" pitchFamily="18" charset="0"/>
              <a:ea typeface="宋体" panose="02010600030101010101" pitchFamily="2" charset="-122"/>
            </a:endParaRPr>
          </a:p>
          <a:p>
            <a:pPr marL="871200" lvl="1" indent="-457200">
              <a:buFont typeface="+mj-lt"/>
              <a:buAutoNum type="alphaLcParenR"/>
            </a:pPr>
            <a:r>
              <a:rPr lang="zh-CN" altLang="en-US" dirty="0">
                <a:latin typeface="Times New Roman" panose="02020603050405020304" pitchFamily="18" charset="0"/>
                <a:ea typeface="宋体" panose="02010600030101010101" pitchFamily="2" charset="-122"/>
              </a:rPr>
              <a:t>栈基址</a:t>
            </a:r>
            <a:r>
              <a:rPr lang="en-US" altLang="zh-CN" dirty="0" err="1">
                <a:latin typeface="Times New Roman" panose="02020603050405020304" pitchFamily="18" charset="0"/>
                <a:ea typeface="宋体" panose="02010600030101010101" pitchFamily="2" charset="-122"/>
              </a:rPr>
              <a:t>stack_top</a:t>
            </a:r>
            <a:r>
              <a:rPr lang="zh-CN" altLang="en-US" dirty="0">
                <a:latin typeface="Times New Roman" panose="02020603050405020304" pitchFamily="18" charset="0"/>
                <a:ea typeface="宋体" panose="02010600030101010101" pitchFamily="2" charset="-122"/>
              </a:rPr>
              <a:t>（从</a:t>
            </a:r>
            <a:r>
              <a:rPr lang="en-US" altLang="zh-CN" dirty="0">
                <a:latin typeface="Times New Roman" panose="02020603050405020304" pitchFamily="18" charset="0"/>
                <a:ea typeface="宋体" panose="02010600030101010101" pitchFamily="2" charset="-122"/>
              </a:rPr>
              <a:t>0xffffffffa0f00000 </a:t>
            </a:r>
            <a:r>
              <a:rPr lang="zh-CN" altLang="en-US" dirty="0">
                <a:latin typeface="Times New Roman" panose="02020603050405020304" pitchFamily="18" charset="0"/>
                <a:ea typeface="宋体" panose="02010600030101010101" pitchFamily="2" charset="-122"/>
              </a:rPr>
              <a:t>开始分配栈空间）</a:t>
            </a:r>
            <a:endParaRPr lang="en-US" altLang="zh-CN" dirty="0">
              <a:latin typeface="Times New Roman" panose="02020603050405020304" pitchFamily="18" charset="0"/>
              <a:ea typeface="宋体" panose="02010600030101010101" pitchFamily="2" charset="-122"/>
            </a:endParaRPr>
          </a:p>
          <a:p>
            <a:pPr marL="871200" lvl="1" indent="-457200">
              <a:buFont typeface="+mj-lt"/>
              <a:buAutoNum type="alphaLcParenR"/>
            </a:pPr>
            <a:r>
              <a:rPr lang="en-US" altLang="zh-CN" dirty="0" err="1">
                <a:latin typeface="Times New Roman" panose="02020603050405020304" pitchFamily="18" charset="0"/>
                <a:ea typeface="宋体" panose="02010600030101010101" pitchFamily="2" charset="-122"/>
              </a:rPr>
              <a:t>kernel_context</a:t>
            </a:r>
            <a:r>
              <a:rPr lang="zh-CN" altLang="en-US" dirty="0">
                <a:latin typeface="Times New Roman" panose="02020603050405020304" pitchFamily="18" charset="0"/>
                <a:ea typeface="宋体" panose="02010600030101010101" pitchFamily="2" charset="-122"/>
              </a:rPr>
              <a:t>和</a:t>
            </a:r>
            <a:r>
              <a:rPr lang="en-US" altLang="zh-CN" dirty="0" err="1">
                <a:latin typeface="Times New Roman" panose="02020603050405020304" pitchFamily="18" charset="0"/>
                <a:ea typeface="宋体" panose="02010600030101010101" pitchFamily="2" charset="-122"/>
              </a:rPr>
              <a:t>user_context</a:t>
            </a:r>
            <a:endParaRPr lang="en-US" altLang="zh-CN" dirty="0">
              <a:latin typeface="Times New Roman" panose="02020603050405020304" pitchFamily="18" charset="0"/>
              <a:ea typeface="宋体" panose="02010600030101010101" pitchFamily="2" charset="-122"/>
            </a:endParaRPr>
          </a:p>
          <a:p>
            <a:pPr marL="1177200" lvl="2" indent="-457200">
              <a:buFont typeface="+mj-ea"/>
              <a:buAutoNum type="circleNumDbPlain"/>
            </a:pP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sp</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29</a:t>
            </a:r>
            <a:r>
              <a:rPr lang="zh-CN" altLang="en-US" dirty="0">
                <a:latin typeface="Times New Roman" panose="02020603050405020304" pitchFamily="18" charset="0"/>
                <a:ea typeface="宋体" panose="02010600030101010101" pitchFamily="2" charset="-122"/>
              </a:rPr>
              <a:t>）存放栈基址</a:t>
            </a:r>
            <a:endParaRPr lang="en-US" altLang="zh-CN" dirty="0">
              <a:latin typeface="Times New Roman" panose="02020603050405020304" pitchFamily="18" charset="0"/>
              <a:ea typeface="宋体" panose="02010600030101010101" pitchFamily="2" charset="-122"/>
            </a:endParaRPr>
          </a:p>
          <a:p>
            <a:pPr marL="1177200" lvl="2" indent="-457200">
              <a:buFont typeface="+mj-ea"/>
              <a:buAutoNum type="circleNumDbPlain"/>
            </a:pPr>
            <a:r>
              <a:rPr lang="en-US" altLang="zh-CN" dirty="0">
                <a:latin typeface="Times New Roman" panose="02020603050405020304" pitchFamily="18" charset="0"/>
                <a:ea typeface="宋体" panose="02010600030101010101" pitchFamily="2" charset="-122"/>
              </a:rPr>
              <a:t>$ra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31</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cp0_epc</a:t>
            </a:r>
            <a:r>
              <a:rPr lang="zh-CN" altLang="en-US" dirty="0">
                <a:latin typeface="Times New Roman" panose="02020603050405020304" pitchFamily="18" charset="0"/>
                <a:ea typeface="宋体" panose="02010600030101010101" pitchFamily="2" charset="-122"/>
              </a:rPr>
              <a:t>初始化为</a:t>
            </a:r>
            <a:r>
              <a:rPr lang="en-US" altLang="zh-CN" dirty="0" err="1">
                <a:latin typeface="Times New Roman" panose="02020603050405020304" pitchFamily="18" charset="0"/>
                <a:ea typeface="宋体" panose="02010600030101010101" pitchFamily="2" charset="-122"/>
              </a:rPr>
              <a:t>entry_point</a:t>
            </a:r>
            <a:endParaRPr lang="en-US" altLang="zh-CN" dirty="0">
              <a:latin typeface="Times New Roman" panose="02020603050405020304" pitchFamily="18" charset="0"/>
              <a:ea typeface="宋体" panose="02010600030101010101" pitchFamily="2" charset="-122"/>
            </a:endParaRPr>
          </a:p>
          <a:p>
            <a:pPr marL="871200" lvl="1" indent="-457200">
              <a:buFont typeface="+mj-lt"/>
              <a:buAutoNum type="alphaLcParenR"/>
            </a:pPr>
            <a:r>
              <a:rPr lang="zh-CN" altLang="en-US" dirty="0">
                <a:latin typeface="Times New Roman" panose="02020603050405020304" pitchFamily="18" charset="0"/>
                <a:ea typeface="宋体" panose="02010600030101010101" pitchFamily="2" charset="-122"/>
              </a:rPr>
              <a:t>初始化其他信息（例如：</a:t>
            </a:r>
            <a:r>
              <a:rPr lang="en-US" altLang="zh-CN" dirty="0">
                <a:latin typeface="Times New Roman" panose="02020603050405020304" pitchFamily="18" charset="0"/>
                <a:ea typeface="宋体" panose="02010600030101010101" pitchFamily="2" charset="-122"/>
              </a:rPr>
              <a:t>name</a:t>
            </a:r>
            <a:r>
              <a:rPr lang="zh-CN" altLang="en-US" dirty="0">
                <a:latin typeface="Times New Roman" panose="02020603050405020304" pitchFamily="18" charset="0"/>
                <a:ea typeface="宋体" panose="02010600030101010101" pitchFamily="2" charset="-122"/>
              </a:rPr>
              <a:t>等）</a:t>
            </a:r>
            <a:endParaRPr lang="en-US" altLang="zh-CN" dirty="0">
              <a:latin typeface="Times New Roman" panose="02020603050405020304" pitchFamily="18" charset="0"/>
              <a:ea typeface="宋体" panose="02010600030101010101" pitchFamily="2" charset="-122"/>
            </a:endParaRPr>
          </a:p>
          <a:p>
            <a:pPr marL="871200" lvl="1" indent="-457200">
              <a:buFont typeface="+mj-lt"/>
              <a:buAutoNum type="alphaLcParenR"/>
            </a:pPr>
            <a:r>
              <a:rPr lang="zh-CN" altLang="en-US" dirty="0">
                <a:latin typeface="Times New Roman" panose="02020603050405020304" pitchFamily="18" charset="0"/>
                <a:ea typeface="宋体" panose="02010600030101010101" pitchFamily="2" charset="-122"/>
              </a:rPr>
              <a:t>将</a:t>
            </a:r>
            <a:r>
              <a:rPr lang="en-US" altLang="zh-CN" dirty="0">
                <a:latin typeface="Times New Roman" panose="02020603050405020304" pitchFamily="18" charset="0"/>
                <a:ea typeface="宋体" panose="02010600030101010101" pitchFamily="2" charset="-122"/>
              </a:rPr>
              <a:t>PCB</a:t>
            </a:r>
            <a:r>
              <a:rPr lang="zh-CN" altLang="en-US" dirty="0">
                <a:latin typeface="Times New Roman" panose="02020603050405020304" pitchFamily="18" charset="0"/>
                <a:ea typeface="宋体" panose="02010600030101010101" pitchFamily="2" charset="-122"/>
              </a:rPr>
              <a:t>的地址依次排入就绪队列（</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ready_queue</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a:t>
            </a:r>
          </a:p>
        </p:txBody>
      </p:sp>
      <p:pic>
        <p:nvPicPr>
          <p:cNvPr id="4" name="图片 3">
            <a:extLst>
              <a:ext uri="{FF2B5EF4-FFF2-40B4-BE49-F238E27FC236}">
                <a16:creationId xmlns:a16="http://schemas.microsoft.com/office/drawing/2014/main" id="{BA45BFF7-A828-4E1B-A185-30EFD21A85BB}"/>
              </a:ext>
            </a:extLst>
          </p:cNvPr>
          <p:cNvPicPr>
            <a:picLocks noChangeAspect="1"/>
          </p:cNvPicPr>
          <p:nvPr/>
        </p:nvPicPr>
        <p:blipFill>
          <a:blip r:embed="rId2"/>
          <a:stretch>
            <a:fillRect/>
          </a:stretch>
        </p:blipFill>
        <p:spPr>
          <a:xfrm>
            <a:off x="2281436" y="2388166"/>
            <a:ext cx="3019846" cy="514422"/>
          </a:xfrm>
          <a:prstGeom prst="rect">
            <a:avLst/>
          </a:prstGeom>
        </p:spPr>
      </p:pic>
      <p:pic>
        <p:nvPicPr>
          <p:cNvPr id="5" name="图片 4">
            <a:extLst>
              <a:ext uri="{FF2B5EF4-FFF2-40B4-BE49-F238E27FC236}">
                <a16:creationId xmlns:a16="http://schemas.microsoft.com/office/drawing/2014/main" id="{D4A8D426-5066-4C93-96DE-F7365B7526D9}"/>
              </a:ext>
            </a:extLst>
          </p:cNvPr>
          <p:cNvPicPr>
            <a:picLocks noChangeAspect="1"/>
          </p:cNvPicPr>
          <p:nvPr/>
        </p:nvPicPr>
        <p:blipFill>
          <a:blip r:embed="rId3"/>
          <a:stretch>
            <a:fillRect/>
          </a:stretch>
        </p:blipFill>
        <p:spPr>
          <a:xfrm>
            <a:off x="2281436" y="3176552"/>
            <a:ext cx="2495898" cy="504895"/>
          </a:xfrm>
          <a:prstGeom prst="rect">
            <a:avLst/>
          </a:prstGeom>
        </p:spPr>
      </p:pic>
      <p:pic>
        <p:nvPicPr>
          <p:cNvPr id="6" name="图片 5">
            <a:extLst>
              <a:ext uri="{FF2B5EF4-FFF2-40B4-BE49-F238E27FC236}">
                <a16:creationId xmlns:a16="http://schemas.microsoft.com/office/drawing/2014/main" id="{FAA29CE4-EE07-4CEA-BB17-BE4D24A6C63C}"/>
              </a:ext>
            </a:extLst>
          </p:cNvPr>
          <p:cNvPicPr>
            <a:picLocks noChangeAspect="1"/>
          </p:cNvPicPr>
          <p:nvPr/>
        </p:nvPicPr>
        <p:blipFill>
          <a:blip r:embed="rId4"/>
          <a:stretch>
            <a:fillRect/>
          </a:stretch>
        </p:blipFill>
        <p:spPr>
          <a:xfrm>
            <a:off x="6421375" y="1227248"/>
            <a:ext cx="5770625" cy="5069150"/>
          </a:xfrm>
          <a:prstGeom prst="rect">
            <a:avLst/>
          </a:prstGeom>
        </p:spPr>
      </p:pic>
    </p:spTree>
    <p:extLst>
      <p:ext uri="{BB962C8B-B14F-4D97-AF65-F5344CB8AC3E}">
        <p14:creationId xmlns:p14="http://schemas.microsoft.com/office/powerpoint/2010/main" val="167510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D777D-FD82-4AC2-BCE9-F91AA6D2FC87}"/>
              </a:ext>
            </a:extLst>
          </p:cNvPr>
          <p:cNvSpPr>
            <a:spLocks noGrp="1"/>
          </p:cNvSpPr>
          <p:nvPr>
            <p:ph type="title"/>
          </p:nvPr>
        </p:nvSpPr>
        <p:spPr>
          <a:xfrm>
            <a:off x="913795" y="581575"/>
            <a:ext cx="10353762" cy="970450"/>
          </a:xfrm>
        </p:spPr>
        <p:txBody>
          <a:bodyPr>
            <a:noAutofit/>
          </a:bodyPr>
          <a:lstStyle/>
          <a:p>
            <a:pPr algn="l"/>
            <a:r>
              <a:rPr lang="en-US" altLang="zh-CN" sz="3200" dirty="0"/>
              <a:t>When is context switching in this project? Provide the workflow or pseudo code of the context switching?</a:t>
            </a:r>
            <a:endParaRPr lang="zh-CN" altLang="en-US" sz="3200" dirty="0"/>
          </a:p>
        </p:txBody>
      </p:sp>
      <p:pic>
        <p:nvPicPr>
          <p:cNvPr id="4" name="内容占位符 3">
            <a:extLst>
              <a:ext uri="{FF2B5EF4-FFF2-40B4-BE49-F238E27FC236}">
                <a16:creationId xmlns:a16="http://schemas.microsoft.com/office/drawing/2014/main" id="{729E170A-4299-439B-BE0E-75026CAE2364}"/>
              </a:ext>
            </a:extLst>
          </p:cNvPr>
          <p:cNvPicPr>
            <a:picLocks noGrp="1" noChangeAspect="1"/>
          </p:cNvPicPr>
          <p:nvPr>
            <p:ph idx="1"/>
          </p:nvPr>
        </p:nvPicPr>
        <p:blipFill>
          <a:blip r:embed="rId2"/>
          <a:stretch>
            <a:fillRect/>
          </a:stretch>
        </p:blipFill>
        <p:spPr>
          <a:xfrm>
            <a:off x="1974764" y="1670897"/>
            <a:ext cx="8242472" cy="4605528"/>
          </a:xfrm>
          <a:prstGeom prst="rect">
            <a:avLst/>
          </a:prstGeom>
        </p:spPr>
      </p:pic>
    </p:spTree>
    <p:extLst>
      <p:ext uri="{BB962C8B-B14F-4D97-AF65-F5344CB8AC3E}">
        <p14:creationId xmlns:p14="http://schemas.microsoft.com/office/powerpoint/2010/main" val="390676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D777D-FD82-4AC2-BCE9-F91AA6D2FC87}"/>
              </a:ext>
            </a:extLst>
          </p:cNvPr>
          <p:cNvSpPr>
            <a:spLocks noGrp="1"/>
          </p:cNvSpPr>
          <p:nvPr>
            <p:ph type="title"/>
          </p:nvPr>
        </p:nvSpPr>
        <p:spPr>
          <a:xfrm>
            <a:off x="913795" y="581575"/>
            <a:ext cx="10353762" cy="970450"/>
          </a:xfrm>
        </p:spPr>
        <p:txBody>
          <a:bodyPr>
            <a:noAutofit/>
          </a:bodyPr>
          <a:lstStyle/>
          <a:p>
            <a:pPr algn="l"/>
            <a:r>
              <a:rPr lang="en-US" altLang="zh-CN" sz="3200" dirty="0"/>
              <a:t>When is context switching in this project? Provide the workflow or pseudo code of the context switching?</a:t>
            </a:r>
            <a:endParaRPr lang="zh-CN" altLang="en-US" sz="3200" dirty="0"/>
          </a:p>
        </p:txBody>
      </p:sp>
      <p:pic>
        <p:nvPicPr>
          <p:cNvPr id="7" name="内容占位符 6">
            <a:extLst>
              <a:ext uri="{FF2B5EF4-FFF2-40B4-BE49-F238E27FC236}">
                <a16:creationId xmlns:a16="http://schemas.microsoft.com/office/drawing/2014/main" id="{D4E97621-534D-4B07-92CB-F476FB86E017}"/>
              </a:ext>
            </a:extLst>
          </p:cNvPr>
          <p:cNvPicPr>
            <a:picLocks noGrp="1" noChangeAspect="1"/>
          </p:cNvPicPr>
          <p:nvPr>
            <p:ph idx="1"/>
          </p:nvPr>
        </p:nvPicPr>
        <p:blipFill>
          <a:blip r:embed="rId2"/>
          <a:stretch>
            <a:fillRect/>
          </a:stretch>
        </p:blipFill>
        <p:spPr>
          <a:xfrm>
            <a:off x="4942411" y="2448912"/>
            <a:ext cx="5973009" cy="2962688"/>
          </a:xfrm>
          <a:prstGeom prst="rect">
            <a:avLst/>
          </a:prstGeom>
        </p:spPr>
      </p:pic>
      <p:pic>
        <p:nvPicPr>
          <p:cNvPr id="6" name="图片 5">
            <a:extLst>
              <a:ext uri="{FF2B5EF4-FFF2-40B4-BE49-F238E27FC236}">
                <a16:creationId xmlns:a16="http://schemas.microsoft.com/office/drawing/2014/main" id="{61AA634C-2E9D-4865-B495-8D246781C766}"/>
              </a:ext>
            </a:extLst>
          </p:cNvPr>
          <p:cNvPicPr>
            <a:picLocks noChangeAspect="1"/>
          </p:cNvPicPr>
          <p:nvPr/>
        </p:nvPicPr>
        <p:blipFill>
          <a:blip r:embed="rId3"/>
          <a:stretch>
            <a:fillRect/>
          </a:stretch>
        </p:blipFill>
        <p:spPr>
          <a:xfrm>
            <a:off x="913795" y="1809524"/>
            <a:ext cx="2819794" cy="1619476"/>
          </a:xfrm>
          <a:prstGeom prst="rect">
            <a:avLst/>
          </a:prstGeom>
        </p:spPr>
      </p:pic>
      <p:sp>
        <p:nvSpPr>
          <p:cNvPr id="8" name="箭头: 下 7">
            <a:extLst>
              <a:ext uri="{FF2B5EF4-FFF2-40B4-BE49-F238E27FC236}">
                <a16:creationId xmlns:a16="http://schemas.microsoft.com/office/drawing/2014/main" id="{E7A5172B-057A-4E42-8A8D-AC979F0F84E2}"/>
              </a:ext>
            </a:extLst>
          </p:cNvPr>
          <p:cNvSpPr/>
          <p:nvPr/>
        </p:nvSpPr>
        <p:spPr>
          <a:xfrm rot="16200000">
            <a:off x="3816682" y="1604029"/>
            <a:ext cx="280845" cy="1970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130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44DFB-0C36-4929-805E-3CB4431E0379}"/>
              </a:ext>
            </a:extLst>
          </p:cNvPr>
          <p:cNvSpPr>
            <a:spLocks noGrp="1"/>
          </p:cNvSpPr>
          <p:nvPr>
            <p:ph type="title"/>
          </p:nvPr>
        </p:nvSpPr>
        <p:spPr/>
        <p:txBody>
          <a:bodyPr>
            <a:normAutofit fontScale="90000"/>
          </a:bodyPr>
          <a:lstStyle/>
          <a:p>
            <a:pPr algn="l"/>
            <a:r>
              <a:rPr lang="en-US" altLang="zh-CN" dirty="0"/>
              <a:t>When a task is blocked, how does the kernel handle the blocked task?</a:t>
            </a:r>
            <a:endParaRPr lang="zh-CN" altLang="en-US" dirty="0"/>
          </a:p>
        </p:txBody>
      </p:sp>
      <p:sp>
        <p:nvSpPr>
          <p:cNvPr id="3" name="内容占位符 2">
            <a:extLst>
              <a:ext uri="{FF2B5EF4-FFF2-40B4-BE49-F238E27FC236}">
                <a16:creationId xmlns:a16="http://schemas.microsoft.com/office/drawing/2014/main" id="{FFABFCAB-291A-45B6-B33B-722079607E7A}"/>
              </a:ext>
            </a:extLst>
          </p:cNvPr>
          <p:cNvSpPr>
            <a:spLocks noGrp="1"/>
          </p:cNvSpPr>
          <p:nvPr>
            <p:ph idx="1"/>
          </p:nvPr>
        </p:nvSpPr>
        <p:spPr>
          <a:xfrm>
            <a:off x="842675" y="2392849"/>
            <a:ext cx="3150205" cy="2971631"/>
          </a:xfrm>
        </p:spPr>
        <p:txBody>
          <a:bodyPr>
            <a:normAutofit lnSpcReduction="10000"/>
          </a:bodyPr>
          <a:lstStyle/>
          <a:p>
            <a:r>
              <a:rPr lang="zh-CN" altLang="en-US" dirty="0">
                <a:latin typeface="宋体" panose="02010600030101010101" pitchFamily="2" charset="-122"/>
                <a:ea typeface="宋体" panose="02010600030101010101" pitchFamily="2" charset="-122"/>
              </a:rPr>
              <a:t>该线程会自动被挂起到该锁的阻塞队列中，不会被调度器进行调度。</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直到占用该锁的线程释放锁之后，被阻塞的线程会被占用锁的线程主动的从阻塞队列中重新放到就绪队列，并获得锁。</a:t>
            </a:r>
          </a:p>
        </p:txBody>
      </p:sp>
      <p:sp>
        <p:nvSpPr>
          <p:cNvPr id="4" name="矩形: 圆角 3">
            <a:extLst>
              <a:ext uri="{FF2B5EF4-FFF2-40B4-BE49-F238E27FC236}">
                <a16:creationId xmlns:a16="http://schemas.microsoft.com/office/drawing/2014/main" id="{8C27A14E-F42F-42B8-B9BB-D9E403727672}"/>
              </a:ext>
            </a:extLst>
          </p:cNvPr>
          <p:cNvSpPr/>
          <p:nvPr/>
        </p:nvSpPr>
        <p:spPr>
          <a:xfrm>
            <a:off x="4805680" y="2425784"/>
            <a:ext cx="2011680" cy="9704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task</a:t>
            </a:r>
            <a:r>
              <a:rPr lang="zh-CN" altLang="en-US" dirty="0"/>
              <a:t>申请互斥锁</a:t>
            </a:r>
          </a:p>
        </p:txBody>
      </p:sp>
      <p:sp>
        <p:nvSpPr>
          <p:cNvPr id="6" name="矩形: 圆角 5">
            <a:extLst>
              <a:ext uri="{FF2B5EF4-FFF2-40B4-BE49-F238E27FC236}">
                <a16:creationId xmlns:a16="http://schemas.microsoft.com/office/drawing/2014/main" id="{D6D4BAC4-2F91-407A-AD18-CAEFF26AA2FE}"/>
              </a:ext>
            </a:extLst>
          </p:cNvPr>
          <p:cNvSpPr/>
          <p:nvPr/>
        </p:nvSpPr>
        <p:spPr>
          <a:xfrm>
            <a:off x="6421120" y="4871550"/>
            <a:ext cx="2011680" cy="9704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do_scheduler</a:t>
            </a:r>
            <a:r>
              <a:rPr lang="zh-CN" altLang="en-US" dirty="0"/>
              <a:t>调度，进入</a:t>
            </a:r>
            <a:r>
              <a:rPr lang="en-US" altLang="zh-CN" dirty="0"/>
              <a:t>running</a:t>
            </a:r>
            <a:r>
              <a:rPr lang="zh-CN" altLang="en-US" dirty="0"/>
              <a:t>状态</a:t>
            </a:r>
          </a:p>
        </p:txBody>
      </p:sp>
      <p:sp>
        <p:nvSpPr>
          <p:cNvPr id="8" name="矩形: 圆角 7">
            <a:extLst>
              <a:ext uri="{FF2B5EF4-FFF2-40B4-BE49-F238E27FC236}">
                <a16:creationId xmlns:a16="http://schemas.microsoft.com/office/drawing/2014/main" id="{6FFDBBD0-7C6F-4CFE-867B-4BF41A2B7F6B}"/>
              </a:ext>
            </a:extLst>
          </p:cNvPr>
          <p:cNvSpPr/>
          <p:nvPr/>
        </p:nvSpPr>
        <p:spPr>
          <a:xfrm>
            <a:off x="8432800" y="1501225"/>
            <a:ext cx="2011680" cy="9704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阻塞并挂起至阻塞队列</a:t>
            </a:r>
          </a:p>
        </p:txBody>
      </p:sp>
      <p:sp>
        <p:nvSpPr>
          <p:cNvPr id="10" name="矩形: 圆角 9">
            <a:extLst>
              <a:ext uri="{FF2B5EF4-FFF2-40B4-BE49-F238E27FC236}">
                <a16:creationId xmlns:a16="http://schemas.microsoft.com/office/drawing/2014/main" id="{7AB8E785-B93C-4999-9EA3-00E192113379}"/>
              </a:ext>
            </a:extLst>
          </p:cNvPr>
          <p:cNvSpPr/>
          <p:nvPr/>
        </p:nvSpPr>
        <p:spPr>
          <a:xfrm>
            <a:off x="8432800" y="3043089"/>
            <a:ext cx="2011680" cy="97045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排入就绪队列</a:t>
            </a:r>
          </a:p>
        </p:txBody>
      </p:sp>
      <p:cxnSp>
        <p:nvCxnSpPr>
          <p:cNvPr id="14" name="连接符: 肘形 13">
            <a:extLst>
              <a:ext uri="{FF2B5EF4-FFF2-40B4-BE49-F238E27FC236}">
                <a16:creationId xmlns:a16="http://schemas.microsoft.com/office/drawing/2014/main" id="{4E8FD804-25AD-4B28-A3B3-1F06C4B393DA}"/>
              </a:ext>
            </a:extLst>
          </p:cNvPr>
          <p:cNvCxnSpPr>
            <a:stCxn id="4" idx="3"/>
            <a:endCxn id="8" idx="1"/>
          </p:cNvCxnSpPr>
          <p:nvPr/>
        </p:nvCxnSpPr>
        <p:spPr>
          <a:xfrm flipV="1">
            <a:off x="6817360" y="1986450"/>
            <a:ext cx="1615440" cy="924559"/>
          </a:xfrm>
          <a:prstGeom prst="bentConnector3">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直接箭头连接符 15">
            <a:extLst>
              <a:ext uri="{FF2B5EF4-FFF2-40B4-BE49-F238E27FC236}">
                <a16:creationId xmlns:a16="http://schemas.microsoft.com/office/drawing/2014/main" id="{FE11D40C-38D5-4045-A556-AE8AC3A9567B}"/>
              </a:ext>
            </a:extLst>
          </p:cNvPr>
          <p:cNvCxnSpPr>
            <a:stCxn id="8" idx="2"/>
            <a:endCxn id="10" idx="0"/>
          </p:cNvCxnSpPr>
          <p:nvPr/>
        </p:nvCxnSpPr>
        <p:spPr>
          <a:xfrm>
            <a:off x="9438640" y="2471675"/>
            <a:ext cx="0" cy="5714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702A552E-00A5-4354-B636-665215E5CC4D}"/>
              </a:ext>
            </a:extLst>
          </p:cNvPr>
          <p:cNvCxnSpPr>
            <a:stCxn id="10" idx="2"/>
            <a:endCxn id="6" idx="0"/>
          </p:cNvCxnSpPr>
          <p:nvPr/>
        </p:nvCxnSpPr>
        <p:spPr>
          <a:xfrm rot="5400000">
            <a:off x="8003795" y="3436704"/>
            <a:ext cx="858011" cy="2011680"/>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8358E553-473E-4C13-BBF4-9FA6A3C123CF}"/>
              </a:ext>
            </a:extLst>
          </p:cNvPr>
          <p:cNvCxnSpPr>
            <a:stCxn id="4" idx="2"/>
            <a:endCxn id="6" idx="0"/>
          </p:cNvCxnSpPr>
          <p:nvPr/>
        </p:nvCxnSpPr>
        <p:spPr>
          <a:xfrm rot="16200000" flipH="1">
            <a:off x="5881582" y="3326172"/>
            <a:ext cx="1475316" cy="1615440"/>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13A308F-FB45-48D7-B7B9-E7B441D15D33}"/>
              </a:ext>
            </a:extLst>
          </p:cNvPr>
          <p:cNvCxnSpPr>
            <a:stCxn id="6" idx="2"/>
          </p:cNvCxnSpPr>
          <p:nvPr/>
        </p:nvCxnSpPr>
        <p:spPr>
          <a:xfrm>
            <a:off x="7426960" y="5842000"/>
            <a:ext cx="0" cy="6400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17D0FFF-30F0-4099-9F5E-07373C930026}"/>
              </a:ext>
            </a:extLst>
          </p:cNvPr>
          <p:cNvSpPr txBox="1"/>
          <p:nvPr/>
        </p:nvSpPr>
        <p:spPr>
          <a:xfrm>
            <a:off x="6619239" y="1501225"/>
            <a:ext cx="1743526" cy="369332"/>
          </a:xfrm>
          <a:prstGeom prst="rect">
            <a:avLst/>
          </a:prstGeom>
          <a:noFill/>
        </p:spPr>
        <p:txBody>
          <a:bodyPr wrap="square" rtlCol="0">
            <a:spAutoFit/>
          </a:bodyPr>
          <a:lstStyle/>
          <a:p>
            <a:r>
              <a:rPr lang="zh-CN" altLang="en-US" dirty="0"/>
              <a:t>其它</a:t>
            </a:r>
            <a:r>
              <a:rPr lang="en-US" altLang="zh-CN" dirty="0"/>
              <a:t>task</a:t>
            </a:r>
            <a:r>
              <a:rPr lang="zh-CN" altLang="en-US" dirty="0"/>
              <a:t>占用锁</a:t>
            </a:r>
          </a:p>
        </p:txBody>
      </p:sp>
      <p:sp>
        <p:nvSpPr>
          <p:cNvPr id="5" name="文本框 4">
            <a:extLst>
              <a:ext uri="{FF2B5EF4-FFF2-40B4-BE49-F238E27FC236}">
                <a16:creationId xmlns:a16="http://schemas.microsoft.com/office/drawing/2014/main" id="{40E4448B-BE7F-4088-907F-9E23C0458E11}"/>
              </a:ext>
            </a:extLst>
          </p:cNvPr>
          <p:cNvSpPr txBox="1"/>
          <p:nvPr/>
        </p:nvSpPr>
        <p:spPr>
          <a:xfrm>
            <a:off x="9447518" y="2541677"/>
            <a:ext cx="1743526" cy="369332"/>
          </a:xfrm>
          <a:prstGeom prst="rect">
            <a:avLst/>
          </a:prstGeom>
          <a:noFill/>
        </p:spPr>
        <p:txBody>
          <a:bodyPr wrap="square" rtlCol="0">
            <a:spAutoFit/>
          </a:bodyPr>
          <a:lstStyle/>
          <a:p>
            <a:r>
              <a:rPr lang="zh-CN" altLang="en-US" dirty="0"/>
              <a:t>互斥锁解开</a:t>
            </a:r>
          </a:p>
        </p:txBody>
      </p:sp>
      <p:sp>
        <p:nvSpPr>
          <p:cNvPr id="7" name="文本框 6">
            <a:extLst>
              <a:ext uri="{FF2B5EF4-FFF2-40B4-BE49-F238E27FC236}">
                <a16:creationId xmlns:a16="http://schemas.microsoft.com/office/drawing/2014/main" id="{08AAAC5A-06A4-461E-9298-7D2036BBD84D}"/>
              </a:ext>
            </a:extLst>
          </p:cNvPr>
          <p:cNvSpPr txBox="1"/>
          <p:nvPr/>
        </p:nvSpPr>
        <p:spPr>
          <a:xfrm>
            <a:off x="8700954" y="4446178"/>
            <a:ext cx="1743526" cy="369332"/>
          </a:xfrm>
          <a:prstGeom prst="rect">
            <a:avLst/>
          </a:prstGeom>
          <a:noFill/>
        </p:spPr>
        <p:txBody>
          <a:bodyPr wrap="square" rtlCol="0">
            <a:spAutoFit/>
          </a:bodyPr>
          <a:lstStyle/>
          <a:p>
            <a:r>
              <a:rPr lang="zh-CN" altLang="en-US" dirty="0"/>
              <a:t>就绪队列队首</a:t>
            </a:r>
          </a:p>
        </p:txBody>
      </p:sp>
      <p:sp>
        <p:nvSpPr>
          <p:cNvPr id="9" name="文本框 8">
            <a:extLst>
              <a:ext uri="{FF2B5EF4-FFF2-40B4-BE49-F238E27FC236}">
                <a16:creationId xmlns:a16="http://schemas.microsoft.com/office/drawing/2014/main" id="{1DC22748-4FB2-4CA1-BD5F-9E4073E1DED4}"/>
              </a:ext>
            </a:extLst>
          </p:cNvPr>
          <p:cNvSpPr txBox="1"/>
          <p:nvPr/>
        </p:nvSpPr>
        <p:spPr>
          <a:xfrm>
            <a:off x="5180514" y="4201659"/>
            <a:ext cx="2090298" cy="369332"/>
          </a:xfrm>
          <a:prstGeom prst="rect">
            <a:avLst/>
          </a:prstGeom>
          <a:noFill/>
        </p:spPr>
        <p:txBody>
          <a:bodyPr wrap="square" rtlCol="0">
            <a:spAutoFit/>
          </a:bodyPr>
          <a:lstStyle/>
          <a:p>
            <a:r>
              <a:rPr lang="zh-CN" altLang="en-US" dirty="0"/>
              <a:t>无其它</a:t>
            </a:r>
            <a:r>
              <a:rPr lang="en-US" altLang="zh-CN" dirty="0"/>
              <a:t>task</a:t>
            </a:r>
            <a:r>
              <a:rPr lang="zh-CN" altLang="en-US" dirty="0"/>
              <a:t>占用锁</a:t>
            </a:r>
          </a:p>
        </p:txBody>
      </p:sp>
    </p:spTree>
    <p:extLst>
      <p:ext uri="{BB962C8B-B14F-4D97-AF65-F5344CB8AC3E}">
        <p14:creationId xmlns:p14="http://schemas.microsoft.com/office/powerpoint/2010/main" val="153925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00801-DF7C-46E5-B7DB-0A4F3EFADB53}"/>
              </a:ext>
            </a:extLst>
          </p:cNvPr>
          <p:cNvSpPr>
            <a:spLocks noGrp="1"/>
          </p:cNvSpPr>
          <p:nvPr>
            <p:ph type="title"/>
          </p:nvPr>
        </p:nvSpPr>
        <p:spPr>
          <a:xfrm>
            <a:off x="919119" y="2943775"/>
            <a:ext cx="10353762" cy="970450"/>
          </a:xfrm>
        </p:spPr>
        <p:txBody>
          <a:bodyPr>
            <a:normAutofit fontScale="90000"/>
          </a:bodyPr>
          <a:lstStyle/>
          <a:p>
            <a:r>
              <a:rPr lang="en-US" altLang="zh-CN" sz="6000" dirty="0"/>
              <a:t>Thank you</a:t>
            </a:r>
            <a:r>
              <a:rPr lang="zh-CN" altLang="en-US" sz="6000" dirty="0"/>
              <a:t>！</a:t>
            </a:r>
          </a:p>
        </p:txBody>
      </p:sp>
    </p:spTree>
    <p:extLst>
      <p:ext uri="{BB962C8B-B14F-4D97-AF65-F5344CB8AC3E}">
        <p14:creationId xmlns:p14="http://schemas.microsoft.com/office/powerpoint/2010/main" val="1580306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TM04033929[[fn=石板]]</Template>
  <TotalTime>101</TotalTime>
  <Words>281</Words>
  <Application>Microsoft Office PowerPoint</Application>
  <PresentationFormat>宽屏</PresentationFormat>
  <Paragraphs>31</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华文新魏</vt:lpstr>
      <vt:lpstr>宋体</vt:lpstr>
      <vt:lpstr>Calisto MT</vt:lpstr>
      <vt:lpstr>Times New Roman</vt:lpstr>
      <vt:lpstr>Wingdings 2</vt:lpstr>
      <vt:lpstr>石板</vt:lpstr>
      <vt:lpstr>Design Review Prj2 part1</vt:lpstr>
      <vt:lpstr>The example code of  PCB：</vt:lpstr>
      <vt:lpstr>The example code of  PCB：</vt:lpstr>
      <vt:lpstr>Provide the workflow or pseudo code for the task initialization</vt:lpstr>
      <vt:lpstr>When is context switching in this project? Provide the workflow or pseudo code of the context switching?</vt:lpstr>
      <vt:lpstr>When is context switching in this project? Provide the workflow or pseudo code of the context switching?</vt:lpstr>
      <vt:lpstr>When a task is blocked, how does the kernel handle the blocked task?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Review Prj2 part1</dc:title>
  <dc:creator>Ge zx</dc:creator>
  <cp:lastModifiedBy>Ge zx</cp:lastModifiedBy>
  <cp:revision>16</cp:revision>
  <dcterms:created xsi:type="dcterms:W3CDTF">2020-10-12T05:35:12Z</dcterms:created>
  <dcterms:modified xsi:type="dcterms:W3CDTF">2020-10-12T07:23:04Z</dcterms:modified>
</cp:coreProperties>
</file>