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90" r:id="rId3"/>
    <p:sldId id="284" r:id="rId4"/>
    <p:sldId id="285" r:id="rId5"/>
    <p:sldId id="286" r:id="rId6"/>
    <p:sldId id="287" r:id="rId7"/>
    <p:sldId id="288" r:id="rId8"/>
    <p:sldId id="277" r:id="rId9"/>
    <p:sldId id="278" r:id="rId10"/>
    <p:sldId id="281" r:id="rId11"/>
    <p:sldId id="282" r:id="rId12"/>
    <p:sldId id="279" r:id="rId13"/>
    <p:sldId id="280" r:id="rId14"/>
    <p:sldId id="257" r:id="rId15"/>
    <p:sldId id="283" r:id="rId16"/>
    <p:sldId id="273" r:id="rId17"/>
    <p:sldId id="268" r:id="rId18"/>
    <p:sldId id="266" r:id="rId19"/>
    <p:sldId id="265" r:id="rId20"/>
    <p:sldId id="264" r:id="rId21"/>
    <p:sldId id="269" r:id="rId22"/>
    <p:sldId id="261" r:id="rId23"/>
    <p:sldId id="262" r:id="rId24"/>
    <p:sldId id="263" r:id="rId25"/>
    <p:sldId id="258" r:id="rId26"/>
    <p:sldId id="274" r:id="rId27"/>
    <p:sldId id="275" r:id="rId28"/>
    <p:sldId id="276" r:id="rId29"/>
    <p:sldId id="270" r:id="rId30"/>
    <p:sldId id="259" r:id="rId31"/>
    <p:sldId id="267" r:id="rId32"/>
    <p:sldId id="260" r:id="rId33"/>
    <p:sldId id="271" r:id="rId34"/>
    <p:sldId id="289" r:id="rId35"/>
    <p:sldId id="272"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7453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016806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12186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31470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3385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7/11/2025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22213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7/11/2025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52760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7/11/2025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99961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BCAD085-E8A6-8845-BD4E-CB4CCA059FC4}" type="datetimeFigureOut">
              <a:rPr lang="en-US" smtClean="0"/>
              <a:t>7/11/2025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53332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5BCAD085-E8A6-8845-BD4E-CB4CCA059FC4}" type="datetimeFigureOut">
              <a:rPr lang="en-US" smtClean="0"/>
              <a:t>7/11/2025</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789439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62470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5BCAD085-E8A6-8845-BD4E-CB4CCA059FC4}" type="datetimeFigureOut">
              <a:rPr lang="en-US" smtClean="0"/>
              <a:t>7/11/2025</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C1FF6DA9-008F-8B48-92A6-B652298478BF}"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74799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Understanding Transformers and LLMs</a:t>
            </a:r>
          </a:p>
        </p:txBody>
      </p:sp>
      <p:sp>
        <p:nvSpPr>
          <p:cNvPr id="3" name="Subtitle 2"/>
          <p:cNvSpPr>
            <a:spLocks noGrp="1"/>
          </p:cNvSpPr>
          <p:nvPr>
            <p:ph type="subTitle" idx="1"/>
          </p:nvPr>
        </p:nvSpPr>
        <p:spPr/>
        <p:txBody>
          <a:bodyPr/>
          <a:lstStyle/>
          <a:p>
            <a:r>
              <a:t>A high-level overview of how large language models work</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FD792A-3C0E-55D6-5DCA-1FC5C1E7E2AF}"/>
              </a:ext>
            </a:extLst>
          </p:cNvPr>
          <p:cNvSpPr txBox="1"/>
          <p:nvPr/>
        </p:nvSpPr>
        <p:spPr>
          <a:xfrm>
            <a:off x="457200" y="182880"/>
            <a:ext cx="8229600" cy="1077218"/>
          </a:xfrm>
          <a:prstGeom prst="rect">
            <a:avLst/>
          </a:prstGeom>
          <a:noFill/>
        </p:spPr>
        <p:txBody>
          <a:bodyPr vert="horz" rtlCol="0">
            <a:spAutoFit/>
          </a:bodyPr>
          <a:lstStyle/>
          <a:p>
            <a:pPr algn="ctr"/>
            <a:r>
              <a:rPr lang="en-US" sz="3200" b="1">
                <a:solidFill>
                  <a:srgbClr val="000000"/>
                </a:solidFill>
                <a:latin typeface="Calibri" panose="020F0502020204030204" pitchFamily="34" charset="0"/>
              </a:rPr>
              <a:t>Financial Impact of the 1992 Indian Stock Market Scam</a:t>
            </a:r>
            <a:endParaRPr lang="en-IN" sz="3200" b="1">
              <a:solidFill>
                <a:srgbClr val="000000"/>
              </a:solidFill>
              <a:latin typeface="Calibri" panose="020F0502020204030204" pitchFamily="34" charset="0"/>
            </a:endParaRPr>
          </a:p>
        </p:txBody>
      </p:sp>
      <p:sp>
        <p:nvSpPr>
          <p:cNvPr id="3" name="TextBox 2">
            <a:extLst>
              <a:ext uri="{FF2B5EF4-FFF2-40B4-BE49-F238E27FC236}">
                <a16:creationId xmlns:a16="http://schemas.microsoft.com/office/drawing/2014/main" id="{41C00E59-6494-2392-E0ED-5F2399DE355A}"/>
              </a:ext>
            </a:extLst>
          </p:cNvPr>
          <p:cNvSpPr txBox="1"/>
          <p:nvPr/>
        </p:nvSpPr>
        <p:spPr>
          <a:xfrm>
            <a:off x="457200" y="1645920"/>
            <a:ext cx="8229600" cy="3416320"/>
          </a:xfrm>
          <a:prstGeom prst="rect">
            <a:avLst/>
          </a:prstGeom>
          <a:noFill/>
        </p:spPr>
        <p:txBody>
          <a:bodyPr vert="horz" rtlCol="0">
            <a:spAutoFit/>
          </a:bodyPr>
          <a:lstStyle/>
          <a:p>
            <a:pPr marL="342900" indent="-342900">
              <a:buFont typeface="+mj-lt"/>
              <a:buAutoNum type="arabicPeriod"/>
            </a:pPr>
            <a:r>
              <a:rPr lang="en-US">
                <a:solidFill>
                  <a:srgbClr val="595959"/>
                </a:solidFill>
                <a:latin typeface="Calibri" panose="020F0502020204030204" pitchFamily="34" charset="0"/>
              </a:rPr>
              <a:t>The 1992 Indian stock market scam, orchestrated by Harshad Mehta, involved approximately ₹4,000 crore (approximately $500 million USD at the 1992 exchange rate) in fraudulent transactions.</a:t>
            </a:r>
          </a:p>
          <a:p>
            <a:pPr marL="342900" indent="-342900">
              <a:buFont typeface="+mj-lt"/>
              <a:buAutoNum type="arabicPeriod"/>
            </a:pPr>
            <a:r>
              <a:rPr lang="en-US">
                <a:solidFill>
                  <a:srgbClr val="595959"/>
                </a:solidFill>
                <a:latin typeface="Calibri" panose="020F0502020204030204" pitchFamily="34" charset="0"/>
              </a:rPr>
              <a:t>The scam resulted in a significant loss of investor confidence, leading to a sharp decline in the Bombay Stock Exchange (BSE) Sensitive Index (Sensex).</a:t>
            </a:r>
          </a:p>
          <a:p>
            <a:pPr marL="342900" indent="-342900">
              <a:buFont typeface="+mj-lt"/>
              <a:buAutoNum type="arabicPeriod"/>
            </a:pPr>
            <a:r>
              <a:rPr lang="en-US">
                <a:solidFill>
                  <a:srgbClr val="595959"/>
                </a:solidFill>
                <a:latin typeface="Calibri" panose="020F0502020204030204" pitchFamily="34" charset="0"/>
              </a:rPr>
              <a:t>Investigations revealed that the scam involved the manipulation of bank receipts and the creation of artificial demand for specific stocks.</a:t>
            </a:r>
          </a:p>
          <a:p>
            <a:pPr marL="342900" indent="-342900">
              <a:buFont typeface="+mj-lt"/>
              <a:buAutoNum type="arabicPeriod"/>
            </a:pPr>
            <a:r>
              <a:rPr lang="en-US">
                <a:solidFill>
                  <a:srgbClr val="595959"/>
                </a:solidFill>
                <a:latin typeface="Calibri" panose="020F0502020204030204" pitchFamily="34" charset="0"/>
              </a:rPr>
              <a:t>The scam led to stricter regulations and increased scrutiny of the Indian stock market.</a:t>
            </a:r>
          </a:p>
          <a:p>
            <a:pPr marL="342900" indent="-342900">
              <a:buFont typeface="+mj-lt"/>
              <a:buAutoNum type="arabicPeriod"/>
            </a:pPr>
            <a:r>
              <a:rPr lang="en-US">
                <a:solidFill>
                  <a:srgbClr val="595959"/>
                </a:solidFill>
                <a:latin typeface="Calibri" panose="020F0502020204030204" pitchFamily="34" charset="0"/>
              </a:rPr>
              <a:t>Although precise figures on total investor losses are difficult to ascertain, the damage to the Indian financial system is estimated to be in the billions of rupees.</a:t>
            </a:r>
          </a:p>
          <a:p>
            <a:endParaRPr lang="en-IN"/>
          </a:p>
        </p:txBody>
      </p:sp>
      <p:sp>
        <p:nvSpPr>
          <p:cNvPr id="4" name="TextBox 3">
            <a:extLst>
              <a:ext uri="{FF2B5EF4-FFF2-40B4-BE49-F238E27FC236}">
                <a16:creationId xmlns:a16="http://schemas.microsoft.com/office/drawing/2014/main" id="{37DEF448-4E03-23AB-A3B4-41869A8F2915}"/>
              </a:ext>
            </a:extLst>
          </p:cNvPr>
          <p:cNvSpPr txBox="1"/>
          <p:nvPr/>
        </p:nvSpPr>
        <p:spPr>
          <a:xfrm>
            <a:off x="182880" y="6583680"/>
            <a:ext cx="1828800" cy="246221"/>
          </a:xfrm>
          <a:prstGeom prst="rect">
            <a:avLst/>
          </a:prstGeom>
          <a:noFill/>
        </p:spPr>
        <p:txBody>
          <a:bodyPr vert="horz" rtlCol="0">
            <a:spAutoFit/>
          </a:bodyPr>
          <a:lstStyle/>
          <a:p>
            <a:r>
              <a:rPr lang="en-US" sz="1000">
                <a:solidFill>
                  <a:srgbClr val="A0A0A0"/>
                </a:solidFill>
              </a:rPr>
              <a:t>Updated live by Savi.ai</a:t>
            </a:r>
            <a:endParaRPr lang="en-IN" sz="1000">
              <a:solidFill>
                <a:srgbClr val="A0A0A0"/>
              </a:solidFill>
            </a:endParaRPr>
          </a:p>
        </p:txBody>
      </p:sp>
    </p:spTree>
    <p:extLst>
      <p:ext uri="{BB962C8B-B14F-4D97-AF65-F5344CB8AC3E}">
        <p14:creationId xmlns:p14="http://schemas.microsoft.com/office/powerpoint/2010/main" val="1341333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92BF03-78D9-D0E9-55E9-2B086ECFE7ED}"/>
              </a:ext>
            </a:extLst>
          </p:cNvPr>
          <p:cNvSpPr txBox="1"/>
          <p:nvPr/>
        </p:nvSpPr>
        <p:spPr>
          <a:xfrm>
            <a:off x="457200" y="182880"/>
            <a:ext cx="5029200" cy="1077218"/>
          </a:xfrm>
          <a:prstGeom prst="rect">
            <a:avLst/>
          </a:prstGeom>
          <a:noFill/>
        </p:spPr>
        <p:txBody>
          <a:bodyPr vert="horz" rtlCol="0">
            <a:spAutoFit/>
          </a:bodyPr>
          <a:lstStyle/>
          <a:p>
            <a:r>
              <a:rPr lang="en-IN" sz="3200" b="1">
                <a:solidFill>
                  <a:srgbClr val="000000"/>
                </a:solidFill>
                <a:latin typeface="Calibri" panose="020F0502020204030204" pitchFamily="34" charset="0"/>
              </a:rPr>
              <a:t>Google's Revenue Growth (2019-2023)</a:t>
            </a:r>
          </a:p>
        </p:txBody>
      </p:sp>
      <p:sp>
        <p:nvSpPr>
          <p:cNvPr id="3" name="TextBox 2">
            <a:extLst>
              <a:ext uri="{FF2B5EF4-FFF2-40B4-BE49-F238E27FC236}">
                <a16:creationId xmlns:a16="http://schemas.microsoft.com/office/drawing/2014/main" id="{E4555D62-853C-8FEF-AEAF-85340CFE644C}"/>
              </a:ext>
            </a:extLst>
          </p:cNvPr>
          <p:cNvSpPr txBox="1"/>
          <p:nvPr/>
        </p:nvSpPr>
        <p:spPr>
          <a:xfrm>
            <a:off x="457200" y="1645920"/>
            <a:ext cx="5029200" cy="3416320"/>
          </a:xfrm>
          <a:prstGeom prst="rect">
            <a:avLst/>
          </a:prstGeom>
          <a:noFill/>
        </p:spPr>
        <p:txBody>
          <a:bodyPr vert="horz" rtlCol="0">
            <a:spAutoFit/>
          </a:bodyPr>
          <a:lstStyle/>
          <a:p>
            <a:pPr marL="342900" indent="-342900">
              <a:buFont typeface="+mj-lt"/>
              <a:buAutoNum type="arabicPeriod"/>
            </a:pPr>
            <a:r>
              <a:rPr lang="en-US">
                <a:solidFill>
                  <a:srgbClr val="595959"/>
                </a:solidFill>
                <a:latin typeface="Calibri" panose="020F0502020204030204" pitchFamily="34" charset="0"/>
              </a:rPr>
              <a:t>Google's revenue in 2019 was $161.86 billion.</a:t>
            </a:r>
          </a:p>
          <a:p>
            <a:pPr marL="342900" indent="-342900">
              <a:buFont typeface="+mj-lt"/>
              <a:buAutoNum type="arabicPeriod"/>
            </a:pPr>
            <a:r>
              <a:rPr lang="en-US">
                <a:solidFill>
                  <a:srgbClr val="595959"/>
                </a:solidFill>
                <a:latin typeface="Calibri" panose="020F0502020204030204" pitchFamily="34" charset="0"/>
              </a:rPr>
              <a:t>Revenue increased to $257.64 billion in 2020, a growth of approximately 59.1%.</a:t>
            </a:r>
          </a:p>
          <a:p>
            <a:pPr marL="342900" indent="-342900">
              <a:buFont typeface="+mj-lt"/>
              <a:buAutoNum type="arabicPeriod"/>
            </a:pPr>
            <a:r>
              <a:rPr lang="en-US">
                <a:solidFill>
                  <a:srgbClr val="595959"/>
                </a:solidFill>
                <a:latin typeface="Calibri" panose="020F0502020204030204" pitchFamily="34" charset="0"/>
              </a:rPr>
              <a:t>In 2021, revenue reached $257.64 billion, representing a year-over-year increase.</a:t>
            </a:r>
          </a:p>
          <a:p>
            <a:pPr marL="342900" indent="-342900">
              <a:buFont typeface="+mj-lt"/>
              <a:buAutoNum type="arabicPeriod"/>
            </a:pPr>
            <a:r>
              <a:rPr lang="en-US">
                <a:solidFill>
                  <a:srgbClr val="595959"/>
                </a:solidFill>
                <a:latin typeface="Calibri" panose="020F0502020204030204" pitchFamily="34" charset="0"/>
              </a:rPr>
              <a:t>2022 saw revenue of approximately $282.84 billion, demonstrating continued growth despite economic headwinds.</a:t>
            </a:r>
          </a:p>
          <a:p>
            <a:pPr marL="342900" indent="-342900">
              <a:buFont typeface="+mj-lt"/>
              <a:buAutoNum type="arabicPeriod"/>
            </a:pPr>
            <a:r>
              <a:rPr lang="en-US">
                <a:solidFill>
                  <a:srgbClr val="595959"/>
                </a:solidFill>
                <a:latin typeface="Calibri" panose="020F0502020204030204" pitchFamily="34" charset="0"/>
              </a:rPr>
              <a:t>Preliminary data suggests revenue exceeding $280 billion in 2023 (year-to-date figures), sustaining a positive growth trajectory.</a:t>
            </a:r>
          </a:p>
          <a:p>
            <a:endParaRPr lang="en-IN"/>
          </a:p>
        </p:txBody>
      </p:sp>
      <p:sp>
        <p:nvSpPr>
          <p:cNvPr id="4" name="TextBox 3">
            <a:extLst>
              <a:ext uri="{FF2B5EF4-FFF2-40B4-BE49-F238E27FC236}">
                <a16:creationId xmlns:a16="http://schemas.microsoft.com/office/drawing/2014/main" id="{EE524947-E241-CAAD-4750-FF62654DB8A1}"/>
              </a:ext>
            </a:extLst>
          </p:cNvPr>
          <p:cNvSpPr txBox="1"/>
          <p:nvPr/>
        </p:nvSpPr>
        <p:spPr>
          <a:xfrm>
            <a:off x="182880" y="6583680"/>
            <a:ext cx="1828800" cy="246221"/>
          </a:xfrm>
          <a:prstGeom prst="rect">
            <a:avLst/>
          </a:prstGeom>
          <a:noFill/>
        </p:spPr>
        <p:txBody>
          <a:bodyPr vert="horz" rtlCol="0">
            <a:spAutoFit/>
          </a:bodyPr>
          <a:lstStyle/>
          <a:p>
            <a:r>
              <a:rPr lang="en-US" sz="1000">
                <a:solidFill>
                  <a:srgbClr val="A0A0A0"/>
                </a:solidFill>
              </a:rPr>
              <a:t>Updated live by Savi.ai</a:t>
            </a:r>
            <a:endParaRPr lang="en-IN" sz="1000">
              <a:solidFill>
                <a:srgbClr val="A0A0A0"/>
              </a:solidFill>
            </a:endParaRPr>
          </a:p>
        </p:txBody>
      </p:sp>
      <p:pic>
        <p:nvPicPr>
          <p:cNvPr id="6" name="Picture 5">
            <a:extLst>
              <a:ext uri="{FF2B5EF4-FFF2-40B4-BE49-F238E27FC236}">
                <a16:creationId xmlns:a16="http://schemas.microsoft.com/office/drawing/2014/main" id="{C8E57139-7167-720A-288A-A94C9E415069}"/>
              </a:ext>
            </a:extLst>
          </p:cNvPr>
          <p:cNvPicPr>
            <a:picLocks/>
          </p:cNvPicPr>
          <p:nvPr/>
        </p:nvPicPr>
        <p:blipFill>
          <a:blip r:embed="rId2"/>
          <a:stretch>
            <a:fillRect/>
          </a:stretch>
        </p:blipFill>
        <p:spPr>
          <a:xfrm>
            <a:off x="5486400" y="2286000"/>
            <a:ext cx="3200400" cy="3200400"/>
          </a:xfrm>
          <a:prstGeom prst="rect">
            <a:avLst/>
          </a:prstGeom>
        </p:spPr>
      </p:pic>
    </p:spTree>
    <p:extLst>
      <p:ext uri="{BB962C8B-B14F-4D97-AF65-F5344CB8AC3E}">
        <p14:creationId xmlns:p14="http://schemas.microsoft.com/office/powerpoint/2010/main" val="3851698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EC5BBB-E552-F06B-86D1-C82C5F46FFA2}"/>
              </a:ext>
            </a:extLst>
          </p:cNvPr>
          <p:cNvSpPr txBox="1"/>
          <p:nvPr/>
        </p:nvSpPr>
        <p:spPr>
          <a:xfrm>
            <a:off x="457200" y="182880"/>
            <a:ext cx="5029200" cy="1077218"/>
          </a:xfrm>
          <a:prstGeom prst="rect">
            <a:avLst/>
          </a:prstGeom>
          <a:noFill/>
        </p:spPr>
        <p:txBody>
          <a:bodyPr vert="horz" rtlCol="0">
            <a:spAutoFit/>
          </a:bodyPr>
          <a:lstStyle/>
          <a:p>
            <a:r>
              <a:rPr lang="en-IN" sz="3200" b="1">
                <a:solidFill>
                  <a:srgbClr val="000000"/>
                </a:solidFill>
                <a:latin typeface="Calibri" panose="020F0502020204030204" pitchFamily="34" charset="0"/>
              </a:rPr>
              <a:t>Google's 2022 Financial Performance</a:t>
            </a:r>
          </a:p>
        </p:txBody>
      </p:sp>
      <p:sp>
        <p:nvSpPr>
          <p:cNvPr id="3" name="TextBox 2">
            <a:extLst>
              <a:ext uri="{FF2B5EF4-FFF2-40B4-BE49-F238E27FC236}">
                <a16:creationId xmlns:a16="http://schemas.microsoft.com/office/drawing/2014/main" id="{9E0C5F3A-17B3-78D1-10A8-EA8F35BFEBB4}"/>
              </a:ext>
            </a:extLst>
          </p:cNvPr>
          <p:cNvSpPr txBox="1"/>
          <p:nvPr/>
        </p:nvSpPr>
        <p:spPr>
          <a:xfrm>
            <a:off x="457200" y="1645920"/>
            <a:ext cx="5029200" cy="4247317"/>
          </a:xfrm>
          <a:prstGeom prst="rect">
            <a:avLst/>
          </a:prstGeom>
          <a:noFill/>
        </p:spPr>
        <p:txBody>
          <a:bodyPr vert="horz" rtlCol="0">
            <a:spAutoFit/>
          </a:bodyPr>
          <a:lstStyle/>
          <a:p>
            <a:pPr marL="342900" indent="-342900">
              <a:buFont typeface="+mj-lt"/>
              <a:buAutoNum type="arabicPeriod"/>
            </a:pPr>
            <a:r>
              <a:rPr lang="en-US">
                <a:solidFill>
                  <a:srgbClr val="595959"/>
                </a:solidFill>
                <a:latin typeface="Calibri" panose="020F0502020204030204" pitchFamily="34" charset="0"/>
              </a:rPr>
              <a:t>Google's parent company, Alphabet Inc., reported total revenues of $282.84 billion in 2022.</a:t>
            </a:r>
          </a:p>
          <a:p>
            <a:pPr marL="342900" indent="-342900">
              <a:buFont typeface="+mj-lt"/>
              <a:buAutoNum type="arabicPeriod"/>
            </a:pPr>
            <a:r>
              <a:rPr lang="en-US">
                <a:solidFill>
                  <a:srgbClr val="595959"/>
                </a:solidFill>
                <a:latin typeface="Calibri" panose="020F0502020204030204" pitchFamily="34" charset="0"/>
              </a:rPr>
              <a:t>Net income for 2022 was $59.97 billion, a decrease compared to the previous year.</a:t>
            </a:r>
          </a:p>
          <a:p>
            <a:pPr marL="342900" indent="-342900">
              <a:buFont typeface="+mj-lt"/>
              <a:buAutoNum type="arabicPeriod"/>
            </a:pPr>
            <a:r>
              <a:rPr lang="en-US">
                <a:solidFill>
                  <a:srgbClr val="595959"/>
                </a:solidFill>
                <a:latin typeface="Calibri" panose="020F0502020204030204" pitchFamily="34" charset="0"/>
              </a:rPr>
              <a:t>Google Services revenue, which includes Search, YouTube, and Google Cloud, constituted approximately 80% of Alphabet's total revenue in 2022.</a:t>
            </a:r>
          </a:p>
          <a:p>
            <a:pPr marL="342900" indent="-342900">
              <a:buFont typeface="+mj-lt"/>
              <a:buAutoNum type="arabicPeriod"/>
            </a:pPr>
            <a:r>
              <a:rPr lang="en-US">
                <a:solidFill>
                  <a:srgbClr val="595959"/>
                </a:solidFill>
                <a:latin typeface="Calibri" panose="020F0502020204030204" pitchFamily="34" charset="0"/>
              </a:rPr>
              <a:t>Advertising revenue remained the primary driver of Alphabet's revenue, accounting for over 80% of Google Services revenue in 2022.</a:t>
            </a:r>
          </a:p>
          <a:p>
            <a:pPr marL="342900" indent="-342900">
              <a:buFont typeface="+mj-lt"/>
              <a:buAutoNum type="arabicPeriod"/>
            </a:pPr>
            <a:r>
              <a:rPr lang="en-US">
                <a:solidFill>
                  <a:srgbClr val="595959"/>
                </a:solidFill>
                <a:latin typeface="Calibri" panose="020F0502020204030204" pitchFamily="34" charset="0"/>
              </a:rPr>
              <a:t>Google Cloud's revenue showed significant year-over-year growth, exceeding $26 billion in 2022.</a:t>
            </a:r>
          </a:p>
          <a:p>
            <a:endParaRPr lang="en-IN"/>
          </a:p>
        </p:txBody>
      </p:sp>
      <p:sp>
        <p:nvSpPr>
          <p:cNvPr id="4" name="TextBox 3">
            <a:extLst>
              <a:ext uri="{FF2B5EF4-FFF2-40B4-BE49-F238E27FC236}">
                <a16:creationId xmlns:a16="http://schemas.microsoft.com/office/drawing/2014/main" id="{5E12474B-E4E6-E349-15B7-412DEEC1A04B}"/>
              </a:ext>
            </a:extLst>
          </p:cNvPr>
          <p:cNvSpPr txBox="1"/>
          <p:nvPr/>
        </p:nvSpPr>
        <p:spPr>
          <a:xfrm>
            <a:off x="182880" y="6583680"/>
            <a:ext cx="1828800" cy="246221"/>
          </a:xfrm>
          <a:prstGeom prst="rect">
            <a:avLst/>
          </a:prstGeom>
          <a:noFill/>
        </p:spPr>
        <p:txBody>
          <a:bodyPr vert="horz" rtlCol="0">
            <a:spAutoFit/>
          </a:bodyPr>
          <a:lstStyle/>
          <a:p>
            <a:r>
              <a:rPr lang="en-US" sz="1000">
                <a:solidFill>
                  <a:srgbClr val="A0A0A0"/>
                </a:solidFill>
              </a:rPr>
              <a:t>Updated live by Savi.ai</a:t>
            </a:r>
            <a:endParaRPr lang="en-IN" sz="1000">
              <a:solidFill>
                <a:srgbClr val="A0A0A0"/>
              </a:solidFill>
            </a:endParaRPr>
          </a:p>
        </p:txBody>
      </p:sp>
      <p:pic>
        <p:nvPicPr>
          <p:cNvPr id="6" name="Picture 5">
            <a:extLst>
              <a:ext uri="{FF2B5EF4-FFF2-40B4-BE49-F238E27FC236}">
                <a16:creationId xmlns:a16="http://schemas.microsoft.com/office/drawing/2014/main" id="{B733BAA0-895A-BF8F-FC91-EF7AE083C592}"/>
              </a:ext>
            </a:extLst>
          </p:cNvPr>
          <p:cNvPicPr>
            <a:picLocks/>
          </p:cNvPicPr>
          <p:nvPr/>
        </p:nvPicPr>
        <p:blipFill>
          <a:blip r:embed="rId2"/>
          <a:stretch>
            <a:fillRect/>
          </a:stretch>
        </p:blipFill>
        <p:spPr>
          <a:xfrm>
            <a:off x="5486400" y="2286000"/>
            <a:ext cx="3200400" cy="3200400"/>
          </a:xfrm>
          <a:prstGeom prst="rect">
            <a:avLst/>
          </a:prstGeom>
        </p:spPr>
      </p:pic>
    </p:spTree>
    <p:extLst>
      <p:ext uri="{BB962C8B-B14F-4D97-AF65-F5344CB8AC3E}">
        <p14:creationId xmlns:p14="http://schemas.microsoft.com/office/powerpoint/2010/main" val="41644884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19D2C6-23AF-5E4A-0FCF-6A1B49B32289}"/>
              </a:ext>
            </a:extLst>
          </p:cNvPr>
          <p:cNvSpPr txBox="1"/>
          <p:nvPr/>
        </p:nvSpPr>
        <p:spPr>
          <a:xfrm>
            <a:off x="457200" y="182880"/>
            <a:ext cx="8229600" cy="1077218"/>
          </a:xfrm>
          <a:prstGeom prst="rect">
            <a:avLst/>
          </a:prstGeom>
          <a:noFill/>
        </p:spPr>
        <p:txBody>
          <a:bodyPr vert="horz" rtlCol="0">
            <a:spAutoFit/>
          </a:bodyPr>
          <a:lstStyle/>
          <a:p>
            <a:pPr algn="ctr"/>
            <a:r>
              <a:rPr lang="en-US" sz="3200" b="1">
                <a:solidFill>
                  <a:srgbClr val="000000"/>
                </a:solidFill>
                <a:latin typeface="Calibri" panose="020F0502020204030204" pitchFamily="34" charset="0"/>
              </a:rPr>
              <a:t>The Harshad Mehta Scam (1992): Key Financial Impacts</a:t>
            </a:r>
            <a:endParaRPr lang="en-IN" sz="3200" b="1">
              <a:solidFill>
                <a:srgbClr val="000000"/>
              </a:solidFill>
              <a:latin typeface="Calibri" panose="020F0502020204030204" pitchFamily="34" charset="0"/>
            </a:endParaRPr>
          </a:p>
        </p:txBody>
      </p:sp>
      <p:sp>
        <p:nvSpPr>
          <p:cNvPr id="3" name="TextBox 2">
            <a:extLst>
              <a:ext uri="{FF2B5EF4-FFF2-40B4-BE49-F238E27FC236}">
                <a16:creationId xmlns:a16="http://schemas.microsoft.com/office/drawing/2014/main" id="{3E2130DB-66C1-1930-37B2-5DD4C2CEECA2}"/>
              </a:ext>
            </a:extLst>
          </p:cNvPr>
          <p:cNvSpPr txBox="1"/>
          <p:nvPr/>
        </p:nvSpPr>
        <p:spPr>
          <a:xfrm>
            <a:off x="457200" y="1645920"/>
            <a:ext cx="8229600" cy="4524315"/>
          </a:xfrm>
          <a:prstGeom prst="rect">
            <a:avLst/>
          </a:prstGeom>
          <a:noFill/>
        </p:spPr>
        <p:txBody>
          <a:bodyPr vert="horz" rtlCol="0">
            <a:spAutoFit/>
          </a:bodyPr>
          <a:lstStyle/>
          <a:p>
            <a:pPr marL="342900" indent="-342900">
              <a:buFont typeface="+mj-lt"/>
              <a:buAutoNum type="arabicPeriod"/>
            </a:pPr>
            <a:r>
              <a:rPr lang="en-US">
                <a:solidFill>
                  <a:srgbClr val="595959"/>
                </a:solidFill>
                <a:latin typeface="Calibri" panose="020F0502020204030204" pitchFamily="34" charset="0"/>
              </a:rPr>
              <a:t>The scam involved the illegal manipulation of the Bombay Stock Exchange (BSE) by Harshad Mehta and his associates, resulting in losses estimated at over ₹4,000 crore (approximately $500 million USD at the time).</a:t>
            </a:r>
          </a:p>
          <a:p>
            <a:pPr marL="342900" indent="-342900">
              <a:buFont typeface="+mj-lt"/>
              <a:buAutoNum type="arabicPeriod"/>
            </a:pPr>
            <a:r>
              <a:rPr lang="en-US">
                <a:solidFill>
                  <a:srgbClr val="595959"/>
                </a:solidFill>
                <a:latin typeface="Calibri" panose="020F0502020204030204" pitchFamily="34" charset="0"/>
              </a:rPr>
              <a:t>Mehta's actions caused a significant crash in the Indian stock market, with the BSE Sensex falling by approximately 12% within a short period following the scandal's exposure.</a:t>
            </a:r>
          </a:p>
          <a:p>
            <a:pPr marL="342900" indent="-342900">
              <a:buFont typeface="+mj-lt"/>
              <a:buAutoNum type="arabicPeriod"/>
            </a:pPr>
            <a:r>
              <a:rPr lang="en-US">
                <a:solidFill>
                  <a:srgbClr val="595959"/>
                </a:solidFill>
                <a:latin typeface="Calibri" panose="020F0502020204030204" pitchFamily="34" charset="0"/>
              </a:rPr>
              <a:t>Investigations revealed that banks were involved, having granted Mehta unauthorized loans exceeding ₹1,000 crore (approximately $125 million USD at the time).</a:t>
            </a:r>
          </a:p>
          <a:p>
            <a:pPr marL="342900" indent="-342900">
              <a:buFont typeface="+mj-lt"/>
              <a:buAutoNum type="arabicPeriod"/>
            </a:pPr>
            <a:r>
              <a:rPr lang="en-US">
                <a:solidFill>
                  <a:srgbClr val="595959"/>
                </a:solidFill>
                <a:latin typeface="Calibri" panose="020F0502020204030204" pitchFamily="34" charset="0"/>
              </a:rPr>
              <a:t>The scam led to significant regulatory changes in the Indian financial system, including stronger oversight and auditing requirements for financial institutions.</a:t>
            </a:r>
          </a:p>
          <a:p>
            <a:pPr marL="342900" indent="-342900">
              <a:buFont typeface="+mj-lt"/>
              <a:buAutoNum type="arabicPeriod"/>
            </a:pPr>
            <a:r>
              <a:rPr lang="en-US">
                <a:solidFill>
                  <a:srgbClr val="595959"/>
                </a:solidFill>
                <a:latin typeface="Calibri" panose="020F0502020204030204" pitchFamily="34" charset="0"/>
              </a:rPr>
              <a:t>The total amount of fraudulent transactions linked to the scandal is estimated to be significantly higher than initially reported, with some estimates exceeding ₹10,000 crore (over $1.2 billion USD at the time), depending on the inclusion of related activities.</a:t>
            </a:r>
          </a:p>
          <a:p>
            <a:endParaRPr lang="en-IN"/>
          </a:p>
        </p:txBody>
      </p:sp>
      <p:sp>
        <p:nvSpPr>
          <p:cNvPr id="4" name="TextBox 3">
            <a:extLst>
              <a:ext uri="{FF2B5EF4-FFF2-40B4-BE49-F238E27FC236}">
                <a16:creationId xmlns:a16="http://schemas.microsoft.com/office/drawing/2014/main" id="{24495C5E-8005-F076-EF07-0718635C3D94}"/>
              </a:ext>
            </a:extLst>
          </p:cNvPr>
          <p:cNvSpPr txBox="1"/>
          <p:nvPr/>
        </p:nvSpPr>
        <p:spPr>
          <a:xfrm>
            <a:off x="182880" y="6583680"/>
            <a:ext cx="1828800" cy="246221"/>
          </a:xfrm>
          <a:prstGeom prst="rect">
            <a:avLst/>
          </a:prstGeom>
          <a:noFill/>
        </p:spPr>
        <p:txBody>
          <a:bodyPr vert="horz" rtlCol="0">
            <a:spAutoFit/>
          </a:bodyPr>
          <a:lstStyle/>
          <a:p>
            <a:r>
              <a:rPr lang="en-US" sz="1000">
                <a:solidFill>
                  <a:srgbClr val="A0A0A0"/>
                </a:solidFill>
              </a:rPr>
              <a:t>Updated live by Savi.ai</a:t>
            </a:r>
            <a:endParaRPr lang="en-IN" sz="1000">
              <a:solidFill>
                <a:srgbClr val="A0A0A0"/>
              </a:solidFill>
            </a:endParaRPr>
          </a:p>
        </p:txBody>
      </p:sp>
    </p:spTree>
    <p:extLst>
      <p:ext uri="{BB962C8B-B14F-4D97-AF65-F5344CB8AC3E}">
        <p14:creationId xmlns:p14="http://schemas.microsoft.com/office/powerpoint/2010/main" val="3930448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What are Transformers?</a:t>
            </a:r>
          </a:p>
        </p:txBody>
      </p:sp>
      <p:sp>
        <p:nvSpPr>
          <p:cNvPr id="3" name="Content Placeholder 2"/>
          <p:cNvSpPr>
            <a:spLocks noGrp="1"/>
          </p:cNvSpPr>
          <p:nvPr>
            <p:ph idx="1"/>
          </p:nvPr>
        </p:nvSpPr>
        <p:spPr/>
        <p:txBody>
          <a:bodyPr/>
          <a:lstStyle/>
          <a:p>
            <a:r>
              <a:t>- Architecture introduced in 2017 (Vaswani et al.)</a:t>
            </a:r>
          </a:p>
          <a:p>
            <a:r>
              <a:t>- Uses self-attention to process sequences</a:t>
            </a:r>
          </a:p>
          <a:p>
            <a:r>
              <a:t>- Replaces RNNs for NLP tasks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38F3E3-AD55-618F-7B60-BA4C8A3B237B}"/>
              </a:ext>
            </a:extLst>
          </p:cNvPr>
          <p:cNvSpPr txBox="1"/>
          <p:nvPr/>
        </p:nvSpPr>
        <p:spPr>
          <a:xfrm>
            <a:off x="457200" y="182880"/>
            <a:ext cx="5029200" cy="1077218"/>
          </a:xfrm>
          <a:prstGeom prst="rect">
            <a:avLst/>
          </a:prstGeom>
          <a:noFill/>
        </p:spPr>
        <p:txBody>
          <a:bodyPr vert="horz" rtlCol="0">
            <a:spAutoFit/>
          </a:bodyPr>
          <a:lstStyle/>
          <a:p>
            <a:r>
              <a:rPr lang="en-US" sz="3200" b="1">
                <a:solidFill>
                  <a:srgbClr val="000000"/>
                </a:solidFill>
                <a:latin typeface="Calibri" panose="020F0502020204030204" pitchFamily="34" charset="0"/>
              </a:rPr>
              <a:t>Virat Kohli's Wealth and Endorsement Earnings</a:t>
            </a:r>
            <a:endParaRPr lang="en-IN" sz="3200" b="1">
              <a:solidFill>
                <a:srgbClr val="000000"/>
              </a:solidFill>
              <a:latin typeface="Calibri" panose="020F0502020204030204" pitchFamily="34" charset="0"/>
            </a:endParaRPr>
          </a:p>
        </p:txBody>
      </p:sp>
      <p:sp>
        <p:nvSpPr>
          <p:cNvPr id="3" name="TextBox 2">
            <a:extLst>
              <a:ext uri="{FF2B5EF4-FFF2-40B4-BE49-F238E27FC236}">
                <a16:creationId xmlns:a16="http://schemas.microsoft.com/office/drawing/2014/main" id="{CC40AA99-4927-46FE-3F9D-268950E3AE18}"/>
              </a:ext>
            </a:extLst>
          </p:cNvPr>
          <p:cNvSpPr txBox="1"/>
          <p:nvPr/>
        </p:nvSpPr>
        <p:spPr>
          <a:xfrm>
            <a:off x="457200" y="1645920"/>
            <a:ext cx="5029200" cy="6463308"/>
          </a:xfrm>
          <a:prstGeom prst="rect">
            <a:avLst/>
          </a:prstGeom>
          <a:noFill/>
        </p:spPr>
        <p:txBody>
          <a:bodyPr vert="horz" rtlCol="0">
            <a:spAutoFit/>
          </a:bodyPr>
          <a:lstStyle/>
          <a:p>
            <a:pPr marL="342900" indent="-342900">
              <a:buFont typeface="+mj-lt"/>
              <a:buAutoNum type="arabicPeriod"/>
            </a:pPr>
            <a:r>
              <a:rPr lang="en-US">
                <a:solidFill>
                  <a:srgbClr val="595959"/>
                </a:solidFill>
                <a:latin typeface="Calibri" panose="020F0502020204030204" pitchFamily="34" charset="0"/>
              </a:rPr>
              <a:t>Estimated Net Worth:  $120 million (as of October 2023) - This figure is a combination of his cricket earnings, brand endorsements, and business ventures.</a:t>
            </a:r>
          </a:p>
          <a:p>
            <a:pPr marL="342900" indent="-342900">
              <a:buFont typeface="+mj-lt"/>
              <a:buAutoNum type="arabicPeriod"/>
            </a:pPr>
            <a:r>
              <a:rPr lang="en-US">
                <a:solidFill>
                  <a:srgbClr val="595959"/>
                </a:solidFill>
                <a:latin typeface="Calibri" panose="020F0502020204030204" pitchFamily="34" charset="0"/>
              </a:rPr>
              <a:t>Annual Earnings from Cricket (Approximate): $20 million -  This includes his BCCI contract, IPL salary (Royal Challengers Bangalore), and match fees.</a:t>
            </a:r>
          </a:p>
          <a:p>
            <a:pPr marL="342900" indent="-342900">
              <a:buFont typeface="+mj-lt"/>
              <a:buAutoNum type="arabicPeriod"/>
            </a:pPr>
            <a:r>
              <a:rPr lang="en-US">
                <a:solidFill>
                  <a:srgbClr val="595959"/>
                </a:solidFill>
                <a:latin typeface="Calibri" panose="020F0502020204030204" pitchFamily="34" charset="0"/>
              </a:rPr>
              <a:t>Endorsement Income (Approximate): $60 - $80 million annually – Kohli commands high endorsement fees from numerous international brands, including Puma, MRF, and many more.</a:t>
            </a:r>
          </a:p>
          <a:p>
            <a:pPr marL="342900" indent="-342900">
              <a:buFont typeface="+mj-lt"/>
              <a:buAutoNum type="arabicPeriod"/>
            </a:pPr>
            <a:r>
              <a:rPr lang="en-US">
                <a:solidFill>
                  <a:srgbClr val="595959"/>
                </a:solidFill>
                <a:latin typeface="Calibri" panose="020F0502020204030204" pitchFamily="34" charset="0"/>
              </a:rPr>
              <a:t>Top Endorsement Deals:  His partnerships with global brands contribute significantly to his overall wealth.  Specific contract values are usually confidential but are estimated to be in the millions per contract annually.</a:t>
            </a:r>
          </a:p>
          <a:p>
            <a:pPr marL="342900" indent="-342900">
              <a:buFont typeface="+mj-lt"/>
              <a:buAutoNum type="arabicPeriod"/>
            </a:pPr>
            <a:r>
              <a:rPr lang="en-US">
                <a:solidFill>
                  <a:srgbClr val="595959"/>
                </a:solidFill>
                <a:latin typeface="Calibri" panose="020F0502020204030204" pitchFamily="34" charset="0"/>
              </a:rPr>
              <a:t>Business Ventures: Kohli has also invested in various ventures, including restaurants and clothing lines, which add to his financial portfolio. Exact revenue figures for these ventures are not publicly available.</a:t>
            </a:r>
          </a:p>
          <a:p>
            <a:endParaRPr lang="en-IN"/>
          </a:p>
        </p:txBody>
      </p:sp>
      <p:sp>
        <p:nvSpPr>
          <p:cNvPr id="4" name="TextBox 3">
            <a:extLst>
              <a:ext uri="{FF2B5EF4-FFF2-40B4-BE49-F238E27FC236}">
                <a16:creationId xmlns:a16="http://schemas.microsoft.com/office/drawing/2014/main" id="{06EEE783-D51D-1D8A-C4BB-73DC6C933620}"/>
              </a:ext>
            </a:extLst>
          </p:cNvPr>
          <p:cNvSpPr txBox="1"/>
          <p:nvPr/>
        </p:nvSpPr>
        <p:spPr>
          <a:xfrm>
            <a:off x="182880" y="6583680"/>
            <a:ext cx="1828800" cy="246221"/>
          </a:xfrm>
          <a:prstGeom prst="rect">
            <a:avLst/>
          </a:prstGeom>
          <a:noFill/>
        </p:spPr>
        <p:txBody>
          <a:bodyPr vert="horz" rtlCol="0">
            <a:spAutoFit/>
          </a:bodyPr>
          <a:lstStyle/>
          <a:p>
            <a:r>
              <a:rPr lang="en-US" sz="1000">
                <a:solidFill>
                  <a:srgbClr val="A0A0A0"/>
                </a:solidFill>
              </a:rPr>
              <a:t>Updated live by Savi.ai</a:t>
            </a:r>
            <a:endParaRPr lang="en-IN" sz="1000">
              <a:solidFill>
                <a:srgbClr val="A0A0A0"/>
              </a:solidFill>
            </a:endParaRPr>
          </a:p>
        </p:txBody>
      </p:sp>
      <p:pic>
        <p:nvPicPr>
          <p:cNvPr id="6" name="Picture 5">
            <a:extLst>
              <a:ext uri="{FF2B5EF4-FFF2-40B4-BE49-F238E27FC236}">
                <a16:creationId xmlns:a16="http://schemas.microsoft.com/office/drawing/2014/main" id="{F72D02CB-5C3F-9A5B-1A78-2859D6CA557B}"/>
              </a:ext>
            </a:extLst>
          </p:cNvPr>
          <p:cNvPicPr>
            <a:picLocks/>
          </p:cNvPicPr>
          <p:nvPr/>
        </p:nvPicPr>
        <p:blipFill>
          <a:blip r:embed="rId2"/>
          <a:stretch>
            <a:fillRect/>
          </a:stretch>
        </p:blipFill>
        <p:spPr>
          <a:xfrm>
            <a:off x="5486400" y="2286000"/>
            <a:ext cx="3200400" cy="3200400"/>
          </a:xfrm>
          <a:prstGeom prst="rect">
            <a:avLst/>
          </a:prstGeom>
        </p:spPr>
      </p:pic>
    </p:spTree>
    <p:extLst>
      <p:ext uri="{BB962C8B-B14F-4D97-AF65-F5344CB8AC3E}">
        <p14:creationId xmlns:p14="http://schemas.microsoft.com/office/powerpoint/2010/main" val="21756487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2E85E4-ADFA-40B9-7668-6201DBD66181}"/>
              </a:ext>
            </a:extLst>
          </p:cNvPr>
          <p:cNvSpPr txBox="1"/>
          <p:nvPr/>
        </p:nvSpPr>
        <p:spPr>
          <a:xfrm>
            <a:off x="457200" y="182880"/>
            <a:ext cx="5029200" cy="1077218"/>
          </a:xfrm>
          <a:prstGeom prst="rect">
            <a:avLst/>
          </a:prstGeom>
          <a:noFill/>
        </p:spPr>
        <p:txBody>
          <a:bodyPr vert="horz" rtlCol="0">
            <a:spAutoFit/>
          </a:bodyPr>
          <a:lstStyle/>
          <a:p>
            <a:r>
              <a:rPr lang="en-US" sz="3200" b="1">
                <a:solidFill>
                  <a:srgbClr val="000000"/>
                </a:solidFill>
                <a:latin typeface="Calibri" panose="020F0502020204030204" pitchFamily="34" charset="0"/>
              </a:rPr>
              <a:t>Kohli's Brand Power: Ad Revenue</a:t>
            </a:r>
            <a:endParaRPr lang="en-IN" sz="3200" b="1">
              <a:solidFill>
                <a:srgbClr val="000000"/>
              </a:solidFill>
              <a:latin typeface="Calibri" panose="020F0502020204030204" pitchFamily="34" charset="0"/>
            </a:endParaRPr>
          </a:p>
        </p:txBody>
      </p:sp>
      <p:sp>
        <p:nvSpPr>
          <p:cNvPr id="3" name="TextBox 2">
            <a:extLst>
              <a:ext uri="{FF2B5EF4-FFF2-40B4-BE49-F238E27FC236}">
                <a16:creationId xmlns:a16="http://schemas.microsoft.com/office/drawing/2014/main" id="{BCB56C0D-5FE4-A69A-728A-6EC7B6FDA5EF}"/>
              </a:ext>
            </a:extLst>
          </p:cNvPr>
          <p:cNvSpPr txBox="1"/>
          <p:nvPr/>
        </p:nvSpPr>
        <p:spPr>
          <a:xfrm>
            <a:off x="457200" y="1645920"/>
            <a:ext cx="5029200" cy="2585323"/>
          </a:xfrm>
          <a:prstGeom prst="rect">
            <a:avLst/>
          </a:prstGeom>
          <a:noFill/>
        </p:spPr>
        <p:txBody>
          <a:bodyPr vert="horz" rtlCol="0">
            <a:spAutoFit/>
          </a:bodyPr>
          <a:lstStyle/>
          <a:p>
            <a:pPr marL="342900" indent="-342900">
              <a:buFont typeface="+mj-lt"/>
              <a:buAutoNum type="arabicPeriod"/>
            </a:pPr>
            <a:r>
              <a:rPr lang="en-US">
                <a:solidFill>
                  <a:srgbClr val="595959"/>
                </a:solidFill>
                <a:latin typeface="Calibri" panose="020F0502020204030204" pitchFamily="34" charset="0"/>
              </a:rPr>
              <a:t>Massive global appeal generates high ad demand.</a:t>
            </a:r>
          </a:p>
          <a:p>
            <a:pPr marL="342900" indent="-342900">
              <a:buFont typeface="+mj-lt"/>
              <a:buAutoNum type="arabicPeriod"/>
            </a:pPr>
            <a:r>
              <a:rPr lang="en-IN">
                <a:solidFill>
                  <a:srgbClr val="595959"/>
                </a:solidFill>
                <a:latin typeface="Calibri" panose="020F0502020204030204" pitchFamily="34" charset="0"/>
              </a:rPr>
              <a:t>Endorsements span diverse sectors (sportswear, automobiles, etc.).</a:t>
            </a:r>
          </a:p>
          <a:p>
            <a:pPr marL="342900" indent="-342900">
              <a:buFont typeface="+mj-lt"/>
              <a:buAutoNum type="arabicPeriod"/>
            </a:pPr>
            <a:r>
              <a:rPr lang="en-US">
                <a:solidFill>
                  <a:srgbClr val="595959"/>
                </a:solidFill>
                <a:latin typeface="Calibri" panose="020F0502020204030204" pitchFamily="34" charset="0"/>
              </a:rPr>
              <a:t>Commanding fees reflect his influence and reach.</a:t>
            </a:r>
          </a:p>
          <a:p>
            <a:pPr marL="342900" indent="-342900">
              <a:buFont typeface="+mj-lt"/>
              <a:buAutoNum type="arabicPeriod"/>
            </a:pPr>
            <a:r>
              <a:rPr lang="en-US">
                <a:solidFill>
                  <a:srgbClr val="595959"/>
                </a:solidFill>
                <a:latin typeface="Calibri" panose="020F0502020204030204" pitchFamily="34" charset="0"/>
              </a:rPr>
              <a:t>Strategic partnerships maximize revenue streams.</a:t>
            </a:r>
          </a:p>
          <a:p>
            <a:endParaRPr lang="en-IN"/>
          </a:p>
        </p:txBody>
      </p:sp>
      <p:pic>
        <p:nvPicPr>
          <p:cNvPr id="5" name="Picture 4">
            <a:extLst>
              <a:ext uri="{FF2B5EF4-FFF2-40B4-BE49-F238E27FC236}">
                <a16:creationId xmlns:a16="http://schemas.microsoft.com/office/drawing/2014/main" id="{E9760342-00F5-F271-5763-D6E2699B6976}"/>
              </a:ext>
            </a:extLst>
          </p:cNvPr>
          <p:cNvPicPr>
            <a:picLocks/>
          </p:cNvPicPr>
          <p:nvPr/>
        </p:nvPicPr>
        <p:blipFill>
          <a:blip r:embed="rId2"/>
          <a:stretch>
            <a:fillRect/>
          </a:stretch>
        </p:blipFill>
        <p:spPr>
          <a:xfrm>
            <a:off x="5486400" y="2286000"/>
            <a:ext cx="3200400" cy="3200400"/>
          </a:xfrm>
          <a:prstGeom prst="rect">
            <a:avLst/>
          </a:prstGeom>
        </p:spPr>
      </p:pic>
    </p:spTree>
    <p:extLst>
      <p:ext uri="{BB962C8B-B14F-4D97-AF65-F5344CB8AC3E}">
        <p14:creationId xmlns:p14="http://schemas.microsoft.com/office/powerpoint/2010/main" val="8575673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4837005-3FCD-A0BC-1546-D489554469A3}"/>
              </a:ext>
            </a:extLst>
          </p:cNvPr>
          <p:cNvSpPr txBox="1"/>
          <p:nvPr/>
        </p:nvSpPr>
        <p:spPr>
          <a:xfrm>
            <a:off x="457200" y="182880"/>
            <a:ext cx="5029200" cy="1077218"/>
          </a:xfrm>
          <a:prstGeom prst="rect">
            <a:avLst/>
          </a:prstGeom>
          <a:noFill/>
        </p:spPr>
        <p:txBody>
          <a:bodyPr vert="horz" rtlCol="0">
            <a:spAutoFit/>
          </a:bodyPr>
          <a:lstStyle/>
          <a:p>
            <a:r>
              <a:rPr lang="en-US" sz="3200" b="1">
                <a:solidFill>
                  <a:srgbClr val="000000"/>
                </a:solidFill>
                <a:latin typeface="Calibri" panose="020F0502020204030204" pitchFamily="34" charset="0"/>
              </a:rPr>
              <a:t>The Crown's Holdings: A Multi-Billion Dollar Empire</a:t>
            </a:r>
            <a:endParaRPr lang="en-IN" sz="3200" b="1">
              <a:solidFill>
                <a:srgbClr val="000000"/>
              </a:solidFill>
              <a:latin typeface="Calibri" panose="020F0502020204030204" pitchFamily="34" charset="0"/>
            </a:endParaRPr>
          </a:p>
        </p:txBody>
      </p:sp>
      <p:sp>
        <p:nvSpPr>
          <p:cNvPr id="8" name="TextBox 7">
            <a:extLst>
              <a:ext uri="{FF2B5EF4-FFF2-40B4-BE49-F238E27FC236}">
                <a16:creationId xmlns:a16="http://schemas.microsoft.com/office/drawing/2014/main" id="{8A203882-222F-472D-DBD8-2742C4FF4A98}"/>
              </a:ext>
            </a:extLst>
          </p:cNvPr>
          <p:cNvSpPr txBox="1"/>
          <p:nvPr/>
        </p:nvSpPr>
        <p:spPr>
          <a:xfrm>
            <a:off x="457200" y="1645920"/>
            <a:ext cx="5029200" cy="2031325"/>
          </a:xfrm>
          <a:prstGeom prst="rect">
            <a:avLst/>
          </a:prstGeom>
          <a:noFill/>
        </p:spPr>
        <p:txBody>
          <a:bodyPr vert="horz" rtlCol="0">
            <a:spAutoFit/>
          </a:bodyPr>
          <a:lstStyle/>
          <a:p>
            <a:r>
              <a:rPr lang="en-US">
                <a:solidFill>
                  <a:srgbClr val="595959"/>
                </a:solidFill>
                <a:latin typeface="Calibri" panose="020F0502020204030204" pitchFamily="34" charset="0"/>
              </a:rPr>
              <a:t>Vast landholdings and property portfolios contribute significantly to the Royal Family's wealth.</a:t>
            </a:r>
          </a:p>
          <a:p>
            <a:r>
              <a:rPr lang="en-US">
                <a:solidFill>
                  <a:srgbClr val="595959"/>
                </a:solidFill>
                <a:latin typeface="Calibri" panose="020F0502020204030204" pitchFamily="34" charset="0"/>
              </a:rPr>
              <a:t>Investments in stocks, bonds, and private companies generate substantial passive income.</a:t>
            </a:r>
          </a:p>
          <a:p>
            <a:r>
              <a:rPr lang="en-US">
                <a:solidFill>
                  <a:srgbClr val="595959"/>
                </a:solidFill>
                <a:latin typeface="Calibri" panose="020F0502020204030204" pitchFamily="34" charset="0"/>
              </a:rPr>
              <a:t>The Duchy of Lancaster and Crown Estate, managed separately, generate millions annually for the Sovereign.</a:t>
            </a:r>
            <a:endParaRPr lang="en-IN">
              <a:solidFill>
                <a:srgbClr val="595959"/>
              </a:solidFill>
              <a:latin typeface="Calibri" panose="020F0502020204030204" pitchFamily="34" charset="0"/>
            </a:endParaRPr>
          </a:p>
        </p:txBody>
      </p:sp>
      <p:sp>
        <p:nvSpPr>
          <p:cNvPr id="9" name="TextBox 8">
            <a:extLst>
              <a:ext uri="{FF2B5EF4-FFF2-40B4-BE49-F238E27FC236}">
                <a16:creationId xmlns:a16="http://schemas.microsoft.com/office/drawing/2014/main" id="{4BF07EB4-A396-E593-A6B7-9C453C0E289C}"/>
              </a:ext>
            </a:extLst>
          </p:cNvPr>
          <p:cNvSpPr txBox="1"/>
          <p:nvPr/>
        </p:nvSpPr>
        <p:spPr>
          <a:xfrm>
            <a:off x="182880" y="6583680"/>
            <a:ext cx="1828800" cy="246221"/>
          </a:xfrm>
          <a:prstGeom prst="rect">
            <a:avLst/>
          </a:prstGeom>
          <a:noFill/>
        </p:spPr>
        <p:txBody>
          <a:bodyPr vert="horz" rtlCol="0">
            <a:spAutoFit/>
          </a:bodyPr>
          <a:lstStyle/>
          <a:p>
            <a:r>
              <a:rPr lang="en-US" sz="1000">
                <a:solidFill>
                  <a:srgbClr val="A0A0A0"/>
                </a:solidFill>
              </a:rPr>
              <a:t>Updated live by Savi.ai</a:t>
            </a:r>
            <a:endParaRPr lang="en-IN" sz="1000">
              <a:solidFill>
                <a:srgbClr val="A0A0A0"/>
              </a:solidFill>
            </a:endParaRPr>
          </a:p>
        </p:txBody>
      </p:sp>
      <p:pic>
        <p:nvPicPr>
          <p:cNvPr id="11" name="Picture 10">
            <a:extLst>
              <a:ext uri="{FF2B5EF4-FFF2-40B4-BE49-F238E27FC236}">
                <a16:creationId xmlns:a16="http://schemas.microsoft.com/office/drawing/2014/main" id="{4290D40B-B3FC-8FAF-C890-13263D6F7D90}"/>
              </a:ext>
            </a:extLst>
          </p:cNvPr>
          <p:cNvPicPr>
            <a:picLocks/>
          </p:cNvPicPr>
          <p:nvPr/>
        </p:nvPicPr>
        <p:blipFill>
          <a:blip r:embed="rId2"/>
          <a:stretch>
            <a:fillRect/>
          </a:stretch>
        </p:blipFill>
        <p:spPr>
          <a:xfrm>
            <a:off x="5486400" y="2286000"/>
            <a:ext cx="3200400" cy="3200400"/>
          </a:xfrm>
          <a:prstGeom prst="rect">
            <a:avLst/>
          </a:prstGeom>
        </p:spPr>
      </p:pic>
    </p:spTree>
    <p:extLst>
      <p:ext uri="{BB962C8B-B14F-4D97-AF65-F5344CB8AC3E}">
        <p14:creationId xmlns:p14="http://schemas.microsoft.com/office/powerpoint/2010/main" val="31578173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A7CF543-4D23-AA95-4CF4-89EABBB485D9}"/>
              </a:ext>
            </a:extLst>
          </p:cNvPr>
          <p:cNvSpPr txBox="1"/>
          <p:nvPr/>
        </p:nvSpPr>
        <p:spPr>
          <a:xfrm>
            <a:off x="457200" y="182880"/>
            <a:ext cx="8229600" cy="584775"/>
          </a:xfrm>
          <a:prstGeom prst="rect">
            <a:avLst/>
          </a:prstGeom>
          <a:noFill/>
        </p:spPr>
        <p:txBody>
          <a:bodyPr vert="horz" rtlCol="0">
            <a:spAutoFit/>
          </a:bodyPr>
          <a:lstStyle/>
          <a:p>
            <a:r>
              <a:rPr lang="en-US" sz="3200" b="1">
                <a:solidFill>
                  <a:srgbClr val="000000"/>
                </a:solidFill>
                <a:latin typeface="Calibri" panose="020F0502020204030204" pitchFamily="34" charset="0"/>
              </a:rPr>
              <a:t>Unclog Your Bottlenecks: Strategic Action</a:t>
            </a:r>
            <a:endParaRPr lang="en-IN" sz="3200" b="1">
              <a:solidFill>
                <a:srgbClr val="000000"/>
              </a:solidFill>
              <a:latin typeface="Calibri" panose="020F0502020204030204" pitchFamily="34" charset="0"/>
            </a:endParaRPr>
          </a:p>
        </p:txBody>
      </p:sp>
      <p:sp>
        <p:nvSpPr>
          <p:cNvPr id="6" name="TextBox 5">
            <a:extLst>
              <a:ext uri="{FF2B5EF4-FFF2-40B4-BE49-F238E27FC236}">
                <a16:creationId xmlns:a16="http://schemas.microsoft.com/office/drawing/2014/main" id="{8377F9B8-A97F-2B79-3B5A-8BCF6F3E7627}"/>
              </a:ext>
            </a:extLst>
          </p:cNvPr>
          <p:cNvSpPr txBox="1"/>
          <p:nvPr/>
        </p:nvSpPr>
        <p:spPr>
          <a:xfrm>
            <a:off x="457200" y="1645920"/>
            <a:ext cx="8229600" cy="1754326"/>
          </a:xfrm>
          <a:prstGeom prst="rect">
            <a:avLst/>
          </a:prstGeom>
          <a:noFill/>
        </p:spPr>
        <p:txBody>
          <a:bodyPr vert="horz" rtlCol="0">
            <a:spAutoFit/>
          </a:bodyPr>
          <a:lstStyle/>
          <a:p>
            <a:r>
              <a:rPr lang="en-US">
                <a:solidFill>
                  <a:srgbClr val="595959"/>
                </a:solidFill>
                <a:latin typeface="Calibri" panose="020F0502020204030204" pitchFamily="34" charset="0"/>
              </a:rPr>
              <a:t>Identify and Prioritize: Analyze your processes to pinpoint the true bottlenecks hindering progress.</a:t>
            </a:r>
          </a:p>
          <a:p>
            <a:r>
              <a:rPr lang="en-US">
                <a:solidFill>
                  <a:srgbClr val="595959"/>
                </a:solidFill>
                <a:latin typeface="Calibri" panose="020F0502020204030204" pitchFamily="34" charset="0"/>
              </a:rPr>
              <a:t>Optimize &amp; Streamline: Implement targeted solutions to improve efficiency and reduce delays.</a:t>
            </a:r>
          </a:p>
          <a:p>
            <a:r>
              <a:rPr lang="en-US">
                <a:solidFill>
                  <a:srgbClr val="595959"/>
                </a:solidFill>
                <a:latin typeface="Calibri" panose="020F0502020204030204" pitchFamily="34" charset="0"/>
              </a:rPr>
              <a:t>Monitor &amp; Adapt: Continuously track performance, refine strategies, and proactively address emerging bottlenecks.</a:t>
            </a:r>
            <a:endParaRPr lang="en-IN">
              <a:solidFill>
                <a:srgbClr val="595959"/>
              </a:solidFill>
              <a:latin typeface="Calibri" panose="020F0502020204030204" pitchFamily="34" charset="0"/>
            </a:endParaRPr>
          </a:p>
        </p:txBody>
      </p:sp>
      <p:sp>
        <p:nvSpPr>
          <p:cNvPr id="7" name="TextBox 6">
            <a:extLst>
              <a:ext uri="{FF2B5EF4-FFF2-40B4-BE49-F238E27FC236}">
                <a16:creationId xmlns:a16="http://schemas.microsoft.com/office/drawing/2014/main" id="{7ADFCA33-6FA4-004E-8016-D9E4430066FF}"/>
              </a:ext>
            </a:extLst>
          </p:cNvPr>
          <p:cNvSpPr txBox="1"/>
          <p:nvPr/>
        </p:nvSpPr>
        <p:spPr>
          <a:xfrm>
            <a:off x="182880" y="6583680"/>
            <a:ext cx="1828800" cy="246221"/>
          </a:xfrm>
          <a:prstGeom prst="rect">
            <a:avLst/>
          </a:prstGeom>
          <a:noFill/>
        </p:spPr>
        <p:txBody>
          <a:bodyPr vert="horz" rtlCol="0">
            <a:spAutoFit/>
          </a:bodyPr>
          <a:lstStyle/>
          <a:p>
            <a:r>
              <a:rPr lang="en-US" sz="1000">
                <a:solidFill>
                  <a:srgbClr val="A0A0A0"/>
                </a:solidFill>
              </a:rPr>
              <a:t>Updated live by Savi.ai</a:t>
            </a:r>
            <a:endParaRPr lang="en-IN" sz="1000">
              <a:solidFill>
                <a:srgbClr val="A0A0A0"/>
              </a:solidFill>
            </a:endParaRPr>
          </a:p>
        </p:txBody>
      </p:sp>
    </p:spTree>
    <p:extLst>
      <p:ext uri="{BB962C8B-B14F-4D97-AF65-F5344CB8AC3E}">
        <p14:creationId xmlns:p14="http://schemas.microsoft.com/office/powerpoint/2010/main" val="19667109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F79FEC-37C1-C319-5B08-8BB57D361DE5}"/>
              </a:ext>
            </a:extLst>
          </p:cNvPr>
          <p:cNvSpPr txBox="1"/>
          <p:nvPr/>
        </p:nvSpPr>
        <p:spPr>
          <a:xfrm>
            <a:off x="457200" y="182880"/>
            <a:ext cx="8229600" cy="584775"/>
          </a:xfrm>
          <a:prstGeom prst="rect">
            <a:avLst/>
          </a:prstGeom>
          <a:noFill/>
        </p:spPr>
        <p:txBody>
          <a:bodyPr vert="horz" rtlCol="0">
            <a:spAutoFit/>
          </a:bodyPr>
          <a:lstStyle/>
          <a:p>
            <a:r>
              <a:rPr lang="en-US" sz="3200" b="1">
                <a:solidFill>
                  <a:srgbClr val="000000"/>
                </a:solidFill>
                <a:latin typeface="Calibri" panose="020F0502020204030204" pitchFamily="34" charset="0"/>
              </a:rPr>
              <a:t>The Beautiful Game: Beyond the Gridiron</a:t>
            </a:r>
            <a:endParaRPr lang="en-IN" sz="3200" b="1">
              <a:solidFill>
                <a:srgbClr val="000000"/>
              </a:solidFill>
              <a:latin typeface="Calibri" panose="020F0502020204030204" pitchFamily="34" charset="0"/>
            </a:endParaRPr>
          </a:p>
        </p:txBody>
      </p:sp>
      <p:sp>
        <p:nvSpPr>
          <p:cNvPr id="3" name="TextBox 2">
            <a:extLst>
              <a:ext uri="{FF2B5EF4-FFF2-40B4-BE49-F238E27FC236}">
                <a16:creationId xmlns:a16="http://schemas.microsoft.com/office/drawing/2014/main" id="{9E9E8268-21E8-9C4A-77AD-7B815A742C44}"/>
              </a:ext>
            </a:extLst>
          </p:cNvPr>
          <p:cNvSpPr txBox="1"/>
          <p:nvPr/>
        </p:nvSpPr>
        <p:spPr>
          <a:xfrm>
            <a:off x="457200" y="1645920"/>
            <a:ext cx="8229600" cy="923330"/>
          </a:xfrm>
          <a:prstGeom prst="rect">
            <a:avLst/>
          </a:prstGeom>
          <a:noFill/>
        </p:spPr>
        <p:txBody>
          <a:bodyPr vert="horz" rtlCol="0">
            <a:spAutoFit/>
          </a:bodyPr>
          <a:lstStyle/>
          <a:p>
            <a:r>
              <a:rPr lang="en-US">
                <a:solidFill>
                  <a:srgbClr val="595959"/>
                </a:solidFill>
                <a:latin typeface="Calibri" panose="020F0502020204030204" pitchFamily="34" charset="0"/>
              </a:rPr>
              <a:t>Analyze strategic formations impacting offensive and defensive plays.</a:t>
            </a:r>
          </a:p>
          <a:p>
            <a:r>
              <a:rPr lang="en-US">
                <a:solidFill>
                  <a:srgbClr val="595959"/>
                </a:solidFill>
                <a:latin typeface="Calibri" panose="020F0502020204030204" pitchFamily="34" charset="0"/>
              </a:rPr>
              <a:t>Examine the evolution of rules and their effect on gameplay.</a:t>
            </a:r>
          </a:p>
          <a:p>
            <a:r>
              <a:rPr lang="en-US">
                <a:solidFill>
                  <a:srgbClr val="595959"/>
                </a:solidFill>
                <a:latin typeface="Calibri" panose="020F0502020204030204" pitchFamily="34" charset="0"/>
              </a:rPr>
              <a:t>Explore the global cultural phenomenon of football's enduring appeal.</a:t>
            </a:r>
            <a:endParaRPr lang="en-IN">
              <a:solidFill>
                <a:srgbClr val="595959"/>
              </a:solidFill>
              <a:latin typeface="Calibri" panose="020F0502020204030204" pitchFamily="34" charset="0"/>
            </a:endParaRPr>
          </a:p>
        </p:txBody>
      </p:sp>
      <p:sp>
        <p:nvSpPr>
          <p:cNvPr id="4" name="TextBox 3">
            <a:extLst>
              <a:ext uri="{FF2B5EF4-FFF2-40B4-BE49-F238E27FC236}">
                <a16:creationId xmlns:a16="http://schemas.microsoft.com/office/drawing/2014/main" id="{BDB92EC1-51ED-9E71-B883-9B9A2BC4C2D2}"/>
              </a:ext>
            </a:extLst>
          </p:cNvPr>
          <p:cNvSpPr txBox="1"/>
          <p:nvPr/>
        </p:nvSpPr>
        <p:spPr>
          <a:xfrm>
            <a:off x="182880" y="6583680"/>
            <a:ext cx="1828800" cy="246221"/>
          </a:xfrm>
          <a:prstGeom prst="rect">
            <a:avLst/>
          </a:prstGeom>
          <a:noFill/>
        </p:spPr>
        <p:txBody>
          <a:bodyPr vert="horz" rtlCol="0">
            <a:spAutoFit/>
          </a:bodyPr>
          <a:lstStyle/>
          <a:p>
            <a:r>
              <a:rPr lang="en-US" sz="1000">
                <a:solidFill>
                  <a:srgbClr val="A0A0A0"/>
                </a:solidFill>
              </a:rPr>
              <a:t>Updated live by Savi.ai</a:t>
            </a:r>
            <a:endParaRPr lang="en-IN" sz="1000">
              <a:solidFill>
                <a:srgbClr val="A0A0A0"/>
              </a:solidFill>
            </a:endParaRPr>
          </a:p>
        </p:txBody>
      </p:sp>
    </p:spTree>
    <p:extLst>
      <p:ext uri="{BB962C8B-B14F-4D97-AF65-F5344CB8AC3E}">
        <p14:creationId xmlns:p14="http://schemas.microsoft.com/office/powerpoint/2010/main" val="3309344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5E8724-1BCA-E62B-645B-B3DCBC9E857B}"/>
              </a:ext>
            </a:extLst>
          </p:cNvPr>
          <p:cNvSpPr txBox="1"/>
          <p:nvPr/>
        </p:nvSpPr>
        <p:spPr>
          <a:xfrm>
            <a:off x="457200" y="182880"/>
            <a:ext cx="5029200" cy="1077218"/>
          </a:xfrm>
          <a:prstGeom prst="rect">
            <a:avLst/>
          </a:prstGeom>
          <a:noFill/>
        </p:spPr>
        <p:txBody>
          <a:bodyPr vert="horz" rtlCol="0">
            <a:spAutoFit/>
          </a:bodyPr>
          <a:lstStyle/>
          <a:p>
            <a:r>
              <a:rPr lang="en-US" sz="3200" b="1">
                <a:solidFill>
                  <a:srgbClr val="000000"/>
                </a:solidFill>
                <a:latin typeface="Calibri" panose="020F0502020204030204" pitchFamily="34" charset="0"/>
              </a:rPr>
              <a:t>Virat Kohli's Estimated Earnings and Net Worth</a:t>
            </a:r>
            <a:endParaRPr lang="en-IN" sz="3200" b="1">
              <a:solidFill>
                <a:srgbClr val="000000"/>
              </a:solidFill>
              <a:latin typeface="Calibri" panose="020F0502020204030204" pitchFamily="34" charset="0"/>
            </a:endParaRPr>
          </a:p>
        </p:txBody>
      </p:sp>
      <p:sp>
        <p:nvSpPr>
          <p:cNvPr id="3" name="TextBox 2">
            <a:extLst>
              <a:ext uri="{FF2B5EF4-FFF2-40B4-BE49-F238E27FC236}">
                <a16:creationId xmlns:a16="http://schemas.microsoft.com/office/drawing/2014/main" id="{70BA7160-1C8F-6F40-9451-15CBA1AC1534}"/>
              </a:ext>
            </a:extLst>
          </p:cNvPr>
          <p:cNvSpPr txBox="1"/>
          <p:nvPr/>
        </p:nvSpPr>
        <p:spPr>
          <a:xfrm>
            <a:off x="457200" y="1645920"/>
            <a:ext cx="5029200" cy="4524315"/>
          </a:xfrm>
          <a:prstGeom prst="rect">
            <a:avLst/>
          </a:prstGeom>
          <a:noFill/>
        </p:spPr>
        <p:txBody>
          <a:bodyPr vert="horz" rtlCol="0">
            <a:spAutoFit/>
          </a:bodyPr>
          <a:lstStyle/>
          <a:p>
            <a:pPr marL="342900" indent="-342900">
              <a:buFont typeface="+mj-lt"/>
              <a:buAutoNum type="arabicPeriod"/>
            </a:pPr>
            <a:r>
              <a:rPr lang="en-US">
                <a:solidFill>
                  <a:srgbClr val="595959"/>
                </a:solidFill>
                <a:latin typeface="Calibri" panose="020F0502020204030204" pitchFamily="34" charset="0"/>
              </a:rPr>
              <a:t>Estimated Net Worth:  $120 million (as of late 2023, various sources)</a:t>
            </a:r>
          </a:p>
          <a:p>
            <a:pPr marL="342900" indent="-342900">
              <a:buFont typeface="+mj-lt"/>
              <a:buAutoNum type="arabicPeriod"/>
            </a:pPr>
            <a:r>
              <a:rPr lang="en-US">
                <a:solidFill>
                  <a:srgbClr val="595959"/>
                </a:solidFill>
                <a:latin typeface="Calibri" panose="020F0502020204030204" pitchFamily="34" charset="0"/>
              </a:rPr>
              <a:t>Annual Earnings (Endorsements &amp; Salary):  Approximately $30-40 million (estimated based on reported deals and contract details)</a:t>
            </a:r>
          </a:p>
          <a:p>
            <a:pPr marL="342900" indent="-342900">
              <a:buFont typeface="+mj-lt"/>
              <a:buAutoNum type="arabicPeriod"/>
            </a:pPr>
            <a:r>
              <a:rPr lang="en-US">
                <a:solidFill>
                  <a:srgbClr val="595959"/>
                </a:solidFill>
                <a:latin typeface="Calibri" panose="020F0502020204030204" pitchFamily="34" charset="0"/>
              </a:rPr>
              <a:t>Endorsement Income: Represents a significant portion (over 60%) of his total earnings, based on numerous high-profile brand sponsorships.</a:t>
            </a:r>
          </a:p>
          <a:p>
            <a:pPr marL="342900" indent="-342900">
              <a:buFont typeface="+mj-lt"/>
              <a:buAutoNum type="arabicPeriod"/>
            </a:pPr>
            <a:r>
              <a:rPr lang="en-US">
                <a:solidFill>
                  <a:srgbClr val="595959"/>
                </a:solidFill>
                <a:latin typeface="Calibri" panose="020F0502020204030204" pitchFamily="34" charset="0"/>
              </a:rPr>
              <a:t>Cricket Salary:  A substantial but smaller portion of his income compared to endorsements, varies depending on match fees and central contracts.</a:t>
            </a:r>
          </a:p>
          <a:p>
            <a:pPr marL="342900" indent="-342900">
              <a:buFont typeface="+mj-lt"/>
              <a:buAutoNum type="arabicPeriod"/>
            </a:pPr>
            <a:r>
              <a:rPr lang="en-US">
                <a:solidFill>
                  <a:srgbClr val="595959"/>
                </a:solidFill>
                <a:latin typeface="Calibri" panose="020F0502020204030204" pitchFamily="34" charset="0"/>
              </a:rPr>
              <a:t>Business Ventures:  Owns stakes in several businesses contributing to his overall wealth, though exact figures are not publicly available.</a:t>
            </a:r>
          </a:p>
          <a:p>
            <a:endParaRPr lang="en-IN"/>
          </a:p>
        </p:txBody>
      </p:sp>
      <p:sp>
        <p:nvSpPr>
          <p:cNvPr id="4" name="TextBox 3">
            <a:extLst>
              <a:ext uri="{FF2B5EF4-FFF2-40B4-BE49-F238E27FC236}">
                <a16:creationId xmlns:a16="http://schemas.microsoft.com/office/drawing/2014/main" id="{95C576C6-D4ED-851A-4EE9-FCCD7F9589B3}"/>
              </a:ext>
            </a:extLst>
          </p:cNvPr>
          <p:cNvSpPr txBox="1"/>
          <p:nvPr/>
        </p:nvSpPr>
        <p:spPr>
          <a:xfrm>
            <a:off x="182880" y="6583680"/>
            <a:ext cx="1828800" cy="246221"/>
          </a:xfrm>
          <a:prstGeom prst="rect">
            <a:avLst/>
          </a:prstGeom>
          <a:noFill/>
        </p:spPr>
        <p:txBody>
          <a:bodyPr vert="horz" rtlCol="0">
            <a:spAutoFit/>
          </a:bodyPr>
          <a:lstStyle/>
          <a:p>
            <a:r>
              <a:rPr lang="en-US" sz="1000">
                <a:solidFill>
                  <a:srgbClr val="A0A0A0"/>
                </a:solidFill>
              </a:rPr>
              <a:t>Updated live by Savi.ai</a:t>
            </a:r>
            <a:endParaRPr lang="en-IN" sz="1000">
              <a:solidFill>
                <a:srgbClr val="A0A0A0"/>
              </a:solidFill>
            </a:endParaRPr>
          </a:p>
        </p:txBody>
      </p:sp>
      <p:pic>
        <p:nvPicPr>
          <p:cNvPr id="6" name="Picture 5">
            <a:extLst>
              <a:ext uri="{FF2B5EF4-FFF2-40B4-BE49-F238E27FC236}">
                <a16:creationId xmlns:a16="http://schemas.microsoft.com/office/drawing/2014/main" id="{970C3F7D-3971-0210-C8DF-0A1381EBAFF7}"/>
              </a:ext>
            </a:extLst>
          </p:cNvPr>
          <p:cNvPicPr>
            <a:picLocks/>
          </p:cNvPicPr>
          <p:nvPr/>
        </p:nvPicPr>
        <p:blipFill>
          <a:blip r:embed="rId2"/>
          <a:stretch>
            <a:fillRect/>
          </a:stretch>
        </p:blipFill>
        <p:spPr>
          <a:xfrm>
            <a:off x="5486400" y="2286000"/>
            <a:ext cx="3200400" cy="3200400"/>
          </a:xfrm>
          <a:prstGeom prst="rect">
            <a:avLst/>
          </a:prstGeom>
        </p:spPr>
      </p:pic>
    </p:spTree>
    <p:extLst>
      <p:ext uri="{BB962C8B-B14F-4D97-AF65-F5344CB8AC3E}">
        <p14:creationId xmlns:p14="http://schemas.microsoft.com/office/powerpoint/2010/main" val="9153860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E45FA5-0F19-44ED-1AEE-3A03D76E2321}"/>
              </a:ext>
            </a:extLst>
          </p:cNvPr>
          <p:cNvSpPr txBox="1"/>
          <p:nvPr/>
        </p:nvSpPr>
        <p:spPr>
          <a:xfrm>
            <a:off x="457200" y="182880"/>
            <a:ext cx="8229600" cy="584775"/>
          </a:xfrm>
          <a:prstGeom prst="rect">
            <a:avLst/>
          </a:prstGeom>
          <a:noFill/>
        </p:spPr>
        <p:txBody>
          <a:bodyPr vert="horz" rtlCol="0">
            <a:spAutoFit/>
          </a:bodyPr>
          <a:lstStyle/>
          <a:p>
            <a:r>
              <a:rPr lang="en-IN" sz="3200" b="1">
                <a:solidFill>
                  <a:srgbClr val="000000"/>
                </a:solidFill>
                <a:latin typeface="Calibri" panose="020F0502020204030204" pitchFamily="34" charset="0"/>
              </a:rPr>
              <a:t>ESPN's Soccer Score Dominance</a:t>
            </a:r>
          </a:p>
        </p:txBody>
      </p:sp>
      <p:sp>
        <p:nvSpPr>
          <p:cNvPr id="3" name="TextBox 2">
            <a:extLst>
              <a:ext uri="{FF2B5EF4-FFF2-40B4-BE49-F238E27FC236}">
                <a16:creationId xmlns:a16="http://schemas.microsoft.com/office/drawing/2014/main" id="{8F03CF84-6A70-7D5C-C3D2-800B738D7E6B}"/>
              </a:ext>
            </a:extLst>
          </p:cNvPr>
          <p:cNvSpPr txBox="1"/>
          <p:nvPr/>
        </p:nvSpPr>
        <p:spPr>
          <a:xfrm>
            <a:off x="457200" y="1645920"/>
            <a:ext cx="8229600" cy="923330"/>
          </a:xfrm>
          <a:prstGeom prst="rect">
            <a:avLst/>
          </a:prstGeom>
          <a:noFill/>
        </p:spPr>
        <p:txBody>
          <a:bodyPr vert="horz" rtlCol="0">
            <a:spAutoFit/>
          </a:bodyPr>
          <a:lstStyle/>
          <a:p>
            <a:r>
              <a:rPr lang="en-IN">
                <a:solidFill>
                  <a:srgbClr val="595959"/>
                </a:solidFill>
                <a:latin typeface="Calibri" panose="020F0502020204030204" pitchFamily="34" charset="0"/>
              </a:rPr>
              <a:t>Analyze ESPN's market share in soccer score reporting.</a:t>
            </a:r>
          </a:p>
          <a:p>
            <a:r>
              <a:rPr lang="en-IN">
                <a:solidFill>
                  <a:srgbClr val="595959"/>
                </a:solidFill>
                <a:latin typeface="Calibri" panose="020F0502020204030204" pitchFamily="34" charset="0"/>
              </a:rPr>
              <a:t>Compare ESPN's accuracy against competitor score updates.</a:t>
            </a:r>
          </a:p>
          <a:p>
            <a:r>
              <a:rPr lang="en-IN">
                <a:solidFill>
                  <a:srgbClr val="595959"/>
                </a:solidFill>
                <a:latin typeface="Calibri" panose="020F0502020204030204" pitchFamily="34" charset="0"/>
              </a:rPr>
              <a:t>Identify key features driving ESPN's soccer score user engagement.</a:t>
            </a:r>
          </a:p>
        </p:txBody>
      </p:sp>
      <p:sp>
        <p:nvSpPr>
          <p:cNvPr id="4" name="TextBox 3">
            <a:extLst>
              <a:ext uri="{FF2B5EF4-FFF2-40B4-BE49-F238E27FC236}">
                <a16:creationId xmlns:a16="http://schemas.microsoft.com/office/drawing/2014/main" id="{B67C55FC-4B7D-2AC8-5327-6F26B1818268}"/>
              </a:ext>
            </a:extLst>
          </p:cNvPr>
          <p:cNvSpPr txBox="1"/>
          <p:nvPr/>
        </p:nvSpPr>
        <p:spPr>
          <a:xfrm>
            <a:off x="182880" y="6583680"/>
            <a:ext cx="1828800" cy="246221"/>
          </a:xfrm>
          <a:prstGeom prst="rect">
            <a:avLst/>
          </a:prstGeom>
          <a:noFill/>
        </p:spPr>
        <p:txBody>
          <a:bodyPr vert="horz" rtlCol="0">
            <a:spAutoFit/>
          </a:bodyPr>
          <a:lstStyle/>
          <a:p>
            <a:r>
              <a:rPr lang="en-US" sz="1000">
                <a:solidFill>
                  <a:srgbClr val="A0A0A0"/>
                </a:solidFill>
              </a:rPr>
              <a:t>Updated live by Savi.ai</a:t>
            </a:r>
            <a:endParaRPr lang="en-IN" sz="1000">
              <a:solidFill>
                <a:srgbClr val="A0A0A0"/>
              </a:solidFill>
            </a:endParaRPr>
          </a:p>
        </p:txBody>
      </p:sp>
    </p:spTree>
    <p:extLst>
      <p:ext uri="{BB962C8B-B14F-4D97-AF65-F5344CB8AC3E}">
        <p14:creationId xmlns:p14="http://schemas.microsoft.com/office/powerpoint/2010/main" val="9168498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5F168A8-5984-880E-9588-8F562C0BBE59}"/>
              </a:ext>
            </a:extLst>
          </p:cNvPr>
          <p:cNvSpPr txBox="1"/>
          <p:nvPr/>
        </p:nvSpPr>
        <p:spPr>
          <a:xfrm>
            <a:off x="457200" y="182880"/>
            <a:ext cx="5029200" cy="1569660"/>
          </a:xfrm>
          <a:prstGeom prst="rect">
            <a:avLst/>
          </a:prstGeom>
          <a:noFill/>
        </p:spPr>
        <p:txBody>
          <a:bodyPr vert="horz" rtlCol="0">
            <a:spAutoFit/>
          </a:bodyPr>
          <a:lstStyle/>
          <a:p>
            <a:r>
              <a:rPr lang="en-US" sz="3200" b="1">
                <a:solidFill>
                  <a:srgbClr val="000000"/>
                </a:solidFill>
                <a:latin typeface="Calibri" panose="020F0502020204030204" pitchFamily="34" charset="0"/>
              </a:rPr>
              <a:t>Untangling the Crown's Wealth: Sources of Royal Fortune</a:t>
            </a:r>
            <a:endParaRPr lang="en-IN" sz="3200" b="1">
              <a:solidFill>
                <a:srgbClr val="000000"/>
              </a:solidFill>
              <a:latin typeface="Calibri" panose="020F0502020204030204" pitchFamily="34" charset="0"/>
            </a:endParaRPr>
          </a:p>
        </p:txBody>
      </p:sp>
      <p:sp>
        <p:nvSpPr>
          <p:cNvPr id="8" name="TextBox 7">
            <a:extLst>
              <a:ext uri="{FF2B5EF4-FFF2-40B4-BE49-F238E27FC236}">
                <a16:creationId xmlns:a16="http://schemas.microsoft.com/office/drawing/2014/main" id="{10DA870C-FE03-3F85-43EF-9F0D0674C582}"/>
              </a:ext>
            </a:extLst>
          </p:cNvPr>
          <p:cNvSpPr txBox="1"/>
          <p:nvPr/>
        </p:nvSpPr>
        <p:spPr>
          <a:xfrm>
            <a:off x="457200" y="1645920"/>
            <a:ext cx="5029200" cy="2585323"/>
          </a:xfrm>
          <a:prstGeom prst="rect">
            <a:avLst/>
          </a:prstGeom>
          <a:noFill/>
        </p:spPr>
        <p:txBody>
          <a:bodyPr vert="horz" rtlCol="0">
            <a:spAutoFit/>
          </a:bodyPr>
          <a:lstStyle/>
          <a:p>
            <a:r>
              <a:rPr lang="en-US">
                <a:solidFill>
                  <a:srgbClr val="595959"/>
                </a:solidFill>
                <a:latin typeface="Calibri" panose="020F0502020204030204" pitchFamily="34" charset="0"/>
              </a:rPr>
              <a:t>Inherited Estates &amp; Landholdings: Centuries of accumulated assets form a significant portion of the royal family's wealth.</a:t>
            </a:r>
          </a:p>
          <a:p>
            <a:r>
              <a:rPr lang="en-US">
                <a:solidFill>
                  <a:srgbClr val="595959"/>
                </a:solidFill>
                <a:latin typeface="Calibri" panose="020F0502020204030204" pitchFamily="34" charset="0"/>
              </a:rPr>
              <a:t>Investment Portfolios &amp; Royal Businesses:  Strategic investments and commercial ventures generate substantial income streams.</a:t>
            </a:r>
          </a:p>
          <a:p>
            <a:r>
              <a:rPr lang="en-US">
                <a:solidFill>
                  <a:srgbClr val="595959"/>
                </a:solidFill>
                <a:latin typeface="Calibri" panose="020F0502020204030204" pitchFamily="34" charset="0"/>
              </a:rPr>
              <a:t>Sovereign Grant &amp; Private Income:  Government funding supplemented by personal income from various sources contributes significantly.</a:t>
            </a:r>
            <a:endParaRPr lang="en-IN">
              <a:solidFill>
                <a:srgbClr val="595959"/>
              </a:solidFill>
              <a:latin typeface="Calibri" panose="020F0502020204030204" pitchFamily="34" charset="0"/>
            </a:endParaRPr>
          </a:p>
        </p:txBody>
      </p:sp>
      <p:sp>
        <p:nvSpPr>
          <p:cNvPr id="9" name="TextBox 8">
            <a:extLst>
              <a:ext uri="{FF2B5EF4-FFF2-40B4-BE49-F238E27FC236}">
                <a16:creationId xmlns:a16="http://schemas.microsoft.com/office/drawing/2014/main" id="{A0C60E88-EED0-69FC-2BC8-8B60D947AFA3}"/>
              </a:ext>
            </a:extLst>
          </p:cNvPr>
          <p:cNvSpPr txBox="1"/>
          <p:nvPr/>
        </p:nvSpPr>
        <p:spPr>
          <a:xfrm>
            <a:off x="182880" y="6583680"/>
            <a:ext cx="1828800" cy="246221"/>
          </a:xfrm>
          <a:prstGeom prst="rect">
            <a:avLst/>
          </a:prstGeom>
          <a:noFill/>
        </p:spPr>
        <p:txBody>
          <a:bodyPr vert="horz" rtlCol="0">
            <a:spAutoFit/>
          </a:bodyPr>
          <a:lstStyle/>
          <a:p>
            <a:r>
              <a:rPr lang="en-US" sz="1000">
                <a:solidFill>
                  <a:srgbClr val="A0A0A0"/>
                </a:solidFill>
              </a:rPr>
              <a:t>Updated live by Savi.ai</a:t>
            </a:r>
            <a:endParaRPr lang="en-IN" sz="1000">
              <a:solidFill>
                <a:srgbClr val="A0A0A0"/>
              </a:solidFill>
            </a:endParaRPr>
          </a:p>
        </p:txBody>
      </p:sp>
      <p:pic>
        <p:nvPicPr>
          <p:cNvPr id="11" name="Picture 10">
            <a:extLst>
              <a:ext uri="{FF2B5EF4-FFF2-40B4-BE49-F238E27FC236}">
                <a16:creationId xmlns:a16="http://schemas.microsoft.com/office/drawing/2014/main" id="{60CBB2D6-85C8-4E63-008F-25E37F9CC17A}"/>
              </a:ext>
            </a:extLst>
          </p:cNvPr>
          <p:cNvPicPr>
            <a:picLocks/>
          </p:cNvPicPr>
          <p:nvPr/>
        </p:nvPicPr>
        <p:blipFill>
          <a:blip r:embed="rId2"/>
          <a:stretch>
            <a:fillRect/>
          </a:stretch>
        </p:blipFill>
        <p:spPr>
          <a:xfrm>
            <a:off x="5486400" y="2286000"/>
            <a:ext cx="3200400" cy="3200400"/>
          </a:xfrm>
          <a:prstGeom prst="rect">
            <a:avLst/>
          </a:prstGeom>
        </p:spPr>
      </p:pic>
    </p:spTree>
    <p:extLst>
      <p:ext uri="{BB962C8B-B14F-4D97-AF65-F5344CB8AC3E}">
        <p14:creationId xmlns:p14="http://schemas.microsoft.com/office/powerpoint/2010/main" val="3929539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FFA424-AB89-5758-0D74-97A28A0380BD}"/>
              </a:ext>
            </a:extLst>
          </p:cNvPr>
          <p:cNvSpPr txBox="1"/>
          <p:nvPr/>
        </p:nvSpPr>
        <p:spPr>
          <a:xfrm>
            <a:off x="457200" y="182880"/>
            <a:ext cx="8229600" cy="584775"/>
          </a:xfrm>
          <a:prstGeom prst="rect">
            <a:avLst/>
          </a:prstGeom>
          <a:noFill/>
        </p:spPr>
        <p:txBody>
          <a:bodyPr vert="horz" rtlCol="0">
            <a:spAutoFit/>
          </a:bodyPr>
          <a:lstStyle/>
          <a:p>
            <a:r>
              <a:rPr lang="en-US" sz="3200" b="1">
                <a:solidFill>
                  <a:srgbClr val="000000"/>
                </a:solidFill>
                <a:latin typeface="Calibri" panose="020F0502020204030204" pitchFamily="34" charset="0"/>
              </a:rPr>
              <a:t>The Unexpected Synergy: Unrelated Boxes</a:t>
            </a:r>
            <a:endParaRPr lang="en-IN" sz="3200" b="1">
              <a:solidFill>
                <a:srgbClr val="000000"/>
              </a:solidFill>
              <a:latin typeface="Calibri" panose="020F0502020204030204" pitchFamily="34" charset="0"/>
            </a:endParaRPr>
          </a:p>
        </p:txBody>
      </p:sp>
      <p:sp>
        <p:nvSpPr>
          <p:cNvPr id="3" name="TextBox 2">
            <a:extLst>
              <a:ext uri="{FF2B5EF4-FFF2-40B4-BE49-F238E27FC236}">
                <a16:creationId xmlns:a16="http://schemas.microsoft.com/office/drawing/2014/main" id="{F77E29B4-7BD3-3B76-06A6-715092A2AC64}"/>
              </a:ext>
            </a:extLst>
          </p:cNvPr>
          <p:cNvSpPr txBox="1"/>
          <p:nvPr/>
        </p:nvSpPr>
        <p:spPr>
          <a:xfrm>
            <a:off x="457200" y="1645920"/>
            <a:ext cx="8229600" cy="1477328"/>
          </a:xfrm>
          <a:prstGeom prst="rect">
            <a:avLst/>
          </a:prstGeom>
          <a:noFill/>
        </p:spPr>
        <p:txBody>
          <a:bodyPr vert="horz" rtlCol="0">
            <a:spAutoFit/>
          </a:bodyPr>
          <a:lstStyle/>
          <a:p>
            <a:r>
              <a:rPr lang="en-US">
                <a:solidFill>
                  <a:srgbClr val="595959"/>
                </a:solidFill>
                <a:latin typeface="Calibri" panose="020F0502020204030204" pitchFamily="34" charset="0"/>
              </a:rPr>
              <a:t>Discover hidden connections:  Uncover surprising relationships between seemingly disparate items.</a:t>
            </a:r>
          </a:p>
          <a:p>
            <a:r>
              <a:rPr lang="en-US">
                <a:solidFill>
                  <a:srgbClr val="595959"/>
                </a:solidFill>
                <a:latin typeface="Calibri" panose="020F0502020204030204" pitchFamily="34" charset="0"/>
              </a:rPr>
              <a:t>Challenge assumptions: Reimagine the potential of objects outside their typical context.</a:t>
            </a:r>
          </a:p>
          <a:p>
            <a:r>
              <a:rPr lang="en-US">
                <a:solidFill>
                  <a:srgbClr val="595959"/>
                </a:solidFill>
                <a:latin typeface="Calibri" panose="020F0502020204030204" pitchFamily="34" charset="0"/>
              </a:rPr>
              <a:t>Spark innovation:  Generate novel ideas by combining unconventional elements.</a:t>
            </a:r>
            <a:endParaRPr lang="en-IN">
              <a:solidFill>
                <a:srgbClr val="595959"/>
              </a:solidFill>
              <a:latin typeface="Calibri" panose="020F0502020204030204" pitchFamily="34" charset="0"/>
            </a:endParaRPr>
          </a:p>
        </p:txBody>
      </p:sp>
      <p:sp>
        <p:nvSpPr>
          <p:cNvPr id="4" name="TextBox 3">
            <a:extLst>
              <a:ext uri="{FF2B5EF4-FFF2-40B4-BE49-F238E27FC236}">
                <a16:creationId xmlns:a16="http://schemas.microsoft.com/office/drawing/2014/main" id="{C50B816D-1C6C-C297-5E19-76ED75BE7DE3}"/>
              </a:ext>
            </a:extLst>
          </p:cNvPr>
          <p:cNvSpPr txBox="1"/>
          <p:nvPr/>
        </p:nvSpPr>
        <p:spPr>
          <a:xfrm>
            <a:off x="182880" y="6583680"/>
            <a:ext cx="1828800" cy="246221"/>
          </a:xfrm>
          <a:prstGeom prst="rect">
            <a:avLst/>
          </a:prstGeom>
          <a:noFill/>
        </p:spPr>
        <p:txBody>
          <a:bodyPr vert="horz" rtlCol="0">
            <a:spAutoFit/>
          </a:bodyPr>
          <a:lstStyle/>
          <a:p>
            <a:r>
              <a:rPr lang="en-US" sz="1000">
                <a:solidFill>
                  <a:srgbClr val="A0A0A0"/>
                </a:solidFill>
              </a:rPr>
              <a:t>Updated live by Savi.ai</a:t>
            </a:r>
            <a:endParaRPr lang="en-IN" sz="1000">
              <a:solidFill>
                <a:srgbClr val="A0A0A0"/>
              </a:solidFill>
            </a:endParaRPr>
          </a:p>
        </p:txBody>
      </p:sp>
    </p:spTree>
    <p:extLst>
      <p:ext uri="{BB962C8B-B14F-4D97-AF65-F5344CB8AC3E}">
        <p14:creationId xmlns:p14="http://schemas.microsoft.com/office/powerpoint/2010/main" val="5874180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353226-0BCC-52D2-CD18-222534C4A10A}"/>
              </a:ext>
            </a:extLst>
          </p:cNvPr>
          <p:cNvSpPr txBox="1"/>
          <p:nvPr/>
        </p:nvSpPr>
        <p:spPr>
          <a:xfrm>
            <a:off x="457200" y="182880"/>
            <a:ext cx="8229600" cy="584775"/>
          </a:xfrm>
          <a:prstGeom prst="rect">
            <a:avLst/>
          </a:prstGeom>
          <a:noFill/>
        </p:spPr>
        <p:txBody>
          <a:bodyPr vert="horz" rtlCol="0">
            <a:spAutoFit/>
          </a:bodyPr>
          <a:lstStyle/>
          <a:p>
            <a:r>
              <a:rPr lang="en-IN" sz="3200" b="1">
                <a:solidFill>
                  <a:srgbClr val="000000"/>
                </a:solidFill>
                <a:latin typeface="Calibri" panose="020F0502020204030204" pitchFamily="34" charset="0"/>
              </a:rPr>
              <a:t>Cricket's Live Force Multiplier</a:t>
            </a:r>
          </a:p>
        </p:txBody>
      </p:sp>
      <p:sp>
        <p:nvSpPr>
          <p:cNvPr id="3" name="TextBox 2">
            <a:extLst>
              <a:ext uri="{FF2B5EF4-FFF2-40B4-BE49-F238E27FC236}">
                <a16:creationId xmlns:a16="http://schemas.microsoft.com/office/drawing/2014/main" id="{C82F1BCA-9D2A-1064-FF06-12F706AC30C6}"/>
              </a:ext>
            </a:extLst>
          </p:cNvPr>
          <p:cNvSpPr txBox="1"/>
          <p:nvPr/>
        </p:nvSpPr>
        <p:spPr>
          <a:xfrm>
            <a:off x="457200" y="1645920"/>
            <a:ext cx="8229600" cy="1754326"/>
          </a:xfrm>
          <a:prstGeom prst="rect">
            <a:avLst/>
          </a:prstGeom>
          <a:noFill/>
        </p:spPr>
        <p:txBody>
          <a:bodyPr vert="horz" rtlCol="0">
            <a:spAutoFit/>
          </a:bodyPr>
          <a:lstStyle/>
          <a:p>
            <a:r>
              <a:rPr lang="en-US">
                <a:solidFill>
                  <a:srgbClr val="595959"/>
                </a:solidFill>
                <a:latin typeface="Calibri" panose="020F0502020204030204" pitchFamily="34" charset="0"/>
              </a:rPr>
              <a:t>Amplify Fan Engagement: Leverage live data &amp; interactive features to boost audience participation and excitement.</a:t>
            </a:r>
          </a:p>
          <a:p>
            <a:r>
              <a:rPr lang="en-US">
                <a:solidFill>
                  <a:srgbClr val="595959"/>
                </a:solidFill>
                <a:latin typeface="Calibri" panose="020F0502020204030204" pitchFamily="34" charset="0"/>
              </a:rPr>
              <a:t>Enhance Spectators' Experience: Integrate real-time stats, player insights, and behind-the-scenes content for unparalleled immersion.</a:t>
            </a:r>
          </a:p>
          <a:p>
            <a:r>
              <a:rPr lang="en-US">
                <a:solidFill>
                  <a:srgbClr val="595959"/>
                </a:solidFill>
                <a:latin typeface="Calibri" panose="020F0502020204030204" pitchFamily="34" charset="0"/>
              </a:rPr>
              <a:t>Drive Revenue Streams: Monetize live force through targeted advertising, premium content access, and interactive game opportunities.</a:t>
            </a:r>
            <a:endParaRPr lang="en-IN">
              <a:solidFill>
                <a:srgbClr val="595959"/>
              </a:solidFill>
              <a:latin typeface="Calibri" panose="020F0502020204030204" pitchFamily="34" charset="0"/>
            </a:endParaRPr>
          </a:p>
        </p:txBody>
      </p:sp>
      <p:sp>
        <p:nvSpPr>
          <p:cNvPr id="4" name="TextBox 3">
            <a:extLst>
              <a:ext uri="{FF2B5EF4-FFF2-40B4-BE49-F238E27FC236}">
                <a16:creationId xmlns:a16="http://schemas.microsoft.com/office/drawing/2014/main" id="{27A4B7F0-EFBF-2809-D329-69A6819A82EB}"/>
              </a:ext>
            </a:extLst>
          </p:cNvPr>
          <p:cNvSpPr txBox="1"/>
          <p:nvPr/>
        </p:nvSpPr>
        <p:spPr>
          <a:xfrm>
            <a:off x="182880" y="6583680"/>
            <a:ext cx="1828800" cy="246221"/>
          </a:xfrm>
          <a:prstGeom prst="rect">
            <a:avLst/>
          </a:prstGeom>
          <a:noFill/>
        </p:spPr>
        <p:txBody>
          <a:bodyPr vert="horz" rtlCol="0">
            <a:spAutoFit/>
          </a:bodyPr>
          <a:lstStyle/>
          <a:p>
            <a:r>
              <a:rPr lang="en-US" sz="1000">
                <a:solidFill>
                  <a:srgbClr val="A0A0A0"/>
                </a:solidFill>
              </a:rPr>
              <a:t>Updated live by Savi.ai</a:t>
            </a:r>
            <a:endParaRPr lang="en-IN" sz="1000">
              <a:solidFill>
                <a:srgbClr val="A0A0A0"/>
              </a:solidFill>
            </a:endParaRPr>
          </a:p>
        </p:txBody>
      </p:sp>
    </p:spTree>
    <p:extLst>
      <p:ext uri="{BB962C8B-B14F-4D97-AF65-F5344CB8AC3E}">
        <p14:creationId xmlns:p14="http://schemas.microsoft.com/office/powerpoint/2010/main" val="35077877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CDF177-DC29-3E9A-549F-A292F73BA7E7}"/>
              </a:ext>
            </a:extLst>
          </p:cNvPr>
          <p:cNvSpPr txBox="1"/>
          <p:nvPr/>
        </p:nvSpPr>
        <p:spPr>
          <a:xfrm>
            <a:off x="457200" y="182880"/>
            <a:ext cx="8229600" cy="1077218"/>
          </a:xfrm>
          <a:prstGeom prst="rect">
            <a:avLst/>
          </a:prstGeom>
          <a:noFill/>
        </p:spPr>
        <p:txBody>
          <a:bodyPr vert="horz" rtlCol="0">
            <a:spAutoFit/>
          </a:bodyPr>
          <a:lstStyle/>
          <a:p>
            <a:r>
              <a:rPr lang="en-US" sz="3200" b="1">
                <a:solidFill>
                  <a:srgbClr val="000000"/>
                </a:solidFill>
                <a:latin typeface="Calibri" panose="020F0502020204030204" pitchFamily="34" charset="0"/>
              </a:rPr>
              <a:t>Key Matchup: NZ's Strength vs. Intervian's Strategy</a:t>
            </a:r>
            <a:endParaRPr lang="en-IN" sz="3200" b="1">
              <a:solidFill>
                <a:srgbClr val="000000"/>
              </a:solidFill>
              <a:latin typeface="Calibri" panose="020F0502020204030204" pitchFamily="34" charset="0"/>
            </a:endParaRPr>
          </a:p>
        </p:txBody>
      </p:sp>
      <p:sp>
        <p:nvSpPr>
          <p:cNvPr id="3" name="TextBox 2">
            <a:extLst>
              <a:ext uri="{FF2B5EF4-FFF2-40B4-BE49-F238E27FC236}">
                <a16:creationId xmlns:a16="http://schemas.microsoft.com/office/drawing/2014/main" id="{381EAC18-DE21-15E8-52F1-9EEC7A2F9732}"/>
              </a:ext>
            </a:extLst>
          </p:cNvPr>
          <p:cNvSpPr txBox="1"/>
          <p:nvPr/>
        </p:nvSpPr>
        <p:spPr>
          <a:xfrm>
            <a:off x="457200" y="1645920"/>
            <a:ext cx="8229600" cy="923330"/>
          </a:xfrm>
          <a:prstGeom prst="rect">
            <a:avLst/>
          </a:prstGeom>
          <a:noFill/>
        </p:spPr>
        <p:txBody>
          <a:bodyPr vert="horz" rtlCol="0">
            <a:spAutoFit/>
          </a:bodyPr>
          <a:lstStyle/>
          <a:p>
            <a:r>
              <a:rPr lang="en-US">
                <a:solidFill>
                  <a:srgbClr val="595959"/>
                </a:solidFill>
                <a:latin typeface="Calibri" panose="020F0502020204030204" pitchFamily="34" charset="0"/>
              </a:rPr>
              <a:t>Analyze Intervian's unexpected flanking maneuvers.</a:t>
            </a:r>
          </a:p>
          <a:p>
            <a:r>
              <a:rPr lang="en-US">
                <a:solidFill>
                  <a:srgbClr val="595959"/>
                </a:solidFill>
                <a:latin typeface="Calibri" panose="020F0502020204030204" pitchFamily="34" charset="0"/>
              </a:rPr>
              <a:t>Highlight New Zealand's superior defensive formations.</a:t>
            </a:r>
          </a:p>
          <a:p>
            <a:r>
              <a:rPr lang="en-US">
                <a:solidFill>
                  <a:srgbClr val="595959"/>
                </a:solidFill>
                <a:latin typeface="Calibri" panose="020F0502020204030204" pitchFamily="34" charset="0"/>
              </a:rPr>
              <a:t>Project the impact of individual player performances on the overall outcome.</a:t>
            </a:r>
            <a:endParaRPr lang="en-IN">
              <a:solidFill>
                <a:srgbClr val="595959"/>
              </a:solidFill>
              <a:latin typeface="Calibri" panose="020F0502020204030204" pitchFamily="34" charset="0"/>
            </a:endParaRPr>
          </a:p>
        </p:txBody>
      </p:sp>
      <p:sp>
        <p:nvSpPr>
          <p:cNvPr id="4" name="TextBox 3">
            <a:extLst>
              <a:ext uri="{FF2B5EF4-FFF2-40B4-BE49-F238E27FC236}">
                <a16:creationId xmlns:a16="http://schemas.microsoft.com/office/drawing/2014/main" id="{069101D4-E688-5BAC-18F1-44576598B686}"/>
              </a:ext>
            </a:extLst>
          </p:cNvPr>
          <p:cNvSpPr txBox="1"/>
          <p:nvPr/>
        </p:nvSpPr>
        <p:spPr>
          <a:xfrm>
            <a:off x="182880" y="6583680"/>
            <a:ext cx="1828800" cy="246221"/>
          </a:xfrm>
          <a:prstGeom prst="rect">
            <a:avLst/>
          </a:prstGeom>
          <a:noFill/>
        </p:spPr>
        <p:txBody>
          <a:bodyPr vert="horz" rtlCol="0">
            <a:spAutoFit/>
          </a:bodyPr>
          <a:lstStyle/>
          <a:p>
            <a:r>
              <a:rPr lang="en-US" sz="1000">
                <a:solidFill>
                  <a:srgbClr val="A0A0A0"/>
                </a:solidFill>
              </a:rPr>
              <a:t>Updated live by Savi.ai</a:t>
            </a:r>
            <a:endParaRPr lang="en-IN" sz="1000">
              <a:solidFill>
                <a:srgbClr val="A0A0A0"/>
              </a:solidFill>
            </a:endParaRPr>
          </a:p>
        </p:txBody>
      </p:sp>
    </p:spTree>
    <p:extLst>
      <p:ext uri="{BB962C8B-B14F-4D97-AF65-F5344CB8AC3E}">
        <p14:creationId xmlns:p14="http://schemas.microsoft.com/office/powerpoint/2010/main" val="14718232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Key Concepts in LLMs</a:t>
            </a:r>
          </a:p>
        </p:txBody>
      </p:sp>
      <p:sp>
        <p:nvSpPr>
          <p:cNvPr id="3" name="Content Placeholder 2"/>
          <p:cNvSpPr>
            <a:spLocks noGrp="1"/>
          </p:cNvSpPr>
          <p:nvPr>
            <p:ph idx="1"/>
          </p:nvPr>
        </p:nvSpPr>
        <p:spPr/>
        <p:txBody>
          <a:bodyPr/>
          <a:lstStyle/>
          <a:p>
            <a:r>
              <a:t>- Pretraining on massive text corpora</a:t>
            </a:r>
          </a:p>
          <a:p>
            <a:r>
              <a:t>- Fine-tuning for specific tasks</a:t>
            </a:r>
          </a:p>
          <a:p>
            <a:r>
              <a:t>- Prompting enables zero-shot and few-shot learning</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B31B8-78C8-842A-9AED-3CC121FBC998}"/>
              </a:ext>
            </a:extLst>
          </p:cNvPr>
          <p:cNvSpPr txBox="1"/>
          <p:nvPr/>
        </p:nvSpPr>
        <p:spPr>
          <a:xfrm>
            <a:off x="457200" y="182880"/>
            <a:ext cx="5029200" cy="1569660"/>
          </a:xfrm>
          <a:prstGeom prst="rect">
            <a:avLst/>
          </a:prstGeom>
          <a:noFill/>
        </p:spPr>
        <p:txBody>
          <a:bodyPr vert="horz" rtlCol="0">
            <a:spAutoFit/>
          </a:bodyPr>
          <a:lstStyle/>
          <a:p>
            <a:r>
              <a:rPr lang="en-US" sz="3200" b="1">
                <a:solidFill>
                  <a:srgbClr val="000000"/>
                </a:solidFill>
                <a:latin typeface="Calibri" panose="020F0502020204030204" pitchFamily="34" charset="0"/>
              </a:rPr>
              <a:t>Virat Kohli's Net Worth and Endorsement Earnings: A Data Overview</a:t>
            </a:r>
            <a:endParaRPr lang="en-IN" sz="3200" b="1">
              <a:solidFill>
                <a:srgbClr val="000000"/>
              </a:solidFill>
              <a:latin typeface="Calibri" panose="020F0502020204030204" pitchFamily="34" charset="0"/>
            </a:endParaRPr>
          </a:p>
        </p:txBody>
      </p:sp>
      <p:sp>
        <p:nvSpPr>
          <p:cNvPr id="3" name="TextBox 2">
            <a:extLst>
              <a:ext uri="{FF2B5EF4-FFF2-40B4-BE49-F238E27FC236}">
                <a16:creationId xmlns:a16="http://schemas.microsoft.com/office/drawing/2014/main" id="{50DC8850-FA1C-7A10-B32A-C4E6C51C1167}"/>
              </a:ext>
            </a:extLst>
          </p:cNvPr>
          <p:cNvSpPr txBox="1"/>
          <p:nvPr/>
        </p:nvSpPr>
        <p:spPr>
          <a:xfrm>
            <a:off x="457200" y="1645920"/>
            <a:ext cx="5029200" cy="6186309"/>
          </a:xfrm>
          <a:prstGeom prst="rect">
            <a:avLst/>
          </a:prstGeom>
          <a:noFill/>
        </p:spPr>
        <p:txBody>
          <a:bodyPr vert="horz" rtlCol="0">
            <a:spAutoFit/>
          </a:bodyPr>
          <a:lstStyle/>
          <a:p>
            <a:pPr marL="342900" indent="-342900">
              <a:buFont typeface="+mj-lt"/>
              <a:buAutoNum type="arabicPeriod"/>
            </a:pPr>
            <a:r>
              <a:rPr lang="en-US">
                <a:solidFill>
                  <a:srgbClr val="595959"/>
                </a:solidFill>
                <a:latin typeface="Calibri" panose="020F0502020204030204" pitchFamily="34" charset="0"/>
              </a:rPr>
              <a:t>Estimated Net Worth (2023):  $120 million (Sources vary; this is a commonly cited figure, but precise figures are not publicly available.)</a:t>
            </a:r>
          </a:p>
          <a:p>
            <a:pPr marL="342900" indent="-342900">
              <a:buFont typeface="+mj-lt"/>
              <a:buAutoNum type="arabicPeriod"/>
            </a:pPr>
            <a:r>
              <a:rPr lang="en-US">
                <a:solidFill>
                  <a:srgbClr val="595959"/>
                </a:solidFill>
                <a:latin typeface="Calibri" panose="020F0502020204030204" pitchFamily="34" charset="0"/>
              </a:rPr>
              <a:t>Annual Earnings from Cricket (Salary and Match Fees):  Exact figures are not publicly disclosed, but estimates place this in the range of $10-15 million annually, based on central contracts and match-day payments.</a:t>
            </a:r>
          </a:p>
          <a:p>
            <a:pPr marL="342900" indent="-342900">
              <a:buFont typeface="+mj-lt"/>
              <a:buAutoNum type="arabicPeriod"/>
            </a:pPr>
            <a:r>
              <a:rPr lang="en-US">
                <a:solidFill>
                  <a:srgbClr val="595959"/>
                </a:solidFill>
                <a:latin typeface="Calibri" panose="020F0502020204030204" pitchFamily="34" charset="0"/>
              </a:rPr>
              <a:t>Annual Endorsement Earnings (2023): Estimated at $25-30 million annually, making him one of the highest-paid athletes globally in endorsements.</a:t>
            </a:r>
          </a:p>
          <a:p>
            <a:pPr marL="342900" indent="-342900">
              <a:buFont typeface="+mj-lt"/>
              <a:buAutoNum type="arabicPeriod"/>
            </a:pPr>
            <a:r>
              <a:rPr lang="en-US">
                <a:solidFill>
                  <a:srgbClr val="595959"/>
                </a:solidFill>
                <a:latin typeface="Calibri" panose="020F0502020204030204" pitchFamily="34" charset="0"/>
              </a:rPr>
              <a:t>Top Endorsers: Virat Kohli has partnerships with major brands like Puma, MRF Tyres, and many others, contributing significantly to his endorsement income.  Specific deal values are confidential.</a:t>
            </a:r>
          </a:p>
          <a:p>
            <a:pPr marL="342900" indent="-342900">
              <a:buFont typeface="+mj-lt"/>
              <a:buAutoNum type="arabicPeriod"/>
            </a:pPr>
            <a:r>
              <a:rPr lang="en-US">
                <a:solidFill>
                  <a:srgbClr val="595959"/>
                </a:solidFill>
                <a:latin typeface="Calibri" panose="020F0502020204030204" pitchFamily="34" charset="0"/>
              </a:rPr>
              <a:t>Investment Portfolio:  Kohli's investment portfolio includes a variety of ventures, the exact value and performance of which are not publicly known.</a:t>
            </a:r>
          </a:p>
          <a:p>
            <a:endParaRPr lang="en-IN"/>
          </a:p>
        </p:txBody>
      </p:sp>
      <p:sp>
        <p:nvSpPr>
          <p:cNvPr id="4" name="TextBox 3">
            <a:extLst>
              <a:ext uri="{FF2B5EF4-FFF2-40B4-BE49-F238E27FC236}">
                <a16:creationId xmlns:a16="http://schemas.microsoft.com/office/drawing/2014/main" id="{59097B0D-94C0-D71F-C0C1-A804C8832D86}"/>
              </a:ext>
            </a:extLst>
          </p:cNvPr>
          <p:cNvSpPr txBox="1"/>
          <p:nvPr/>
        </p:nvSpPr>
        <p:spPr>
          <a:xfrm>
            <a:off x="182880" y="6583680"/>
            <a:ext cx="1828800" cy="246221"/>
          </a:xfrm>
          <a:prstGeom prst="rect">
            <a:avLst/>
          </a:prstGeom>
          <a:noFill/>
        </p:spPr>
        <p:txBody>
          <a:bodyPr vert="horz" rtlCol="0">
            <a:spAutoFit/>
          </a:bodyPr>
          <a:lstStyle/>
          <a:p>
            <a:r>
              <a:rPr lang="en-US" sz="1000">
                <a:solidFill>
                  <a:srgbClr val="A0A0A0"/>
                </a:solidFill>
              </a:rPr>
              <a:t>Updated live by Savi.ai</a:t>
            </a:r>
            <a:endParaRPr lang="en-IN" sz="1000">
              <a:solidFill>
                <a:srgbClr val="A0A0A0"/>
              </a:solidFill>
            </a:endParaRPr>
          </a:p>
        </p:txBody>
      </p:sp>
      <p:pic>
        <p:nvPicPr>
          <p:cNvPr id="6" name="Picture 5">
            <a:extLst>
              <a:ext uri="{FF2B5EF4-FFF2-40B4-BE49-F238E27FC236}">
                <a16:creationId xmlns:a16="http://schemas.microsoft.com/office/drawing/2014/main" id="{39C1E211-5475-86FB-B857-0B9BCD4C9034}"/>
              </a:ext>
            </a:extLst>
          </p:cNvPr>
          <p:cNvPicPr>
            <a:picLocks/>
          </p:cNvPicPr>
          <p:nvPr/>
        </p:nvPicPr>
        <p:blipFill>
          <a:blip r:embed="rId2"/>
          <a:stretch>
            <a:fillRect/>
          </a:stretch>
        </p:blipFill>
        <p:spPr>
          <a:xfrm>
            <a:off x="5486400" y="2286000"/>
            <a:ext cx="3200400" cy="3200400"/>
          </a:xfrm>
          <a:prstGeom prst="rect">
            <a:avLst/>
          </a:prstGeom>
        </p:spPr>
      </p:pic>
    </p:spTree>
    <p:extLst>
      <p:ext uri="{BB962C8B-B14F-4D97-AF65-F5344CB8AC3E}">
        <p14:creationId xmlns:p14="http://schemas.microsoft.com/office/powerpoint/2010/main" val="17082356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AA11E5-9679-7C15-00BD-EDF829F0464F}"/>
              </a:ext>
            </a:extLst>
          </p:cNvPr>
          <p:cNvSpPr txBox="1"/>
          <p:nvPr/>
        </p:nvSpPr>
        <p:spPr>
          <a:xfrm>
            <a:off x="457200" y="182880"/>
            <a:ext cx="5029200" cy="1569660"/>
          </a:xfrm>
          <a:prstGeom prst="rect">
            <a:avLst/>
          </a:prstGeom>
          <a:noFill/>
        </p:spPr>
        <p:txBody>
          <a:bodyPr vert="horz" rtlCol="0">
            <a:spAutoFit/>
          </a:bodyPr>
          <a:lstStyle/>
          <a:p>
            <a:r>
              <a:rPr lang="en-US" sz="3200" b="1">
                <a:solidFill>
                  <a:srgbClr val="000000"/>
                </a:solidFill>
                <a:latin typeface="Calibri" panose="020F0502020204030204" pitchFamily="34" charset="0"/>
              </a:rPr>
              <a:t>Virat Kohli's Estimated Net Worth and Endorsement Earnings</a:t>
            </a:r>
            <a:endParaRPr lang="en-IN" sz="3200" b="1">
              <a:solidFill>
                <a:srgbClr val="000000"/>
              </a:solidFill>
              <a:latin typeface="Calibri" panose="020F0502020204030204" pitchFamily="34" charset="0"/>
            </a:endParaRPr>
          </a:p>
        </p:txBody>
      </p:sp>
      <p:sp>
        <p:nvSpPr>
          <p:cNvPr id="3" name="TextBox 2">
            <a:extLst>
              <a:ext uri="{FF2B5EF4-FFF2-40B4-BE49-F238E27FC236}">
                <a16:creationId xmlns:a16="http://schemas.microsoft.com/office/drawing/2014/main" id="{8E69E01B-62D6-DF01-8351-301CC8F02FFD}"/>
              </a:ext>
            </a:extLst>
          </p:cNvPr>
          <p:cNvSpPr txBox="1"/>
          <p:nvPr/>
        </p:nvSpPr>
        <p:spPr>
          <a:xfrm>
            <a:off x="457200" y="1645920"/>
            <a:ext cx="5029200" cy="6186309"/>
          </a:xfrm>
          <a:prstGeom prst="rect">
            <a:avLst/>
          </a:prstGeom>
          <a:noFill/>
        </p:spPr>
        <p:txBody>
          <a:bodyPr vert="horz" rtlCol="0">
            <a:spAutoFit/>
          </a:bodyPr>
          <a:lstStyle/>
          <a:p>
            <a:pPr marL="342900" indent="-342900">
              <a:buFont typeface="+mj-lt"/>
              <a:buAutoNum type="arabicPeriod"/>
            </a:pPr>
            <a:r>
              <a:rPr lang="en-US">
                <a:solidFill>
                  <a:srgbClr val="595959"/>
                </a:solidFill>
                <a:latin typeface="Calibri" panose="020F0502020204030204" pitchFamily="34" charset="0"/>
              </a:rPr>
              <a:t>Estimated Net Worth (2023):  $120 Million - $150 Million (Sources vary; this is a range based on multiple reputable reports combining assets and investments).</a:t>
            </a:r>
          </a:p>
          <a:p>
            <a:pPr marL="342900" indent="-342900">
              <a:buFont typeface="+mj-lt"/>
              <a:buAutoNum type="arabicPeriod"/>
            </a:pPr>
            <a:r>
              <a:rPr lang="en-US">
                <a:solidFill>
                  <a:srgbClr val="595959"/>
                </a:solidFill>
                <a:latin typeface="Calibri" panose="020F0502020204030204" pitchFamily="34" charset="0"/>
              </a:rPr>
              <a:t>Annual Brand Endorsement Income (Approximate): $20 Million - $30 Million (This is a rough estimate based on reported deals and industry analysis; exact figures are not publicly available.)</a:t>
            </a:r>
          </a:p>
          <a:p>
            <a:pPr marL="342900" indent="-342900">
              <a:buFont typeface="+mj-lt"/>
              <a:buAutoNum type="arabicPeriod"/>
            </a:pPr>
            <a:r>
              <a:rPr lang="en-US">
                <a:solidFill>
                  <a:srgbClr val="595959"/>
                </a:solidFill>
                <a:latin typeface="Calibri" panose="020F0502020204030204" pitchFamily="34" charset="0"/>
              </a:rPr>
              <a:t>Number of Active Brand Endorsements (2023):  Around 15-20 (This number fluctuates; precise count varies across sources).</a:t>
            </a:r>
          </a:p>
          <a:p>
            <a:pPr marL="342900" indent="-342900">
              <a:buFont typeface="+mj-lt"/>
              <a:buAutoNum type="arabicPeriod"/>
            </a:pPr>
            <a:r>
              <a:rPr lang="en-US">
                <a:solidFill>
                  <a:srgbClr val="595959"/>
                </a:solidFill>
                <a:latin typeface="Calibri" panose="020F0502020204030204" pitchFamily="34" charset="0"/>
              </a:rPr>
              <a:t>Key Endorsement Categories:  Sportswear, Automobiles, Electronics, Lifestyle Brands (The distribution of endorsements is not precisely public but covers these major sectors).</a:t>
            </a:r>
          </a:p>
          <a:p>
            <a:pPr marL="342900" indent="-342900">
              <a:buFont typeface="+mj-lt"/>
              <a:buAutoNum type="arabicPeriod"/>
            </a:pPr>
            <a:r>
              <a:rPr lang="en-US">
                <a:solidFill>
                  <a:srgbClr val="595959"/>
                </a:solidFill>
                <a:latin typeface="Calibri" panose="020F0502020204030204" pitchFamily="34" charset="0"/>
              </a:rPr>
              <a:t>Income Growth Trend:  Steady Increase Over the Years;  Correlated with performance and market value (This is qualitative; exact growth figures are not consistently reported in a consolidated manner).</a:t>
            </a:r>
          </a:p>
          <a:p>
            <a:endParaRPr lang="en-IN"/>
          </a:p>
        </p:txBody>
      </p:sp>
      <p:sp>
        <p:nvSpPr>
          <p:cNvPr id="4" name="TextBox 3">
            <a:extLst>
              <a:ext uri="{FF2B5EF4-FFF2-40B4-BE49-F238E27FC236}">
                <a16:creationId xmlns:a16="http://schemas.microsoft.com/office/drawing/2014/main" id="{FDA1684C-AEFB-B440-E407-DF9747B3D430}"/>
              </a:ext>
            </a:extLst>
          </p:cNvPr>
          <p:cNvSpPr txBox="1"/>
          <p:nvPr/>
        </p:nvSpPr>
        <p:spPr>
          <a:xfrm>
            <a:off x="182880" y="6583680"/>
            <a:ext cx="1828800" cy="246221"/>
          </a:xfrm>
          <a:prstGeom prst="rect">
            <a:avLst/>
          </a:prstGeom>
          <a:noFill/>
        </p:spPr>
        <p:txBody>
          <a:bodyPr vert="horz" rtlCol="0">
            <a:spAutoFit/>
          </a:bodyPr>
          <a:lstStyle/>
          <a:p>
            <a:r>
              <a:rPr lang="en-US" sz="1000">
                <a:solidFill>
                  <a:srgbClr val="A0A0A0"/>
                </a:solidFill>
              </a:rPr>
              <a:t>Updated live by Savi.ai</a:t>
            </a:r>
            <a:endParaRPr lang="en-IN" sz="1000">
              <a:solidFill>
                <a:srgbClr val="A0A0A0"/>
              </a:solidFill>
            </a:endParaRPr>
          </a:p>
        </p:txBody>
      </p:sp>
      <p:pic>
        <p:nvPicPr>
          <p:cNvPr id="6" name="Picture 5">
            <a:extLst>
              <a:ext uri="{FF2B5EF4-FFF2-40B4-BE49-F238E27FC236}">
                <a16:creationId xmlns:a16="http://schemas.microsoft.com/office/drawing/2014/main" id="{7AFE6B5E-19F9-D315-720F-EAC9E0BCBB26}"/>
              </a:ext>
            </a:extLst>
          </p:cNvPr>
          <p:cNvPicPr>
            <a:picLocks/>
          </p:cNvPicPr>
          <p:nvPr/>
        </p:nvPicPr>
        <p:blipFill>
          <a:blip r:embed="rId2"/>
          <a:stretch>
            <a:fillRect/>
          </a:stretch>
        </p:blipFill>
        <p:spPr>
          <a:xfrm>
            <a:off x="5486400" y="2286000"/>
            <a:ext cx="3200400" cy="3200400"/>
          </a:xfrm>
          <a:prstGeom prst="rect">
            <a:avLst/>
          </a:prstGeom>
        </p:spPr>
      </p:pic>
    </p:spTree>
    <p:extLst>
      <p:ext uri="{BB962C8B-B14F-4D97-AF65-F5344CB8AC3E}">
        <p14:creationId xmlns:p14="http://schemas.microsoft.com/office/powerpoint/2010/main" val="20369565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A5F64B-11F4-ACC1-3015-1D64C1C2FEA7}"/>
              </a:ext>
            </a:extLst>
          </p:cNvPr>
          <p:cNvSpPr txBox="1"/>
          <p:nvPr/>
        </p:nvSpPr>
        <p:spPr>
          <a:xfrm>
            <a:off x="457200" y="182880"/>
            <a:ext cx="5029200" cy="1569660"/>
          </a:xfrm>
          <a:prstGeom prst="rect">
            <a:avLst/>
          </a:prstGeom>
          <a:noFill/>
        </p:spPr>
        <p:txBody>
          <a:bodyPr vert="horz" rtlCol="0">
            <a:spAutoFit/>
          </a:bodyPr>
          <a:lstStyle/>
          <a:p>
            <a:r>
              <a:rPr lang="en-US" sz="3200" b="1">
                <a:solidFill>
                  <a:srgbClr val="000000"/>
                </a:solidFill>
                <a:latin typeface="Calibri" panose="020F0502020204030204" pitchFamily="34" charset="0"/>
              </a:rPr>
              <a:t>Google's Cash and Short-Term Investments: Q[insert most recent quarter] 2023</a:t>
            </a:r>
            <a:endParaRPr lang="en-IN" sz="3200" b="1">
              <a:solidFill>
                <a:srgbClr val="000000"/>
              </a:solidFill>
              <a:latin typeface="Calibri" panose="020F0502020204030204" pitchFamily="34" charset="0"/>
            </a:endParaRPr>
          </a:p>
        </p:txBody>
      </p:sp>
      <p:sp>
        <p:nvSpPr>
          <p:cNvPr id="3" name="TextBox 2">
            <a:extLst>
              <a:ext uri="{FF2B5EF4-FFF2-40B4-BE49-F238E27FC236}">
                <a16:creationId xmlns:a16="http://schemas.microsoft.com/office/drawing/2014/main" id="{225A9E48-F34B-15C7-30E1-126AA09F3454}"/>
              </a:ext>
            </a:extLst>
          </p:cNvPr>
          <p:cNvSpPr txBox="1"/>
          <p:nvPr/>
        </p:nvSpPr>
        <p:spPr>
          <a:xfrm>
            <a:off x="457200" y="1645920"/>
            <a:ext cx="5029200" cy="5355312"/>
          </a:xfrm>
          <a:prstGeom prst="rect">
            <a:avLst/>
          </a:prstGeom>
          <a:noFill/>
        </p:spPr>
        <p:txBody>
          <a:bodyPr vert="horz" rtlCol="0">
            <a:spAutoFit/>
          </a:bodyPr>
          <a:lstStyle/>
          <a:p>
            <a:pPr marL="342900" indent="-342900">
              <a:buFont typeface="+mj-lt"/>
              <a:buAutoNum type="arabicPeriod"/>
            </a:pPr>
            <a:r>
              <a:rPr lang="en-US">
                <a:solidFill>
                  <a:srgbClr val="595959"/>
                </a:solidFill>
                <a:latin typeface="Calibri" panose="020F0502020204030204" pitchFamily="34" charset="0"/>
              </a:rPr>
              <a:t>As of Q[insert most recent quarter] 2023, Alphabet Inc. (Google's parent company) held approximately $[insert amount] in cash and cash equivalents.</a:t>
            </a:r>
          </a:p>
          <a:p>
            <a:pPr marL="342900" indent="-342900">
              <a:buFont typeface="+mj-lt"/>
              <a:buAutoNum type="arabicPeriod"/>
            </a:pPr>
            <a:r>
              <a:rPr lang="en-US">
                <a:solidFill>
                  <a:srgbClr val="595959"/>
                </a:solidFill>
                <a:latin typeface="Calibri" panose="020F0502020204030204" pitchFamily="34" charset="0"/>
              </a:rPr>
              <a:t>This represents a [increase/decrease] of [percentage]% compared to Q[previous quarter] 2023.</a:t>
            </a:r>
          </a:p>
          <a:p>
            <a:pPr marL="342900" indent="-342900">
              <a:buFont typeface="+mj-lt"/>
              <a:buAutoNum type="arabicPeriod"/>
            </a:pPr>
            <a:r>
              <a:rPr lang="en-US">
                <a:solidFill>
                  <a:srgbClr val="595959"/>
                </a:solidFill>
                <a:latin typeface="Calibri" panose="020F0502020204030204" pitchFamily="34" charset="0"/>
              </a:rPr>
              <a:t>Total current assets, including cash and short-term investments, amounted to approximately $[insert amount] in Q[insert most recent quarter] 2023.</a:t>
            </a:r>
          </a:p>
          <a:p>
            <a:pPr marL="342900" indent="-342900">
              <a:buFont typeface="+mj-lt"/>
              <a:buAutoNum type="arabicPeriod"/>
            </a:pPr>
            <a:r>
              <a:rPr lang="en-US">
                <a:solidFill>
                  <a:srgbClr val="595959"/>
                </a:solidFill>
                <a:latin typeface="Calibri" panose="020F0502020204030204" pitchFamily="34" charset="0"/>
              </a:rPr>
              <a:t>The company's cash holdings are primarily used for acquisitions, investments, share buybacks, and operational expenses.</a:t>
            </a:r>
          </a:p>
          <a:p>
            <a:pPr marL="342900" indent="-342900">
              <a:buFont typeface="+mj-lt"/>
              <a:buAutoNum type="arabicPeriod"/>
            </a:pPr>
            <a:r>
              <a:rPr lang="en-US">
                <a:solidFill>
                  <a:srgbClr val="595959"/>
                </a:solidFill>
                <a:latin typeface="Calibri" panose="020F0502020204030204" pitchFamily="34" charset="0"/>
              </a:rPr>
              <a:t>Long-term investments held by Alphabet, separate from cash and short-term investments, totaled approximately $[insert amount] in Q[insert most recent quarter] 2023.</a:t>
            </a:r>
          </a:p>
          <a:p>
            <a:endParaRPr lang="en-IN"/>
          </a:p>
        </p:txBody>
      </p:sp>
      <p:sp>
        <p:nvSpPr>
          <p:cNvPr id="4" name="TextBox 3">
            <a:extLst>
              <a:ext uri="{FF2B5EF4-FFF2-40B4-BE49-F238E27FC236}">
                <a16:creationId xmlns:a16="http://schemas.microsoft.com/office/drawing/2014/main" id="{F105F2DD-2C7C-E5B8-B0DA-3EA306D4455C}"/>
              </a:ext>
            </a:extLst>
          </p:cNvPr>
          <p:cNvSpPr txBox="1"/>
          <p:nvPr/>
        </p:nvSpPr>
        <p:spPr>
          <a:xfrm>
            <a:off x="182880" y="6583680"/>
            <a:ext cx="1828800" cy="246221"/>
          </a:xfrm>
          <a:prstGeom prst="rect">
            <a:avLst/>
          </a:prstGeom>
          <a:noFill/>
        </p:spPr>
        <p:txBody>
          <a:bodyPr vert="horz" rtlCol="0">
            <a:spAutoFit/>
          </a:bodyPr>
          <a:lstStyle/>
          <a:p>
            <a:r>
              <a:rPr lang="en-US" sz="1000">
                <a:solidFill>
                  <a:srgbClr val="A0A0A0"/>
                </a:solidFill>
              </a:rPr>
              <a:t>Updated live by Savi.ai</a:t>
            </a:r>
            <a:endParaRPr lang="en-IN" sz="1000">
              <a:solidFill>
                <a:srgbClr val="A0A0A0"/>
              </a:solidFill>
            </a:endParaRPr>
          </a:p>
        </p:txBody>
      </p:sp>
      <p:pic>
        <p:nvPicPr>
          <p:cNvPr id="6" name="Picture 5">
            <a:extLst>
              <a:ext uri="{FF2B5EF4-FFF2-40B4-BE49-F238E27FC236}">
                <a16:creationId xmlns:a16="http://schemas.microsoft.com/office/drawing/2014/main" id="{446A0240-1DE2-7098-54DC-C26B26EE19CC}"/>
              </a:ext>
            </a:extLst>
          </p:cNvPr>
          <p:cNvPicPr>
            <a:picLocks/>
          </p:cNvPicPr>
          <p:nvPr/>
        </p:nvPicPr>
        <p:blipFill>
          <a:blip r:embed="rId2"/>
          <a:stretch>
            <a:fillRect/>
          </a:stretch>
        </p:blipFill>
        <p:spPr>
          <a:xfrm>
            <a:off x="5486400" y="2286000"/>
            <a:ext cx="3200400" cy="3200400"/>
          </a:xfrm>
          <a:prstGeom prst="rect">
            <a:avLst/>
          </a:prstGeom>
        </p:spPr>
      </p:pic>
    </p:spTree>
    <p:extLst>
      <p:ext uri="{BB962C8B-B14F-4D97-AF65-F5344CB8AC3E}">
        <p14:creationId xmlns:p14="http://schemas.microsoft.com/office/powerpoint/2010/main" val="38935425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3720DE-81AB-065A-AEAE-F80AC64E7CCB}"/>
              </a:ext>
            </a:extLst>
          </p:cNvPr>
          <p:cNvSpPr txBox="1"/>
          <p:nvPr/>
        </p:nvSpPr>
        <p:spPr>
          <a:xfrm>
            <a:off x="457200" y="182880"/>
            <a:ext cx="5029200" cy="1569660"/>
          </a:xfrm>
          <a:prstGeom prst="rect">
            <a:avLst/>
          </a:prstGeom>
          <a:noFill/>
        </p:spPr>
        <p:txBody>
          <a:bodyPr vert="horz" rtlCol="0">
            <a:spAutoFit/>
          </a:bodyPr>
          <a:lstStyle/>
          <a:p>
            <a:pPr algn="ctr"/>
            <a:r>
              <a:rPr lang="en-US" sz="3200" b="1">
                <a:solidFill>
                  <a:srgbClr val="000000"/>
                </a:solidFill>
                <a:latin typeface="Calibri" panose="020F0502020204030204" pitchFamily="34" charset="0"/>
              </a:rPr>
              <a:t>Beyond the Pitch: The Business of Being the Richest</a:t>
            </a:r>
            <a:endParaRPr lang="en-IN" sz="3200" b="1">
              <a:solidFill>
                <a:srgbClr val="000000"/>
              </a:solidFill>
              <a:latin typeface="Calibri" panose="020F0502020204030204" pitchFamily="34" charset="0"/>
            </a:endParaRPr>
          </a:p>
        </p:txBody>
      </p:sp>
      <p:sp>
        <p:nvSpPr>
          <p:cNvPr id="3" name="TextBox 2">
            <a:extLst>
              <a:ext uri="{FF2B5EF4-FFF2-40B4-BE49-F238E27FC236}">
                <a16:creationId xmlns:a16="http://schemas.microsoft.com/office/drawing/2014/main" id="{69104EB3-B9A9-91B5-86A6-0C7C0B99F4F6}"/>
              </a:ext>
            </a:extLst>
          </p:cNvPr>
          <p:cNvSpPr txBox="1"/>
          <p:nvPr/>
        </p:nvSpPr>
        <p:spPr>
          <a:xfrm>
            <a:off x="457200" y="1645920"/>
            <a:ext cx="5029200" cy="2862322"/>
          </a:xfrm>
          <a:prstGeom prst="rect">
            <a:avLst/>
          </a:prstGeom>
          <a:noFill/>
        </p:spPr>
        <p:txBody>
          <a:bodyPr vert="horz" rtlCol="0">
            <a:spAutoFit/>
          </a:bodyPr>
          <a:lstStyle/>
          <a:p>
            <a:pPr marL="342900" indent="-342900">
              <a:buFont typeface="+mj-lt"/>
              <a:buAutoNum type="arabicPeriod"/>
            </a:pPr>
            <a:r>
              <a:rPr lang="en-US">
                <a:solidFill>
                  <a:srgbClr val="595959"/>
                </a:solidFill>
                <a:latin typeface="Calibri" panose="020F0502020204030204" pitchFamily="34" charset="0"/>
              </a:rPr>
              <a:t>Massive Endorsements:  Far surpassing salaries, lucrative deals with global brands contribute significantly to net worth.</a:t>
            </a:r>
          </a:p>
          <a:p>
            <a:pPr marL="342900" indent="-342900">
              <a:buFont typeface="+mj-lt"/>
              <a:buAutoNum type="arabicPeriod"/>
            </a:pPr>
            <a:r>
              <a:rPr lang="en-US">
                <a:solidFill>
                  <a:srgbClr val="595959"/>
                </a:solidFill>
                <a:latin typeface="Calibri" panose="020F0502020204030204" pitchFamily="34" charset="0"/>
              </a:rPr>
              <a:t>Smart Investments:  Diversified portfolios in real estate, businesses, and other ventures fuel exponential wealth growth.</a:t>
            </a:r>
          </a:p>
          <a:p>
            <a:pPr marL="342900" indent="-342900">
              <a:buFont typeface="+mj-lt"/>
              <a:buAutoNum type="arabicPeriod"/>
            </a:pPr>
            <a:r>
              <a:rPr lang="en-US">
                <a:solidFill>
                  <a:srgbClr val="595959"/>
                </a:solidFill>
                <a:latin typeface="Calibri" panose="020F0502020204030204" pitchFamily="34" charset="0"/>
              </a:rPr>
              <a:t>Brand Building:  Their on-field prowess translates into personal branding opportunities, generating passive income streams.</a:t>
            </a:r>
          </a:p>
          <a:p>
            <a:endParaRPr lang="en-IN"/>
          </a:p>
        </p:txBody>
      </p:sp>
      <p:sp>
        <p:nvSpPr>
          <p:cNvPr id="4" name="TextBox 3">
            <a:extLst>
              <a:ext uri="{FF2B5EF4-FFF2-40B4-BE49-F238E27FC236}">
                <a16:creationId xmlns:a16="http://schemas.microsoft.com/office/drawing/2014/main" id="{71EDFDA7-E252-974A-96E2-65FA3E698D77}"/>
              </a:ext>
            </a:extLst>
          </p:cNvPr>
          <p:cNvSpPr txBox="1"/>
          <p:nvPr/>
        </p:nvSpPr>
        <p:spPr>
          <a:xfrm>
            <a:off x="182880" y="6583680"/>
            <a:ext cx="1828800" cy="246221"/>
          </a:xfrm>
          <a:prstGeom prst="rect">
            <a:avLst/>
          </a:prstGeom>
          <a:noFill/>
        </p:spPr>
        <p:txBody>
          <a:bodyPr vert="horz" rtlCol="0">
            <a:spAutoFit/>
          </a:bodyPr>
          <a:lstStyle/>
          <a:p>
            <a:r>
              <a:rPr lang="en-US" sz="1000">
                <a:solidFill>
                  <a:srgbClr val="A0A0A0"/>
                </a:solidFill>
              </a:rPr>
              <a:t>Updated live by Savi.ai</a:t>
            </a:r>
            <a:endParaRPr lang="en-IN" sz="1000">
              <a:solidFill>
                <a:srgbClr val="A0A0A0"/>
              </a:solidFill>
            </a:endParaRPr>
          </a:p>
        </p:txBody>
      </p:sp>
      <p:pic>
        <p:nvPicPr>
          <p:cNvPr id="6" name="Picture 5">
            <a:extLst>
              <a:ext uri="{FF2B5EF4-FFF2-40B4-BE49-F238E27FC236}">
                <a16:creationId xmlns:a16="http://schemas.microsoft.com/office/drawing/2014/main" id="{E0A8F2DC-7835-BC0F-A985-2514CF1B7F1E}"/>
              </a:ext>
            </a:extLst>
          </p:cNvPr>
          <p:cNvPicPr>
            <a:picLocks/>
          </p:cNvPicPr>
          <p:nvPr/>
        </p:nvPicPr>
        <p:blipFill>
          <a:blip r:embed="rId2"/>
          <a:stretch>
            <a:fillRect/>
          </a:stretch>
        </p:blipFill>
        <p:spPr>
          <a:xfrm>
            <a:off x="5486400" y="2286000"/>
            <a:ext cx="3200400" cy="3200400"/>
          </a:xfrm>
          <a:prstGeom prst="rect">
            <a:avLst/>
          </a:prstGeom>
        </p:spPr>
      </p:pic>
    </p:spTree>
    <p:extLst>
      <p:ext uri="{BB962C8B-B14F-4D97-AF65-F5344CB8AC3E}">
        <p14:creationId xmlns:p14="http://schemas.microsoft.com/office/powerpoint/2010/main" val="3409025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93F162-AB7C-863D-D09B-ADE565002CE6}"/>
              </a:ext>
            </a:extLst>
          </p:cNvPr>
          <p:cNvSpPr txBox="1"/>
          <p:nvPr/>
        </p:nvSpPr>
        <p:spPr>
          <a:xfrm>
            <a:off x="457200" y="182880"/>
            <a:ext cx="5029200" cy="1077218"/>
          </a:xfrm>
          <a:prstGeom prst="rect">
            <a:avLst/>
          </a:prstGeom>
          <a:noFill/>
        </p:spPr>
        <p:txBody>
          <a:bodyPr vert="horz" rtlCol="0">
            <a:spAutoFit/>
          </a:bodyPr>
          <a:lstStyle/>
          <a:p>
            <a:r>
              <a:rPr lang="en-IN" sz="3200" b="1">
                <a:solidFill>
                  <a:srgbClr val="000000"/>
                </a:solidFill>
                <a:latin typeface="Calibri" panose="020F0502020204030204" pitchFamily="34" charset="0"/>
              </a:rPr>
              <a:t>Google's Financial Performance: 2019-2023</a:t>
            </a:r>
          </a:p>
        </p:txBody>
      </p:sp>
      <p:sp>
        <p:nvSpPr>
          <p:cNvPr id="3" name="TextBox 2">
            <a:extLst>
              <a:ext uri="{FF2B5EF4-FFF2-40B4-BE49-F238E27FC236}">
                <a16:creationId xmlns:a16="http://schemas.microsoft.com/office/drawing/2014/main" id="{D90C23DE-12DA-F3C0-8579-2B9C8EB303E6}"/>
              </a:ext>
            </a:extLst>
          </p:cNvPr>
          <p:cNvSpPr txBox="1"/>
          <p:nvPr/>
        </p:nvSpPr>
        <p:spPr>
          <a:xfrm>
            <a:off x="457200" y="1645920"/>
            <a:ext cx="5029200" cy="4801314"/>
          </a:xfrm>
          <a:prstGeom prst="rect">
            <a:avLst/>
          </a:prstGeom>
          <a:noFill/>
        </p:spPr>
        <p:txBody>
          <a:bodyPr vert="horz" rtlCol="0">
            <a:spAutoFit/>
          </a:bodyPr>
          <a:lstStyle/>
          <a:p>
            <a:pPr marL="342900" indent="-342900">
              <a:buFont typeface="+mj-lt"/>
              <a:buAutoNum type="arabicPeriod"/>
            </a:pPr>
            <a:r>
              <a:rPr lang="en-US">
                <a:solidFill>
                  <a:srgbClr val="595959"/>
                </a:solidFill>
                <a:latin typeface="Calibri" panose="020F0502020204030204" pitchFamily="34" charset="0"/>
              </a:rPr>
              <a:t>Total Revenues increased from $161.86 billion in 2019 to $282.84 billion in 2023, representing a significant growth over the five-year period.</a:t>
            </a:r>
          </a:p>
          <a:p>
            <a:pPr marL="342900" indent="-342900">
              <a:buFont typeface="+mj-lt"/>
              <a:buAutoNum type="arabicPeriod"/>
            </a:pPr>
            <a:r>
              <a:rPr lang="en-US">
                <a:solidFill>
                  <a:srgbClr val="595959"/>
                </a:solidFill>
                <a:latin typeface="Calibri" panose="020F0502020204030204" pitchFamily="34" charset="0"/>
              </a:rPr>
              <a:t>Net income fluctuated, reaching a high of $76.03 billion in 2021 and a low of $59.97 billion in 2023.</a:t>
            </a:r>
          </a:p>
          <a:p>
            <a:pPr marL="342900" indent="-342900">
              <a:buFont typeface="+mj-lt"/>
              <a:buAutoNum type="arabicPeriod"/>
            </a:pPr>
            <a:r>
              <a:rPr lang="en-US">
                <a:solidFill>
                  <a:srgbClr val="595959"/>
                </a:solidFill>
                <a:latin typeface="Calibri" panose="020F0502020204030204" pitchFamily="34" charset="0"/>
              </a:rPr>
              <a:t>Operating income showed a similar trend to net income, experiencing highs and lows across the five-year span, finishing at $71.79 billion in 2023.</a:t>
            </a:r>
          </a:p>
          <a:p>
            <a:pPr marL="342900" indent="-342900">
              <a:buFont typeface="+mj-lt"/>
              <a:buAutoNum type="arabicPeriod"/>
            </a:pPr>
            <a:r>
              <a:rPr lang="en-US">
                <a:solidFill>
                  <a:srgbClr val="595959"/>
                </a:solidFill>
                <a:latin typeface="Calibri" panose="020F0502020204030204" pitchFamily="34" charset="0"/>
              </a:rPr>
              <a:t>Google's Advertising revenue consistently constituted the largest portion of its revenue stream, accounting for over 80% in each year.</a:t>
            </a:r>
          </a:p>
          <a:p>
            <a:pPr marL="342900" indent="-342900">
              <a:buFont typeface="+mj-lt"/>
              <a:buAutoNum type="arabicPeriod"/>
            </a:pPr>
            <a:r>
              <a:rPr lang="en-US">
                <a:solidFill>
                  <a:srgbClr val="595959"/>
                </a:solidFill>
                <a:latin typeface="Calibri" panose="020F0502020204030204" pitchFamily="34" charset="0"/>
              </a:rPr>
              <a:t>Earnings per share (EPS) generally increased year-over-year, with some minor variations reflecting the overall financial fluctuations.</a:t>
            </a:r>
          </a:p>
          <a:p>
            <a:endParaRPr lang="en-IN"/>
          </a:p>
        </p:txBody>
      </p:sp>
      <p:sp>
        <p:nvSpPr>
          <p:cNvPr id="4" name="TextBox 3">
            <a:extLst>
              <a:ext uri="{FF2B5EF4-FFF2-40B4-BE49-F238E27FC236}">
                <a16:creationId xmlns:a16="http://schemas.microsoft.com/office/drawing/2014/main" id="{8AFB8061-9F88-437A-C27F-A9EC33E8E126}"/>
              </a:ext>
            </a:extLst>
          </p:cNvPr>
          <p:cNvSpPr txBox="1"/>
          <p:nvPr/>
        </p:nvSpPr>
        <p:spPr>
          <a:xfrm>
            <a:off x="182880" y="6583680"/>
            <a:ext cx="1828800" cy="246221"/>
          </a:xfrm>
          <a:prstGeom prst="rect">
            <a:avLst/>
          </a:prstGeom>
          <a:noFill/>
        </p:spPr>
        <p:txBody>
          <a:bodyPr vert="horz" rtlCol="0">
            <a:spAutoFit/>
          </a:bodyPr>
          <a:lstStyle/>
          <a:p>
            <a:r>
              <a:rPr lang="en-US" sz="1000">
                <a:solidFill>
                  <a:srgbClr val="A0A0A0"/>
                </a:solidFill>
              </a:rPr>
              <a:t>Updated live by Savi.ai</a:t>
            </a:r>
            <a:endParaRPr lang="en-IN" sz="1000">
              <a:solidFill>
                <a:srgbClr val="A0A0A0"/>
              </a:solidFill>
            </a:endParaRPr>
          </a:p>
        </p:txBody>
      </p:sp>
      <p:pic>
        <p:nvPicPr>
          <p:cNvPr id="6" name="Picture 5">
            <a:extLst>
              <a:ext uri="{FF2B5EF4-FFF2-40B4-BE49-F238E27FC236}">
                <a16:creationId xmlns:a16="http://schemas.microsoft.com/office/drawing/2014/main" id="{4D74F7B5-CF5A-7E14-21B6-E0EDB1B83026}"/>
              </a:ext>
            </a:extLst>
          </p:cNvPr>
          <p:cNvPicPr>
            <a:picLocks/>
          </p:cNvPicPr>
          <p:nvPr/>
        </p:nvPicPr>
        <p:blipFill>
          <a:blip r:embed="rId2"/>
          <a:stretch>
            <a:fillRect/>
          </a:stretch>
        </p:blipFill>
        <p:spPr>
          <a:xfrm>
            <a:off x="5486400" y="2286000"/>
            <a:ext cx="3200400" cy="3200400"/>
          </a:xfrm>
          <a:prstGeom prst="rect">
            <a:avLst/>
          </a:prstGeom>
        </p:spPr>
      </p:pic>
    </p:spTree>
    <p:extLst>
      <p:ext uri="{BB962C8B-B14F-4D97-AF65-F5344CB8AC3E}">
        <p14:creationId xmlns:p14="http://schemas.microsoft.com/office/powerpoint/2010/main" val="7941651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Transformer Layers</a:t>
            </a:r>
          </a:p>
        </p:txBody>
      </p:sp>
      <p:sp>
        <p:nvSpPr>
          <p:cNvPr id="3" name="Content Placeholder 2"/>
          <p:cNvSpPr>
            <a:spLocks noGrp="1"/>
          </p:cNvSpPr>
          <p:nvPr>
            <p:ph idx="1"/>
          </p:nvPr>
        </p:nvSpPr>
        <p:spPr/>
        <p:txBody>
          <a:bodyPr/>
          <a:lstStyle/>
          <a:p>
            <a:r>
              <a:t>- Embedding layer</a:t>
            </a:r>
          </a:p>
          <a:p>
            <a:r>
              <a:t>- Multi-head self-attention</a:t>
            </a:r>
          </a:p>
          <a:p>
            <a:r>
              <a:t>- Feedforward neural network</a:t>
            </a:r>
          </a:p>
          <a:p>
            <a:r>
              <a:t>- Layer normalization &amp; residuals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A8A07D-C40F-0AFC-5E99-08B33982EB5F}"/>
              </a:ext>
            </a:extLst>
          </p:cNvPr>
          <p:cNvSpPr txBox="1"/>
          <p:nvPr/>
        </p:nvSpPr>
        <p:spPr>
          <a:xfrm>
            <a:off x="457200" y="182880"/>
            <a:ext cx="8229600" cy="584775"/>
          </a:xfrm>
          <a:prstGeom prst="rect">
            <a:avLst/>
          </a:prstGeom>
          <a:noFill/>
        </p:spPr>
        <p:txBody>
          <a:bodyPr vert="horz" rtlCol="0">
            <a:spAutoFit/>
          </a:bodyPr>
          <a:lstStyle/>
          <a:p>
            <a:r>
              <a:rPr lang="en-IN" sz="3200" b="1">
                <a:solidFill>
                  <a:srgbClr val="000000"/>
                </a:solidFill>
                <a:latin typeface="Calibri" panose="020F0502020204030204" pitchFamily="34" charset="0"/>
              </a:rPr>
              <a:t>Unlock Your Hair's Potential</a:t>
            </a:r>
          </a:p>
        </p:txBody>
      </p:sp>
      <p:sp>
        <p:nvSpPr>
          <p:cNvPr id="3" name="TextBox 2">
            <a:extLst>
              <a:ext uri="{FF2B5EF4-FFF2-40B4-BE49-F238E27FC236}">
                <a16:creationId xmlns:a16="http://schemas.microsoft.com/office/drawing/2014/main" id="{377DC3F0-EB05-9489-2272-2AFB4704B308}"/>
              </a:ext>
            </a:extLst>
          </p:cNvPr>
          <p:cNvSpPr txBox="1"/>
          <p:nvPr/>
        </p:nvSpPr>
        <p:spPr>
          <a:xfrm>
            <a:off x="457200" y="1645920"/>
            <a:ext cx="8229600" cy="923330"/>
          </a:xfrm>
          <a:prstGeom prst="rect">
            <a:avLst/>
          </a:prstGeom>
          <a:noFill/>
        </p:spPr>
        <p:txBody>
          <a:bodyPr vert="horz" rtlCol="0">
            <a:spAutoFit/>
          </a:bodyPr>
          <a:lstStyle/>
          <a:p>
            <a:r>
              <a:rPr lang="en-US">
                <a:solidFill>
                  <a:srgbClr val="595959"/>
                </a:solidFill>
                <a:latin typeface="Calibri" panose="020F0502020204030204" pitchFamily="34" charset="0"/>
              </a:rPr>
              <a:t>Discover your ideal hair form based on face shape and hair type.</a:t>
            </a:r>
          </a:p>
          <a:p>
            <a:r>
              <a:rPr lang="en-US">
                <a:solidFill>
                  <a:srgbClr val="595959"/>
                </a:solidFill>
                <a:latin typeface="Calibri" panose="020F0502020204030204" pitchFamily="34" charset="0"/>
              </a:rPr>
              <a:t>Master styling techniques to achieve your desired look.</a:t>
            </a:r>
          </a:p>
          <a:p>
            <a:r>
              <a:rPr lang="en-US">
                <a:solidFill>
                  <a:srgbClr val="595959"/>
                </a:solidFill>
                <a:latin typeface="Calibri" panose="020F0502020204030204" pitchFamily="34" charset="0"/>
              </a:rPr>
              <a:t>Explore diverse hair care routines for optimal health and shine.</a:t>
            </a:r>
            <a:endParaRPr lang="en-IN">
              <a:solidFill>
                <a:srgbClr val="595959"/>
              </a:solidFill>
              <a:latin typeface="Calibri" panose="020F0502020204030204" pitchFamily="34" charset="0"/>
            </a:endParaRPr>
          </a:p>
        </p:txBody>
      </p:sp>
      <p:sp>
        <p:nvSpPr>
          <p:cNvPr id="4" name="TextBox 3">
            <a:extLst>
              <a:ext uri="{FF2B5EF4-FFF2-40B4-BE49-F238E27FC236}">
                <a16:creationId xmlns:a16="http://schemas.microsoft.com/office/drawing/2014/main" id="{8EAFEBFC-CC0C-A331-0C28-34F91BE750B1}"/>
              </a:ext>
            </a:extLst>
          </p:cNvPr>
          <p:cNvSpPr txBox="1"/>
          <p:nvPr/>
        </p:nvSpPr>
        <p:spPr>
          <a:xfrm>
            <a:off x="182880" y="6583680"/>
            <a:ext cx="1828800" cy="246221"/>
          </a:xfrm>
          <a:prstGeom prst="rect">
            <a:avLst/>
          </a:prstGeom>
          <a:noFill/>
        </p:spPr>
        <p:txBody>
          <a:bodyPr vert="horz" rtlCol="0">
            <a:spAutoFit/>
          </a:bodyPr>
          <a:lstStyle/>
          <a:p>
            <a:r>
              <a:rPr lang="en-US" sz="1000">
                <a:solidFill>
                  <a:srgbClr val="A0A0A0"/>
                </a:solidFill>
              </a:rPr>
              <a:t>Updated live by Savi.ai</a:t>
            </a:r>
            <a:endParaRPr lang="en-IN" sz="1000">
              <a:solidFill>
                <a:srgbClr val="A0A0A0"/>
              </a:solidFill>
            </a:endParaRPr>
          </a:p>
        </p:txBody>
      </p:sp>
    </p:spTree>
    <p:extLst>
      <p:ext uri="{BB962C8B-B14F-4D97-AF65-F5344CB8AC3E}">
        <p14:creationId xmlns:p14="http://schemas.microsoft.com/office/powerpoint/2010/main" val="22326015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Applications of LLMs</a:t>
            </a:r>
          </a:p>
        </p:txBody>
      </p:sp>
      <p:sp>
        <p:nvSpPr>
          <p:cNvPr id="3" name="Content Placeholder 2"/>
          <p:cNvSpPr>
            <a:spLocks noGrp="1"/>
          </p:cNvSpPr>
          <p:nvPr>
            <p:ph idx="1"/>
          </p:nvPr>
        </p:nvSpPr>
        <p:spPr/>
        <p:txBody>
          <a:bodyPr/>
          <a:lstStyle/>
          <a:p>
            <a:r>
              <a:t>- Chatbots (e.g., ChatGPT)</a:t>
            </a:r>
          </a:p>
          <a:p>
            <a:r>
              <a:t>- Code generation (e.g., Copilot)</a:t>
            </a:r>
          </a:p>
          <a:p>
            <a:r>
              <a:t>- Text summarization</a:t>
            </a:r>
          </a:p>
          <a:p>
            <a:r>
              <a:t>- Question answering systems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8AA20F-B046-E40D-D93A-2299D8205A19}"/>
              </a:ext>
            </a:extLst>
          </p:cNvPr>
          <p:cNvSpPr txBox="1"/>
          <p:nvPr/>
        </p:nvSpPr>
        <p:spPr>
          <a:xfrm>
            <a:off x="457200" y="182880"/>
            <a:ext cx="5029200" cy="1077218"/>
          </a:xfrm>
          <a:prstGeom prst="rect">
            <a:avLst/>
          </a:prstGeom>
          <a:noFill/>
        </p:spPr>
        <p:txBody>
          <a:bodyPr vert="horz" rtlCol="0">
            <a:spAutoFit/>
          </a:bodyPr>
          <a:lstStyle/>
          <a:p>
            <a:r>
              <a:rPr lang="en-US" sz="3200" b="1">
                <a:solidFill>
                  <a:srgbClr val="000000"/>
                </a:solidFill>
                <a:latin typeface="Calibri" panose="020F0502020204030204" pitchFamily="34" charset="0"/>
              </a:rPr>
              <a:t>Kohli's Brand Empire: Beyond the Crease</a:t>
            </a:r>
            <a:endParaRPr lang="en-IN" sz="3200" b="1">
              <a:solidFill>
                <a:srgbClr val="000000"/>
              </a:solidFill>
              <a:latin typeface="Calibri" panose="020F0502020204030204" pitchFamily="34" charset="0"/>
            </a:endParaRPr>
          </a:p>
        </p:txBody>
      </p:sp>
      <p:sp>
        <p:nvSpPr>
          <p:cNvPr id="3" name="TextBox 2">
            <a:extLst>
              <a:ext uri="{FF2B5EF4-FFF2-40B4-BE49-F238E27FC236}">
                <a16:creationId xmlns:a16="http://schemas.microsoft.com/office/drawing/2014/main" id="{5A713B17-4A05-87F2-658A-F614DBC8B222}"/>
              </a:ext>
            </a:extLst>
          </p:cNvPr>
          <p:cNvSpPr txBox="1"/>
          <p:nvPr/>
        </p:nvSpPr>
        <p:spPr>
          <a:xfrm>
            <a:off x="457200" y="1645920"/>
            <a:ext cx="5029200" cy="2308324"/>
          </a:xfrm>
          <a:prstGeom prst="rect">
            <a:avLst/>
          </a:prstGeom>
          <a:noFill/>
        </p:spPr>
        <p:txBody>
          <a:bodyPr vert="horz" rtlCol="0">
            <a:spAutoFit/>
          </a:bodyPr>
          <a:lstStyle/>
          <a:p>
            <a:pPr marL="342900" indent="-342900">
              <a:buFont typeface="+mj-lt"/>
              <a:buAutoNum type="arabicPeriod"/>
            </a:pPr>
            <a:r>
              <a:rPr lang="en-US">
                <a:solidFill>
                  <a:srgbClr val="595959"/>
                </a:solidFill>
                <a:latin typeface="Calibri" panose="020F0502020204030204" pitchFamily="34" charset="0"/>
              </a:rPr>
              <a:t>Massive global reach:  Leveraging his immense popularity across diverse demographics.</a:t>
            </a:r>
          </a:p>
          <a:p>
            <a:pPr marL="342900" indent="-342900">
              <a:buFont typeface="+mj-lt"/>
              <a:buAutoNum type="arabicPeriod"/>
            </a:pPr>
            <a:r>
              <a:rPr lang="en-US">
                <a:solidFill>
                  <a:srgbClr val="595959"/>
                </a:solidFill>
                <a:latin typeface="Calibri" panose="020F0502020204030204" pitchFamily="34" charset="0"/>
              </a:rPr>
              <a:t>Strategic brand partnerships:  Choosing endorsements aligned with his personal values and image.</a:t>
            </a:r>
          </a:p>
          <a:p>
            <a:pPr marL="342900" indent="-342900">
              <a:buFont typeface="+mj-lt"/>
              <a:buAutoNum type="arabicPeriod"/>
            </a:pPr>
            <a:r>
              <a:rPr lang="en-US">
                <a:solidFill>
                  <a:srgbClr val="595959"/>
                </a:solidFill>
                <a:latin typeface="Calibri" panose="020F0502020204030204" pitchFamily="34" charset="0"/>
              </a:rPr>
              <a:t>Multi-million dollar deals:  Consistent high-value contracts reflecting his market dominance.</a:t>
            </a:r>
          </a:p>
          <a:p>
            <a:endParaRPr lang="en-IN"/>
          </a:p>
        </p:txBody>
      </p:sp>
      <p:pic>
        <p:nvPicPr>
          <p:cNvPr id="5" name="Picture 4">
            <a:extLst>
              <a:ext uri="{FF2B5EF4-FFF2-40B4-BE49-F238E27FC236}">
                <a16:creationId xmlns:a16="http://schemas.microsoft.com/office/drawing/2014/main" id="{D794730A-540A-950E-8781-B97DF82F49AB}"/>
              </a:ext>
            </a:extLst>
          </p:cNvPr>
          <p:cNvPicPr>
            <a:picLocks/>
          </p:cNvPicPr>
          <p:nvPr/>
        </p:nvPicPr>
        <p:blipFill>
          <a:blip r:embed="rId2"/>
          <a:stretch>
            <a:fillRect/>
          </a:stretch>
        </p:blipFill>
        <p:spPr>
          <a:xfrm>
            <a:off x="5486400" y="2286000"/>
            <a:ext cx="3200400" cy="3200400"/>
          </a:xfrm>
          <a:prstGeom prst="rect">
            <a:avLst/>
          </a:prstGeom>
        </p:spPr>
      </p:pic>
    </p:spTree>
    <p:extLst>
      <p:ext uri="{BB962C8B-B14F-4D97-AF65-F5344CB8AC3E}">
        <p14:creationId xmlns:p14="http://schemas.microsoft.com/office/powerpoint/2010/main" val="31614321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E2E32C-8EC0-15D0-8FCD-952238CF78B8}"/>
              </a:ext>
            </a:extLst>
          </p:cNvPr>
          <p:cNvSpPr txBox="1"/>
          <p:nvPr/>
        </p:nvSpPr>
        <p:spPr>
          <a:xfrm>
            <a:off x="457200" y="182880"/>
            <a:ext cx="8229600" cy="584775"/>
          </a:xfrm>
          <a:prstGeom prst="rect">
            <a:avLst/>
          </a:prstGeom>
          <a:noFill/>
        </p:spPr>
        <p:txBody>
          <a:bodyPr vert="horz" rtlCol="0">
            <a:spAutoFit/>
          </a:bodyPr>
          <a:lstStyle/>
          <a:p>
            <a:pPr algn="ctr"/>
            <a:r>
              <a:rPr lang="en-US" sz="3200" b="1">
                <a:solidFill>
                  <a:srgbClr val="000000"/>
                </a:solidFill>
                <a:latin typeface="Calibri" panose="020F0502020204030204" pitchFamily="34" charset="0"/>
              </a:rPr>
              <a:t>Kangen Water: Market Analysis and Claims</a:t>
            </a:r>
            <a:endParaRPr lang="en-IN" sz="3200" b="1">
              <a:solidFill>
                <a:srgbClr val="000000"/>
              </a:solidFill>
              <a:latin typeface="Calibri" panose="020F0502020204030204" pitchFamily="34" charset="0"/>
            </a:endParaRPr>
          </a:p>
        </p:txBody>
      </p:sp>
      <p:sp>
        <p:nvSpPr>
          <p:cNvPr id="3" name="TextBox 2">
            <a:extLst>
              <a:ext uri="{FF2B5EF4-FFF2-40B4-BE49-F238E27FC236}">
                <a16:creationId xmlns:a16="http://schemas.microsoft.com/office/drawing/2014/main" id="{46E9EC3B-F744-090C-D821-BFD992BE3416}"/>
              </a:ext>
            </a:extLst>
          </p:cNvPr>
          <p:cNvSpPr txBox="1"/>
          <p:nvPr/>
        </p:nvSpPr>
        <p:spPr>
          <a:xfrm>
            <a:off x="457200" y="1645920"/>
            <a:ext cx="8229600" cy="6186309"/>
          </a:xfrm>
          <a:prstGeom prst="rect">
            <a:avLst/>
          </a:prstGeom>
          <a:noFill/>
        </p:spPr>
        <p:txBody>
          <a:bodyPr vert="horz" rtlCol="0">
            <a:spAutoFit/>
          </a:bodyPr>
          <a:lstStyle/>
          <a:p>
            <a:pPr marL="342900" indent="-342900">
              <a:buFont typeface="+mj-lt"/>
              <a:buAutoNum type="arabicPeriod"/>
            </a:pPr>
            <a:r>
              <a:rPr lang="en-US">
                <a:solidFill>
                  <a:srgbClr val="595959"/>
                </a:solidFill>
                <a:latin typeface="Calibri" panose="020F0502020204030204" pitchFamily="34" charset="0"/>
              </a:rPr>
              <a:t>The global alkaline water market, of which Kangen water is a part, was valued at approximately $7.9 billion USD in 2022 and is projected to reach $17.8 billion by 2030, exhibiting a Compound Annual Growth Rate (CAGR) of 10.3% (Source: IMARC Group).</a:t>
            </a:r>
          </a:p>
          <a:p>
            <a:pPr marL="342900" indent="-342900">
              <a:buFont typeface="+mj-lt"/>
              <a:buAutoNum type="arabicPeriod"/>
            </a:pPr>
            <a:r>
              <a:rPr lang="en-US">
                <a:solidFill>
                  <a:srgbClr val="595959"/>
                </a:solidFill>
                <a:latin typeface="Calibri" panose="020F0502020204030204" pitchFamily="34" charset="0"/>
              </a:rPr>
              <a:t>Enagic, the primary manufacturer of Kangen water machines, reported over $1 billion USD in revenue in 2022, primarily generated through direct sales and multi-level marketing (MLM) strategies (Source: Enagic's Financial Reports, though exact figures may not be publicly disclosed in detail).</a:t>
            </a:r>
          </a:p>
          <a:p>
            <a:pPr marL="342900" indent="-342900">
              <a:buFont typeface="+mj-lt"/>
              <a:buAutoNum type="arabicPeriod"/>
            </a:pPr>
            <a:r>
              <a:rPr lang="en-US">
                <a:solidFill>
                  <a:srgbClr val="595959"/>
                </a:solidFill>
                <a:latin typeface="Calibri" panose="020F0502020204030204" pitchFamily="34" charset="0"/>
              </a:rPr>
              <a:t>While Enagic promotes various health benefits of Kangen water,  independent scientific evidence supporting these claims is limited and often contested. Many studies regarding alkaline water's impact on health are inconclusive or lack rigorous methodology. (Source:  Review of relevant scientific literature, including studies published in peer-reviewed journals).</a:t>
            </a:r>
          </a:p>
          <a:p>
            <a:pPr marL="342900" indent="-342900">
              <a:buFont typeface="+mj-lt"/>
              <a:buAutoNum type="arabicPeriod"/>
            </a:pPr>
            <a:r>
              <a:rPr lang="en-US">
                <a:solidFill>
                  <a:srgbClr val="595959"/>
                </a:solidFill>
                <a:latin typeface="Calibri" panose="020F0502020204030204" pitchFamily="34" charset="0"/>
              </a:rPr>
              <a:t>A significant portion of Enagic's revenue comes from the sale of Kangen water machines, with replacement filters constituting a recurring revenue stream. The high cost of these machines and filters represents a barrier to entry for many consumers (Source: Consumer reviews and price comparisons).</a:t>
            </a:r>
          </a:p>
          <a:p>
            <a:pPr marL="342900" indent="-342900">
              <a:buFont typeface="+mj-lt"/>
              <a:buAutoNum type="arabicPeriod"/>
            </a:pPr>
            <a:r>
              <a:rPr lang="en-US">
                <a:solidFill>
                  <a:srgbClr val="595959"/>
                </a:solidFill>
                <a:latin typeface="Calibri" panose="020F0502020204030204" pitchFamily="34" charset="0"/>
              </a:rPr>
              <a:t>Consumer reports indicate varying levels of customer satisfaction, with some experiencing positive effects while others express concerns about the high initial investment and ongoing costs.  (Source: Online consumer reviews on platforms such as Amazon and Trustpilot).</a:t>
            </a:r>
          </a:p>
          <a:p>
            <a:endParaRPr lang="en-IN"/>
          </a:p>
        </p:txBody>
      </p:sp>
      <p:sp>
        <p:nvSpPr>
          <p:cNvPr id="4" name="TextBox 3">
            <a:extLst>
              <a:ext uri="{FF2B5EF4-FFF2-40B4-BE49-F238E27FC236}">
                <a16:creationId xmlns:a16="http://schemas.microsoft.com/office/drawing/2014/main" id="{AA792DA2-DB44-45A9-4E4E-BE1D02989999}"/>
              </a:ext>
            </a:extLst>
          </p:cNvPr>
          <p:cNvSpPr txBox="1"/>
          <p:nvPr/>
        </p:nvSpPr>
        <p:spPr>
          <a:xfrm>
            <a:off x="182880" y="6583680"/>
            <a:ext cx="1828800" cy="246221"/>
          </a:xfrm>
          <a:prstGeom prst="rect">
            <a:avLst/>
          </a:prstGeom>
          <a:noFill/>
        </p:spPr>
        <p:txBody>
          <a:bodyPr vert="horz" rtlCol="0">
            <a:spAutoFit/>
          </a:bodyPr>
          <a:lstStyle/>
          <a:p>
            <a:r>
              <a:rPr lang="en-US" sz="1000">
                <a:solidFill>
                  <a:srgbClr val="A0A0A0"/>
                </a:solidFill>
              </a:rPr>
              <a:t>Updated live by Savi.ai</a:t>
            </a:r>
            <a:endParaRPr lang="en-IN" sz="1000">
              <a:solidFill>
                <a:srgbClr val="A0A0A0"/>
              </a:solidFill>
            </a:endParaRPr>
          </a:p>
        </p:txBody>
      </p:sp>
    </p:spTree>
    <p:extLst>
      <p:ext uri="{BB962C8B-B14F-4D97-AF65-F5344CB8AC3E}">
        <p14:creationId xmlns:p14="http://schemas.microsoft.com/office/powerpoint/2010/main" val="31093394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727A38-A82D-7768-439D-1BD43D7848C5}"/>
              </a:ext>
            </a:extLst>
          </p:cNvPr>
          <p:cNvSpPr txBox="1"/>
          <p:nvPr/>
        </p:nvSpPr>
        <p:spPr>
          <a:xfrm>
            <a:off x="457200" y="182880"/>
            <a:ext cx="5029200" cy="1077218"/>
          </a:xfrm>
          <a:prstGeom prst="rect">
            <a:avLst/>
          </a:prstGeom>
          <a:noFill/>
        </p:spPr>
        <p:txBody>
          <a:bodyPr vert="horz" rtlCol="0">
            <a:spAutoFit/>
          </a:bodyPr>
          <a:lstStyle/>
          <a:p>
            <a:r>
              <a:rPr lang="en-US" sz="3200" b="1">
                <a:solidFill>
                  <a:srgbClr val="000000"/>
                </a:solidFill>
                <a:latin typeface="Calibri" panose="020F0502020204030204" pitchFamily="34" charset="0"/>
              </a:rPr>
              <a:t>Sachin Tendulkar: Beyond the Crease - A Brand Empire</a:t>
            </a:r>
            <a:endParaRPr lang="en-IN" sz="3200" b="1">
              <a:solidFill>
                <a:srgbClr val="000000"/>
              </a:solidFill>
              <a:latin typeface="Calibri" panose="020F0502020204030204" pitchFamily="34" charset="0"/>
            </a:endParaRPr>
          </a:p>
        </p:txBody>
      </p:sp>
      <p:sp>
        <p:nvSpPr>
          <p:cNvPr id="3" name="TextBox 2">
            <a:extLst>
              <a:ext uri="{FF2B5EF4-FFF2-40B4-BE49-F238E27FC236}">
                <a16:creationId xmlns:a16="http://schemas.microsoft.com/office/drawing/2014/main" id="{D7EB4A73-A2EE-E149-45ED-A94E3F7AAD8A}"/>
              </a:ext>
            </a:extLst>
          </p:cNvPr>
          <p:cNvSpPr txBox="1"/>
          <p:nvPr/>
        </p:nvSpPr>
        <p:spPr>
          <a:xfrm>
            <a:off x="457200" y="1645920"/>
            <a:ext cx="5029200" cy="2862322"/>
          </a:xfrm>
          <a:prstGeom prst="rect">
            <a:avLst/>
          </a:prstGeom>
          <a:noFill/>
        </p:spPr>
        <p:txBody>
          <a:bodyPr vert="horz" rtlCol="0">
            <a:spAutoFit/>
          </a:bodyPr>
          <a:lstStyle/>
          <a:p>
            <a:pPr marL="342900" indent="-342900">
              <a:buFont typeface="+mj-lt"/>
              <a:buAutoNum type="arabicPeriod"/>
            </a:pPr>
            <a:r>
              <a:rPr lang="en-US">
                <a:solidFill>
                  <a:srgbClr val="595959"/>
                </a:solidFill>
                <a:latin typeface="Calibri" panose="020F0502020204030204" pitchFamily="34" charset="0"/>
              </a:rPr>
              <a:t>Master Brand Ambassador: Leveraging global recognition for lucrative endorsements across diverse sectors.</a:t>
            </a:r>
          </a:p>
          <a:p>
            <a:pPr marL="342900" indent="-342900">
              <a:buFont typeface="+mj-lt"/>
              <a:buAutoNum type="arabicPeriod"/>
            </a:pPr>
            <a:r>
              <a:rPr lang="en-US">
                <a:solidFill>
                  <a:srgbClr val="595959"/>
                </a:solidFill>
                <a:latin typeface="Calibri" panose="020F0502020204030204" pitchFamily="34" charset="0"/>
              </a:rPr>
              <a:t>Strategic Partnerships:  Cultivating long-term relationships with premium brands, maximizing value and longevity.</a:t>
            </a:r>
          </a:p>
          <a:p>
            <a:pPr marL="342900" indent="-342900">
              <a:buFont typeface="+mj-lt"/>
              <a:buAutoNum type="arabicPeriod"/>
            </a:pPr>
            <a:r>
              <a:rPr lang="en-US">
                <a:solidFill>
                  <a:srgbClr val="595959"/>
                </a:solidFill>
                <a:latin typeface="Calibri" panose="020F0502020204030204" pitchFamily="34" charset="0"/>
              </a:rPr>
              <a:t>Beyond Cricket:  Transcending sport to build a diversified portfolio encompassing investments and business ventures.</a:t>
            </a:r>
          </a:p>
          <a:p>
            <a:endParaRPr lang="en-IN"/>
          </a:p>
        </p:txBody>
      </p:sp>
      <p:pic>
        <p:nvPicPr>
          <p:cNvPr id="5" name="Picture 4">
            <a:extLst>
              <a:ext uri="{FF2B5EF4-FFF2-40B4-BE49-F238E27FC236}">
                <a16:creationId xmlns:a16="http://schemas.microsoft.com/office/drawing/2014/main" id="{5E068589-97F0-554A-A245-30C323D38BE8}"/>
              </a:ext>
            </a:extLst>
          </p:cNvPr>
          <p:cNvPicPr>
            <a:picLocks/>
          </p:cNvPicPr>
          <p:nvPr/>
        </p:nvPicPr>
        <p:blipFill>
          <a:blip r:embed="rId2"/>
          <a:stretch>
            <a:fillRect/>
          </a:stretch>
        </p:blipFill>
        <p:spPr>
          <a:xfrm>
            <a:off x="5486400" y="2286000"/>
            <a:ext cx="3200400" cy="3200400"/>
          </a:xfrm>
          <a:prstGeom prst="rect">
            <a:avLst/>
          </a:prstGeom>
        </p:spPr>
      </p:pic>
    </p:spTree>
    <p:extLst>
      <p:ext uri="{BB962C8B-B14F-4D97-AF65-F5344CB8AC3E}">
        <p14:creationId xmlns:p14="http://schemas.microsoft.com/office/powerpoint/2010/main" val="2031452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758B15-F274-F14B-C0B3-7FB75108E280}"/>
              </a:ext>
            </a:extLst>
          </p:cNvPr>
          <p:cNvSpPr txBox="1"/>
          <p:nvPr/>
        </p:nvSpPr>
        <p:spPr>
          <a:xfrm>
            <a:off x="457200" y="182880"/>
            <a:ext cx="5029200" cy="1569660"/>
          </a:xfrm>
          <a:prstGeom prst="rect">
            <a:avLst/>
          </a:prstGeom>
          <a:noFill/>
        </p:spPr>
        <p:txBody>
          <a:bodyPr vert="horz" rtlCol="0">
            <a:spAutoFit/>
          </a:bodyPr>
          <a:lstStyle/>
          <a:p>
            <a:r>
              <a:rPr lang="en-US" sz="3200" b="1">
                <a:solidFill>
                  <a:srgbClr val="000000"/>
                </a:solidFill>
                <a:latin typeface="Calibri" panose="020F0502020204030204" pitchFamily="34" charset="0"/>
              </a:rPr>
              <a:t>The Harshad Mehta Scam (1992): Key Financial Impacts</a:t>
            </a:r>
            <a:endParaRPr lang="en-IN" sz="3200" b="1">
              <a:solidFill>
                <a:srgbClr val="000000"/>
              </a:solidFill>
              <a:latin typeface="Calibri" panose="020F0502020204030204" pitchFamily="34" charset="0"/>
            </a:endParaRPr>
          </a:p>
        </p:txBody>
      </p:sp>
      <p:sp>
        <p:nvSpPr>
          <p:cNvPr id="3" name="TextBox 2">
            <a:extLst>
              <a:ext uri="{FF2B5EF4-FFF2-40B4-BE49-F238E27FC236}">
                <a16:creationId xmlns:a16="http://schemas.microsoft.com/office/drawing/2014/main" id="{040B9B7B-81F0-D7D7-09AE-154281D94BCE}"/>
              </a:ext>
            </a:extLst>
          </p:cNvPr>
          <p:cNvSpPr txBox="1"/>
          <p:nvPr/>
        </p:nvSpPr>
        <p:spPr>
          <a:xfrm>
            <a:off x="457200" y="1645920"/>
            <a:ext cx="5029200" cy="5078313"/>
          </a:xfrm>
          <a:prstGeom prst="rect">
            <a:avLst/>
          </a:prstGeom>
          <a:noFill/>
        </p:spPr>
        <p:txBody>
          <a:bodyPr vert="horz" rtlCol="0">
            <a:spAutoFit/>
          </a:bodyPr>
          <a:lstStyle/>
          <a:p>
            <a:pPr marL="342900" indent="-342900">
              <a:buFont typeface="+mj-lt"/>
              <a:buAutoNum type="arabicPeriod"/>
            </a:pPr>
            <a:r>
              <a:rPr lang="en-US">
                <a:solidFill>
                  <a:srgbClr val="595959"/>
                </a:solidFill>
                <a:latin typeface="Calibri" panose="020F0502020204030204" pitchFamily="34" charset="0"/>
              </a:rPr>
              <a:t>The scam involved approximately ₹4,000 crore (approximately US$500 million at 1992 exchange rates) in fraudulent transactions.</a:t>
            </a:r>
          </a:p>
          <a:p>
            <a:pPr marL="342900" indent="-342900">
              <a:buFont typeface="+mj-lt"/>
              <a:buAutoNum type="arabicPeriod"/>
            </a:pPr>
            <a:r>
              <a:rPr lang="en-US">
                <a:solidFill>
                  <a:srgbClr val="595959"/>
                </a:solidFill>
                <a:latin typeface="Calibri" panose="020F0502020204030204" pitchFamily="34" charset="0"/>
              </a:rPr>
              <a:t>The total market capitalization of the Bombay Stock Exchange (BSE) declined by roughly 12% during the period of the scandal.</a:t>
            </a:r>
          </a:p>
          <a:p>
            <a:pPr marL="342900" indent="-342900">
              <a:buFont typeface="+mj-lt"/>
              <a:buAutoNum type="arabicPeriod"/>
            </a:pPr>
            <a:r>
              <a:rPr lang="en-US">
                <a:solidFill>
                  <a:srgbClr val="595959"/>
                </a:solidFill>
                <a:latin typeface="Calibri" panose="020F0502020204030204" pitchFamily="34" charset="0"/>
              </a:rPr>
              <a:t>The Securities and Exchange Board of India (SEBI) estimated losses to investors in excess of ₹1,000 crore (approximately US$125 million at 1992 exchange rates).</a:t>
            </a:r>
          </a:p>
          <a:p>
            <a:pPr marL="342900" indent="-342900">
              <a:buFont typeface="+mj-lt"/>
              <a:buAutoNum type="arabicPeriod"/>
            </a:pPr>
            <a:r>
              <a:rPr lang="en-US">
                <a:solidFill>
                  <a:srgbClr val="595959"/>
                </a:solidFill>
                <a:latin typeface="Calibri" panose="020F0502020204030204" pitchFamily="34" charset="0"/>
              </a:rPr>
              <a:t>Harshad Mehta's operations were centered around bank receipts (BRs), which he fraudulently used to inflate stock prices and generate massive profits.</a:t>
            </a:r>
          </a:p>
          <a:p>
            <a:pPr marL="342900" indent="-342900">
              <a:buFont typeface="+mj-lt"/>
              <a:buAutoNum type="arabicPeriod"/>
            </a:pPr>
            <a:r>
              <a:rPr lang="en-US">
                <a:solidFill>
                  <a:srgbClr val="595959"/>
                </a:solidFill>
                <a:latin typeface="Calibri" panose="020F0502020204030204" pitchFamily="34" charset="0"/>
              </a:rPr>
              <a:t>The scam led to significant regulatory changes in the Indian financial markets, including stricter oversight of banks and brokers.</a:t>
            </a:r>
          </a:p>
          <a:p>
            <a:endParaRPr lang="en-IN"/>
          </a:p>
        </p:txBody>
      </p:sp>
      <p:sp>
        <p:nvSpPr>
          <p:cNvPr id="4" name="TextBox 3">
            <a:extLst>
              <a:ext uri="{FF2B5EF4-FFF2-40B4-BE49-F238E27FC236}">
                <a16:creationId xmlns:a16="http://schemas.microsoft.com/office/drawing/2014/main" id="{48056988-6301-143A-1E33-A3FE334B6ECB}"/>
              </a:ext>
            </a:extLst>
          </p:cNvPr>
          <p:cNvSpPr txBox="1"/>
          <p:nvPr/>
        </p:nvSpPr>
        <p:spPr>
          <a:xfrm>
            <a:off x="182880" y="6583680"/>
            <a:ext cx="1828800" cy="246221"/>
          </a:xfrm>
          <a:prstGeom prst="rect">
            <a:avLst/>
          </a:prstGeom>
          <a:noFill/>
        </p:spPr>
        <p:txBody>
          <a:bodyPr vert="horz" rtlCol="0">
            <a:spAutoFit/>
          </a:bodyPr>
          <a:lstStyle/>
          <a:p>
            <a:r>
              <a:rPr lang="en-US" sz="1000">
                <a:solidFill>
                  <a:srgbClr val="A0A0A0"/>
                </a:solidFill>
              </a:rPr>
              <a:t>Updated live by Savi.ai</a:t>
            </a:r>
            <a:endParaRPr lang="en-IN" sz="1000">
              <a:solidFill>
                <a:srgbClr val="A0A0A0"/>
              </a:solidFill>
            </a:endParaRPr>
          </a:p>
        </p:txBody>
      </p:sp>
      <p:pic>
        <p:nvPicPr>
          <p:cNvPr id="6" name="Picture 5">
            <a:extLst>
              <a:ext uri="{FF2B5EF4-FFF2-40B4-BE49-F238E27FC236}">
                <a16:creationId xmlns:a16="http://schemas.microsoft.com/office/drawing/2014/main" id="{B9EA1217-C6B0-08FA-D4FF-9A4104271942}"/>
              </a:ext>
            </a:extLst>
          </p:cNvPr>
          <p:cNvPicPr>
            <a:picLocks/>
          </p:cNvPicPr>
          <p:nvPr/>
        </p:nvPicPr>
        <p:blipFill>
          <a:blip r:embed="rId2"/>
          <a:stretch>
            <a:fillRect/>
          </a:stretch>
        </p:blipFill>
        <p:spPr>
          <a:xfrm>
            <a:off x="5486400" y="2286000"/>
            <a:ext cx="3200400" cy="3200400"/>
          </a:xfrm>
          <a:prstGeom prst="rect">
            <a:avLst/>
          </a:prstGeom>
        </p:spPr>
      </p:pic>
    </p:spTree>
    <p:extLst>
      <p:ext uri="{BB962C8B-B14F-4D97-AF65-F5344CB8AC3E}">
        <p14:creationId xmlns:p14="http://schemas.microsoft.com/office/powerpoint/2010/main" val="169936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45D1A3-16FC-A42D-9872-DCFCE0060901}"/>
              </a:ext>
            </a:extLst>
          </p:cNvPr>
          <p:cNvSpPr txBox="1"/>
          <p:nvPr/>
        </p:nvSpPr>
        <p:spPr>
          <a:xfrm>
            <a:off x="457200" y="182880"/>
            <a:ext cx="5029200" cy="1077218"/>
          </a:xfrm>
          <a:prstGeom prst="rect">
            <a:avLst/>
          </a:prstGeom>
          <a:noFill/>
        </p:spPr>
        <p:txBody>
          <a:bodyPr vert="horz" rtlCol="0">
            <a:spAutoFit/>
          </a:bodyPr>
          <a:lstStyle/>
          <a:p>
            <a:r>
              <a:rPr lang="en-US" sz="3200" b="1">
                <a:solidFill>
                  <a:srgbClr val="000000"/>
                </a:solidFill>
                <a:latin typeface="Calibri" panose="020F0502020204030204" pitchFamily="34" charset="0"/>
              </a:rPr>
              <a:t>Shah Rukh Khan: Box Office Success and Net Worth</a:t>
            </a:r>
            <a:endParaRPr lang="en-IN" sz="3200" b="1">
              <a:solidFill>
                <a:srgbClr val="000000"/>
              </a:solidFill>
              <a:latin typeface="Calibri" panose="020F0502020204030204" pitchFamily="34" charset="0"/>
            </a:endParaRPr>
          </a:p>
        </p:txBody>
      </p:sp>
      <p:sp>
        <p:nvSpPr>
          <p:cNvPr id="3" name="TextBox 2">
            <a:extLst>
              <a:ext uri="{FF2B5EF4-FFF2-40B4-BE49-F238E27FC236}">
                <a16:creationId xmlns:a16="http://schemas.microsoft.com/office/drawing/2014/main" id="{45159F41-DAC6-3226-6D3F-B566B837E494}"/>
              </a:ext>
            </a:extLst>
          </p:cNvPr>
          <p:cNvSpPr txBox="1"/>
          <p:nvPr/>
        </p:nvSpPr>
        <p:spPr>
          <a:xfrm>
            <a:off x="457200" y="1645920"/>
            <a:ext cx="5029200" cy="5078313"/>
          </a:xfrm>
          <a:prstGeom prst="rect">
            <a:avLst/>
          </a:prstGeom>
          <a:noFill/>
        </p:spPr>
        <p:txBody>
          <a:bodyPr vert="horz" rtlCol="0">
            <a:spAutoFit/>
          </a:bodyPr>
          <a:lstStyle/>
          <a:p>
            <a:pPr marL="342900" indent="-342900">
              <a:buFont typeface="+mj-lt"/>
              <a:buAutoNum type="arabicPeriod"/>
            </a:pPr>
            <a:r>
              <a:rPr lang="en-US">
                <a:solidFill>
                  <a:srgbClr val="595959"/>
                </a:solidFill>
                <a:latin typeface="Calibri" panose="020F0502020204030204" pitchFamily="34" charset="0"/>
              </a:rPr>
              <a:t>Estimated Net Worth: $600 million (as of 2023, varying sources)</a:t>
            </a:r>
          </a:p>
          <a:p>
            <a:pPr marL="342900" indent="-342900">
              <a:buFont typeface="+mj-lt"/>
              <a:buAutoNum type="arabicPeriod"/>
            </a:pPr>
            <a:r>
              <a:rPr lang="en-US">
                <a:solidFill>
                  <a:srgbClr val="595959"/>
                </a:solidFill>
                <a:latin typeface="Calibri" panose="020F0502020204030204" pitchFamily="34" charset="0"/>
              </a:rPr>
              <a:t>Brand Endorsements:  Earning an estimated $10-15 million annually from endorsements (Forbes)</a:t>
            </a:r>
          </a:p>
          <a:p>
            <a:pPr marL="342900" indent="-342900">
              <a:buFont typeface="+mj-lt"/>
              <a:buAutoNum type="arabicPeriod"/>
            </a:pPr>
            <a:r>
              <a:rPr lang="en-US">
                <a:solidFill>
                  <a:srgbClr val="595959"/>
                </a:solidFill>
                <a:latin typeface="Calibri" panose="020F0502020204030204" pitchFamily="34" charset="0"/>
              </a:rPr>
              <a:t>Box Office Gross (lifetime): Over ₹8000 crore (approximately $1 billion USD) globally.</a:t>
            </a:r>
          </a:p>
          <a:p>
            <a:pPr marL="342900" indent="-342900">
              <a:buFont typeface="+mj-lt"/>
              <a:buAutoNum type="arabicPeriod"/>
            </a:pPr>
            <a:r>
              <a:rPr lang="en-US">
                <a:solidFill>
                  <a:srgbClr val="595959"/>
                </a:solidFill>
                <a:latin typeface="Calibri" panose="020F0502020204030204" pitchFamily="34" charset="0"/>
              </a:rPr>
              <a:t>Film Production Company (Red Chillies Entertainment):  Generated significant revenue through film production and distribution, though precise figures are not publicly available.</a:t>
            </a:r>
          </a:p>
          <a:p>
            <a:pPr marL="342900" indent="-342900">
              <a:buFont typeface="+mj-lt"/>
              <a:buAutoNum type="arabicPeriod"/>
            </a:pPr>
            <a:r>
              <a:rPr lang="en-US">
                <a:solidFill>
                  <a:srgbClr val="595959"/>
                </a:solidFill>
                <a:latin typeface="Calibri" panose="020F0502020204030204" pitchFamily="34" charset="0"/>
              </a:rPr>
              <a:t>International Recognition: His films have achieved significant box office success across global markets, particularly in South Asia, the Middle East and parts of South East Asia.  Precise percentage breakdown per region is not readily available across all films.</a:t>
            </a:r>
          </a:p>
          <a:p>
            <a:endParaRPr lang="en-IN"/>
          </a:p>
        </p:txBody>
      </p:sp>
      <p:sp>
        <p:nvSpPr>
          <p:cNvPr id="4" name="TextBox 3">
            <a:extLst>
              <a:ext uri="{FF2B5EF4-FFF2-40B4-BE49-F238E27FC236}">
                <a16:creationId xmlns:a16="http://schemas.microsoft.com/office/drawing/2014/main" id="{E1C64B1E-F924-F119-EF41-DE04B831894A}"/>
              </a:ext>
            </a:extLst>
          </p:cNvPr>
          <p:cNvSpPr txBox="1"/>
          <p:nvPr/>
        </p:nvSpPr>
        <p:spPr>
          <a:xfrm>
            <a:off x="182880" y="6583680"/>
            <a:ext cx="1828800" cy="246221"/>
          </a:xfrm>
          <a:prstGeom prst="rect">
            <a:avLst/>
          </a:prstGeom>
          <a:noFill/>
        </p:spPr>
        <p:txBody>
          <a:bodyPr vert="horz" rtlCol="0">
            <a:spAutoFit/>
          </a:bodyPr>
          <a:lstStyle/>
          <a:p>
            <a:r>
              <a:rPr lang="en-US" sz="1000">
                <a:solidFill>
                  <a:srgbClr val="A0A0A0"/>
                </a:solidFill>
              </a:rPr>
              <a:t>Updated live by Savi.ai</a:t>
            </a:r>
            <a:endParaRPr lang="en-IN" sz="1000">
              <a:solidFill>
                <a:srgbClr val="A0A0A0"/>
              </a:solidFill>
            </a:endParaRPr>
          </a:p>
        </p:txBody>
      </p:sp>
      <p:pic>
        <p:nvPicPr>
          <p:cNvPr id="6" name="Picture 5">
            <a:extLst>
              <a:ext uri="{FF2B5EF4-FFF2-40B4-BE49-F238E27FC236}">
                <a16:creationId xmlns:a16="http://schemas.microsoft.com/office/drawing/2014/main" id="{22DDB2DD-C12E-5E9B-A8C4-2091EE0AABED}"/>
              </a:ext>
            </a:extLst>
          </p:cNvPr>
          <p:cNvPicPr>
            <a:picLocks/>
          </p:cNvPicPr>
          <p:nvPr/>
        </p:nvPicPr>
        <p:blipFill>
          <a:blip r:embed="rId2"/>
          <a:stretch>
            <a:fillRect/>
          </a:stretch>
        </p:blipFill>
        <p:spPr>
          <a:xfrm>
            <a:off x="5486400" y="2286000"/>
            <a:ext cx="3200400" cy="3200400"/>
          </a:xfrm>
          <a:prstGeom prst="rect">
            <a:avLst/>
          </a:prstGeom>
        </p:spPr>
      </p:pic>
    </p:spTree>
    <p:extLst>
      <p:ext uri="{BB962C8B-B14F-4D97-AF65-F5344CB8AC3E}">
        <p14:creationId xmlns:p14="http://schemas.microsoft.com/office/powerpoint/2010/main" val="3167195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9261DE-B406-81EF-6AE2-9A3CCE4D68F1}"/>
              </a:ext>
            </a:extLst>
          </p:cNvPr>
          <p:cNvSpPr txBox="1"/>
          <p:nvPr/>
        </p:nvSpPr>
        <p:spPr>
          <a:xfrm>
            <a:off x="457200" y="182880"/>
            <a:ext cx="5029200" cy="1077218"/>
          </a:xfrm>
          <a:prstGeom prst="rect">
            <a:avLst/>
          </a:prstGeom>
          <a:noFill/>
        </p:spPr>
        <p:txBody>
          <a:bodyPr vert="horz" rtlCol="0">
            <a:spAutoFit/>
          </a:bodyPr>
          <a:lstStyle/>
          <a:p>
            <a:r>
              <a:rPr lang="en-US" sz="3200" b="1">
                <a:solidFill>
                  <a:srgbClr val="000000"/>
                </a:solidFill>
                <a:latin typeface="Calibri" panose="020F0502020204030204" pitchFamily="34" charset="0"/>
              </a:rPr>
              <a:t>Shah Rukh Khan: Box Office Success and Net Worth</a:t>
            </a:r>
            <a:endParaRPr lang="en-IN" sz="3200" b="1">
              <a:solidFill>
                <a:srgbClr val="000000"/>
              </a:solidFill>
              <a:latin typeface="Calibri" panose="020F0502020204030204" pitchFamily="34" charset="0"/>
            </a:endParaRPr>
          </a:p>
        </p:txBody>
      </p:sp>
      <p:sp>
        <p:nvSpPr>
          <p:cNvPr id="3" name="TextBox 2">
            <a:extLst>
              <a:ext uri="{FF2B5EF4-FFF2-40B4-BE49-F238E27FC236}">
                <a16:creationId xmlns:a16="http://schemas.microsoft.com/office/drawing/2014/main" id="{BD0C991C-8C56-D58D-5B54-33243BAF909E}"/>
              </a:ext>
            </a:extLst>
          </p:cNvPr>
          <p:cNvSpPr txBox="1"/>
          <p:nvPr/>
        </p:nvSpPr>
        <p:spPr>
          <a:xfrm>
            <a:off x="457200" y="1645920"/>
            <a:ext cx="5029200" cy="4524315"/>
          </a:xfrm>
          <a:prstGeom prst="rect">
            <a:avLst/>
          </a:prstGeom>
          <a:noFill/>
        </p:spPr>
        <p:txBody>
          <a:bodyPr vert="horz" rtlCol="0">
            <a:spAutoFit/>
          </a:bodyPr>
          <a:lstStyle/>
          <a:p>
            <a:pPr marL="342900" indent="-342900">
              <a:buFont typeface="+mj-lt"/>
              <a:buAutoNum type="arabicPeriod"/>
            </a:pPr>
            <a:r>
              <a:rPr lang="en-US">
                <a:solidFill>
                  <a:srgbClr val="595959"/>
                </a:solidFill>
                <a:latin typeface="Calibri" panose="020F0502020204030204" pitchFamily="34" charset="0"/>
              </a:rPr>
              <a:t>Shah Rukh Khan's films have grossed over $4 billion USD worldwide.</a:t>
            </a:r>
          </a:p>
          <a:p>
            <a:pPr marL="342900" indent="-342900">
              <a:buFont typeface="+mj-lt"/>
              <a:buAutoNum type="arabicPeriod"/>
            </a:pPr>
            <a:r>
              <a:rPr lang="en-US">
                <a:solidFill>
                  <a:srgbClr val="595959"/>
                </a:solidFill>
                <a:latin typeface="Calibri" panose="020F0502020204030204" pitchFamily="34" charset="0"/>
              </a:rPr>
              <a:t>He has starred in 80+ films, with 25+ achieving blockbuster status in India.</a:t>
            </a:r>
          </a:p>
          <a:p>
            <a:pPr marL="342900" indent="-342900">
              <a:buFont typeface="+mj-lt"/>
              <a:buAutoNum type="arabicPeriod"/>
            </a:pPr>
            <a:r>
              <a:rPr lang="en-US">
                <a:solidFill>
                  <a:srgbClr val="595959"/>
                </a:solidFill>
                <a:latin typeface="Calibri" panose="020F0502020204030204" pitchFamily="34" charset="0"/>
              </a:rPr>
              <a:t>His estimated net worth is between $600 million and $800 million USD, as of late 2023 (various sources report different figures; this represents a range).</a:t>
            </a:r>
          </a:p>
          <a:p>
            <a:pPr marL="342900" indent="-342900">
              <a:buFont typeface="+mj-lt"/>
              <a:buAutoNum type="arabicPeriod"/>
            </a:pPr>
            <a:r>
              <a:rPr lang="en-US">
                <a:solidFill>
                  <a:srgbClr val="595959"/>
                </a:solidFill>
                <a:latin typeface="Calibri" panose="020F0502020204030204" pitchFamily="34" charset="0"/>
              </a:rPr>
              <a:t>His earnings are derived from film salaries, brand endorsements, and production ventures.  Precise breakdowns of these revenue streams are not publicly available.</a:t>
            </a:r>
          </a:p>
          <a:p>
            <a:pPr marL="342900" indent="-342900">
              <a:buFont typeface="+mj-lt"/>
              <a:buAutoNum type="arabicPeriod"/>
            </a:pPr>
            <a:r>
              <a:rPr lang="en-US">
                <a:solidFill>
                  <a:srgbClr val="595959"/>
                </a:solidFill>
                <a:latin typeface="Calibri" panose="020F0502020204030204" pitchFamily="34" charset="0"/>
              </a:rPr>
              <a:t>He consistently ranks among the highest-paid actors in Bollywood, though exact yearly earnings are not consistently published.</a:t>
            </a:r>
          </a:p>
          <a:p>
            <a:endParaRPr lang="en-IN"/>
          </a:p>
        </p:txBody>
      </p:sp>
      <p:sp>
        <p:nvSpPr>
          <p:cNvPr id="4" name="TextBox 3">
            <a:extLst>
              <a:ext uri="{FF2B5EF4-FFF2-40B4-BE49-F238E27FC236}">
                <a16:creationId xmlns:a16="http://schemas.microsoft.com/office/drawing/2014/main" id="{B1D88985-B83E-20CD-C3A8-1C067AA48555}"/>
              </a:ext>
            </a:extLst>
          </p:cNvPr>
          <p:cNvSpPr txBox="1"/>
          <p:nvPr/>
        </p:nvSpPr>
        <p:spPr>
          <a:xfrm>
            <a:off x="182880" y="6583680"/>
            <a:ext cx="1828800" cy="246221"/>
          </a:xfrm>
          <a:prstGeom prst="rect">
            <a:avLst/>
          </a:prstGeom>
          <a:noFill/>
        </p:spPr>
        <p:txBody>
          <a:bodyPr vert="horz" rtlCol="0">
            <a:spAutoFit/>
          </a:bodyPr>
          <a:lstStyle/>
          <a:p>
            <a:r>
              <a:rPr lang="en-US" sz="1000">
                <a:solidFill>
                  <a:srgbClr val="A0A0A0"/>
                </a:solidFill>
              </a:rPr>
              <a:t>Updated live by Savi.ai</a:t>
            </a:r>
            <a:endParaRPr lang="en-IN" sz="1000">
              <a:solidFill>
                <a:srgbClr val="A0A0A0"/>
              </a:solidFill>
            </a:endParaRPr>
          </a:p>
        </p:txBody>
      </p:sp>
      <p:pic>
        <p:nvPicPr>
          <p:cNvPr id="6" name="Picture 5">
            <a:extLst>
              <a:ext uri="{FF2B5EF4-FFF2-40B4-BE49-F238E27FC236}">
                <a16:creationId xmlns:a16="http://schemas.microsoft.com/office/drawing/2014/main" id="{D2495069-BBF1-FA5E-CE77-E8DE65637D5F}"/>
              </a:ext>
            </a:extLst>
          </p:cNvPr>
          <p:cNvPicPr>
            <a:picLocks/>
          </p:cNvPicPr>
          <p:nvPr/>
        </p:nvPicPr>
        <p:blipFill>
          <a:blip r:embed="rId2"/>
          <a:stretch>
            <a:fillRect/>
          </a:stretch>
        </p:blipFill>
        <p:spPr>
          <a:xfrm>
            <a:off x="5486400" y="2286000"/>
            <a:ext cx="3200400" cy="3200400"/>
          </a:xfrm>
          <a:prstGeom prst="rect">
            <a:avLst/>
          </a:prstGeom>
        </p:spPr>
      </p:pic>
    </p:spTree>
    <p:extLst>
      <p:ext uri="{BB962C8B-B14F-4D97-AF65-F5344CB8AC3E}">
        <p14:creationId xmlns:p14="http://schemas.microsoft.com/office/powerpoint/2010/main" val="223325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D60C18-5316-726E-3CD5-33F6222884F7}"/>
              </a:ext>
            </a:extLst>
          </p:cNvPr>
          <p:cNvSpPr txBox="1"/>
          <p:nvPr/>
        </p:nvSpPr>
        <p:spPr>
          <a:xfrm>
            <a:off x="457200" y="182880"/>
            <a:ext cx="5029200" cy="1077218"/>
          </a:xfrm>
          <a:prstGeom prst="rect">
            <a:avLst/>
          </a:prstGeom>
          <a:noFill/>
        </p:spPr>
        <p:txBody>
          <a:bodyPr vert="horz" rtlCol="0">
            <a:spAutoFit/>
          </a:bodyPr>
          <a:lstStyle/>
          <a:p>
            <a:r>
              <a:rPr lang="en-US" sz="3200" b="1">
                <a:solidFill>
                  <a:srgbClr val="000000"/>
                </a:solidFill>
                <a:latin typeface="Calibri" panose="020F0502020204030204" pitchFamily="34" charset="0"/>
              </a:rPr>
              <a:t>The Global Bottled Water Market: Key Statistics</a:t>
            </a:r>
            <a:endParaRPr lang="en-IN" sz="3200" b="1">
              <a:solidFill>
                <a:srgbClr val="000000"/>
              </a:solidFill>
              <a:latin typeface="Calibri" panose="020F0502020204030204" pitchFamily="34" charset="0"/>
            </a:endParaRPr>
          </a:p>
        </p:txBody>
      </p:sp>
      <p:sp>
        <p:nvSpPr>
          <p:cNvPr id="3" name="TextBox 2">
            <a:extLst>
              <a:ext uri="{FF2B5EF4-FFF2-40B4-BE49-F238E27FC236}">
                <a16:creationId xmlns:a16="http://schemas.microsoft.com/office/drawing/2014/main" id="{92AAEE35-ED9C-8837-6ED3-1FDF9ABA6611}"/>
              </a:ext>
            </a:extLst>
          </p:cNvPr>
          <p:cNvSpPr txBox="1"/>
          <p:nvPr/>
        </p:nvSpPr>
        <p:spPr>
          <a:xfrm>
            <a:off x="457200" y="1645920"/>
            <a:ext cx="5029200" cy="4524315"/>
          </a:xfrm>
          <a:prstGeom prst="rect">
            <a:avLst/>
          </a:prstGeom>
          <a:noFill/>
        </p:spPr>
        <p:txBody>
          <a:bodyPr vert="horz" rtlCol="0">
            <a:spAutoFit/>
          </a:bodyPr>
          <a:lstStyle/>
          <a:p>
            <a:pPr marL="342900" indent="-342900">
              <a:buFont typeface="+mj-lt"/>
              <a:buAutoNum type="arabicPeriod"/>
            </a:pPr>
            <a:r>
              <a:rPr lang="en-US">
                <a:solidFill>
                  <a:srgbClr val="595959"/>
                </a:solidFill>
                <a:latin typeface="Calibri" panose="020F0502020204030204" pitchFamily="34" charset="0"/>
              </a:rPr>
              <a:t>The global bottled water market reached a value of approximately $250 billion in 2022.</a:t>
            </a:r>
          </a:p>
          <a:p>
            <a:pPr marL="342900" indent="-342900">
              <a:buFont typeface="+mj-lt"/>
              <a:buAutoNum type="arabicPeriod"/>
            </a:pPr>
            <a:r>
              <a:rPr lang="en-US">
                <a:solidFill>
                  <a:srgbClr val="595959"/>
                </a:solidFill>
                <a:latin typeface="Calibri" panose="020F0502020204030204" pitchFamily="34" charset="0"/>
              </a:rPr>
              <a:t>North America holds the largest market share, accounting for roughly 30% of global bottled water consumption.</a:t>
            </a:r>
          </a:p>
          <a:p>
            <a:pPr marL="342900" indent="-342900">
              <a:buFont typeface="+mj-lt"/>
              <a:buAutoNum type="arabicPeriod"/>
            </a:pPr>
            <a:r>
              <a:rPr lang="en-US">
                <a:solidFill>
                  <a:srgbClr val="595959"/>
                </a:solidFill>
                <a:latin typeface="Calibri" panose="020F0502020204030204" pitchFamily="34" charset="0"/>
              </a:rPr>
              <a:t>Plastic bottles constitute over 80% of the packaging used for bottled water, contributing significantly to plastic waste.</a:t>
            </a:r>
          </a:p>
          <a:p>
            <a:pPr marL="342900" indent="-342900">
              <a:buFont typeface="+mj-lt"/>
              <a:buAutoNum type="arabicPeriod"/>
            </a:pPr>
            <a:r>
              <a:rPr lang="en-US">
                <a:solidFill>
                  <a:srgbClr val="595959"/>
                </a:solidFill>
                <a:latin typeface="Calibri" panose="020F0502020204030204" pitchFamily="34" charset="0"/>
              </a:rPr>
              <a:t>The per capita consumption of bottled water varies significantly across regions, with some countries consuming over 100 liters per person annually.</a:t>
            </a:r>
          </a:p>
          <a:p>
            <a:pPr marL="342900" indent="-342900">
              <a:buFont typeface="+mj-lt"/>
              <a:buAutoNum type="arabicPeriod"/>
            </a:pPr>
            <a:r>
              <a:rPr lang="en-US">
                <a:solidFill>
                  <a:srgbClr val="595959"/>
                </a:solidFill>
                <a:latin typeface="Calibri" panose="020F0502020204030204" pitchFamily="34" charset="0"/>
              </a:rPr>
              <a:t>The market is projected to grow at a compound annual growth rate (CAGR) of around 7% between 2023 and 2028.</a:t>
            </a:r>
          </a:p>
          <a:p>
            <a:endParaRPr lang="en-IN"/>
          </a:p>
        </p:txBody>
      </p:sp>
      <p:sp>
        <p:nvSpPr>
          <p:cNvPr id="4" name="TextBox 3">
            <a:extLst>
              <a:ext uri="{FF2B5EF4-FFF2-40B4-BE49-F238E27FC236}">
                <a16:creationId xmlns:a16="http://schemas.microsoft.com/office/drawing/2014/main" id="{580C5B6D-233D-8342-5B20-405BD81C5374}"/>
              </a:ext>
            </a:extLst>
          </p:cNvPr>
          <p:cNvSpPr txBox="1"/>
          <p:nvPr/>
        </p:nvSpPr>
        <p:spPr>
          <a:xfrm>
            <a:off x="182880" y="6583680"/>
            <a:ext cx="1828800" cy="246221"/>
          </a:xfrm>
          <a:prstGeom prst="rect">
            <a:avLst/>
          </a:prstGeom>
          <a:noFill/>
        </p:spPr>
        <p:txBody>
          <a:bodyPr vert="horz" rtlCol="0">
            <a:spAutoFit/>
          </a:bodyPr>
          <a:lstStyle/>
          <a:p>
            <a:r>
              <a:rPr lang="en-US" sz="1000">
                <a:solidFill>
                  <a:srgbClr val="A0A0A0"/>
                </a:solidFill>
              </a:rPr>
              <a:t>Updated live by Savi.ai</a:t>
            </a:r>
            <a:endParaRPr lang="en-IN" sz="1000">
              <a:solidFill>
                <a:srgbClr val="A0A0A0"/>
              </a:solidFill>
            </a:endParaRPr>
          </a:p>
        </p:txBody>
      </p:sp>
      <p:pic>
        <p:nvPicPr>
          <p:cNvPr id="6" name="Picture 5">
            <a:extLst>
              <a:ext uri="{FF2B5EF4-FFF2-40B4-BE49-F238E27FC236}">
                <a16:creationId xmlns:a16="http://schemas.microsoft.com/office/drawing/2014/main" id="{8557B29E-F34A-E3C5-A2DA-05E4286DBEB5}"/>
              </a:ext>
            </a:extLst>
          </p:cNvPr>
          <p:cNvPicPr>
            <a:picLocks/>
          </p:cNvPicPr>
          <p:nvPr/>
        </p:nvPicPr>
        <p:blipFill>
          <a:blip r:embed="rId2"/>
          <a:stretch>
            <a:fillRect/>
          </a:stretch>
        </p:blipFill>
        <p:spPr>
          <a:xfrm>
            <a:off x="5486400" y="2286000"/>
            <a:ext cx="3200400" cy="3200400"/>
          </a:xfrm>
          <a:prstGeom prst="rect">
            <a:avLst/>
          </a:prstGeom>
        </p:spPr>
      </p:pic>
    </p:spTree>
    <p:extLst>
      <p:ext uri="{BB962C8B-B14F-4D97-AF65-F5344CB8AC3E}">
        <p14:creationId xmlns:p14="http://schemas.microsoft.com/office/powerpoint/2010/main" val="167125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A13C90-0D0C-770B-0549-0A784F878205}"/>
              </a:ext>
            </a:extLst>
          </p:cNvPr>
          <p:cNvSpPr txBox="1"/>
          <p:nvPr/>
        </p:nvSpPr>
        <p:spPr>
          <a:xfrm>
            <a:off x="457200" y="182880"/>
            <a:ext cx="5029200" cy="1077218"/>
          </a:xfrm>
          <a:prstGeom prst="rect">
            <a:avLst/>
          </a:prstGeom>
          <a:noFill/>
        </p:spPr>
        <p:txBody>
          <a:bodyPr vert="horz" rtlCol="0">
            <a:spAutoFit/>
          </a:bodyPr>
          <a:lstStyle/>
          <a:p>
            <a:r>
              <a:rPr lang="en-US" sz="3200" b="1">
                <a:solidFill>
                  <a:srgbClr val="000000"/>
                </a:solidFill>
                <a:latin typeface="Calibri" panose="020F0502020204030204" pitchFamily="34" charset="0"/>
              </a:rPr>
              <a:t>Virat Kohli's Wealth and Endorsement Earnings</a:t>
            </a:r>
            <a:endParaRPr lang="en-IN" sz="3200" b="1">
              <a:solidFill>
                <a:srgbClr val="000000"/>
              </a:solidFill>
              <a:latin typeface="Calibri" panose="020F0502020204030204" pitchFamily="34" charset="0"/>
            </a:endParaRPr>
          </a:p>
        </p:txBody>
      </p:sp>
      <p:sp>
        <p:nvSpPr>
          <p:cNvPr id="3" name="TextBox 2">
            <a:extLst>
              <a:ext uri="{FF2B5EF4-FFF2-40B4-BE49-F238E27FC236}">
                <a16:creationId xmlns:a16="http://schemas.microsoft.com/office/drawing/2014/main" id="{1C88D291-9504-0BBF-1D72-E15902AC95B0}"/>
              </a:ext>
            </a:extLst>
          </p:cNvPr>
          <p:cNvSpPr txBox="1"/>
          <p:nvPr/>
        </p:nvSpPr>
        <p:spPr>
          <a:xfrm>
            <a:off x="457200" y="1645920"/>
            <a:ext cx="5029200" cy="4524315"/>
          </a:xfrm>
          <a:prstGeom prst="rect">
            <a:avLst/>
          </a:prstGeom>
          <a:noFill/>
        </p:spPr>
        <p:txBody>
          <a:bodyPr vert="horz" rtlCol="0">
            <a:spAutoFit/>
          </a:bodyPr>
          <a:lstStyle/>
          <a:p>
            <a:pPr marL="342900" indent="-342900">
              <a:buFont typeface="+mj-lt"/>
              <a:buAutoNum type="arabicPeriod"/>
            </a:pPr>
            <a:r>
              <a:rPr lang="en-US">
                <a:solidFill>
                  <a:srgbClr val="595959"/>
                </a:solidFill>
                <a:latin typeface="Calibri" panose="020F0502020204030204" pitchFamily="34" charset="0"/>
              </a:rPr>
              <a:t>Virat Kohli's estimated net worth in 2023 is approximately $120 million USD.</a:t>
            </a:r>
          </a:p>
          <a:p>
            <a:pPr marL="342900" indent="-342900">
              <a:buFont typeface="+mj-lt"/>
              <a:buAutoNum type="arabicPeriod"/>
            </a:pPr>
            <a:r>
              <a:rPr lang="en-US">
                <a:solidFill>
                  <a:srgbClr val="595959"/>
                </a:solidFill>
                <a:latin typeface="Calibri" panose="020F0502020204030204" pitchFamily="34" charset="0"/>
              </a:rPr>
              <a:t>His annual income from endorsements and sponsorships is estimated to be around $25-30 million USD.</a:t>
            </a:r>
          </a:p>
          <a:p>
            <a:pPr marL="342900" indent="-342900">
              <a:buFont typeface="+mj-lt"/>
              <a:buAutoNum type="arabicPeriod"/>
            </a:pPr>
            <a:r>
              <a:rPr lang="en-US">
                <a:solidFill>
                  <a:srgbClr val="595959"/>
                </a:solidFill>
                <a:latin typeface="Calibri" panose="020F0502020204030204" pitchFamily="34" charset="0"/>
              </a:rPr>
              <a:t>A significant portion (estimated 40-50%) of his total annual income comes from brand endorsements, with companies like Puma, MRF, and many others.</a:t>
            </a:r>
          </a:p>
          <a:p>
            <a:pPr marL="342900" indent="-342900">
              <a:buFont typeface="+mj-lt"/>
              <a:buAutoNum type="arabicPeriod"/>
            </a:pPr>
            <a:r>
              <a:rPr lang="en-US">
                <a:solidFill>
                  <a:srgbClr val="595959"/>
                </a:solidFill>
                <a:latin typeface="Calibri" panose="020F0502020204030204" pitchFamily="34" charset="0"/>
              </a:rPr>
              <a:t>His social media reach significantly contributes to his advertising value; with over 200 million followers across platforms.</a:t>
            </a:r>
          </a:p>
          <a:p>
            <a:pPr marL="342900" indent="-342900">
              <a:buFont typeface="+mj-lt"/>
              <a:buAutoNum type="arabicPeriod"/>
            </a:pPr>
            <a:r>
              <a:rPr lang="en-US">
                <a:solidFill>
                  <a:srgbClr val="595959"/>
                </a:solidFill>
                <a:latin typeface="Calibri" panose="020F0502020204030204" pitchFamily="34" charset="0"/>
              </a:rPr>
              <a:t>He commands some of the highest endorsement fees amongst Indian celebrities, reflecting his brand power and global appeal.</a:t>
            </a:r>
          </a:p>
          <a:p>
            <a:endParaRPr lang="en-IN"/>
          </a:p>
        </p:txBody>
      </p:sp>
      <p:sp>
        <p:nvSpPr>
          <p:cNvPr id="4" name="TextBox 3">
            <a:extLst>
              <a:ext uri="{FF2B5EF4-FFF2-40B4-BE49-F238E27FC236}">
                <a16:creationId xmlns:a16="http://schemas.microsoft.com/office/drawing/2014/main" id="{002AE78F-5044-FE2B-9748-CDBDCD49CDD3}"/>
              </a:ext>
            </a:extLst>
          </p:cNvPr>
          <p:cNvSpPr txBox="1"/>
          <p:nvPr/>
        </p:nvSpPr>
        <p:spPr>
          <a:xfrm>
            <a:off x="182880" y="6583680"/>
            <a:ext cx="1828800" cy="246221"/>
          </a:xfrm>
          <a:prstGeom prst="rect">
            <a:avLst/>
          </a:prstGeom>
          <a:noFill/>
        </p:spPr>
        <p:txBody>
          <a:bodyPr vert="horz" rtlCol="0">
            <a:spAutoFit/>
          </a:bodyPr>
          <a:lstStyle/>
          <a:p>
            <a:r>
              <a:rPr lang="en-US" sz="1000">
                <a:solidFill>
                  <a:srgbClr val="A0A0A0"/>
                </a:solidFill>
              </a:rPr>
              <a:t>Updated live by Savi.ai</a:t>
            </a:r>
            <a:endParaRPr lang="en-IN" sz="1000">
              <a:solidFill>
                <a:srgbClr val="A0A0A0"/>
              </a:solidFill>
            </a:endParaRPr>
          </a:p>
        </p:txBody>
      </p:sp>
      <p:pic>
        <p:nvPicPr>
          <p:cNvPr id="6" name="Picture 5">
            <a:extLst>
              <a:ext uri="{FF2B5EF4-FFF2-40B4-BE49-F238E27FC236}">
                <a16:creationId xmlns:a16="http://schemas.microsoft.com/office/drawing/2014/main" id="{3B966D18-AAEE-EEA8-655A-F00EAAA54F3A}"/>
              </a:ext>
            </a:extLst>
          </p:cNvPr>
          <p:cNvPicPr>
            <a:picLocks/>
          </p:cNvPicPr>
          <p:nvPr/>
        </p:nvPicPr>
        <p:blipFill>
          <a:blip r:embed="rId2"/>
          <a:stretch>
            <a:fillRect/>
          </a:stretch>
        </p:blipFill>
        <p:spPr>
          <a:xfrm>
            <a:off x="5486400" y="2286000"/>
            <a:ext cx="3200400" cy="3200400"/>
          </a:xfrm>
          <a:prstGeom prst="rect">
            <a:avLst/>
          </a:prstGeom>
        </p:spPr>
      </p:pic>
    </p:spTree>
    <p:extLst>
      <p:ext uri="{BB962C8B-B14F-4D97-AF65-F5344CB8AC3E}">
        <p14:creationId xmlns:p14="http://schemas.microsoft.com/office/powerpoint/2010/main" val="171420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1D3D5E-60C5-B8E4-8342-D4A12AC45902}"/>
              </a:ext>
            </a:extLst>
          </p:cNvPr>
          <p:cNvSpPr txBox="1"/>
          <p:nvPr/>
        </p:nvSpPr>
        <p:spPr>
          <a:xfrm>
            <a:off x="457200" y="182880"/>
            <a:ext cx="8229600" cy="584775"/>
          </a:xfrm>
          <a:prstGeom prst="rect">
            <a:avLst/>
          </a:prstGeom>
          <a:noFill/>
        </p:spPr>
        <p:txBody>
          <a:bodyPr vert="horz" rtlCol="0">
            <a:spAutoFit/>
          </a:bodyPr>
          <a:lstStyle/>
          <a:p>
            <a:pPr algn="ctr"/>
            <a:r>
              <a:rPr lang="en-IN" sz="3200" b="1">
                <a:solidFill>
                  <a:srgbClr val="000000"/>
                </a:solidFill>
                <a:latin typeface="Calibri" panose="020F0502020204030204" pitchFamily="34" charset="0"/>
              </a:rPr>
              <a:t>Google's Financial Performance: 2019-2023</a:t>
            </a:r>
          </a:p>
        </p:txBody>
      </p:sp>
      <p:sp>
        <p:nvSpPr>
          <p:cNvPr id="3" name="TextBox 2">
            <a:extLst>
              <a:ext uri="{FF2B5EF4-FFF2-40B4-BE49-F238E27FC236}">
                <a16:creationId xmlns:a16="http://schemas.microsoft.com/office/drawing/2014/main" id="{ED36D2ED-E9B4-96D6-54BF-4377CFAD273E}"/>
              </a:ext>
            </a:extLst>
          </p:cNvPr>
          <p:cNvSpPr txBox="1"/>
          <p:nvPr/>
        </p:nvSpPr>
        <p:spPr>
          <a:xfrm>
            <a:off x="457200" y="1645920"/>
            <a:ext cx="8229600" cy="3970318"/>
          </a:xfrm>
          <a:prstGeom prst="rect">
            <a:avLst/>
          </a:prstGeom>
          <a:noFill/>
        </p:spPr>
        <p:txBody>
          <a:bodyPr vert="horz" rtlCol="0">
            <a:spAutoFit/>
          </a:bodyPr>
          <a:lstStyle/>
          <a:p>
            <a:pPr marL="342900" indent="-342900">
              <a:buFont typeface="+mj-lt"/>
              <a:buAutoNum type="arabicPeriod"/>
            </a:pPr>
            <a:r>
              <a:rPr lang="en-IN">
                <a:solidFill>
                  <a:srgbClr val="595959"/>
                </a:solidFill>
                <a:latin typeface="Calibri" panose="020F0502020204030204" pitchFamily="34" charset="0"/>
              </a:rPr>
              <a:t>Total Revenue (2023): Approximately $282.84 billion (Source: Alphabet Inc. financial reports)</a:t>
            </a:r>
          </a:p>
          <a:p>
            <a:pPr marL="342900" indent="-342900">
              <a:buFont typeface="+mj-lt"/>
              <a:buAutoNum type="arabicPeriod"/>
            </a:pPr>
            <a:r>
              <a:rPr lang="en-US">
                <a:solidFill>
                  <a:srgbClr val="595959"/>
                </a:solidFill>
                <a:latin typeface="Calibri" panose="020F0502020204030204" pitchFamily="34" charset="0"/>
              </a:rPr>
              <a:t>Net Income (2023): Approximately $59.97 billion (Source: Alphabet Inc. financial reports)</a:t>
            </a:r>
          </a:p>
          <a:p>
            <a:pPr marL="342900" indent="-342900">
              <a:buFont typeface="+mj-lt"/>
              <a:buAutoNum type="arabicPeriod"/>
            </a:pPr>
            <a:r>
              <a:rPr lang="en-US">
                <a:solidFill>
                  <a:srgbClr val="595959"/>
                </a:solidFill>
                <a:latin typeface="Calibri" panose="020F0502020204030204" pitchFamily="34" charset="0"/>
              </a:rPr>
              <a:t>Revenue Growth (2019-2023):  Significant growth, although the exact percentage requires a more precise calculation involving yearly data from Alphabet Inc. financial reports. This should be added in the presentation.</a:t>
            </a:r>
          </a:p>
          <a:p>
            <a:pPr marL="342900" indent="-342900">
              <a:buFont typeface="+mj-lt"/>
              <a:buAutoNum type="arabicPeriod"/>
            </a:pPr>
            <a:r>
              <a:rPr lang="en-US">
                <a:solidFill>
                  <a:srgbClr val="595959"/>
                </a:solidFill>
                <a:latin typeface="Calibri" panose="020F0502020204030204" pitchFamily="34" charset="0"/>
              </a:rPr>
              <a:t>Average Annual Revenue Growth (2019-2023):  Further analysis is needed to calculate the precise average annual growth rate.  The presentation should include this data for clarity.</a:t>
            </a:r>
          </a:p>
          <a:p>
            <a:pPr marL="342900" indent="-342900">
              <a:buFont typeface="+mj-lt"/>
              <a:buAutoNum type="arabicPeriod"/>
            </a:pPr>
            <a:r>
              <a:rPr lang="en-US">
                <a:solidFill>
                  <a:srgbClr val="595959"/>
                </a:solidFill>
                <a:latin typeface="Calibri" panose="020F0502020204030204" pitchFamily="34" charset="0"/>
              </a:rPr>
              <a:t>Significant portion of revenue derived from advertising, with Google Search contributing a large share (exact percentage requires further data from Alphabet Inc.)</a:t>
            </a:r>
          </a:p>
          <a:p>
            <a:endParaRPr lang="en-IN"/>
          </a:p>
        </p:txBody>
      </p:sp>
      <p:sp>
        <p:nvSpPr>
          <p:cNvPr id="4" name="TextBox 3">
            <a:extLst>
              <a:ext uri="{FF2B5EF4-FFF2-40B4-BE49-F238E27FC236}">
                <a16:creationId xmlns:a16="http://schemas.microsoft.com/office/drawing/2014/main" id="{E72FFDF6-A86C-404F-1115-7D4ED05067DC}"/>
              </a:ext>
            </a:extLst>
          </p:cNvPr>
          <p:cNvSpPr txBox="1"/>
          <p:nvPr/>
        </p:nvSpPr>
        <p:spPr>
          <a:xfrm>
            <a:off x="182880" y="6583680"/>
            <a:ext cx="1828800" cy="246221"/>
          </a:xfrm>
          <a:prstGeom prst="rect">
            <a:avLst/>
          </a:prstGeom>
          <a:noFill/>
        </p:spPr>
        <p:txBody>
          <a:bodyPr vert="horz" rtlCol="0">
            <a:spAutoFit/>
          </a:bodyPr>
          <a:lstStyle/>
          <a:p>
            <a:r>
              <a:rPr lang="en-US" sz="1000">
                <a:solidFill>
                  <a:srgbClr val="A0A0A0"/>
                </a:solidFill>
              </a:rPr>
              <a:t>Updated live by Savi.ai</a:t>
            </a:r>
            <a:endParaRPr lang="en-IN" sz="1000">
              <a:solidFill>
                <a:srgbClr val="A0A0A0"/>
              </a:solidFill>
            </a:endParaRPr>
          </a:p>
        </p:txBody>
      </p:sp>
    </p:spTree>
    <p:extLst>
      <p:ext uri="{BB962C8B-B14F-4D97-AF65-F5344CB8AC3E}">
        <p14:creationId xmlns:p14="http://schemas.microsoft.com/office/powerpoint/2010/main" val="115358401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41</TotalTime>
  <Words>3198</Words>
  <Application>Microsoft Office PowerPoint</Application>
  <PresentationFormat>On-screen Show (4:3)</PresentationFormat>
  <Paragraphs>202</Paragraphs>
  <Slides>35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35</vt:i4>
      </vt:variant>
    </vt:vector>
  </HeadingPairs>
  <TitlesOfParts>
    <vt:vector size="38" baseType="lpstr">
      <vt:lpstr>Calibri</vt:lpstr>
      <vt:lpstr>Calibri Light</vt:lpstr>
      <vt:lpstr>Retrospect</vt:lpstr>
      <vt:lpstr>Understanding Transformers and LLMs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are Transformers?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Key Concepts in LLMs</vt:lpstr>
      <vt:lpstr>PowerPoint Presentation</vt:lpstr>
      <vt:lpstr>PowerPoint Presentation</vt:lpstr>
      <vt:lpstr>PowerPoint Presentation</vt:lpstr>
      <vt:lpstr>PowerPoint Presentation</vt:lpstr>
      <vt:lpstr>Transformer Layers</vt:lpstr>
      <vt:lpstr>PowerPoint Presentation</vt:lpstr>
      <vt:lpstr>Applications of LLMs</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Satyam Patel</cp:lastModifiedBy>
  <cp:revision>35</cp:revision>
  <dcterms:created xsi:type="dcterms:W3CDTF">2013-01-27T09:14:16Z</dcterms:created>
  <dcterms:modified xsi:type="dcterms:W3CDTF">2025-07-11T18:17:30Z</dcterms:modified>
  <cp:category/>
</cp:coreProperties>
</file>