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82" r:id="rId2"/>
    <p:sldId id="356" r:id="rId3"/>
    <p:sldId id="321" r:id="rId4"/>
    <p:sldId id="322" r:id="rId5"/>
    <p:sldId id="323" r:id="rId6"/>
    <p:sldId id="324" r:id="rId7"/>
    <p:sldId id="325" r:id="rId8"/>
    <p:sldId id="327" r:id="rId9"/>
    <p:sldId id="326" r:id="rId10"/>
    <p:sldId id="328" r:id="rId11"/>
    <p:sldId id="329" r:id="rId12"/>
    <p:sldId id="331" r:id="rId13"/>
    <p:sldId id="357" r:id="rId14"/>
    <p:sldId id="360" r:id="rId15"/>
    <p:sldId id="358" r:id="rId16"/>
    <p:sldId id="330" r:id="rId17"/>
    <p:sldId id="332" r:id="rId18"/>
    <p:sldId id="333" r:id="rId19"/>
    <p:sldId id="359" r:id="rId20"/>
    <p:sldId id="334" r:id="rId21"/>
    <p:sldId id="335" r:id="rId22"/>
    <p:sldId id="336" r:id="rId23"/>
    <p:sldId id="338" r:id="rId24"/>
    <p:sldId id="339" r:id="rId25"/>
    <p:sldId id="337" r:id="rId26"/>
    <p:sldId id="340" r:id="rId27"/>
    <p:sldId id="343" r:id="rId28"/>
    <p:sldId id="341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5" r:id="rId37"/>
    <p:sldId id="350" r:id="rId38"/>
    <p:sldId id="351" r:id="rId39"/>
    <p:sldId id="352" r:id="rId40"/>
    <p:sldId id="353" r:id="rId41"/>
    <p:sldId id="354" r:id="rId42"/>
    <p:sldId id="361" r:id="rId43"/>
    <p:sldId id="362" r:id="rId44"/>
    <p:sldId id="363" r:id="rId45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98" d="100"/>
          <a:sy n="98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5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5/16/2017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Lecture 13 </a:t>
            </a:r>
            <a:br>
              <a:rPr lang="en-US" altLang="ko-KR" dirty="0" smtClean="0"/>
            </a:br>
            <a:r>
              <a:rPr lang="en-US" altLang="ko-KR" dirty="0" smtClean="0"/>
              <a:t>Sparse Matrix-Vector Multiplication</a:t>
            </a:r>
            <a:br>
              <a:rPr lang="en-US" altLang="ko-KR" dirty="0" smtClean="0"/>
            </a:br>
            <a:r>
              <a:rPr lang="en-US" altLang="ko-KR" dirty="0" smtClean="0"/>
              <a:t>and CUDA Libraries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Kyu Ho Park</a:t>
            </a:r>
          </a:p>
          <a:p>
            <a:r>
              <a:rPr lang="en-US" altLang="ko-KR" dirty="0" smtClean="0"/>
              <a:t>May 16,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46770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Ref:</a:t>
            </a:r>
          </a:p>
          <a:p>
            <a:r>
              <a:rPr lang="en-US" altLang="ko-KR" sz="1400" dirty="0" smtClean="0">
                <a:latin typeface="+mn-lt"/>
              </a:rPr>
              <a:t>1.David Kirk and Wen-</a:t>
            </a:r>
            <a:r>
              <a:rPr lang="en-US" altLang="ko-KR" sz="1400" dirty="0" err="1" smtClean="0">
                <a:latin typeface="+mn-lt"/>
              </a:rPr>
              <a:t>mei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Hwu</a:t>
            </a:r>
            <a:r>
              <a:rPr lang="en-US" altLang="ko-KR" sz="1400" dirty="0" smtClean="0">
                <a:latin typeface="+mn-lt"/>
              </a:rPr>
              <a:t>, Programming Massively Parallel Processors, MK and NVIDIA. </a:t>
            </a:r>
          </a:p>
          <a:p>
            <a:r>
              <a:rPr lang="en-US" altLang="ko-KR" sz="1400" dirty="0" smtClean="0">
                <a:latin typeface="+mn-lt"/>
              </a:rPr>
              <a:t>2. </a:t>
            </a:r>
            <a:r>
              <a:rPr lang="en-US" altLang="ko-KR" sz="1400" smtClean="0">
                <a:latin typeface="+mn-lt"/>
              </a:rPr>
              <a:t>Massimiliano Fatica, </a:t>
            </a:r>
            <a:r>
              <a:rPr lang="en-US" altLang="ko-KR" sz="1400" dirty="0" smtClean="0">
                <a:latin typeface="+mn-lt"/>
              </a:rPr>
              <a:t>CUDA Libraries and CUDA FORTRAN, 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</a:t>
            </a:r>
            <a:r>
              <a:rPr lang="en-US" altLang="ko-KR" dirty="0" err="1" smtClean="0"/>
              <a:t>SpMV</a:t>
            </a:r>
            <a:r>
              <a:rPr lang="en-US" altLang="ko-KR" dirty="0" smtClean="0"/>
              <a:t> in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1 0 2 0</a:t>
            </a:r>
          </a:p>
          <a:p>
            <a:pPr marL="0" indent="0">
              <a:buNone/>
            </a:pPr>
            <a:r>
              <a:rPr lang="en-US" altLang="ko-KR" dirty="0"/>
              <a:t>		0 0 0 0</a:t>
            </a:r>
          </a:p>
          <a:p>
            <a:pPr marL="0" indent="0">
              <a:buNone/>
            </a:pPr>
            <a:r>
              <a:rPr lang="en-US" altLang="ko-KR" dirty="0"/>
              <a:t>		0 3 4 5</a:t>
            </a:r>
          </a:p>
          <a:p>
            <a:pPr marL="0" indent="0">
              <a:buNone/>
            </a:pPr>
            <a:r>
              <a:rPr lang="en-US" altLang="ko-KR" dirty="0"/>
              <a:t>		6 0 0 7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102024" y="1772816"/>
            <a:ext cx="46856" cy="2369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07904" y="1766085"/>
            <a:ext cx="23428" cy="2376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766085"/>
            <a:ext cx="1368152" cy="36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0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102024" y="1772816"/>
            <a:ext cx="46856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809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1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314" y="2953051"/>
            <a:ext cx="14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lt"/>
              </a:rPr>
              <a:t> Thread </a:t>
            </a:r>
            <a:r>
              <a:rPr lang="en-US" altLang="ko-KR" b="1" dirty="0" smtClean="0">
                <a:latin typeface="+mn-lt"/>
              </a:rPr>
              <a:t>2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22" y="34943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3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4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</a:t>
            </a:r>
            <a:r>
              <a:rPr lang="en-US" altLang="ko-KR" dirty="0" err="1" smtClean="0"/>
              <a:t>SpMV</a:t>
            </a:r>
            <a:r>
              <a:rPr lang="en-US" altLang="ko-KR" dirty="0" smtClean="0"/>
              <a:t> in CUDA[1]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1. </a:t>
            </a:r>
            <a:r>
              <a:rPr lang="en-US" altLang="ko-KR" sz="2000" dirty="0" smtClean="0"/>
              <a:t>__global__ void SPMV(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num_rows</a:t>
            </a:r>
            <a:r>
              <a:rPr lang="en-US" altLang="ko-KR" sz="2000" dirty="0" smtClean="0"/>
              <a:t>, float *data,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col_index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row_ptr</a:t>
            </a:r>
            <a:r>
              <a:rPr lang="en-US" altLang="ko-KR" sz="2000" dirty="0" smtClean="0"/>
              <a:t>, float *x, float *y) {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2.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row=</a:t>
            </a:r>
            <a:r>
              <a:rPr lang="en-US" altLang="ko-KR" sz="2000" dirty="0" err="1" smtClean="0"/>
              <a:t>blockIdx.x</a:t>
            </a:r>
            <a:r>
              <a:rPr lang="en-US" altLang="ko-KR" sz="2000" dirty="0" smtClean="0"/>
              <a:t>*</a:t>
            </a:r>
            <a:r>
              <a:rPr lang="en-US" altLang="ko-KR" sz="2000" dirty="0" err="1" smtClean="0"/>
              <a:t>blockDim.x</a:t>
            </a:r>
            <a:r>
              <a:rPr lang="en-US" altLang="ko-KR" sz="2000" dirty="0" smtClean="0"/>
              <a:t> + </a:t>
            </a:r>
            <a:r>
              <a:rPr lang="en-US" altLang="ko-KR" sz="2000" dirty="0" err="1" smtClean="0"/>
              <a:t>threadIdx.x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  if(row &lt; </a:t>
            </a:r>
            <a:r>
              <a:rPr lang="en-US" altLang="ko-KR" sz="2000" dirty="0" err="1" smtClean="0"/>
              <a:t>num_rows</a:t>
            </a:r>
            <a:r>
              <a:rPr lang="en-US" altLang="ko-KR" sz="2000" dirty="0" smtClean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4.	</a:t>
            </a:r>
            <a:r>
              <a:rPr lang="en-US" altLang="ko-KR" sz="2000" smtClean="0"/>
              <a:t>float dp=0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5. </a:t>
            </a: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r_start</a:t>
            </a:r>
            <a:r>
              <a:rPr lang="en-US" altLang="ko-KR" sz="2000" dirty="0"/>
              <a:t>=</a:t>
            </a:r>
            <a:r>
              <a:rPr lang="en-US" altLang="ko-KR" sz="2000" dirty="0" err="1"/>
              <a:t>row_ptr</a:t>
            </a:r>
            <a:r>
              <a:rPr lang="en-US" altLang="ko-KR" sz="2000" dirty="0"/>
              <a:t>[row];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6. </a:t>
            </a: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r_end</a:t>
            </a:r>
            <a:r>
              <a:rPr lang="en-US" altLang="ko-KR" sz="2000" dirty="0"/>
              <a:t>=</a:t>
            </a:r>
            <a:r>
              <a:rPr lang="en-US" altLang="ko-KR" sz="2000" dirty="0" err="1"/>
              <a:t>row_ptr</a:t>
            </a:r>
            <a:r>
              <a:rPr lang="en-US" altLang="ko-KR" sz="2000" dirty="0"/>
              <a:t>[row+1];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7. </a:t>
            </a:r>
            <a:r>
              <a:rPr lang="en-US" altLang="ko-KR" sz="2000" dirty="0"/>
              <a:t>	for(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r_start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r_end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8.</a:t>
            </a:r>
            <a:r>
              <a:rPr lang="en-US" altLang="ko-KR" sz="2000" dirty="0"/>
              <a:t>	</a:t>
            </a:r>
            <a:r>
              <a:rPr lang="en-US" altLang="ko-KR" sz="2000"/>
              <a:t>	</a:t>
            </a:r>
            <a:r>
              <a:rPr lang="en-US" altLang="ko-KR" sz="2000" smtClean="0"/>
              <a:t>dp </a:t>
            </a:r>
            <a:r>
              <a:rPr lang="en-US" altLang="ko-KR" sz="2000" dirty="0"/>
              <a:t>+=data[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]*x[</a:t>
            </a:r>
            <a:r>
              <a:rPr lang="en-US" altLang="ko-KR" sz="2000" dirty="0" err="1"/>
              <a:t>col_index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]];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9.</a:t>
            </a: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10.</a:t>
            </a:r>
            <a:r>
              <a:rPr lang="en-US" altLang="ko-KR" sz="2000" dirty="0"/>
              <a:t>	y[row</a:t>
            </a:r>
            <a:r>
              <a:rPr lang="en-US" altLang="ko-KR" sz="2000"/>
              <a:t>]+=</a:t>
            </a:r>
            <a:r>
              <a:rPr lang="en-US" altLang="ko-KR" sz="2000" smtClean="0"/>
              <a:t>dp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11. </a:t>
            </a:r>
            <a:r>
              <a:rPr lang="en-US" altLang="ko-KR" sz="20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01025"/>
              </p:ext>
            </p:extLst>
          </p:nvPr>
        </p:nvGraphicFramePr>
        <p:xfrm>
          <a:off x="1475656" y="2060848"/>
          <a:ext cx="540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14"/>
                <a:gridCol w="771514"/>
                <a:gridCol w="771514"/>
                <a:gridCol w="771514"/>
                <a:gridCol w="771514"/>
                <a:gridCol w="771514"/>
                <a:gridCol w="771514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32421"/>
              </p:ext>
            </p:extLst>
          </p:nvPr>
        </p:nvGraphicFramePr>
        <p:xfrm>
          <a:off x="1475656" y="3501008"/>
          <a:ext cx="381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 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7008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1722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row3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023828" y="2415009"/>
            <a:ext cx="86999" cy="11814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32849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row0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704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3828" y="32704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row2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28498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row3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2556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row4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51920" y="2380499"/>
            <a:ext cx="1512168" cy="115212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" idx="3"/>
          </p:cNvCxnSpPr>
          <p:nvPr/>
        </p:nvCxnSpPr>
        <p:spPr>
          <a:xfrm flipV="1">
            <a:off x="4631613" y="2426608"/>
            <a:ext cx="2244641" cy="11698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0701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data[]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40595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col_index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316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row_ptr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2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Parallel SpMV/CSR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mtClean="0"/>
              <a:t>Simple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Memory access ? 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Control Divergence Problem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3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</a:t>
            </a:r>
            <a:r>
              <a:rPr lang="en-US" altLang="ko-KR" dirty="0" err="1" smtClean="0"/>
              <a:t>SpMV</a:t>
            </a:r>
            <a:r>
              <a:rPr lang="en-US" altLang="ko-KR" dirty="0" smtClean="0"/>
              <a:t> in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1 0 2 0</a:t>
            </a:r>
          </a:p>
          <a:p>
            <a:pPr marL="0" indent="0">
              <a:buNone/>
            </a:pPr>
            <a:r>
              <a:rPr lang="en-US" altLang="ko-KR" dirty="0"/>
              <a:t>		0 0 0 0</a:t>
            </a:r>
          </a:p>
          <a:p>
            <a:pPr marL="0" indent="0">
              <a:buNone/>
            </a:pPr>
            <a:r>
              <a:rPr lang="en-US" altLang="ko-KR" dirty="0"/>
              <a:t>		0 3 4 5</a:t>
            </a:r>
          </a:p>
          <a:p>
            <a:pPr marL="0" indent="0">
              <a:buNone/>
            </a:pPr>
            <a:r>
              <a:rPr lang="en-US" altLang="ko-KR" dirty="0"/>
              <a:t>		6 0 0 7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102024" y="1772816"/>
            <a:ext cx="46856" cy="2369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07904" y="1766085"/>
            <a:ext cx="23428" cy="2376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766085"/>
            <a:ext cx="1368152" cy="36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0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102024" y="1772816"/>
            <a:ext cx="46856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809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1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314" y="2953051"/>
            <a:ext cx="14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lt"/>
              </a:rPr>
              <a:t> Thread </a:t>
            </a:r>
            <a:r>
              <a:rPr lang="en-US" altLang="ko-KR" b="1" dirty="0" smtClean="0">
                <a:latin typeface="+mn-lt"/>
              </a:rPr>
              <a:t>2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22" y="34943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Thread 3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31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Padding and Transposition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70395"/>
              </p:ext>
            </p:extLst>
          </p:nvPr>
        </p:nvGraphicFramePr>
        <p:xfrm>
          <a:off x="457200" y="1600200"/>
          <a:ext cx="2314599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3"/>
                <a:gridCol w="771533"/>
                <a:gridCol w="771533"/>
              </a:tblGrid>
              <a:tr h="105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smtClean="0"/>
                        <a:t>1</a:t>
                      </a:r>
                      <a:endParaRPr lang="ko-KR" alt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2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</a:tr>
              <a:tr h="105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</a:tr>
              <a:tr h="105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3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4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5</a:t>
                      </a:r>
                      <a:endParaRPr lang="ko-KR" altLang="en-US" sz="4400"/>
                    </a:p>
                  </a:txBody>
                  <a:tcPr/>
                </a:tc>
              </a:tr>
              <a:tr h="1051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6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7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3189"/>
              </p:ext>
            </p:extLst>
          </p:nvPr>
        </p:nvGraphicFramePr>
        <p:xfrm>
          <a:off x="4427984" y="2636912"/>
          <a:ext cx="42237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48"/>
                <a:gridCol w="1055948"/>
                <a:gridCol w="1055948"/>
                <a:gridCol w="1055948"/>
              </a:tblGrid>
              <a:tr h="62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1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3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6</a:t>
                      </a:r>
                      <a:endParaRPr lang="ko-KR" altLang="en-US" sz="440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2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4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7</a:t>
                      </a:r>
                      <a:endParaRPr lang="ko-KR" altLang="en-US" sz="440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5</a:t>
                      </a:r>
                      <a:endParaRPr lang="ko-KR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smtClean="0"/>
                        <a:t>*</a:t>
                      </a:r>
                      <a:endParaRPr lang="ko-KR" altLang="en-US" sz="4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059832" y="3789040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7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60438"/>
          </a:xfrm>
        </p:spPr>
        <p:txBody>
          <a:bodyPr/>
          <a:lstStyle/>
          <a:p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b="1" dirty="0" smtClean="0"/>
              <a:t>ELL </a:t>
            </a:r>
            <a:r>
              <a:rPr lang="en-US" altLang="ko-KR" sz="3600" b="1" smtClean="0"/>
              <a:t>storage </a:t>
            </a:r>
            <a:r>
              <a:rPr lang="en-US" altLang="ko-KR" sz="3600" b="1"/>
              <a:t>format</a:t>
            </a:r>
            <a:br>
              <a:rPr lang="en-US" altLang="ko-KR" sz="3600" b="1"/>
            </a:br>
            <a:r>
              <a:rPr lang="en-US" altLang="ko-KR" sz="3600" b="1" smtClean="0"/>
              <a:t>(</a:t>
            </a:r>
            <a:r>
              <a:rPr lang="en-US" altLang="ko-KR" sz="3600" smtClean="0"/>
              <a:t>Padding </a:t>
            </a:r>
            <a:r>
              <a:rPr lang="en-US" altLang="ko-KR" sz="3600"/>
              <a:t>and </a:t>
            </a:r>
            <a:r>
              <a:rPr lang="en-US" altLang="ko-KR" sz="3600" smtClean="0"/>
              <a:t>Transposition)</a:t>
            </a:r>
            <a:r>
              <a:rPr lang="en-US" altLang="ko-KR" sz="3600"/>
              <a:t/>
            </a:r>
            <a:br>
              <a:rPr lang="en-US" altLang="ko-KR" sz="360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CSR representation:</a:t>
            </a:r>
          </a:p>
          <a:p>
            <a:pPr marL="0" indent="0">
              <a:buNone/>
            </a:pPr>
            <a:r>
              <a:rPr lang="en-US" altLang="ko-KR" sz="2800" dirty="0" smtClean="0"/>
              <a:t>row0:</a:t>
            </a:r>
            <a:r>
              <a:rPr lang="en-US" altLang="ko-KR" dirty="0"/>
              <a:t>	</a:t>
            </a:r>
            <a:r>
              <a:rPr lang="en-US" altLang="ko-KR" sz="2800" dirty="0" smtClean="0"/>
              <a:t>1 2	    0 2		</a:t>
            </a:r>
            <a:r>
              <a:rPr lang="en-US" altLang="ko-KR" sz="2800" dirty="0" err="1" smtClean="0"/>
              <a:t>row_ptr</a:t>
            </a:r>
            <a:r>
              <a:rPr lang="en-US" altLang="ko-KR" sz="2800" dirty="0" smtClean="0"/>
              <a:t> =[0,2,2,5,7]</a:t>
            </a:r>
          </a:p>
          <a:p>
            <a:pPr marL="0" indent="0">
              <a:buNone/>
            </a:pPr>
            <a:r>
              <a:rPr lang="en-US" altLang="ko-KR" sz="2800" dirty="0" smtClean="0"/>
              <a:t>row2: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3 4 5 	    1 2 3</a:t>
            </a:r>
          </a:p>
          <a:p>
            <a:pPr marL="0" indent="0">
              <a:buNone/>
            </a:pPr>
            <a:r>
              <a:rPr lang="en-US" altLang="ko-KR" sz="2800" dirty="0" smtClean="0"/>
              <a:t>row3: 6 7         0 3</a:t>
            </a:r>
          </a:p>
          <a:p>
            <a:r>
              <a:rPr lang="en-US" altLang="ko-KR" sz="2800" dirty="0" smtClean="0"/>
              <a:t>CSR with padding</a:t>
            </a:r>
          </a:p>
          <a:p>
            <a:pPr marL="0" indent="0">
              <a:buNone/>
            </a:pPr>
            <a:r>
              <a:rPr lang="en-US" altLang="ko-KR" sz="2800" dirty="0" smtClean="0"/>
              <a:t>row0:  1 2 *	    0 2 *</a:t>
            </a:r>
          </a:p>
          <a:p>
            <a:pPr marL="0" indent="0">
              <a:buNone/>
            </a:pPr>
            <a:r>
              <a:rPr lang="en-US" altLang="ko-KR" sz="2800" dirty="0" smtClean="0"/>
              <a:t>row1:  * * *      * * *</a:t>
            </a:r>
          </a:p>
          <a:p>
            <a:pPr marL="0" indent="0">
              <a:buNone/>
            </a:pPr>
            <a:r>
              <a:rPr lang="en-US" altLang="ko-KR" sz="2800" dirty="0" smtClean="0"/>
              <a:t>row2: 3 4 5     1 2 3</a:t>
            </a:r>
          </a:p>
          <a:p>
            <a:pPr marL="0" indent="0">
              <a:buNone/>
            </a:pPr>
            <a:r>
              <a:rPr lang="en-US" altLang="ko-KR" sz="2800" dirty="0" smtClean="0"/>
              <a:t>row3: 6 7 *      0 3 *</a:t>
            </a:r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ELL Storage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row0:  1 2 </a:t>
            </a:r>
            <a:r>
              <a:rPr lang="en-US" altLang="ko-KR" dirty="0" smtClean="0"/>
              <a:t>*     </a:t>
            </a:r>
            <a:r>
              <a:rPr lang="en-US" altLang="ko-KR" dirty="0"/>
              <a:t>0 2 *</a:t>
            </a:r>
          </a:p>
          <a:p>
            <a:pPr marL="0" indent="0">
              <a:buNone/>
            </a:pPr>
            <a:r>
              <a:rPr lang="en-US" altLang="ko-KR" dirty="0"/>
              <a:t>row1:  * * *      * * *</a:t>
            </a:r>
          </a:p>
          <a:p>
            <a:pPr marL="0" indent="0">
              <a:buNone/>
            </a:pPr>
            <a:r>
              <a:rPr lang="en-US" altLang="ko-KR" dirty="0"/>
              <a:t>row2: </a:t>
            </a:r>
            <a:r>
              <a:rPr lang="en-US" altLang="ko-KR" dirty="0" smtClean="0"/>
              <a:t> 3 </a:t>
            </a:r>
            <a:r>
              <a:rPr lang="en-US" altLang="ko-KR" dirty="0"/>
              <a:t>4 5     1 2 3</a:t>
            </a:r>
          </a:p>
          <a:p>
            <a:pPr marL="0" indent="0">
              <a:buNone/>
            </a:pPr>
            <a:r>
              <a:rPr lang="en-US" altLang="ko-KR" dirty="0"/>
              <a:t>row3: </a:t>
            </a:r>
            <a:r>
              <a:rPr lang="en-US" altLang="ko-KR" dirty="0" smtClean="0"/>
              <a:t> 6 </a:t>
            </a:r>
            <a:r>
              <a:rPr lang="en-US" altLang="ko-KR" dirty="0"/>
              <a:t>7 *      0 3 *</a:t>
            </a:r>
          </a:p>
          <a:p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355976" y="3429000"/>
            <a:ext cx="360040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70129" y="2752182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lt"/>
              </a:rPr>
              <a:t>1 * 3 6</a:t>
            </a:r>
          </a:p>
          <a:p>
            <a:r>
              <a:rPr lang="en-US" altLang="ko-KR" sz="3200" dirty="0" smtClean="0">
                <a:latin typeface="+mn-lt"/>
              </a:rPr>
              <a:t>2 * 4 7</a:t>
            </a:r>
          </a:p>
          <a:p>
            <a:r>
              <a:rPr lang="en-US" altLang="ko-KR" sz="3200" dirty="0">
                <a:latin typeface="+mn-lt"/>
              </a:rPr>
              <a:t> </a:t>
            </a:r>
            <a:r>
              <a:rPr lang="en-US" altLang="ko-KR" sz="3200" dirty="0" smtClean="0">
                <a:latin typeface="+mn-lt"/>
              </a:rPr>
              <a:t>* * 5 *</a:t>
            </a:r>
            <a:endParaRPr lang="ko-KR" altLang="en-US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869160"/>
            <a:ext cx="33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Row-major</a:t>
            </a:r>
            <a:r>
              <a:rPr lang="en-US" altLang="ko-KR" dirty="0" smtClean="0">
                <a:latin typeface="+mn-lt"/>
              </a:rPr>
              <a:t> </a:t>
            </a:r>
            <a:endParaRPr lang="ko-KR" alt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0129" y="4867091"/>
            <a:ext cx="22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C</a:t>
            </a:r>
            <a:r>
              <a:rPr lang="en-US" altLang="ko-KR" b="1" dirty="0" smtClean="0">
                <a:latin typeface="+mn-lt"/>
              </a:rPr>
              <a:t>olumn-major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ELL format[1]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data[]:</a:t>
            </a:r>
          </a:p>
          <a:p>
            <a:pPr marL="0" indent="0">
              <a:buNone/>
            </a:pPr>
            <a:r>
              <a:rPr lang="en-US" altLang="ko-KR" sz="2800" dirty="0" smtClean="0"/>
              <a:t>index[]: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94188"/>
              </p:ext>
            </p:extLst>
          </p:nvPr>
        </p:nvGraphicFramePr>
        <p:xfrm>
          <a:off x="1691680" y="17008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23534"/>
              </p:ext>
            </p:extLst>
          </p:nvPr>
        </p:nvGraphicFramePr>
        <p:xfrm>
          <a:off x="169168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92494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+mn-lt"/>
              </a:rPr>
              <a:t>__global__ void SPMV_ELL(</a:t>
            </a:r>
            <a:r>
              <a:rPr lang="en-US" altLang="ko-KR" b="1" dirty="0" err="1" smtClean="0">
                <a:latin typeface="+mn-lt"/>
              </a:rPr>
              <a:t>int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 err="1" smtClean="0">
                <a:latin typeface="+mn-lt"/>
              </a:rPr>
              <a:t>num_rows</a:t>
            </a:r>
            <a:r>
              <a:rPr lang="en-US" altLang="ko-KR" b="1" dirty="0" smtClean="0">
                <a:latin typeface="+mn-lt"/>
              </a:rPr>
              <a:t>, float *data, </a:t>
            </a:r>
            <a:r>
              <a:rPr lang="en-US" altLang="ko-KR" b="1" dirty="0" err="1" smtClean="0">
                <a:latin typeface="+mn-lt"/>
              </a:rPr>
              <a:t>int</a:t>
            </a:r>
            <a:r>
              <a:rPr lang="en-US" altLang="ko-KR" b="1" dirty="0" smtClean="0">
                <a:latin typeface="+mn-lt"/>
              </a:rPr>
              <a:t> *</a:t>
            </a:r>
            <a:r>
              <a:rPr lang="en-US" altLang="ko-KR" b="1" dirty="0" err="1" smtClean="0">
                <a:latin typeface="+mn-lt"/>
              </a:rPr>
              <a:t>col_index</a:t>
            </a:r>
            <a:r>
              <a:rPr lang="en-US" altLang="ko-KR" b="1" dirty="0" smtClean="0">
                <a:latin typeface="+mn-lt"/>
              </a:rPr>
              <a:t>,</a:t>
            </a:r>
          </a:p>
          <a:p>
            <a:pPr lvl="1"/>
            <a:r>
              <a:rPr lang="en-US" altLang="ko-KR" b="1" dirty="0" err="1" smtClean="0">
                <a:latin typeface="+mn-lt"/>
              </a:rPr>
              <a:t>int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 err="1" smtClean="0">
                <a:latin typeface="+mn-lt"/>
              </a:rPr>
              <a:t>num_elel</a:t>
            </a:r>
            <a:r>
              <a:rPr lang="en-US" altLang="ko-KR" b="1" dirty="0" smtClean="0">
                <a:latin typeface="+mn-lt"/>
              </a:rPr>
              <a:t>, float *x, float *y){</a:t>
            </a:r>
          </a:p>
          <a:p>
            <a:r>
              <a:rPr lang="en-US" altLang="ko-KR" b="1" dirty="0" smtClean="0">
                <a:latin typeface="+mn-lt"/>
              </a:rPr>
              <a:t>2. </a:t>
            </a:r>
            <a:r>
              <a:rPr lang="en-US" altLang="ko-KR" b="1" dirty="0" err="1" smtClean="0">
                <a:latin typeface="+mn-lt"/>
              </a:rPr>
              <a:t>int</a:t>
            </a:r>
            <a:r>
              <a:rPr lang="en-US" altLang="ko-KR" b="1" dirty="0" smtClean="0">
                <a:latin typeface="+mn-lt"/>
              </a:rPr>
              <a:t> row=</a:t>
            </a:r>
            <a:r>
              <a:rPr lang="en-US" altLang="ko-KR" b="1" dirty="0" err="1" smtClean="0">
                <a:latin typeface="+mn-lt"/>
              </a:rPr>
              <a:t>blockIdx.x</a:t>
            </a:r>
            <a:r>
              <a:rPr lang="en-US" altLang="ko-KR" b="1" dirty="0" smtClean="0">
                <a:latin typeface="+mn-lt"/>
              </a:rPr>
              <a:t>*</a:t>
            </a:r>
            <a:r>
              <a:rPr lang="en-US" altLang="ko-KR" b="1" dirty="0" err="1" smtClean="0">
                <a:latin typeface="+mn-lt"/>
              </a:rPr>
              <a:t>blockDim.x</a:t>
            </a:r>
            <a:r>
              <a:rPr lang="en-US" altLang="ko-KR" b="1" dirty="0" smtClean="0">
                <a:latin typeface="+mn-lt"/>
              </a:rPr>
              <a:t> + </a:t>
            </a:r>
            <a:r>
              <a:rPr lang="en-US" altLang="ko-KR" b="1" dirty="0" err="1" smtClean="0">
                <a:latin typeface="+mn-lt"/>
              </a:rPr>
              <a:t>threadIdx.x</a:t>
            </a:r>
            <a:r>
              <a:rPr lang="en-US" altLang="ko-KR" b="1" dirty="0" smtClean="0">
                <a:latin typeface="+mn-lt"/>
              </a:rPr>
              <a:t>;</a:t>
            </a:r>
          </a:p>
          <a:p>
            <a:r>
              <a:rPr lang="en-US" altLang="ko-KR" b="1" dirty="0" smtClean="0">
                <a:latin typeface="+mn-lt"/>
              </a:rPr>
              <a:t>3. if(row &lt; </a:t>
            </a:r>
            <a:r>
              <a:rPr lang="en-US" altLang="ko-KR" b="1" dirty="0" err="1" smtClean="0">
                <a:latin typeface="+mn-lt"/>
              </a:rPr>
              <a:t>num_rows</a:t>
            </a:r>
            <a:r>
              <a:rPr lang="en-US" altLang="ko-KR" b="1" dirty="0" smtClean="0">
                <a:latin typeface="+mn-lt"/>
              </a:rPr>
              <a:t>)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 smtClean="0">
                <a:latin typeface="+mn-lt"/>
              </a:rPr>
              <a:t>{</a:t>
            </a: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float </a:t>
            </a:r>
            <a:r>
              <a:rPr lang="en-US" altLang="ko-KR" b="1" dirty="0" err="1" smtClean="0">
                <a:latin typeface="+mn-lt"/>
              </a:rPr>
              <a:t>dop</a:t>
            </a:r>
            <a:r>
              <a:rPr lang="en-US" altLang="ko-KR" b="1" dirty="0" smtClean="0">
                <a:latin typeface="+mn-lt"/>
              </a:rPr>
              <a:t>=0;</a:t>
            </a: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for( </a:t>
            </a:r>
            <a:r>
              <a:rPr lang="en-US" altLang="ko-KR" b="1" dirty="0" err="1" smtClean="0">
                <a:latin typeface="+mn-lt"/>
              </a:rPr>
              <a:t>int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 err="1" smtClean="0">
                <a:latin typeface="+mn-lt"/>
              </a:rPr>
              <a:t>i</a:t>
            </a:r>
            <a:r>
              <a:rPr lang="en-US" altLang="ko-KR" b="1" dirty="0" smtClean="0">
                <a:latin typeface="+mn-lt"/>
              </a:rPr>
              <a:t>=0; </a:t>
            </a:r>
            <a:r>
              <a:rPr lang="en-US" altLang="ko-KR" b="1" dirty="0" err="1" smtClean="0">
                <a:latin typeface="+mn-lt"/>
              </a:rPr>
              <a:t>i</a:t>
            </a:r>
            <a:r>
              <a:rPr lang="en-US" altLang="ko-KR" b="1" dirty="0" smtClean="0">
                <a:latin typeface="+mn-lt"/>
              </a:rPr>
              <a:t>&lt;</a:t>
            </a:r>
            <a:r>
              <a:rPr lang="en-US" altLang="ko-KR" b="1" dirty="0" err="1" smtClean="0">
                <a:latin typeface="+mn-lt"/>
              </a:rPr>
              <a:t>num_elem</a:t>
            </a:r>
            <a:r>
              <a:rPr lang="en-US" altLang="ko-KR" b="1" dirty="0" smtClean="0">
                <a:latin typeface="+mn-lt"/>
              </a:rPr>
              <a:t>; </a:t>
            </a:r>
            <a:r>
              <a:rPr lang="en-US" altLang="ko-KR" b="1" dirty="0" err="1" smtClean="0">
                <a:latin typeface="+mn-lt"/>
              </a:rPr>
              <a:t>i</a:t>
            </a:r>
            <a:r>
              <a:rPr lang="en-US" altLang="ko-KR" b="1" dirty="0" smtClean="0">
                <a:latin typeface="+mn-lt"/>
              </a:rPr>
              <a:t>++){</a:t>
            </a:r>
            <a:endParaRPr lang="en-US" altLang="ko-KR" b="1" dirty="0">
              <a:latin typeface="+mn-lt"/>
            </a:endParaRP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   </a:t>
            </a:r>
            <a:r>
              <a:rPr lang="en-US" altLang="ko-KR" b="1" dirty="0" err="1" smtClean="0">
                <a:latin typeface="+mn-lt"/>
              </a:rPr>
              <a:t>dop</a:t>
            </a:r>
            <a:r>
              <a:rPr lang="en-US" altLang="ko-KR" b="1" dirty="0" smtClean="0">
                <a:latin typeface="+mn-lt"/>
              </a:rPr>
              <a:t>+=data[</a:t>
            </a:r>
            <a:r>
              <a:rPr lang="en-US" altLang="ko-KR" b="1" dirty="0" err="1" smtClean="0">
                <a:latin typeface="+mn-lt"/>
              </a:rPr>
              <a:t>row+i</a:t>
            </a:r>
            <a:r>
              <a:rPr lang="en-US" altLang="ko-KR" b="1" dirty="0" smtClean="0">
                <a:latin typeface="+mn-lt"/>
              </a:rPr>
              <a:t>*</a:t>
            </a:r>
            <a:r>
              <a:rPr lang="en-US" altLang="ko-KR" b="1" dirty="0" err="1" smtClean="0">
                <a:latin typeface="+mn-lt"/>
              </a:rPr>
              <a:t>num_rows</a:t>
            </a:r>
            <a:r>
              <a:rPr lang="en-US" altLang="ko-KR" b="1" dirty="0" smtClean="0">
                <a:latin typeface="+mn-lt"/>
              </a:rPr>
              <a:t>]*x[</a:t>
            </a:r>
            <a:r>
              <a:rPr lang="en-US" altLang="ko-KR" b="1" dirty="0" err="1" smtClean="0">
                <a:latin typeface="+mn-lt"/>
              </a:rPr>
              <a:t>col_index</a:t>
            </a:r>
            <a:r>
              <a:rPr lang="en-US" altLang="ko-KR" b="1" dirty="0" smtClean="0">
                <a:latin typeface="+mn-lt"/>
              </a:rPr>
              <a:t>[</a:t>
            </a:r>
            <a:r>
              <a:rPr lang="en-US" altLang="ko-KR" b="1" dirty="0" err="1" smtClean="0">
                <a:latin typeface="+mn-lt"/>
              </a:rPr>
              <a:t>rwo+i</a:t>
            </a:r>
            <a:r>
              <a:rPr lang="en-US" altLang="ko-KR" b="1" dirty="0" smtClean="0">
                <a:latin typeface="+mn-lt"/>
              </a:rPr>
              <a:t>*</a:t>
            </a:r>
            <a:r>
              <a:rPr lang="en-US" altLang="ko-KR" b="1" dirty="0" err="1" smtClean="0">
                <a:latin typeface="+mn-lt"/>
              </a:rPr>
              <a:t>num</a:t>
            </a:r>
            <a:r>
              <a:rPr lang="en-US" altLang="ko-KR" b="1" dirty="0" smtClean="0">
                <a:latin typeface="+mn-lt"/>
              </a:rPr>
              <a:t>*rows]];</a:t>
            </a: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}</a:t>
            </a: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y[row]=</a:t>
            </a:r>
            <a:r>
              <a:rPr lang="en-US" altLang="ko-KR" b="1" dirty="0" err="1" smtClean="0">
                <a:latin typeface="+mn-lt"/>
              </a:rPr>
              <a:t>dop</a:t>
            </a:r>
            <a:r>
              <a:rPr lang="en-US" altLang="ko-KR" b="1" dirty="0" smtClean="0">
                <a:latin typeface="+mn-lt"/>
              </a:rPr>
              <a:t>;</a:t>
            </a:r>
          </a:p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+mn-lt"/>
              </a:rPr>
              <a:t>}</a:t>
            </a:r>
          </a:p>
          <a:p>
            <a:pPr marL="342900" indent="-342900">
              <a:buAutoNum type="arabicPeriod" startAt="4"/>
            </a:pPr>
            <a:r>
              <a:rPr lang="en-US" altLang="ko-KR" b="1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0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SpMV/ELL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mtClean="0"/>
              <a:t>Regular form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No control divergence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Coalesced Memory Access</a:t>
            </a:r>
          </a:p>
          <a:p>
            <a:pPr>
              <a:buFont typeface="Wingdings" pitchFamily="2" charset="2"/>
              <a:buChar char="Ø"/>
            </a:pP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Draw back: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5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Sparse Matrix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mtClean="0"/>
              <a:t>Sparse Matrix: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the majority of elements are zero.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These zero elements are waste of memroy, time and energy.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mtClean="0"/>
              <a:t>Solution</a:t>
            </a:r>
          </a:p>
          <a:p>
            <a:pPr lvl="1">
              <a:buFont typeface="Wingdings" pitchFamily="2" charset="2"/>
              <a:buChar char="u"/>
            </a:pPr>
            <a:r>
              <a:rPr lang="en-US" altLang="ko-KR" smtClean="0"/>
              <a:t>Some type of compaction techniques with the cost of irregularity into the data representation.</a:t>
            </a:r>
          </a:p>
          <a:p>
            <a:pPr lvl="1">
              <a:buFont typeface="Wingdings" pitchFamily="2" charset="2"/>
              <a:buChar char="u"/>
            </a:pPr>
            <a:r>
              <a:rPr lang="en-US" altLang="ko-KR" smtClean="0"/>
              <a:t>The irregularity can lead to underutilisation of memory bandwidth, control flow divergence, and load imbalance.</a:t>
            </a:r>
          </a:p>
          <a:p>
            <a:pPr lvl="1">
              <a:buFont typeface="Wingdings" pitchFamily="2" charset="2"/>
              <a:buChar char="u"/>
            </a:pPr>
            <a:endParaRPr lang="en-US" altLang="ko-KR" smtClean="0"/>
          </a:p>
          <a:p>
            <a:pPr>
              <a:buFont typeface="Wingdings" pitchFamily="2" charset="2"/>
              <a:buChar char="Ø"/>
            </a:pP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7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method to Control Padding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Excessive padding in ELL is caused by one or small number of rows have an exceedingly large number of non-zero elements.</a:t>
            </a:r>
          </a:p>
          <a:p>
            <a:r>
              <a:rPr lang="en-US" altLang="ko-KR" sz="2800" dirty="0" smtClean="0"/>
              <a:t>COO(coordinated) format: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It provides a mechanism to take away some 	elements from these rows.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7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COO format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90886"/>
              </p:ext>
            </p:extLst>
          </p:nvPr>
        </p:nvGraphicFramePr>
        <p:xfrm>
          <a:off x="1475656" y="2852936"/>
          <a:ext cx="540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14"/>
                <a:gridCol w="771514"/>
                <a:gridCol w="771514"/>
                <a:gridCol w="771514"/>
                <a:gridCol w="771514"/>
                <a:gridCol w="771514"/>
                <a:gridCol w="771514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24394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729" y="28486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data[]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4394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24394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5" y="32510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lt"/>
              </a:rPr>
              <a:t>col_index</a:t>
            </a:r>
            <a:r>
              <a:rPr lang="en-US" altLang="ko-KR" b="1" dirty="0" smtClean="0">
                <a:latin typeface="+mn-lt"/>
              </a:rPr>
              <a:t>[]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42113"/>
              </p:ext>
            </p:extLst>
          </p:nvPr>
        </p:nvGraphicFramePr>
        <p:xfrm>
          <a:off x="1475657" y="4221088"/>
          <a:ext cx="54726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01"/>
                <a:gridCol w="781801"/>
                <a:gridCol w="781801"/>
                <a:gridCol w="781801"/>
                <a:gridCol w="781801"/>
                <a:gridCol w="781801"/>
                <a:gridCol w="781801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4221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lt"/>
              </a:rPr>
              <a:t>row_index</a:t>
            </a:r>
            <a:r>
              <a:rPr lang="en-US" altLang="ko-KR" b="1" dirty="0" smtClean="0">
                <a:latin typeface="+mn-lt"/>
              </a:rPr>
              <a:t>[]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0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ELL + COO Hybrid Format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2022" y="1988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dirty="0"/>
              <a:t>row0:  1 2 *     0 2 *</a:t>
            </a:r>
          </a:p>
          <a:p>
            <a:pPr marL="0" indent="0">
              <a:buNone/>
            </a:pPr>
            <a:r>
              <a:rPr lang="en-US" altLang="ko-KR" dirty="0"/>
              <a:t>row1:  * * *      * * *</a:t>
            </a:r>
          </a:p>
          <a:p>
            <a:pPr marL="0" indent="0">
              <a:buNone/>
            </a:pPr>
            <a:r>
              <a:rPr lang="en-US" altLang="ko-KR" dirty="0"/>
              <a:t>row2:  3 4 5     1 2 3</a:t>
            </a:r>
          </a:p>
          <a:p>
            <a:pPr marL="0" indent="0">
              <a:buNone/>
            </a:pPr>
            <a:r>
              <a:rPr lang="en-US" altLang="ko-KR" dirty="0"/>
              <a:t>row3:  6 7 *      0 3 *</a:t>
            </a:r>
          </a:p>
          <a:p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355976" y="2420888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4048" y="198884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/>
              <a:t>row0:  1 2 </a:t>
            </a:r>
            <a:r>
              <a:rPr lang="en-US" altLang="ko-KR" dirty="0" smtClean="0"/>
              <a:t>     </a:t>
            </a:r>
            <a:r>
              <a:rPr lang="en-US" altLang="ko-KR" dirty="0"/>
              <a:t>0 2 </a:t>
            </a:r>
          </a:p>
          <a:p>
            <a:pPr marL="0" indent="0">
              <a:buNone/>
            </a:pPr>
            <a:r>
              <a:rPr lang="en-US" altLang="ko-KR" dirty="0"/>
              <a:t>row1:  * * </a:t>
            </a:r>
            <a:r>
              <a:rPr lang="en-US" altLang="ko-KR" dirty="0" smtClean="0"/>
              <a:t>     </a:t>
            </a:r>
            <a:r>
              <a:rPr lang="en-US" altLang="ko-KR" dirty="0"/>
              <a:t>* * </a:t>
            </a:r>
          </a:p>
          <a:p>
            <a:pPr marL="0" indent="0">
              <a:buNone/>
            </a:pPr>
            <a:r>
              <a:rPr lang="en-US" altLang="ko-KR" dirty="0"/>
              <a:t>row2:  3 4 </a:t>
            </a:r>
            <a:r>
              <a:rPr lang="en-US" altLang="ko-KR" dirty="0" smtClean="0"/>
              <a:t>     </a:t>
            </a:r>
            <a:r>
              <a:rPr lang="en-US" altLang="ko-KR" dirty="0"/>
              <a:t>1 2 </a:t>
            </a:r>
          </a:p>
          <a:p>
            <a:pPr marL="0" indent="0">
              <a:buNone/>
            </a:pPr>
            <a:r>
              <a:rPr lang="en-US" altLang="ko-KR" dirty="0"/>
              <a:t>row3:  6 7 </a:t>
            </a:r>
            <a:r>
              <a:rPr lang="en-US" altLang="ko-KR" dirty="0" smtClean="0"/>
              <a:t>     0 </a:t>
            </a:r>
            <a:r>
              <a:rPr lang="en-US" altLang="ko-KR" dirty="0"/>
              <a:t>3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30614"/>
              </p:ext>
            </p:extLst>
          </p:nvPr>
        </p:nvGraphicFramePr>
        <p:xfrm>
          <a:off x="2339752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4008" y="494116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lt"/>
              </a:rPr>
              <a:t>+</a:t>
            </a:r>
            <a:endParaRPr lang="ko-KR" altLang="en-US" sz="36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551723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data 	    :</a:t>
            </a:r>
            <a:r>
              <a:rPr lang="en-US" altLang="ko-KR" dirty="0" smtClean="0"/>
              <a:t>	5</a:t>
            </a:r>
          </a:p>
          <a:p>
            <a:r>
              <a:rPr lang="en-US" altLang="ko-KR" b="1" dirty="0" err="1" smtClean="0">
                <a:latin typeface="+mn-lt"/>
              </a:rPr>
              <a:t>col_index</a:t>
            </a:r>
            <a:r>
              <a:rPr lang="en-US" altLang="ko-KR" b="1" dirty="0" smtClean="0">
                <a:latin typeface="+mn-lt"/>
              </a:rPr>
              <a:t>   :</a:t>
            </a:r>
            <a:r>
              <a:rPr lang="en-US" altLang="ko-KR" dirty="0" smtClean="0"/>
              <a:t>	3</a:t>
            </a:r>
          </a:p>
          <a:p>
            <a:r>
              <a:rPr lang="en-US" altLang="ko-KR" b="1" dirty="0" err="1" smtClean="0">
                <a:latin typeface="+mn-lt"/>
              </a:rPr>
              <a:t>row_index</a:t>
            </a:r>
            <a:r>
              <a:rPr lang="en-US" altLang="ko-KR" dirty="0" smtClean="0">
                <a:latin typeface="+mn-lt"/>
              </a:rPr>
              <a:t>  :</a:t>
            </a:r>
            <a:r>
              <a:rPr lang="en-US" altLang="ko-KR" dirty="0" smtClean="0"/>
              <a:t>	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9450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ELL Format:</a:t>
            </a:r>
            <a:endParaRPr lang="ko-KR" alt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8052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COO Format:</a:t>
            </a:r>
            <a:endParaRPr lang="ko-KR" altLang="en-US" b="1" dirty="0">
              <a:latin typeface="+mn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645024"/>
            <a:ext cx="8352928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7106666">
            <a:off x="4598151" y="3412245"/>
            <a:ext cx="798991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39752" y="2528900"/>
            <a:ext cx="144016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83768" y="2866003"/>
            <a:ext cx="1584176" cy="27952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388022" y="2866003"/>
            <a:ext cx="751930" cy="315528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691680" y="2866003"/>
            <a:ext cx="2448272" cy="344331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JDS(Jagged Diagonal Storage) format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COO helps to regulate the amount of padding in an ELL representation, we </a:t>
            </a:r>
            <a:r>
              <a:rPr lang="en-US" altLang="ko-KR" sz="2800" smtClean="0"/>
              <a:t>can further </a:t>
            </a:r>
            <a:r>
              <a:rPr lang="en-US" altLang="ko-KR" sz="2800" dirty="0" smtClean="0"/>
              <a:t>reduce the padding over head by sorting and partitioning the rows of a sparse matrix.</a:t>
            </a:r>
          </a:p>
          <a:p>
            <a:r>
              <a:rPr lang="en-US" altLang="ko-KR" sz="2800" dirty="0" smtClean="0"/>
              <a:t>Sort the rows according to their length from the longest to the shortest.</a:t>
            </a:r>
          </a:p>
          <a:p>
            <a:endParaRPr lang="en-US" altLang="ko-KR" sz="2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Sorting and Partitioning for Regularization</a:t>
            </a:r>
            <a:br>
              <a:rPr lang="en-US" altLang="ko-KR" sz="3200" dirty="0"/>
            </a:br>
            <a:r>
              <a:rPr lang="en-US" altLang="ko-KR" sz="3200" dirty="0"/>
              <a:t>JDS(Jagged Diagonal Storage) format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556233" y="2515530"/>
            <a:ext cx="2503599" cy="300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2780928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2780928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4005064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005064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0600" y="4005064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869160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7664" y="4869160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9090" y="2457795"/>
            <a:ext cx="2475198" cy="3059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04048" y="2780928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69210" y="2780928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6216" y="2780928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4048" y="3429000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69210" y="3443250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08940" y="4077072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95806" y="4073306"/>
            <a:ext cx="4320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491880" y="3861048"/>
            <a:ext cx="864096" cy="216024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60438"/>
          </a:xfrm>
        </p:spPr>
        <p:txBody>
          <a:bodyPr/>
          <a:lstStyle/>
          <a:p>
            <a:r>
              <a:rPr lang="en-US" altLang="ko-KR" sz="3200" dirty="0" smtClean="0"/>
              <a:t>Sorting and Partitioning for Regularization</a:t>
            </a:r>
            <a:br>
              <a:rPr lang="en-US" altLang="ko-KR" sz="3200" dirty="0" smtClean="0"/>
            </a:br>
            <a:r>
              <a:rPr lang="en-US" altLang="ko-KR" sz="3200" dirty="0" smtClean="0"/>
              <a:t>JDS(Jagged Diagonal Storage) format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row0:  1 2 </a:t>
            </a:r>
            <a:r>
              <a:rPr lang="en-US" altLang="ko-KR" sz="2400" dirty="0" smtClean="0"/>
              <a:t>0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row1:  </a:t>
            </a:r>
            <a:r>
              <a:rPr lang="en-US" altLang="ko-KR" sz="2400" dirty="0" smtClean="0"/>
              <a:t>0 0 0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row2:  3 4 5  </a:t>
            </a:r>
          </a:p>
          <a:p>
            <a:pPr marL="0" indent="0">
              <a:buNone/>
            </a:pPr>
            <a:r>
              <a:rPr lang="en-US" altLang="ko-KR" sz="2400" dirty="0"/>
              <a:t>row3:  6 7 </a:t>
            </a:r>
            <a:r>
              <a:rPr lang="en-US" altLang="ko-KR" sz="2400" dirty="0" smtClean="0"/>
              <a:t>0   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628800"/>
            <a:ext cx="1116124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CSR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344761" y="2492895"/>
            <a:ext cx="504056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8250" y="1713582"/>
            <a:ext cx="30243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sz="2400" dirty="0" smtClean="0">
                <a:latin typeface="+mn-lt"/>
              </a:rPr>
              <a:t>3 4 5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1 2 0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6 7 0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0 0 0</a:t>
            </a:r>
            <a:endParaRPr lang="ko-KR" altLang="en-US" sz="2400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8928" y="1615733"/>
            <a:ext cx="1116124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2" y="35602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JDS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5796" y="4221088"/>
            <a:ext cx="579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Nonzero values data[7] 		{3,4,5,1,2,6,7}</a:t>
            </a:r>
          </a:p>
          <a:p>
            <a:r>
              <a:rPr lang="en-US" altLang="ko-KR" dirty="0" smtClean="0">
                <a:latin typeface="+mn-lt"/>
              </a:rPr>
              <a:t>Column indices </a:t>
            </a:r>
            <a:r>
              <a:rPr lang="en-US" altLang="ko-KR" dirty="0" err="1" smtClean="0">
                <a:latin typeface="+mn-lt"/>
              </a:rPr>
              <a:t>col_index</a:t>
            </a:r>
            <a:r>
              <a:rPr lang="en-US" altLang="ko-KR" dirty="0" smtClean="0">
                <a:latin typeface="+mn-lt"/>
              </a:rPr>
              <a:t>[7]		{1,2,3,0,2,0,3}</a:t>
            </a:r>
          </a:p>
          <a:p>
            <a:r>
              <a:rPr lang="en-US" altLang="ko-KR" dirty="0" smtClean="0">
                <a:latin typeface="+mn-lt"/>
              </a:rPr>
              <a:t>JDS row indices </a:t>
            </a:r>
            <a:r>
              <a:rPr lang="en-US" altLang="ko-KR" dirty="0" err="1" smtClean="0">
                <a:latin typeface="+mn-lt"/>
              </a:rPr>
              <a:t>jds_row_index</a:t>
            </a:r>
            <a:r>
              <a:rPr lang="en-US" altLang="ko-KR" dirty="0" smtClean="0">
                <a:latin typeface="+mn-lt"/>
              </a:rPr>
              <a:t>[4] 	{2,0,3,1}</a:t>
            </a:r>
          </a:p>
          <a:p>
            <a:r>
              <a:rPr lang="en-US" altLang="ko-KR" dirty="0">
                <a:latin typeface="+mn-lt"/>
              </a:rPr>
              <a:t>	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en-US" altLang="ko-KR" dirty="0" err="1" smtClean="0">
                <a:latin typeface="+mn-lt"/>
              </a:rPr>
              <a:t>jds_section_pointer</a:t>
            </a:r>
            <a:r>
              <a:rPr lang="en-US" altLang="ko-KR" dirty="0" smtClean="0">
                <a:latin typeface="+mn-lt"/>
              </a:rPr>
              <a:t>[4]	{0,3,7,7]	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+mn-lt"/>
              </a:rPr>
              <a:t>CUDA Libraries[2]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4437112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CUDA C Runtime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2492896"/>
            <a:ext cx="2088232" cy="19371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-CUFFT</a:t>
            </a:r>
          </a:p>
          <a:p>
            <a:pPr algn="ctr"/>
            <a:r>
              <a:rPr lang="en-US" altLang="ko-KR" sz="1400" dirty="0" smtClean="0"/>
              <a:t>-CUBLAS</a:t>
            </a:r>
          </a:p>
          <a:p>
            <a:pPr algn="ctr"/>
            <a:r>
              <a:rPr lang="en-US" altLang="ko-KR" sz="1400" dirty="0" smtClean="0"/>
              <a:t>-CUSPARSE</a:t>
            </a:r>
          </a:p>
          <a:p>
            <a:pPr algn="ctr"/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Libm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-NPP</a:t>
            </a:r>
          </a:p>
          <a:p>
            <a:pPr algn="ctr"/>
            <a:r>
              <a:rPr lang="en-US" altLang="ko-KR" sz="1400" dirty="0" smtClean="0"/>
              <a:t>Thrust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24941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lt"/>
              </a:rPr>
              <a:t>NVIDIA Libraries</a:t>
            </a:r>
            <a:endParaRPr lang="ko-KR" altLang="en-US" sz="1200" b="1" dirty="0"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844824"/>
            <a:ext cx="1152128" cy="2585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03848" y="184482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lt"/>
              </a:rPr>
              <a:t>Third Party Libraries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1412776"/>
            <a:ext cx="3024336" cy="30172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141277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lt"/>
              </a:rPr>
              <a:t>Applications</a:t>
            </a:r>
            <a:endParaRPr lang="ko-KR" alt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 Libraries[2]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8" y="1600200"/>
            <a:ext cx="81016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NPP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5591"/>
            <a:ext cx="7128792" cy="4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Thrust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779012" cy="379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</a:t>
            </a:r>
            <a:r>
              <a:rPr lang="en-US" altLang="ko-KR" sz="2400" dirty="0" smtClean="0"/>
              <a:t>parse matrix: a matrix where the majority of the elements are zero.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Example: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1 0 2 0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0 0 0 0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0 3 4 5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6 0 0 7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743908" y="2911547"/>
            <a:ext cx="0" cy="1777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339752" y="2911547"/>
            <a:ext cx="0" cy="1777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2864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 0</a:t>
            </a:r>
            <a:endParaRPr lang="ko-KR" alt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6606" y="3381192"/>
            <a:ext cx="864096" cy="37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 1</a:t>
            </a:r>
            <a:endParaRPr lang="ko-KR" altLang="en-US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38568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 2</a:t>
            </a:r>
            <a:endParaRPr lang="ko-KR" altLang="en-US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4221088"/>
            <a:ext cx="93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 3</a:t>
            </a:r>
            <a:endParaRPr lang="ko-KR" altLang="en-US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15719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lt"/>
              </a:rPr>
              <a:t>How to represent a sparse matrix?</a:t>
            </a:r>
            <a:endParaRPr lang="ko-KR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9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7" y="1600200"/>
            <a:ext cx="81665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23291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1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CUFFT[2]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4" y="1600200"/>
            <a:ext cx="80990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CUFFT[2]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187"/>
            <a:ext cx="8229600" cy="449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CUFFT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3" y="1600200"/>
            <a:ext cx="8078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6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CUBLAS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2" y="1600200"/>
            <a:ext cx="81172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2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CUSPARSE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smtClean="0"/>
              <a:t>Four types of operations:</a:t>
            </a:r>
          </a:p>
          <a:p>
            <a:pPr marL="0" indent="0">
              <a:buNone/>
            </a:pPr>
            <a:r>
              <a:rPr lang="en-US" altLang="ko-KR" sz="2000" b="1" dirty="0" smtClean="0"/>
              <a:t>Level 1: operations between a vector in sparse format and a vector in dense 	format. Functions: </a:t>
            </a:r>
            <a:r>
              <a:rPr lang="en-US" altLang="ko-KR" sz="2000" b="1" dirty="0" err="1" smtClean="0"/>
              <a:t>axpyi</a:t>
            </a:r>
            <a:r>
              <a:rPr lang="en-US" altLang="ko-KR" sz="2000" b="1" dirty="0" smtClean="0"/>
              <a:t>( y=</a:t>
            </a:r>
            <a:r>
              <a:rPr lang="en-US" altLang="ko-KR" sz="2000" b="1" dirty="0" err="1" smtClean="0"/>
              <a:t>y+ax</a:t>
            </a:r>
            <a:r>
              <a:rPr lang="en-US" altLang="ko-KR" sz="2000" b="1" dirty="0" smtClean="0"/>
              <a:t>), </a:t>
            </a:r>
            <a:r>
              <a:rPr lang="en-US" altLang="ko-KR" sz="2000" b="1" dirty="0" err="1" smtClean="0"/>
              <a:t>doti</a:t>
            </a:r>
            <a:r>
              <a:rPr lang="en-US" altLang="ko-KR" sz="2000" b="1" dirty="0" smtClean="0"/>
              <a:t>( z=</a:t>
            </a:r>
            <a:r>
              <a:rPr lang="en-US" altLang="ko-KR" sz="2000" b="1" dirty="0" err="1" smtClean="0"/>
              <a:t>y</a:t>
            </a:r>
            <a:r>
              <a:rPr lang="en-US" altLang="ko-KR" sz="2000" b="1" baseline="30000" dirty="0" err="1" smtClean="0"/>
              <a:t>T</a:t>
            </a:r>
            <a:r>
              <a:rPr lang="en-US" altLang="ko-KR" sz="2000" b="1" dirty="0" smtClean="0"/>
              <a:t> x)… etc.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Level 2: operations between a matrix in sparse format and a vector in 	dense format. Functions: mv( solve y=</a:t>
            </a:r>
            <a:r>
              <a:rPr lang="en-US" altLang="ko-KR" sz="2000" b="1" dirty="0" err="1" smtClean="0"/>
              <a:t>aAx+by</a:t>
            </a:r>
            <a:r>
              <a:rPr lang="en-US" altLang="ko-KR" sz="2000" b="1" dirty="0" smtClean="0"/>
              <a:t>), </a:t>
            </a:r>
            <a:r>
              <a:rPr lang="en-US" altLang="ko-KR" sz="2000" b="1" dirty="0" err="1" smtClean="0"/>
              <a:t>sv</a:t>
            </a:r>
            <a:r>
              <a:rPr lang="en-US" altLang="ko-KR" sz="2000" b="1" dirty="0" smtClean="0"/>
              <a:t>(solves a 	sparse 	triangular linear system).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Level 3: operations between a matrix in a sparse format and a vector in 	dense format. Functions: mm(C=</a:t>
            </a:r>
            <a:r>
              <a:rPr lang="en-US" altLang="ko-KR" sz="2000" b="1" dirty="0" err="1" smtClean="0"/>
              <a:t>aAB+bC</a:t>
            </a:r>
            <a:r>
              <a:rPr lang="en-US" altLang="ko-KR" sz="2000" b="1" dirty="0" smtClean="0"/>
              <a:t>), </a:t>
            </a:r>
            <a:r>
              <a:rPr lang="en-US" altLang="ko-KR" sz="2000" b="1" dirty="0" err="1" smtClean="0"/>
              <a:t>sm</a:t>
            </a:r>
            <a:r>
              <a:rPr lang="en-US" altLang="ko-KR" sz="2000" b="1" dirty="0" smtClean="0"/>
              <a:t>( solve a sparse 	triangular linear system.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1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CUSPARSE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The CURSPARSE functions are operated on the device.</a:t>
            </a:r>
          </a:p>
          <a:p>
            <a:r>
              <a:rPr lang="en-US" altLang="ko-KR" sz="2400" dirty="0" smtClean="0"/>
              <a:t>Operations format: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 err="1" smtClean="0"/>
              <a:t>cusparse</a:t>
            </a:r>
            <a:r>
              <a:rPr lang="en-US" altLang="ko-KR" sz="2400" b="1" dirty="0" smtClean="0"/>
              <a:t>&lt; T &gt; [&lt;matrix data 			format&gt;]operation[&lt;output matrix format&gt;]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,where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T={S,D,C,Z,X}//</a:t>
            </a:r>
            <a:r>
              <a:rPr lang="en-US" altLang="ko-KR" sz="2400" b="1" dirty="0" err="1" smtClean="0"/>
              <a:t>S:float</a:t>
            </a:r>
            <a:r>
              <a:rPr lang="en-US" altLang="ko-KR" sz="2400" b="1" dirty="0" smtClean="0"/>
              <a:t>, D:double,C:cuComplex,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Z:cuDoubleComplex, X: a </a:t>
            </a:r>
            <a:r>
              <a:rPr lang="en-US" altLang="ko-KR" sz="2400" b="1" dirty="0" err="1" smtClean="0"/>
              <a:t>generix</a:t>
            </a:r>
            <a:r>
              <a:rPr lang="en-US" altLang="ko-KR" sz="2400" b="1" dirty="0" smtClean="0"/>
              <a:t> type,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matrix data format:{</a:t>
            </a:r>
            <a:r>
              <a:rPr lang="en-US" altLang="ko-KR" sz="2400" b="1" dirty="0" err="1" smtClean="0"/>
              <a:t>dense,COO,CSR,CSC</a:t>
            </a:r>
            <a:r>
              <a:rPr lang="en-US" altLang="ko-KR" sz="2400" b="1" dirty="0" smtClean="0"/>
              <a:t>, HSB…….},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operation:{</a:t>
            </a:r>
            <a:r>
              <a:rPr lang="en-US" altLang="ko-KR" sz="2400" b="1" dirty="0" err="1" smtClean="0"/>
              <a:t>axpyi,doti,dotci,gthr,gthrz,roti,sctr</a:t>
            </a:r>
            <a:r>
              <a:rPr lang="en-US" altLang="ko-KR" sz="2400" b="1" dirty="0" smtClean="0"/>
              <a:t>}(level1),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{mv, </a:t>
            </a:r>
            <a:r>
              <a:rPr lang="en-US" altLang="ko-KR" sz="2400" b="1" dirty="0" err="1" smtClean="0"/>
              <a:t>sv</a:t>
            </a:r>
            <a:r>
              <a:rPr lang="en-US" altLang="ko-KR" sz="2400" b="1" dirty="0" smtClean="0"/>
              <a:t>}(level2),and {</a:t>
            </a:r>
            <a:r>
              <a:rPr lang="en-US" altLang="ko-KR" sz="2400" b="1" dirty="0" err="1" smtClean="0"/>
              <a:t>mm,sm</a:t>
            </a:r>
            <a:r>
              <a:rPr lang="en-US" altLang="ko-KR" sz="2400" b="1" dirty="0" smtClean="0"/>
              <a:t> }(level3).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7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CUSPARSE[2]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6" y="1600200"/>
            <a:ext cx="80655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Libm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3" y="1600200"/>
            <a:ext cx="80616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CURAND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9" y="1600200"/>
            <a:ext cx="8064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60438"/>
          </a:xfrm>
        </p:spPr>
        <p:txBody>
          <a:bodyPr/>
          <a:lstStyle/>
          <a:p>
            <a:r>
              <a:rPr lang="en-US" altLang="ko-KR" sz="3600" b="1" dirty="0" smtClean="0"/>
              <a:t>Compressed Sparse Row(CSR)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storage format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It consists of arrays </a:t>
            </a:r>
            <a:r>
              <a:rPr lang="en-US" altLang="ko-KR" sz="2800" b="1" dirty="0" smtClean="0"/>
              <a:t>data[], </a:t>
            </a:r>
            <a:r>
              <a:rPr lang="en-US" altLang="ko-KR" sz="2800" b="1" dirty="0" err="1" smtClean="0"/>
              <a:t>col_index</a:t>
            </a:r>
            <a:r>
              <a:rPr lang="en-US" altLang="ko-KR" sz="2800" b="1" dirty="0" smtClean="0"/>
              <a:t>[],and </a:t>
            </a:r>
            <a:r>
              <a:rPr lang="en-US" altLang="ko-KR" sz="2800" b="1" dirty="0" err="1" smtClean="0"/>
              <a:t>row_ptr</a:t>
            </a:r>
            <a:r>
              <a:rPr lang="en-US" altLang="ko-KR" sz="2800" b="1" dirty="0" smtClean="0"/>
              <a:t>[].</a:t>
            </a:r>
          </a:p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en-US" altLang="ko-KR" sz="2800" b="1" dirty="0" smtClean="0"/>
              <a:t>data[]</a:t>
            </a:r>
            <a:r>
              <a:rPr lang="en-US" altLang="ko-KR" sz="2800" dirty="0" smtClean="0"/>
              <a:t>: 	It stores all the non-zero values in the 			sparse matrix.</a:t>
            </a:r>
          </a:p>
          <a:p>
            <a:pPr marL="0" indent="0">
              <a:buNone/>
            </a:pPr>
            <a:r>
              <a:rPr lang="en-US" altLang="ko-KR" sz="2800" b="1" dirty="0" err="1" smtClean="0"/>
              <a:t>col_index</a:t>
            </a:r>
            <a:r>
              <a:rPr lang="en-US" altLang="ko-KR" sz="2800" b="1" dirty="0" smtClean="0"/>
              <a:t>[]:	</a:t>
            </a:r>
            <a:r>
              <a:rPr lang="en-US" altLang="ko-KR" sz="2800" dirty="0" smtClean="0"/>
              <a:t>It represents the column index of every non-		zero value in the sparse matrix.</a:t>
            </a:r>
          </a:p>
          <a:p>
            <a:pPr marL="0" indent="0">
              <a:buNone/>
            </a:pPr>
            <a:r>
              <a:rPr lang="en-US" altLang="ko-KR" sz="2800" b="1" dirty="0" err="1" smtClean="0"/>
              <a:t>row_ptr</a:t>
            </a:r>
            <a:r>
              <a:rPr lang="en-US" altLang="ko-KR" sz="2800" b="1" dirty="0" smtClean="0"/>
              <a:t>[]: 	</a:t>
            </a:r>
            <a:r>
              <a:rPr lang="en-US" altLang="ko-KR" sz="2800" dirty="0" smtClean="0"/>
              <a:t>It represents the beginning locations of 		each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row.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9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CUBLAS[2]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1" y="1600200"/>
            <a:ext cx="80515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CUBLAS[2]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3" y="1600200"/>
            <a:ext cx="8078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Homework#5 Sparse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the random matrix generation program cusparse.cu of Chap. 8 to generate two random matrices A and B, and perform matrix-matrix multiplication using </a:t>
            </a:r>
            <a:r>
              <a:rPr lang="en-US" altLang="ko-KR" sz="2400" dirty="0" err="1" smtClean="0"/>
              <a:t>cuSPARSE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The size of each sparse matrix is 1024x1024.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You may refer to the solution program ‘</a:t>
            </a:r>
            <a:r>
              <a:rPr lang="en-US" altLang="ko-KR" sz="2400" dirty="0" err="1" smtClean="0"/>
              <a:t>cusparse</a:t>
            </a:r>
            <a:r>
              <a:rPr lang="en-US" altLang="ko-KR" sz="2400" dirty="0" smtClean="0"/>
              <a:t>-matrix-</a:t>
            </a:r>
          </a:p>
          <a:p>
            <a:pPr marL="0" indent="0">
              <a:buNone/>
            </a:pPr>
            <a:r>
              <a:rPr lang="en-US" altLang="ko-KR" sz="2400" dirty="0" smtClean="0"/>
              <a:t>     matrix.cu’.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Problem 1. Use the storage format COO.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Problem 2. Use the storage format CSC.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Problem 3. Use the storage format ELL.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Problem 4. Use the storage format HYB.</a:t>
            </a:r>
          </a:p>
          <a:p>
            <a:pPr marL="0" indent="0">
              <a:buNone/>
            </a:pPr>
            <a:r>
              <a:rPr lang="en-US" altLang="ko-KR" sz="2400" dirty="0" smtClean="0"/>
              <a:t>(Use the same matrices A and B for </a:t>
            </a:r>
            <a:r>
              <a:rPr lang="en-US" altLang="ko-KR" sz="2400" smtClean="0"/>
              <a:t>all problems)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151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#5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Evaluate and compare  the performance of each result with the naïve matrix multiplication of your program of Homework#3 applied to these sparse matrix A and B.</a:t>
            </a:r>
          </a:p>
          <a:p>
            <a:r>
              <a:rPr lang="en-US" altLang="ko-KR" sz="2400" dirty="0" smtClean="0"/>
              <a:t>Due: May 30,2017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Submit your report to   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Kim </a:t>
            </a:r>
            <a:r>
              <a:rPr lang="en-US" altLang="ko-KR" sz="2400" dirty="0"/>
              <a:t>Woo Joong, PhD </a:t>
            </a:r>
            <a:r>
              <a:rPr lang="en-US" altLang="ko-KR" sz="2400" dirty="0" smtClean="0"/>
              <a:t>Student(w.j.kim@kaist.ac.kr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43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Presentation Schedule on May 25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17. Fast Fourier Transform and CUFFT Lib: </a:t>
            </a:r>
            <a:r>
              <a:rPr lang="ko-KR" altLang="en-US" sz="2800" dirty="0" smtClean="0"/>
              <a:t>유찬희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18. Multi-GPU Programming: </a:t>
            </a:r>
            <a:r>
              <a:rPr lang="ko-KR" altLang="en-US" sz="2800" dirty="0" smtClean="0"/>
              <a:t>이준</a:t>
            </a:r>
            <a:r>
              <a:rPr lang="ko-KR" altLang="en-US" sz="2800" dirty="0"/>
              <a:t>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19. CUDA Debugging: </a:t>
            </a:r>
            <a:r>
              <a:rPr lang="ko-KR" altLang="en-US" sz="2800" dirty="0" smtClean="0"/>
              <a:t>김재엽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20. </a:t>
            </a:r>
            <a:r>
              <a:rPr lang="en-US" altLang="ko-KR" sz="2800" dirty="0" err="1" smtClean="0"/>
              <a:t>PyCUDA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김진권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1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39858"/>
              </p:ext>
            </p:extLst>
          </p:nvPr>
        </p:nvGraphicFramePr>
        <p:xfrm>
          <a:off x="1475656" y="2060848"/>
          <a:ext cx="540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14"/>
                <a:gridCol w="771514"/>
                <a:gridCol w="771514"/>
                <a:gridCol w="771514"/>
                <a:gridCol w="771514"/>
                <a:gridCol w="771514"/>
                <a:gridCol w="771514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95569"/>
              </p:ext>
            </p:extLst>
          </p:nvPr>
        </p:nvGraphicFramePr>
        <p:xfrm>
          <a:off x="1475656" y="3501008"/>
          <a:ext cx="381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 0</a:t>
            </a:r>
            <a:endParaRPr lang="ko-KR" alt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17008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row2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1722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row3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023828" y="2415009"/>
            <a:ext cx="86999" cy="11814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32849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row0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704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3828" y="32704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row2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28498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row3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2556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row4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51920" y="2380499"/>
            <a:ext cx="1512168" cy="115212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" idx="3"/>
          </p:cNvCxnSpPr>
          <p:nvPr/>
        </p:nvCxnSpPr>
        <p:spPr>
          <a:xfrm flipV="1">
            <a:off x="4631613" y="2426608"/>
            <a:ext cx="2244641" cy="11698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0701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data[]</a:t>
            </a:r>
            <a:endParaRPr lang="ko-KR" altLang="en-US" b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440595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lt"/>
              </a:rPr>
              <a:t>col_index</a:t>
            </a:r>
            <a:r>
              <a:rPr lang="en-US" altLang="ko-KR" b="1" dirty="0" smtClean="0">
                <a:latin typeface="+mn-lt"/>
              </a:rPr>
              <a:t>[]</a:t>
            </a:r>
            <a:endParaRPr lang="ko-KR" altLang="en-US" b="1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35316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lt"/>
              </a:rPr>
              <a:t>row_ptr</a:t>
            </a:r>
            <a:r>
              <a:rPr lang="en-US" altLang="ko-KR" b="1" dirty="0" smtClean="0">
                <a:latin typeface="+mn-lt"/>
              </a:rPr>
              <a:t>[]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A linear system  of N equations of N variables can be expressed in the form of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AX</a:t>
            </a:r>
            <a:r>
              <a:rPr lang="en-US" altLang="ko-KR" dirty="0"/>
              <a:t> </a:t>
            </a:r>
            <a:r>
              <a:rPr lang="en-US" altLang="ko-KR" dirty="0" smtClean="0"/>
              <a:t>+ Y = 0,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where A is an N x N matrix,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X is a vector of N variables,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and Y is a vector of N constant values.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5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AX + Y =0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The solutions: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1. Calculate directly X= A</a:t>
            </a:r>
            <a:r>
              <a:rPr lang="en-US" altLang="ko-KR" sz="2400" baseline="30000" dirty="0" smtClean="0"/>
              <a:t>-1 </a:t>
            </a:r>
            <a:r>
              <a:rPr lang="en-US" altLang="ko-KR" sz="2400" dirty="0" smtClean="0"/>
              <a:t> x (-Y).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2. Iterative method 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y conjugate gradient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  method: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(1) Guessing a solution X and calculate  AX+Y, and see if 	the result is close to a 0 vector.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(2)If not, modify the X using a gradient vector formula.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(3)The most time-consuming part of this iterative approach 	is in the evaluation of AX+Y, which is a sparse matrix-	vector multiplication.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3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26413"/>
              </p:ext>
            </p:extLst>
          </p:nvPr>
        </p:nvGraphicFramePr>
        <p:xfrm>
          <a:off x="1475656" y="2060848"/>
          <a:ext cx="540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14"/>
                <a:gridCol w="771514"/>
                <a:gridCol w="771514"/>
                <a:gridCol w="771514"/>
                <a:gridCol w="771514"/>
                <a:gridCol w="771514"/>
                <a:gridCol w="771514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17145"/>
              </p:ext>
            </p:extLst>
          </p:nvPr>
        </p:nvGraphicFramePr>
        <p:xfrm>
          <a:off x="1475656" y="3501008"/>
          <a:ext cx="381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 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7008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1722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row3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023828" y="2415009"/>
            <a:ext cx="86999" cy="11814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32849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row0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704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3828" y="32704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row2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28498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row3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2556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row4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51920" y="2380499"/>
            <a:ext cx="1512168" cy="115212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" idx="3"/>
          </p:cNvCxnSpPr>
          <p:nvPr/>
        </p:nvCxnSpPr>
        <p:spPr>
          <a:xfrm flipV="1">
            <a:off x="4631613" y="2426608"/>
            <a:ext cx="2244641" cy="11698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0701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data[]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40595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col_index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316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row_ptr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60438"/>
          </a:xfrm>
        </p:spPr>
        <p:txBody>
          <a:bodyPr/>
          <a:lstStyle/>
          <a:p>
            <a:r>
              <a:rPr lang="en-US" altLang="ko-KR" smtClean="0"/>
              <a:t>SpMV(Sparse Matrix Vector Multiplication) 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sequential loop that implements </a:t>
            </a:r>
            <a:r>
              <a:rPr lang="en-US" altLang="ko-KR" dirty="0" err="1" smtClean="0"/>
              <a:t>SpMV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1. for(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row=0;row&lt;</a:t>
            </a:r>
            <a:r>
              <a:rPr lang="en-US" altLang="ko-KR" sz="2400" dirty="0" err="1" smtClean="0"/>
              <a:t>num_rows;row</a:t>
            </a:r>
            <a:r>
              <a:rPr lang="en-US" altLang="ko-KR" sz="2400" dirty="0" smtClean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2. 	</a:t>
            </a:r>
            <a:r>
              <a:rPr lang="en-US" altLang="ko-KR" sz="2400" smtClean="0"/>
              <a:t>float dp=0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3. 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r_start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row_ptr</a:t>
            </a:r>
            <a:r>
              <a:rPr lang="en-US" altLang="ko-KR" sz="2400" dirty="0" smtClean="0"/>
              <a:t>[row];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4. 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r_end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row_ptr</a:t>
            </a:r>
            <a:r>
              <a:rPr lang="en-US" altLang="ko-KR" sz="2400" dirty="0" smtClean="0"/>
              <a:t>[row+1];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5. 	for(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r_start</a:t>
            </a:r>
            <a:r>
              <a:rPr lang="en-US" altLang="ko-KR" sz="2400" dirty="0" smtClean="0"/>
              <a:t>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r_end</a:t>
            </a:r>
            <a:r>
              <a:rPr lang="en-US" altLang="ko-KR" sz="2400" dirty="0" smtClean="0"/>
              <a:t>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6.	</a:t>
            </a:r>
            <a:r>
              <a:rPr lang="en-US" altLang="ko-KR" sz="2400" smtClean="0"/>
              <a:t>	dp </a:t>
            </a:r>
            <a:r>
              <a:rPr lang="en-US" altLang="ko-KR" sz="2400" dirty="0" smtClean="0"/>
              <a:t>+=data[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]*x[</a:t>
            </a:r>
            <a:r>
              <a:rPr lang="en-US" altLang="ko-KR" sz="2400" dirty="0" err="1" smtClean="0"/>
              <a:t>col_index</a:t>
            </a:r>
            <a:r>
              <a:rPr lang="en-US" altLang="ko-KR" sz="2400" dirty="0" smtClean="0"/>
              <a:t>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]];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7.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8.	y[row</a:t>
            </a:r>
            <a:r>
              <a:rPr lang="en-US" altLang="ko-KR" sz="2400" smtClean="0"/>
              <a:t>]+=dp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9. 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smtClean="0"/>
              <a:t>	</a:t>
            </a:r>
            <a:r>
              <a:rPr lang="en-US" altLang="ko-KR" sz="2400" b="1" smtClean="0">
                <a:solidFill>
                  <a:srgbClr val="FF0000"/>
                </a:solidFill>
              </a:rPr>
              <a:t>dp: dot product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15137</TotalTime>
  <Words>982</Words>
  <Application>Microsoft Office PowerPoint</Application>
  <PresentationFormat>화면 슬라이드 쇼(4:3)</PresentationFormat>
  <Paragraphs>424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심플 테마</vt:lpstr>
      <vt:lpstr>Lecture 13  Sparse Matrix-Vector Multiplication and CUDA Libraries</vt:lpstr>
      <vt:lpstr>Sparse Matrix</vt:lpstr>
      <vt:lpstr>Sparse Matrix</vt:lpstr>
      <vt:lpstr>Compressed Sparse Row(CSR)  storage format</vt:lpstr>
      <vt:lpstr>CSR</vt:lpstr>
      <vt:lpstr>Linear System</vt:lpstr>
      <vt:lpstr>AX + Y =0</vt:lpstr>
      <vt:lpstr>CSR</vt:lpstr>
      <vt:lpstr>SpMV(Sparse Matrix Vector Multiplication) [1]</vt:lpstr>
      <vt:lpstr>Parallel SpMV in CUDA</vt:lpstr>
      <vt:lpstr>Parallel SpMV in CUDA[1]</vt:lpstr>
      <vt:lpstr>CSR</vt:lpstr>
      <vt:lpstr>Parallel SpMV/CSR</vt:lpstr>
      <vt:lpstr>Parallel SpMV in CUDA</vt:lpstr>
      <vt:lpstr>Padding and Transposition</vt:lpstr>
      <vt:lpstr> ELL storage format (Padding and Transposition) </vt:lpstr>
      <vt:lpstr>ELL Storage Format</vt:lpstr>
      <vt:lpstr>ELL format[1]</vt:lpstr>
      <vt:lpstr>SpMV/ELL</vt:lpstr>
      <vt:lpstr>Hybrid method to Control Padding</vt:lpstr>
      <vt:lpstr>COO format</vt:lpstr>
      <vt:lpstr>ELL + COO Hybrid Format</vt:lpstr>
      <vt:lpstr>JDS(Jagged Diagonal Storage) format</vt:lpstr>
      <vt:lpstr>Sorting and Partitioning for Regularization JDS(Jagged Diagonal Storage) format</vt:lpstr>
      <vt:lpstr>Sorting and Partitioning for Regularization JDS(Jagged Diagonal Storage) format</vt:lpstr>
      <vt:lpstr>CUDA Libraries[2]</vt:lpstr>
      <vt:lpstr>CUDA Libraries[2]</vt:lpstr>
      <vt:lpstr>NPP</vt:lpstr>
      <vt:lpstr>Thrust</vt:lpstr>
      <vt:lpstr>PowerPoint 프레젠테이션</vt:lpstr>
      <vt:lpstr>CUFFT[2]</vt:lpstr>
      <vt:lpstr>CUFFT[2]</vt:lpstr>
      <vt:lpstr>CUFFT</vt:lpstr>
      <vt:lpstr>CUBLAS</vt:lpstr>
      <vt:lpstr>CUSPARSE Library</vt:lpstr>
      <vt:lpstr>CUSPARSE</vt:lpstr>
      <vt:lpstr>CUSPARSE[2]</vt:lpstr>
      <vt:lpstr>Libm[2]</vt:lpstr>
      <vt:lpstr>CURAND</vt:lpstr>
      <vt:lpstr>CUBLAS[2]</vt:lpstr>
      <vt:lpstr>CUBLAS[2]</vt:lpstr>
      <vt:lpstr>Homework#5 Sparse Matrix</vt:lpstr>
      <vt:lpstr>Homework #5</vt:lpstr>
      <vt:lpstr>Presentation Schedule on May 25</vt:lpstr>
    </vt:vector>
  </TitlesOfParts>
  <Company>스머프마을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kpark</cp:lastModifiedBy>
  <cp:revision>1070</cp:revision>
  <cp:lastPrinted>2016-05-09T02:18:29Z</cp:lastPrinted>
  <dcterms:created xsi:type="dcterms:W3CDTF">2009-02-06T01:28:03Z</dcterms:created>
  <dcterms:modified xsi:type="dcterms:W3CDTF">2017-05-16T01:00:16Z</dcterms:modified>
</cp:coreProperties>
</file>