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handoutMasterIdLst>
    <p:handoutMasterId r:id="rId52"/>
  </p:handoutMasterIdLst>
  <p:sldIdLst>
    <p:sldId id="282" r:id="rId2"/>
    <p:sldId id="311" r:id="rId3"/>
    <p:sldId id="338" r:id="rId4"/>
    <p:sldId id="312" r:id="rId5"/>
    <p:sldId id="316" r:id="rId6"/>
    <p:sldId id="314" r:id="rId7"/>
    <p:sldId id="339" r:id="rId8"/>
    <p:sldId id="285" r:id="rId9"/>
    <p:sldId id="320" r:id="rId10"/>
    <p:sldId id="284" r:id="rId11"/>
    <p:sldId id="283" r:id="rId12"/>
    <p:sldId id="286" r:id="rId13"/>
    <p:sldId id="317" r:id="rId14"/>
    <p:sldId id="287" r:id="rId15"/>
    <p:sldId id="313" r:id="rId16"/>
    <p:sldId id="288" r:id="rId17"/>
    <p:sldId id="318" r:id="rId18"/>
    <p:sldId id="342" r:id="rId19"/>
    <p:sldId id="289" r:id="rId20"/>
    <p:sldId id="341" r:id="rId21"/>
    <p:sldId id="319" r:id="rId22"/>
    <p:sldId id="291" r:id="rId23"/>
    <p:sldId id="336" r:id="rId24"/>
    <p:sldId id="293" r:id="rId25"/>
    <p:sldId id="294" r:id="rId26"/>
    <p:sldId id="301" r:id="rId27"/>
    <p:sldId id="302" r:id="rId28"/>
    <p:sldId id="304" r:id="rId29"/>
    <p:sldId id="303" r:id="rId30"/>
    <p:sldId id="305" r:id="rId31"/>
    <p:sldId id="307" r:id="rId32"/>
    <p:sldId id="337" r:id="rId33"/>
    <p:sldId id="315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330" r:id="rId44"/>
    <p:sldId id="331" r:id="rId45"/>
    <p:sldId id="332" r:id="rId46"/>
    <p:sldId id="333" r:id="rId47"/>
    <p:sldId id="334" r:id="rId48"/>
    <p:sldId id="343" r:id="rId49"/>
    <p:sldId id="344" r:id="rId50"/>
  </p:sldIdLst>
  <p:sldSz cx="9144000" cy="6858000" type="screen4x3"/>
  <p:notesSz cx="9874250" cy="6797675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97176" autoAdjust="0"/>
  </p:normalViewPr>
  <p:slideViewPr>
    <p:cSldViewPr>
      <p:cViewPr varScale="1">
        <p:scale>
          <a:sx n="126" d="100"/>
          <a:sy n="126" d="100"/>
        </p:scale>
        <p:origin x="792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5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8D145-3F61-4970-8B92-DDA610F3EB4F}" type="datetimeFigureOut">
              <a:rPr lang="ko-KR" altLang="en-US" smtClean="0"/>
              <a:t>2017-04-17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206F8-01DD-4630-9B7B-A16367679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936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93E914D-5292-4E0C-9A21-703CD46AEF85}" type="datetimeFigureOut">
              <a:rPr lang="ko-KR" altLang="en-US"/>
              <a:pPr>
                <a:defRPr/>
              </a:pPr>
              <a:t>2017-04-17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38500" y="509588"/>
            <a:ext cx="339725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6965" y="3229445"/>
            <a:ext cx="7900322" cy="3058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9EA3ECF-0238-4ED3-94B0-5264E6F3A85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313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3590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0F61C63-DA39-4CD1-83BE-3D462E77D048}" type="datetimeFigureOut">
              <a:rPr lang="en-US" altLang="ko-KR"/>
              <a:pPr>
                <a:defRPr/>
              </a:pPr>
              <a:t>4/17/2017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CA11FF-03D6-457B-9461-EFC9720B29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006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99D42-7497-4BA5-9D6C-4AAE755F8654}" type="datetimeFigureOut">
              <a:rPr lang="en-US" altLang="ko-KR"/>
              <a:pPr>
                <a:defRPr/>
              </a:pPr>
              <a:t>4/17/2017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041BC-D921-4362-9DAF-1EFA329D50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55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 rot="5400000">
            <a:off x="4572000" y="2349500"/>
            <a:ext cx="6519863" cy="1811337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6553200" y="6135688"/>
            <a:ext cx="987425" cy="7223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8605838" y="1379538"/>
            <a:ext cx="539750" cy="1462087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8604250" y="0"/>
            <a:ext cx="539750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EA0896-9478-4294-8E35-68E34F60EDEC}" type="datetimeFigureOut">
              <a:rPr lang="en-US" altLang="ko-KR"/>
              <a:pPr>
                <a:defRPr/>
              </a:pPr>
              <a:t>4/17/2017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5E03FF-AA99-4373-B27C-B026F1875C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108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8FB71-ED1F-41CD-94F6-D4DBE5960FC2}" type="datetimeFigureOut">
              <a:rPr lang="en-US" altLang="ko-KR"/>
              <a:pPr>
                <a:defRPr/>
              </a:pPr>
              <a:t>4/17/2017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E592C-AD8F-4534-B360-0ADA75B68A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974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gray">
          <a:xfrm>
            <a:off x="8210550" y="2789238"/>
            <a:ext cx="933450" cy="1004887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2130425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2495550" y="0"/>
            <a:ext cx="1711325" cy="2359025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9"/>
          <p:cNvSpPr/>
          <p:nvPr userDrawn="1"/>
        </p:nvSpPr>
        <p:spPr bwMode="gray">
          <a:xfrm>
            <a:off x="0" y="0"/>
            <a:ext cx="2789238" cy="267017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7E5300-5FEE-4A5E-A343-57FF8E474C71}" type="datetimeFigureOut">
              <a:rPr lang="en-US" altLang="ko-KR"/>
              <a:pPr>
                <a:defRPr/>
              </a:pPr>
              <a:t>4/17/2017</a:t>
            </a:fld>
            <a:endParaRPr lang="en-US" altLang="ko-KR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FC7D83-25E0-4BB8-893B-9121833E22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135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A0D28-13FA-49F2-8DFC-A972E295BFB1}" type="datetimeFigureOut">
              <a:rPr lang="en-US" altLang="ko-KR"/>
              <a:pPr>
                <a:defRPr/>
              </a:pPr>
              <a:t>4/17/2017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47C2D-5FF0-490E-AF53-DD16BFEDBE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067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8CA30-1FB4-4EC0-BB50-92688CDEA103}" type="datetimeFigureOut">
              <a:rPr lang="en-US" altLang="ko-KR"/>
              <a:pPr>
                <a:defRPr/>
              </a:pPr>
              <a:t>4/17/2017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50927-0A0A-4892-8044-5326362313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395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 userDrawn="1"/>
        </p:nvSpPr>
        <p:spPr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6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7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8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C95FE4-E7E8-4BAD-9D51-3FA36E3B038A}" type="datetimeFigureOut">
              <a:rPr lang="en-US" altLang="ko-KR"/>
              <a:pPr>
                <a:defRPr/>
              </a:pPr>
              <a:t>4/17/2017</a:t>
            </a:fld>
            <a:endParaRPr lang="en-US" altLang="ko-KR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C5D31F-F50C-4C69-AE3B-672DD7464E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00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 userDrawn="1"/>
        </p:nvSpPr>
        <p:spPr bwMode="gray">
          <a:xfrm>
            <a:off x="0" y="6500813"/>
            <a:ext cx="9144000" cy="357187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Rectangle 11"/>
          <p:cNvSpPr/>
          <p:nvPr userDrawn="1"/>
        </p:nvSpPr>
        <p:spPr bwMode="gray">
          <a:xfrm>
            <a:off x="0" y="0"/>
            <a:ext cx="9144000" cy="30162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Rectangle 12"/>
          <p:cNvSpPr/>
          <p:nvPr userDrawn="1"/>
        </p:nvSpPr>
        <p:spPr bwMode="gray">
          <a:xfrm>
            <a:off x="0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Rectangle 13"/>
          <p:cNvSpPr/>
          <p:nvPr userDrawn="1"/>
        </p:nvSpPr>
        <p:spPr bwMode="gray">
          <a:xfrm>
            <a:off x="0" y="0"/>
            <a:ext cx="2432050" cy="530225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Rectangle 14"/>
          <p:cNvSpPr/>
          <p:nvPr userDrawn="1"/>
        </p:nvSpPr>
        <p:spPr bwMode="gray">
          <a:xfrm>
            <a:off x="1427163" y="0"/>
            <a:ext cx="1571625" cy="4381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Rectangle 15"/>
          <p:cNvSpPr/>
          <p:nvPr userDrawn="1"/>
        </p:nvSpPr>
        <p:spPr bwMode="gray">
          <a:xfrm>
            <a:off x="8842375" y="0"/>
            <a:ext cx="301625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BA2287-A19B-43DB-AC94-A6E013692543}" type="datetimeFigureOut">
              <a:rPr lang="en-US" altLang="ko-KR"/>
              <a:pPr>
                <a:defRPr/>
              </a:pPr>
              <a:t>4/17/2017</a:t>
            </a:fld>
            <a:endParaRPr lang="en-US" altLang="ko-KR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5E7A1E-8363-419C-A981-4E49ED8C75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719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0CAA7-E52F-4B75-89F8-22124F4CDC38}" type="datetimeFigureOut">
              <a:rPr lang="en-US" altLang="ko-KR"/>
              <a:pPr>
                <a:defRPr/>
              </a:pPr>
              <a:t>4/17/2017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391DD-18A5-4F6A-BA57-CAFDE3958C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086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E69F5-B7FA-4AC0-AF69-0F71DCC38AF2}" type="datetimeFigureOut">
              <a:rPr lang="en-US" altLang="ko-KR"/>
              <a:pPr>
                <a:defRPr/>
              </a:pPr>
              <a:t>4/17/2017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8E20E-5F6B-4A91-A3CF-81E1147DAA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13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1638"/>
            <a:ext cx="8686800" cy="109855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8166100" y="996950"/>
            <a:ext cx="977900" cy="89535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1782763" y="0"/>
            <a:ext cx="1947862" cy="53975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050" cy="53975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39750"/>
            <a:ext cx="82296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A8A4CDAF-F56B-4897-8A18-3A8E285DBAFA}" type="datetimeFigureOut">
              <a:rPr lang="en-US" altLang="ko-KR"/>
              <a:pPr>
                <a:defRPr/>
              </a:pPr>
              <a:t>4/17/2017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575" y="6537325"/>
            <a:ext cx="2895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025" y="6537325"/>
            <a:ext cx="2133600" cy="2476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defRPr kumimoji="0" sz="1200" smtClean="0">
                <a:solidFill>
                  <a:srgbClr val="898989"/>
                </a:solidFill>
                <a:latin typeface="Tw Cen MT" pitchFamily="34" charset="0"/>
                <a:ea typeface="굴림" charset="-127"/>
              </a:defRPr>
            </a:lvl1pPr>
          </a:lstStyle>
          <a:p>
            <a:pPr>
              <a:defRPr/>
            </a:pPr>
            <a:fld id="{37911D5C-7600-4BC7-9FF1-4DEE66882D3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3" r:id="rId2"/>
    <p:sldLayoutId id="2147483700" r:id="rId3"/>
    <p:sldLayoutId id="2147483694" r:id="rId4"/>
    <p:sldLayoutId id="2147483695" r:id="rId5"/>
    <p:sldLayoutId id="2147483701" r:id="rId6"/>
    <p:sldLayoutId id="2147483702" r:id="rId7"/>
    <p:sldLayoutId id="2147483696" r:id="rId8"/>
    <p:sldLayoutId id="2147483697" r:id="rId9"/>
    <p:sldLayoutId id="2147483698" r:id="rId10"/>
    <p:sldLayoutId id="2147483703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9BBB59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8064A2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AA5E7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mailto:eu8198@kaist.ac.kr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8615872" cy="1470025"/>
          </a:xfrm>
        </p:spPr>
        <p:txBody>
          <a:bodyPr>
            <a:normAutofit/>
          </a:bodyPr>
          <a:lstStyle/>
          <a:p>
            <a:r>
              <a:rPr lang="en-US" altLang="ko-KR" dirty="0"/>
              <a:t>Lecture 3 CUDA Execution Model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Kyu Ho Park</a:t>
            </a:r>
          </a:p>
          <a:p>
            <a:r>
              <a:rPr lang="en-US" altLang="ko-KR" dirty="0"/>
              <a:t>Mar. </a:t>
            </a:r>
            <a:r>
              <a:rPr lang="en-US" altLang="ko-KR"/>
              <a:t>7, 2017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1936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07288" cy="960438"/>
          </a:xfrm>
        </p:spPr>
        <p:txBody>
          <a:bodyPr/>
          <a:lstStyle/>
          <a:p>
            <a:r>
              <a:rPr lang="en-US" altLang="ko-KR" sz="3600" dirty="0"/>
              <a:t>Simultaneous Thread Processing of a GPU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G80  16 SMs , max 768 threads/SM</a:t>
            </a:r>
          </a:p>
          <a:p>
            <a:pPr lvl="1"/>
            <a:r>
              <a:rPr lang="en-US" altLang="ko-KR" dirty="0"/>
              <a:t>768x16= 12,288 threads in parallel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r>
              <a:rPr lang="en-US" altLang="ko-KR" dirty="0"/>
              <a:t>GT200  30 SM,  max 1,024 threads/SM</a:t>
            </a:r>
          </a:p>
          <a:p>
            <a:pPr lvl="1"/>
            <a:r>
              <a:rPr lang="en-US" altLang="ko-KR" dirty="0"/>
              <a:t>1,024x30=30,720 threads in parallel</a:t>
            </a:r>
          </a:p>
          <a:p>
            <a:r>
              <a:rPr lang="en-US" altLang="ko-KR" dirty="0"/>
              <a:t>GTX 1080,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941168"/>
            <a:ext cx="89154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 flipH="1">
            <a:off x="7524328" y="4617132"/>
            <a:ext cx="360040" cy="3240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04348" y="3986670"/>
            <a:ext cx="165618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lt"/>
              </a:rPr>
              <a:t>the most recent one(2016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9106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CUDA block and 1-D thread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522234" y="2096852"/>
            <a:ext cx="1512168" cy="6480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666250" y="2196022"/>
            <a:ext cx="0" cy="50405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3954282" y="2196022"/>
            <a:ext cx="0" cy="50405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170306" y="2196022"/>
            <a:ext cx="0" cy="50405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4458338" y="2196022"/>
            <a:ext cx="0" cy="50405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4709499" y="2196022"/>
            <a:ext cx="0" cy="50405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4890386" y="2196022"/>
            <a:ext cx="0" cy="50405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22234" y="1772816"/>
            <a:ext cx="205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thread block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1043608" y="3789040"/>
            <a:ext cx="792088" cy="6480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439652" y="3932218"/>
            <a:ext cx="0" cy="43204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339752" y="3756114"/>
            <a:ext cx="792088" cy="6480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735796" y="3897052"/>
            <a:ext cx="0" cy="43204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558238" y="3716194"/>
            <a:ext cx="792088" cy="6480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3937341" y="3857132"/>
            <a:ext cx="0" cy="43204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548093" y="3712936"/>
            <a:ext cx="792088" cy="6480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944137" y="3849121"/>
            <a:ext cx="0" cy="43204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650499" y="3712936"/>
            <a:ext cx="792088" cy="6480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6029602" y="3823625"/>
            <a:ext cx="0" cy="43204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804248" y="3724874"/>
            <a:ext cx="792088" cy="6480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7183351" y="3821966"/>
            <a:ext cx="0" cy="43204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7624" y="4581128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t0</a:t>
            </a:r>
          </a:p>
          <a:p>
            <a:r>
              <a:rPr lang="en-US" altLang="ko-KR" b="1" dirty="0" err="1"/>
              <a:t>threadIdx.x</a:t>
            </a:r>
            <a:r>
              <a:rPr lang="en-US" altLang="ko-KR" b="1" dirty="0"/>
              <a:t>=0</a:t>
            </a:r>
            <a:endParaRPr lang="ko-KR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555776" y="458112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779912" y="4581128"/>
            <a:ext cx="67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t2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860032" y="458112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t3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868144" y="45811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t4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948264" y="455772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t5</a:t>
            </a:r>
          </a:p>
          <a:p>
            <a:r>
              <a:rPr lang="en-US" altLang="ko-KR" b="1" dirty="0" err="1"/>
              <a:t>threadIdx.x</a:t>
            </a:r>
            <a:r>
              <a:rPr lang="en-US" altLang="ko-KR" b="1" dirty="0"/>
              <a:t>=5</a:t>
            </a:r>
            <a:endParaRPr lang="ko-KR" alt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55576" y="5301208"/>
            <a:ext cx="7632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lt"/>
              </a:rPr>
              <a:t>The thread index is represented by the given variable </a:t>
            </a:r>
            <a:r>
              <a:rPr lang="en-US" altLang="ko-KR" sz="2000" dirty="0">
                <a:solidFill>
                  <a:srgbClr val="FF0000"/>
                </a:solidFill>
                <a:latin typeface="+mn-lt"/>
              </a:rPr>
              <a:t>‘</a:t>
            </a:r>
            <a:r>
              <a:rPr lang="en-US" altLang="ko-KR" sz="2000" b="1" dirty="0" err="1">
                <a:solidFill>
                  <a:srgbClr val="FF0000"/>
                </a:solidFill>
                <a:latin typeface="+mn-lt"/>
              </a:rPr>
              <a:t>threadIdx</a:t>
            </a:r>
            <a:r>
              <a:rPr lang="en-US" altLang="ko-KR" sz="2000" dirty="0">
                <a:solidFill>
                  <a:srgbClr val="FF0000"/>
                </a:solidFill>
                <a:latin typeface="+mn-lt"/>
              </a:rPr>
              <a:t>’.</a:t>
            </a:r>
          </a:p>
          <a:p>
            <a:endParaRPr lang="en-US" altLang="ko-KR" sz="2000" dirty="0">
              <a:solidFill>
                <a:srgbClr val="FF0000"/>
              </a:solidFill>
              <a:latin typeface="+mn-lt"/>
            </a:endParaRPr>
          </a:p>
          <a:p>
            <a:r>
              <a:rPr lang="en-US" altLang="ko-KR" sz="2000" dirty="0">
                <a:solidFill>
                  <a:srgbClr val="FF0000"/>
                </a:solidFill>
                <a:latin typeface="+mn-lt"/>
              </a:rPr>
              <a:t>kernel function:</a:t>
            </a:r>
          </a:p>
          <a:p>
            <a:r>
              <a:rPr lang="en-US" altLang="ko-KR" sz="2000" dirty="0">
                <a:solidFill>
                  <a:srgbClr val="FF0000"/>
                </a:solidFill>
                <a:latin typeface="+mn-lt"/>
              </a:rPr>
              <a:t>__global__ void kernel&lt;&lt;&lt;1,6&gt;&gt;&gt;(</a:t>
            </a:r>
            <a:r>
              <a:rPr lang="en-US" altLang="ko-KR" sz="2000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ko-KR" sz="2000" dirty="0">
                <a:solidFill>
                  <a:srgbClr val="FF0000"/>
                </a:solidFill>
                <a:latin typeface="+mn-lt"/>
              </a:rPr>
              <a:t> a, </a:t>
            </a:r>
            <a:r>
              <a:rPr lang="en-US" altLang="ko-KR" sz="2000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ko-KR" sz="2000" dirty="0">
                <a:solidFill>
                  <a:srgbClr val="FF0000"/>
                </a:solidFill>
                <a:latin typeface="+mn-lt"/>
              </a:rPr>
              <a:t> b, </a:t>
            </a:r>
            <a:r>
              <a:rPr lang="en-US" altLang="ko-KR" sz="2000" dirty="0" err="1">
                <a:solidFill>
                  <a:srgbClr val="FF0000"/>
                </a:solidFill>
                <a:latin typeface="+mn-lt"/>
              </a:rPr>
              <a:t>int</a:t>
            </a:r>
            <a:r>
              <a:rPr lang="en-US" altLang="ko-KR" sz="2000" dirty="0">
                <a:solidFill>
                  <a:srgbClr val="FF0000"/>
                </a:solidFill>
                <a:latin typeface="+mn-lt"/>
              </a:rPr>
              <a:t> c);</a:t>
            </a:r>
            <a:endParaRPr lang="ko-KR" altLang="en-US" sz="20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411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Thread-SP, Block-SM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30" y="1628800"/>
            <a:ext cx="6921127" cy="38726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직선 화살표 연결선 4"/>
          <p:cNvCxnSpPr>
            <a:stCxn id="6" idx="5"/>
          </p:cNvCxnSpPr>
          <p:nvPr/>
        </p:nvCxnSpPr>
        <p:spPr>
          <a:xfrm>
            <a:off x="6603468" y="4728452"/>
            <a:ext cx="811941" cy="8356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5852936" y="3068960"/>
            <a:ext cx="879303" cy="19442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415409" y="4509120"/>
            <a:ext cx="1628003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7603252" y="4653136"/>
            <a:ext cx="0" cy="93610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8899396" y="4653136"/>
            <a:ext cx="0" cy="93610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819276" y="4941168"/>
            <a:ext cx="93610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………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31244" y="5877272"/>
            <a:ext cx="158417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thread block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87624" y="5805264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DP: Double Precision Thread Processor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7525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__global__ void kernel&lt;&lt;&lt;1,512&gt;&gt;&gt;(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a,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b,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c);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thread0: </a:t>
            </a:r>
            <a:r>
              <a:rPr lang="en-US" altLang="ko-KR" dirty="0" err="1"/>
              <a:t>threadIdx.x</a:t>
            </a:r>
            <a:r>
              <a:rPr lang="en-US" altLang="ko-KR" dirty="0"/>
              <a:t>=0</a:t>
            </a:r>
          </a:p>
          <a:p>
            <a:pPr marL="0" indent="0">
              <a:buNone/>
            </a:pPr>
            <a:r>
              <a:rPr lang="en-US" altLang="ko-KR" dirty="0"/>
              <a:t>thread1: </a:t>
            </a:r>
            <a:r>
              <a:rPr lang="en-US" altLang="ko-KR" dirty="0" err="1"/>
              <a:t>threadIdx.x</a:t>
            </a:r>
            <a:r>
              <a:rPr lang="en-US" altLang="ko-KR" dirty="0"/>
              <a:t>=1</a:t>
            </a:r>
          </a:p>
          <a:p>
            <a:pPr marL="0" indent="0">
              <a:buNone/>
            </a:pPr>
            <a:r>
              <a:rPr lang="en-US" altLang="ko-KR" dirty="0"/>
              <a:t>….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thread511: </a:t>
            </a:r>
            <a:r>
              <a:rPr lang="en-US" altLang="ko-KR" dirty="0" err="1"/>
              <a:t>threadIdx.x</a:t>
            </a:r>
            <a:r>
              <a:rPr lang="en-US" altLang="ko-KR" dirty="0"/>
              <a:t>=511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G80: 16 SM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153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1" dirty="0"/>
              <a:t>__global__ void kernel&lt;&lt;&lt;1,512&gt;&gt;&gt;(   )</a:t>
            </a:r>
            <a:endParaRPr lang="ko-KR" altLang="en-US" sz="2800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16832"/>
            <a:ext cx="4229100" cy="220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/>
          <p:cNvSpPr/>
          <p:nvPr/>
        </p:nvSpPr>
        <p:spPr>
          <a:xfrm>
            <a:off x="2267744" y="2492896"/>
            <a:ext cx="288032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51720" y="4324454"/>
            <a:ext cx="568863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lt"/>
              </a:rPr>
              <a:t>Only one SM will be utilized and 15 SMs will be idle.</a:t>
            </a:r>
          </a:p>
          <a:p>
            <a:endParaRPr lang="en-US" altLang="ko-KR" sz="2000" dirty="0">
              <a:latin typeface="+mn-lt"/>
            </a:endParaRPr>
          </a:p>
          <a:p>
            <a:endParaRPr lang="en-US" altLang="ko-KR" sz="2000" dirty="0">
              <a:latin typeface="+mn-lt"/>
            </a:endParaRPr>
          </a:p>
          <a:p>
            <a:r>
              <a:rPr lang="en-US" altLang="ko-KR" sz="2000" b="1" dirty="0">
                <a:latin typeface="+mn-lt"/>
              </a:rPr>
              <a:t>To utilize all SMs, </a:t>
            </a:r>
          </a:p>
          <a:p>
            <a:r>
              <a:rPr lang="en-US" altLang="ko-KR" sz="2000" b="1" dirty="0">
                <a:latin typeface="+mn-lt"/>
              </a:rPr>
              <a:t>__global__ void kernel&lt;&lt;&lt;16,32&gt;&gt;&gt;( 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324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threadIdx</a:t>
            </a:r>
            <a:r>
              <a:rPr lang="en-US" altLang="ko-KR" dirty="0"/>
              <a:t> and </a:t>
            </a:r>
            <a:r>
              <a:rPr lang="en-US" altLang="ko-KR" dirty="0" err="1"/>
              <a:t>blockIdx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threadIdx.x</a:t>
            </a:r>
            <a:r>
              <a:rPr lang="en-US" altLang="ko-KR" dirty="0"/>
              <a:t>, </a:t>
            </a:r>
            <a:r>
              <a:rPr lang="en-US" altLang="ko-KR" dirty="0" err="1"/>
              <a:t>threadIdx.y</a:t>
            </a:r>
            <a:r>
              <a:rPr lang="en-US" altLang="ko-KR" dirty="0"/>
              <a:t>, </a:t>
            </a:r>
            <a:r>
              <a:rPr lang="en-US" altLang="ko-KR" dirty="0" err="1"/>
              <a:t>threadIdx.z</a:t>
            </a:r>
            <a:endParaRPr lang="en-US" altLang="ko-KR" dirty="0"/>
          </a:p>
          <a:p>
            <a:r>
              <a:rPr lang="en-US" altLang="ko-KR" dirty="0" err="1"/>
              <a:t>blockIdx.x</a:t>
            </a:r>
            <a:r>
              <a:rPr lang="en-US" altLang="ko-KR" dirty="0"/>
              <a:t>, </a:t>
            </a:r>
            <a:r>
              <a:rPr lang="en-US" altLang="ko-KR" dirty="0" err="1"/>
              <a:t>blockIdx.y</a:t>
            </a:r>
            <a:r>
              <a:rPr lang="en-US" altLang="ko-KR" dirty="0"/>
              <a:t>, </a:t>
            </a:r>
            <a:r>
              <a:rPr lang="en-US" altLang="ko-KR" dirty="0" err="1"/>
              <a:t>blockIdx.z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1101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kernel&lt;&lt;&lt;16,32&gt;&gt;&gt; </a:t>
            </a:r>
            <a:r>
              <a:rPr lang="en-US" altLang="ko-KR" dirty="0" err="1"/>
              <a:t>thread_indexing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block0 : </a:t>
            </a:r>
            <a:r>
              <a:rPr lang="en-US" altLang="ko-KR" dirty="0" err="1"/>
              <a:t>threadIdx.x</a:t>
            </a:r>
            <a:r>
              <a:rPr lang="en-US" altLang="ko-KR" dirty="0"/>
              <a:t>=0,…….,</a:t>
            </a:r>
            <a:r>
              <a:rPr lang="en-US" altLang="ko-KR" dirty="0" err="1"/>
              <a:t>threadIdx.x</a:t>
            </a:r>
            <a:r>
              <a:rPr lang="en-US" altLang="ko-KR" dirty="0"/>
              <a:t>=31</a:t>
            </a:r>
          </a:p>
          <a:p>
            <a:pPr marL="0" indent="0">
              <a:buNone/>
            </a:pPr>
            <a:r>
              <a:rPr lang="en-US" altLang="ko-KR" dirty="0"/>
              <a:t>block1 : </a:t>
            </a:r>
            <a:r>
              <a:rPr lang="en-US" altLang="ko-KR" dirty="0" err="1"/>
              <a:t>threadIdx.x</a:t>
            </a:r>
            <a:r>
              <a:rPr lang="en-US" altLang="ko-KR" dirty="0"/>
              <a:t>=0,…….,</a:t>
            </a:r>
            <a:r>
              <a:rPr lang="en-US" altLang="ko-KR" dirty="0" err="1"/>
              <a:t>threadIdx.x</a:t>
            </a:r>
            <a:r>
              <a:rPr lang="en-US" altLang="ko-KR" dirty="0"/>
              <a:t>=31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block15: </a:t>
            </a:r>
            <a:r>
              <a:rPr lang="en-US" altLang="ko-KR" dirty="0" err="1"/>
              <a:t>threadIdx.x</a:t>
            </a:r>
            <a:r>
              <a:rPr lang="en-US" altLang="ko-KR" dirty="0"/>
              <a:t>=0,…….,</a:t>
            </a:r>
            <a:r>
              <a:rPr lang="en-US" altLang="ko-KR" dirty="0" err="1"/>
              <a:t>threadIdx.x</a:t>
            </a:r>
            <a:r>
              <a:rPr lang="en-US" altLang="ko-KR" dirty="0"/>
              <a:t>=31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 err="1">
                <a:solidFill>
                  <a:srgbClr val="FF0000"/>
                </a:solidFill>
              </a:rPr>
              <a:t>int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tid</a:t>
            </a:r>
            <a:r>
              <a:rPr lang="en-US" altLang="ko-KR" b="1" dirty="0">
                <a:solidFill>
                  <a:srgbClr val="FF0000"/>
                </a:solidFill>
              </a:rPr>
              <a:t>=</a:t>
            </a:r>
            <a:r>
              <a:rPr lang="en-US" altLang="ko-KR" b="1" dirty="0" err="1">
                <a:solidFill>
                  <a:srgbClr val="FF0000"/>
                </a:solidFill>
              </a:rPr>
              <a:t>blockIdx</a:t>
            </a:r>
            <a:r>
              <a:rPr lang="en-US" altLang="ko-KR" b="1" dirty="0">
                <a:solidFill>
                  <a:srgbClr val="FF0000"/>
                </a:solidFill>
              </a:rPr>
              <a:t>*</a:t>
            </a:r>
            <a:r>
              <a:rPr lang="en-US" altLang="ko-KR" b="1" dirty="0" err="1">
                <a:solidFill>
                  <a:srgbClr val="FF0000"/>
                </a:solidFill>
              </a:rPr>
              <a:t>blocDim.x</a:t>
            </a:r>
            <a:r>
              <a:rPr lang="en-US" altLang="ko-KR" b="1" dirty="0">
                <a:solidFill>
                  <a:srgbClr val="FF0000"/>
                </a:solidFill>
              </a:rPr>
              <a:t> + </a:t>
            </a:r>
            <a:r>
              <a:rPr lang="en-US" altLang="ko-KR" b="1" dirty="0" err="1">
                <a:solidFill>
                  <a:srgbClr val="FF0000"/>
                </a:solidFill>
              </a:rPr>
              <a:t>threadIdx.x</a:t>
            </a:r>
            <a:r>
              <a:rPr lang="en-US" altLang="ko-KR" b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27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GT200: 30 SMs, </a:t>
            </a:r>
          </a:p>
          <a:p>
            <a:pPr marL="0" indent="0">
              <a:buNone/>
            </a:pPr>
            <a:r>
              <a:rPr lang="en-US" altLang="ko-KR" dirty="0"/>
              <a:t>	16SMs are active and 14 SMs are idle.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664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 Sum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504895"/>
              </p:ext>
            </p:extLst>
          </p:nvPr>
        </p:nvGraphicFramePr>
        <p:xfrm>
          <a:off x="1331640" y="217359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388628"/>
              </p:ext>
            </p:extLst>
          </p:nvPr>
        </p:nvGraphicFramePr>
        <p:xfrm>
          <a:off x="1331640" y="335699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337365"/>
              </p:ext>
            </p:extLst>
          </p:nvPr>
        </p:nvGraphicFramePr>
        <p:xfrm>
          <a:off x="1331640" y="472514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91880" y="2731107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n-lt"/>
              </a:rPr>
              <a:t>+</a:t>
            </a:r>
            <a:endParaRPr lang="ko-KR" altLang="en-US" sz="2800" b="1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26993" y="4005064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n-lt"/>
              </a:rPr>
              <a:t>=</a:t>
            </a:r>
            <a:endParaRPr lang="ko-KR" altLang="en-US" sz="2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7812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9744"/>
            <a:ext cx="8229600" cy="960438"/>
          </a:xfrm>
        </p:spPr>
        <p:txBody>
          <a:bodyPr/>
          <a:lstStyle/>
          <a:p>
            <a:r>
              <a:rPr lang="en-US" altLang="ko-KR" dirty="0"/>
              <a:t>Vector Sum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764704"/>
            <a:ext cx="3610744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cuda.h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cuda_runtime.h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stdio.h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__global__ void </a:t>
            </a:r>
            <a:r>
              <a:rPr lang="en-US" altLang="ko-KR" sz="1800" dirty="0" err="1"/>
              <a:t>VectorAdd</a:t>
            </a:r>
            <a:r>
              <a:rPr lang="en-US" altLang="ko-KR" sz="1800" dirty="0"/>
              <a:t>(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*a,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*b,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*c)</a:t>
            </a:r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tid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blockIdx.x</a:t>
            </a:r>
            <a:r>
              <a:rPr lang="en-US" altLang="ko-KR" sz="1800" dirty="0"/>
              <a:t> * </a:t>
            </a:r>
            <a:r>
              <a:rPr lang="en-US" altLang="ko-KR" sz="1800" dirty="0" err="1"/>
              <a:t>blockDim.x</a:t>
            </a:r>
            <a:r>
              <a:rPr lang="en-US" altLang="ko-KR" sz="1800" dirty="0"/>
              <a:t>+ </a:t>
            </a:r>
            <a:r>
              <a:rPr lang="en-US" altLang="ko-KR" sz="1800" dirty="0" err="1"/>
              <a:t>threadIdx.x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c[</a:t>
            </a:r>
            <a:r>
              <a:rPr lang="en-US" altLang="ko-KR" sz="1800" dirty="0" err="1"/>
              <a:t>tid</a:t>
            </a:r>
            <a:r>
              <a:rPr lang="en-US" altLang="ko-KR" sz="1800" dirty="0"/>
              <a:t>] = a[</a:t>
            </a:r>
            <a:r>
              <a:rPr lang="en-US" altLang="ko-KR" sz="1800" dirty="0" err="1"/>
              <a:t>tid</a:t>
            </a:r>
            <a:r>
              <a:rPr lang="en-US" altLang="ko-KR" sz="1800" dirty="0"/>
              <a:t>] + b[</a:t>
            </a:r>
            <a:r>
              <a:rPr lang="en-US" altLang="ko-KR" sz="1800" dirty="0" err="1"/>
              <a:t>tid</a:t>
            </a:r>
            <a:r>
              <a:rPr lang="en-US" altLang="ko-KR" sz="1800" dirty="0"/>
              <a:t>];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r>
              <a:rPr lang="en-US" altLang="ko-KR" sz="1800" dirty="0" err="1"/>
              <a:t>int</a:t>
            </a:r>
            <a:r>
              <a:rPr lang="en-US" altLang="ko-KR" sz="1800" dirty="0"/>
              <a:t> main()</a:t>
            </a:r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en-US" altLang="ko-KR" sz="1800" dirty="0" err="1"/>
              <a:t>const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size = 512*65535;</a:t>
            </a:r>
          </a:p>
          <a:p>
            <a:pPr marL="0" indent="0">
              <a:buNone/>
            </a:pPr>
            <a:r>
              <a:rPr lang="en-US" altLang="ko-KR" sz="1800" dirty="0" err="1"/>
              <a:t>const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BufferSize</a:t>
            </a:r>
            <a:r>
              <a:rPr lang="en-US" altLang="ko-KR" sz="1800" dirty="0"/>
              <a:t> = size*</a:t>
            </a:r>
            <a:r>
              <a:rPr lang="en-US" altLang="ko-KR" sz="1800" dirty="0" err="1"/>
              <a:t>sizeof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);</a:t>
            </a:r>
          </a:p>
          <a:p>
            <a:endParaRPr lang="ko-KR" altLang="en-US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endParaRPr lang="ko-KR" altLang="en-US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908720"/>
            <a:ext cx="38164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int</a:t>
            </a:r>
            <a:r>
              <a:rPr lang="en-US" altLang="ko-KR" dirty="0">
                <a:latin typeface="+mn-lt"/>
              </a:rPr>
              <a:t>* A;</a:t>
            </a: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int</a:t>
            </a:r>
            <a:r>
              <a:rPr lang="en-US" altLang="ko-KR" dirty="0">
                <a:latin typeface="+mn-lt"/>
              </a:rPr>
              <a:t>* B;</a:t>
            </a: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int</a:t>
            </a:r>
            <a:r>
              <a:rPr lang="en-US" altLang="ko-KR" dirty="0">
                <a:latin typeface="+mn-lt"/>
              </a:rPr>
              <a:t>* Sum;</a:t>
            </a:r>
          </a:p>
          <a:p>
            <a:pPr marL="0" indent="0">
              <a:buNone/>
            </a:pPr>
            <a:endParaRPr lang="ko-KR" altLang="en-US" dirty="0">
              <a:latin typeface="+mn-lt"/>
            </a:endParaRP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//Allocation of the Host memory</a:t>
            </a:r>
            <a:endParaRPr lang="ko-KR" altLang="en-US" dirty="0">
              <a:latin typeface="+mn-lt"/>
            </a:endParaRP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A = (</a:t>
            </a:r>
            <a:r>
              <a:rPr lang="en-US" altLang="ko-KR" dirty="0" err="1">
                <a:latin typeface="+mn-lt"/>
              </a:rPr>
              <a:t>int</a:t>
            </a:r>
            <a:r>
              <a:rPr lang="en-US" altLang="ko-KR" dirty="0">
                <a:latin typeface="+mn-lt"/>
              </a:rPr>
              <a:t>*)</a:t>
            </a:r>
            <a:r>
              <a:rPr lang="en-US" altLang="ko-KR" dirty="0" err="1">
                <a:latin typeface="+mn-lt"/>
              </a:rPr>
              <a:t>malloc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BufferSize</a:t>
            </a:r>
            <a:r>
              <a:rPr lang="en-US" altLang="ko-KR" dirty="0">
                <a:latin typeface="+mn-lt"/>
              </a:rPr>
              <a:t>);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B = (</a:t>
            </a:r>
            <a:r>
              <a:rPr lang="en-US" altLang="ko-KR" dirty="0" err="1">
                <a:latin typeface="+mn-lt"/>
              </a:rPr>
              <a:t>int</a:t>
            </a:r>
            <a:r>
              <a:rPr lang="en-US" altLang="ko-KR" dirty="0">
                <a:latin typeface="+mn-lt"/>
              </a:rPr>
              <a:t>*)</a:t>
            </a:r>
            <a:r>
              <a:rPr lang="en-US" altLang="ko-KR" dirty="0" err="1">
                <a:latin typeface="+mn-lt"/>
              </a:rPr>
              <a:t>malloc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BufferSize</a:t>
            </a:r>
            <a:r>
              <a:rPr lang="en-US" altLang="ko-KR" dirty="0">
                <a:latin typeface="+mn-lt"/>
              </a:rPr>
              <a:t>);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Sum = (</a:t>
            </a:r>
            <a:r>
              <a:rPr lang="en-US" altLang="ko-KR" dirty="0" err="1">
                <a:latin typeface="+mn-lt"/>
              </a:rPr>
              <a:t>int</a:t>
            </a:r>
            <a:r>
              <a:rPr lang="en-US" altLang="ko-KR" dirty="0">
                <a:latin typeface="+mn-lt"/>
              </a:rPr>
              <a:t>*)</a:t>
            </a:r>
            <a:r>
              <a:rPr lang="en-US" altLang="ko-KR" dirty="0" err="1">
                <a:latin typeface="+mn-lt"/>
              </a:rPr>
              <a:t>malloc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BufferSize</a:t>
            </a:r>
            <a:r>
              <a:rPr lang="en-US" altLang="ko-KR" dirty="0">
                <a:latin typeface="+mn-lt"/>
              </a:rPr>
              <a:t>);</a:t>
            </a:r>
          </a:p>
          <a:p>
            <a:pPr marL="0" indent="0">
              <a:buNone/>
            </a:pPr>
            <a:endParaRPr lang="ko-KR" altLang="en-US" dirty="0">
              <a:latin typeface="+mn-lt"/>
            </a:endParaRP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int</a:t>
            </a:r>
            <a:r>
              <a:rPr lang="en-US" altLang="ko-KR" dirty="0">
                <a:latin typeface="+mn-lt"/>
              </a:rPr>
              <a:t> i = 0;</a:t>
            </a:r>
          </a:p>
          <a:p>
            <a:pPr marL="0" indent="0">
              <a:buNone/>
            </a:pPr>
            <a:endParaRPr lang="ko-KR" altLang="en-US" dirty="0">
              <a:latin typeface="+mn-lt"/>
            </a:endParaRP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//Data input</a:t>
            </a:r>
            <a:endParaRPr lang="ko-KR" altLang="en-US" dirty="0">
              <a:latin typeface="+mn-lt"/>
            </a:endParaRPr>
          </a:p>
          <a:p>
            <a:pPr marL="0" indent="0">
              <a:buNone/>
            </a:pPr>
            <a:r>
              <a:rPr lang="nn-NO" altLang="ko-KR" dirty="0">
                <a:latin typeface="+mn-lt"/>
              </a:rPr>
              <a:t>for( int i = 0; i &lt; size; i++)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{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A[i] = i;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B[i] = i;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Sum[i] = 0;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830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960438"/>
          </a:xfrm>
        </p:spPr>
        <p:txBody>
          <a:bodyPr/>
          <a:lstStyle/>
          <a:p>
            <a:r>
              <a:rPr lang="en-US" altLang="ko-KR" dirty="0"/>
              <a:t>Memory </a:t>
            </a:r>
            <a:r>
              <a:rPr lang="en-US" altLang="ko-KR" dirty="0" err="1"/>
              <a:t>Hierarchyand</a:t>
            </a:r>
            <a:br>
              <a:rPr lang="en-US" altLang="ko-KR" dirty="0"/>
            </a:br>
            <a:r>
              <a:rPr lang="en-US" altLang="ko-KR" dirty="0"/>
              <a:t> Thread-Block-Grid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411760" y="1844824"/>
            <a:ext cx="5904656" cy="410445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11760" y="1822347"/>
            <a:ext cx="1044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n-lt"/>
              </a:rPr>
              <a:t>GRID</a:t>
            </a:r>
            <a:endParaRPr lang="ko-KR" altLang="en-US" sz="3200" dirty="0">
              <a:latin typeface="+mn-lt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43808" y="2564904"/>
            <a:ext cx="5328592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87824" y="3243213"/>
            <a:ext cx="50405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Shared Memory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24599" y="4077072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Thread(0,0)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243333" y="4077072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Thread(1,0)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541887" y="4077072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Thread(2,0)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831222" y="4077072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Thread(3,0)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43808" y="2564904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n-lt"/>
              </a:rPr>
              <a:t>Block(0,0)</a:t>
            </a:r>
            <a:endParaRPr lang="ko-KR" altLang="en-US" sz="3200" dirty="0">
              <a:latin typeface="+mn-lt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08439" y="5229200"/>
            <a:ext cx="5040560" cy="4320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Global Memory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79512" y="3789040"/>
            <a:ext cx="1584176" cy="21602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Host</a:t>
            </a:r>
            <a:endParaRPr lang="ko-KR" altLang="en-US" sz="3200" dirty="0"/>
          </a:p>
        </p:txBody>
      </p:sp>
      <p:sp>
        <p:nvSpPr>
          <p:cNvPr id="16" name="왼쪽/오른쪽 화살표 15"/>
          <p:cNvSpPr/>
          <p:nvPr/>
        </p:nvSpPr>
        <p:spPr>
          <a:xfrm>
            <a:off x="1763688" y="5445224"/>
            <a:ext cx="1244751" cy="14401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/오른쪽 화살표 16"/>
          <p:cNvSpPr/>
          <p:nvPr/>
        </p:nvSpPr>
        <p:spPr>
          <a:xfrm rot="5400000">
            <a:off x="3244242" y="4729539"/>
            <a:ext cx="792089" cy="207241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/오른쪽 화살표 17"/>
          <p:cNvSpPr/>
          <p:nvPr/>
        </p:nvSpPr>
        <p:spPr>
          <a:xfrm rot="5400000">
            <a:off x="4544059" y="4719582"/>
            <a:ext cx="792089" cy="207241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/오른쪽 화살표 18"/>
          <p:cNvSpPr/>
          <p:nvPr/>
        </p:nvSpPr>
        <p:spPr>
          <a:xfrm rot="5400000">
            <a:off x="5757910" y="4729535"/>
            <a:ext cx="792089" cy="207241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/오른쪽 화살표 19"/>
          <p:cNvSpPr/>
          <p:nvPr/>
        </p:nvSpPr>
        <p:spPr>
          <a:xfrm rot="5400000">
            <a:off x="7047245" y="4729539"/>
            <a:ext cx="792089" cy="207241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/오른쪽 화살표 20"/>
          <p:cNvSpPr/>
          <p:nvPr/>
        </p:nvSpPr>
        <p:spPr>
          <a:xfrm rot="5400000">
            <a:off x="3442264" y="3769663"/>
            <a:ext cx="396045" cy="207240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/오른쪽 화살표 21"/>
          <p:cNvSpPr/>
          <p:nvPr/>
        </p:nvSpPr>
        <p:spPr>
          <a:xfrm rot="5400000">
            <a:off x="4723164" y="3797005"/>
            <a:ext cx="396045" cy="207240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왼쪽/오른쪽 화살표 22"/>
          <p:cNvSpPr/>
          <p:nvPr/>
        </p:nvSpPr>
        <p:spPr>
          <a:xfrm rot="5400000">
            <a:off x="5955932" y="3783342"/>
            <a:ext cx="396045" cy="207240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왼쪽/오른쪽 화살표 23"/>
          <p:cNvSpPr/>
          <p:nvPr/>
        </p:nvSpPr>
        <p:spPr>
          <a:xfrm rot="5400000">
            <a:off x="7245266" y="3764091"/>
            <a:ext cx="396045" cy="207240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830063" y="5657671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cudaMalloc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cudaMemcpy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cudaMemset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cudaFree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4084985"/>
            <a:ext cx="1152128" cy="342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Kernel</a:t>
            </a:r>
            <a:endParaRPr lang="ko-KR" altLang="en-US" dirty="0"/>
          </a:p>
        </p:txBody>
      </p:sp>
      <p:sp>
        <p:nvSpPr>
          <p:cNvPr id="15" name="오른쪽 화살표 14"/>
          <p:cNvSpPr/>
          <p:nvPr/>
        </p:nvSpPr>
        <p:spPr>
          <a:xfrm>
            <a:off x="1573361" y="4171038"/>
            <a:ext cx="838399" cy="17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992560" y="1340768"/>
            <a:ext cx="6683896" cy="49170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026517" y="1372126"/>
            <a:ext cx="1510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n-lt"/>
              </a:rPr>
              <a:t>Device</a:t>
            </a:r>
            <a:endParaRPr lang="ko-KR" alt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3517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260648"/>
            <a:ext cx="4490114" cy="4525963"/>
          </a:xfrm>
        </p:spPr>
        <p:txBody>
          <a:bodyPr/>
          <a:lstStyle/>
          <a:p>
            <a:pPr marL="0" indent="0">
              <a:buNone/>
            </a:pPr>
            <a:endParaRPr lang="ko-KR" altLang="en-US" sz="1000" dirty="0"/>
          </a:p>
          <a:p>
            <a:pPr marL="0" indent="0">
              <a:buNone/>
            </a:pPr>
            <a:r>
              <a:rPr lang="en-US" altLang="ko-KR" sz="1800" dirty="0" err="1"/>
              <a:t>int</a:t>
            </a:r>
            <a:r>
              <a:rPr lang="en-US" altLang="ko-KR" sz="1800" dirty="0"/>
              <a:t>* </a:t>
            </a:r>
            <a:r>
              <a:rPr lang="en-US" altLang="ko-KR" sz="1800" dirty="0" err="1"/>
              <a:t>d_A</a:t>
            </a:r>
            <a:r>
              <a:rPr lang="en-US" altLang="ko-KR" sz="1800" dirty="0"/>
              <a:t>; (</a:t>
            </a:r>
            <a:r>
              <a:rPr lang="en-US" altLang="ko-KR" sz="1800" dirty="0" err="1"/>
              <a:t>gpu</a:t>
            </a:r>
            <a:r>
              <a:rPr lang="en-US" altLang="ko-KR" sz="1800" dirty="0"/>
              <a:t> memory convention)</a:t>
            </a:r>
          </a:p>
          <a:p>
            <a:pPr marL="0" indent="0">
              <a:buNone/>
            </a:pPr>
            <a:r>
              <a:rPr lang="en-US" altLang="ko-KR" sz="1800" dirty="0" err="1"/>
              <a:t>int</a:t>
            </a:r>
            <a:r>
              <a:rPr lang="en-US" altLang="ko-KR" sz="1800" dirty="0"/>
              <a:t>* </a:t>
            </a:r>
            <a:r>
              <a:rPr lang="en-US" altLang="ko-KR" sz="1800" dirty="0" err="1"/>
              <a:t>d_B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 err="1"/>
              <a:t>int</a:t>
            </a:r>
            <a:r>
              <a:rPr lang="en-US" altLang="ko-KR" sz="1800" dirty="0"/>
              <a:t>* </a:t>
            </a:r>
            <a:r>
              <a:rPr lang="en-US" altLang="ko-KR" sz="1800" dirty="0" err="1"/>
              <a:t>d_Sum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/>
              <a:t>//Allocation of the Device memory</a:t>
            </a: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 err="1"/>
              <a:t>cudaMalloc</a:t>
            </a:r>
            <a:r>
              <a:rPr lang="en-US" altLang="ko-KR" sz="1800" dirty="0"/>
              <a:t>((void**)&amp;</a:t>
            </a:r>
            <a:r>
              <a:rPr lang="en-US" altLang="ko-KR" sz="1800" dirty="0" err="1"/>
              <a:t>d_A</a:t>
            </a:r>
            <a:r>
              <a:rPr lang="en-US" altLang="ko-KR" sz="1800" dirty="0"/>
              <a:t>, size*</a:t>
            </a:r>
            <a:r>
              <a:rPr lang="en-US" altLang="ko-KR" sz="1800" dirty="0" err="1"/>
              <a:t>sizeof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));</a:t>
            </a:r>
          </a:p>
          <a:p>
            <a:pPr marL="0" indent="0">
              <a:buNone/>
            </a:pPr>
            <a:r>
              <a:rPr lang="en-US" altLang="ko-KR" sz="1800" dirty="0" err="1"/>
              <a:t>cudaMalloc</a:t>
            </a:r>
            <a:r>
              <a:rPr lang="en-US" altLang="ko-KR" sz="1800" dirty="0"/>
              <a:t>((void**)&amp;</a:t>
            </a:r>
            <a:r>
              <a:rPr lang="en-US" altLang="ko-KR" sz="1800" dirty="0" err="1"/>
              <a:t>d_B</a:t>
            </a:r>
            <a:r>
              <a:rPr lang="en-US" altLang="ko-KR" sz="1800" dirty="0"/>
              <a:t>, size*</a:t>
            </a:r>
            <a:r>
              <a:rPr lang="en-US" altLang="ko-KR" sz="1800" dirty="0" err="1"/>
              <a:t>sizeof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));</a:t>
            </a:r>
          </a:p>
          <a:p>
            <a:pPr marL="0" indent="0">
              <a:buNone/>
            </a:pPr>
            <a:r>
              <a:rPr lang="en-US" altLang="ko-KR" sz="1800" dirty="0" err="1"/>
              <a:t>cudaMalloc</a:t>
            </a:r>
            <a:r>
              <a:rPr lang="en-US" altLang="ko-KR" sz="1800" dirty="0"/>
              <a:t>((void**)&amp;</a:t>
            </a:r>
            <a:r>
              <a:rPr lang="en-US" altLang="ko-KR" sz="1800" dirty="0" err="1"/>
              <a:t>d_Sum</a:t>
            </a:r>
            <a:r>
              <a:rPr lang="en-US" altLang="ko-KR" sz="1800" dirty="0"/>
              <a:t>, size*</a:t>
            </a:r>
            <a:r>
              <a:rPr lang="en-US" altLang="ko-KR" sz="1800" dirty="0" err="1"/>
              <a:t>sizeof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));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//Data transfer from the Host to the Device</a:t>
            </a: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 err="1"/>
              <a:t>cudaMemcpy</a:t>
            </a:r>
            <a:r>
              <a:rPr lang="en-US" altLang="ko-KR" sz="1800" dirty="0"/>
              <a:t>(</a:t>
            </a:r>
            <a:r>
              <a:rPr lang="en-US" altLang="ko-KR" sz="1800" dirty="0" err="1"/>
              <a:t>d_A</a:t>
            </a:r>
            <a:r>
              <a:rPr lang="en-US" altLang="ko-KR" sz="1800" dirty="0"/>
              <a:t>, A, size*</a:t>
            </a:r>
            <a:r>
              <a:rPr lang="en-US" altLang="ko-KR" sz="1800" dirty="0" err="1"/>
              <a:t>sizeof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), </a:t>
            </a:r>
            <a:r>
              <a:rPr lang="en-US" altLang="ko-KR" sz="1800" dirty="0" err="1"/>
              <a:t>cudaMemcpyHostToDevice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en-US" altLang="ko-KR" sz="1800" dirty="0" err="1"/>
              <a:t>cudaMemcpy</a:t>
            </a:r>
            <a:r>
              <a:rPr lang="en-US" altLang="ko-KR" sz="1800" dirty="0"/>
              <a:t>(</a:t>
            </a:r>
            <a:r>
              <a:rPr lang="en-US" altLang="ko-KR" sz="1800" dirty="0" err="1"/>
              <a:t>d_B</a:t>
            </a:r>
            <a:r>
              <a:rPr lang="en-US" altLang="ko-KR" sz="1800" dirty="0"/>
              <a:t>, B, size*</a:t>
            </a:r>
            <a:r>
              <a:rPr lang="en-US" altLang="ko-KR" sz="1800" dirty="0" err="1"/>
              <a:t>sizeof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), </a:t>
            </a:r>
            <a:r>
              <a:rPr lang="en-US" altLang="ko-KR" sz="1800" dirty="0" err="1"/>
              <a:t>cudaMemcpyHostToDevice</a:t>
            </a:r>
            <a:r>
              <a:rPr lang="en-US" altLang="ko-KR" sz="1800" dirty="0"/>
              <a:t>);</a:t>
            </a:r>
          </a:p>
          <a:p>
            <a:pPr marL="0" indent="0">
              <a:buNone/>
            </a:pPr>
            <a:r>
              <a:rPr lang="en-US" altLang="ko-KR" sz="1800" dirty="0"/>
              <a:t>//Add</a:t>
            </a:r>
            <a:endParaRPr lang="ko-KR" altLang="en-US" sz="1800" dirty="0"/>
          </a:p>
          <a:p>
            <a:pPr marL="0" indent="0">
              <a:buNone/>
            </a:pPr>
            <a:r>
              <a:rPr lang="pt-BR" altLang="ko-KR" sz="1800" dirty="0"/>
              <a:t>VectorAdd&lt;&lt;&lt;65535,512&gt;&gt;&gt;(d_A, d_B, d_Sum);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endParaRPr lang="ko-KR" altLang="en-US" sz="1000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69626" y="-430987"/>
            <a:ext cx="422285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ko-KR" altLang="en-US" dirty="0">
              <a:latin typeface="+mn-lt"/>
            </a:endParaRPr>
          </a:p>
          <a:p>
            <a:pPr marL="0" indent="0">
              <a:buNone/>
            </a:pPr>
            <a:endParaRPr lang="en-US" altLang="ko-KR" dirty="0">
              <a:latin typeface="+mn-lt"/>
            </a:endParaRP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//Device to Host</a:t>
            </a:r>
            <a:endParaRPr lang="ko-KR" altLang="en-US" dirty="0">
              <a:latin typeface="+mn-lt"/>
            </a:endParaRP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cudaMemcpy</a:t>
            </a:r>
            <a:r>
              <a:rPr lang="en-US" altLang="ko-KR" dirty="0">
                <a:latin typeface="+mn-lt"/>
              </a:rPr>
              <a:t>(Result, </a:t>
            </a:r>
            <a:r>
              <a:rPr lang="en-US" altLang="ko-KR" dirty="0" err="1">
                <a:latin typeface="+mn-lt"/>
              </a:rPr>
              <a:t>d_Sum</a:t>
            </a:r>
            <a:r>
              <a:rPr lang="en-US" altLang="ko-KR" dirty="0">
                <a:latin typeface="+mn-lt"/>
              </a:rPr>
              <a:t>, size*</a:t>
            </a:r>
            <a:r>
              <a:rPr lang="en-US" altLang="ko-KR" dirty="0" err="1">
                <a:latin typeface="+mn-lt"/>
              </a:rPr>
              <a:t>sizeof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int</a:t>
            </a:r>
            <a:r>
              <a:rPr lang="en-US" altLang="ko-KR" dirty="0">
                <a:latin typeface="+mn-lt"/>
              </a:rPr>
              <a:t>), </a:t>
            </a:r>
            <a:r>
              <a:rPr lang="en-US" altLang="ko-KR" dirty="0" err="1">
                <a:latin typeface="+mn-lt"/>
              </a:rPr>
              <a:t>cudaMemcpyDeviceToHost</a:t>
            </a:r>
            <a:r>
              <a:rPr lang="en-US" altLang="ko-KR" dirty="0">
                <a:latin typeface="+mn-lt"/>
              </a:rPr>
              <a:t>);</a:t>
            </a:r>
          </a:p>
          <a:p>
            <a:pPr marL="0" indent="0">
              <a:buNone/>
            </a:pPr>
            <a:endParaRPr lang="en-US" altLang="ko-KR" dirty="0">
              <a:latin typeface="+mn-lt"/>
            </a:endParaRP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//Print out the result</a:t>
            </a:r>
            <a:endParaRPr lang="ko-KR" altLang="en-US" dirty="0">
              <a:latin typeface="+mn-lt"/>
            </a:endParaRPr>
          </a:p>
          <a:p>
            <a:pPr marL="0" indent="0">
              <a:buNone/>
            </a:pPr>
            <a:r>
              <a:rPr lang="nn-NO" altLang="ko-KR" dirty="0">
                <a:latin typeface="+mn-lt"/>
              </a:rPr>
              <a:t>for( i = 0; i &lt; 5; i++){</a:t>
            </a:r>
            <a:endParaRPr lang="en-US" altLang="ko-KR" dirty="0">
              <a:latin typeface="+mn-lt"/>
            </a:endParaRP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printf</a:t>
            </a:r>
            <a:r>
              <a:rPr lang="en-US" altLang="ko-KR" dirty="0">
                <a:latin typeface="+mn-lt"/>
              </a:rPr>
              <a:t>(" Result[%d] : %d\n",</a:t>
            </a:r>
            <a:r>
              <a:rPr lang="en-US" altLang="ko-KR" dirty="0" err="1">
                <a:latin typeface="+mn-lt"/>
              </a:rPr>
              <a:t>i,Sum</a:t>
            </a:r>
            <a:r>
              <a:rPr lang="en-US" altLang="ko-KR" dirty="0">
                <a:latin typeface="+mn-lt"/>
              </a:rPr>
              <a:t>[i]);}</a:t>
            </a: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printf</a:t>
            </a:r>
            <a:r>
              <a:rPr lang="en-US" altLang="ko-KR" dirty="0">
                <a:latin typeface="+mn-lt"/>
              </a:rPr>
              <a:t>(" ......\n");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for( i = size-5; i &lt; size; i++){</a:t>
            </a: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printf</a:t>
            </a:r>
            <a:r>
              <a:rPr lang="en-US" altLang="ko-KR" dirty="0">
                <a:latin typeface="+mn-lt"/>
              </a:rPr>
              <a:t>(" Result[%d] : %d\n",</a:t>
            </a:r>
            <a:r>
              <a:rPr lang="en-US" altLang="ko-KR" dirty="0" err="1">
                <a:latin typeface="+mn-lt"/>
              </a:rPr>
              <a:t>i,Sum</a:t>
            </a:r>
            <a:r>
              <a:rPr lang="en-US" altLang="ko-KR" dirty="0">
                <a:latin typeface="+mn-lt"/>
              </a:rPr>
              <a:t>[i]);}</a:t>
            </a:r>
          </a:p>
          <a:p>
            <a:pPr marL="0" indent="0">
              <a:buNone/>
            </a:pPr>
            <a:endParaRPr lang="ko-KR" altLang="en-US" dirty="0">
              <a:latin typeface="+mn-lt"/>
            </a:endParaRP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cudaFree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d_A</a:t>
            </a:r>
            <a:r>
              <a:rPr lang="en-US" altLang="ko-KR" dirty="0">
                <a:latin typeface="+mn-lt"/>
              </a:rPr>
              <a:t>);</a:t>
            </a: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cudaFree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d_B</a:t>
            </a:r>
            <a:r>
              <a:rPr lang="en-US" altLang="ko-KR" dirty="0">
                <a:latin typeface="+mn-lt"/>
              </a:rPr>
              <a:t>);</a:t>
            </a: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cudaFree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d_Sum</a:t>
            </a:r>
            <a:r>
              <a:rPr lang="en-US" altLang="ko-KR" dirty="0">
                <a:latin typeface="+mn-lt"/>
              </a:rPr>
              <a:t>);</a:t>
            </a:r>
          </a:p>
          <a:p>
            <a:pPr marL="0" indent="0">
              <a:buNone/>
            </a:pPr>
            <a:endParaRPr lang="ko-KR" altLang="en-US" dirty="0">
              <a:latin typeface="+mn-lt"/>
            </a:endParaRP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free(A);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free(B);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free(Sum);</a:t>
            </a:r>
          </a:p>
          <a:p>
            <a:pPr marL="0" indent="0">
              <a:buNone/>
            </a:pPr>
            <a:endParaRPr lang="ko-KR" altLang="en-US" dirty="0">
              <a:latin typeface="+mn-lt"/>
            </a:endParaRP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return 0;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685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__global__ void add()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__global__ void </a:t>
            </a:r>
            <a:r>
              <a:rPr lang="en-US" altLang="ko-KR" dirty="0" err="1"/>
              <a:t>VectorAdd</a:t>
            </a:r>
            <a:r>
              <a:rPr lang="en-US" altLang="ko-KR" dirty="0"/>
              <a:t>( </a:t>
            </a:r>
            <a:r>
              <a:rPr lang="en-US" altLang="ko-KR" dirty="0" err="1"/>
              <a:t>int</a:t>
            </a:r>
            <a:r>
              <a:rPr lang="en-US" altLang="ko-KR" dirty="0"/>
              <a:t>*a, </a:t>
            </a:r>
            <a:r>
              <a:rPr lang="en-US" altLang="ko-KR" dirty="0" err="1"/>
              <a:t>int</a:t>
            </a:r>
            <a:r>
              <a:rPr lang="en-US" altLang="ko-KR" dirty="0"/>
              <a:t>*b, </a:t>
            </a:r>
            <a:r>
              <a:rPr lang="en-US" altLang="ko-KR" dirty="0" err="1"/>
              <a:t>int</a:t>
            </a:r>
            <a:r>
              <a:rPr lang="en-US" altLang="ko-KR" dirty="0"/>
              <a:t>*c)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tid</a:t>
            </a:r>
            <a:r>
              <a:rPr lang="en-US" altLang="ko-KR" dirty="0"/>
              <a:t> = </a:t>
            </a:r>
            <a:r>
              <a:rPr lang="en-US" altLang="ko-KR" dirty="0" err="1"/>
              <a:t>blockIdx.x</a:t>
            </a:r>
            <a:r>
              <a:rPr lang="en-US" altLang="ko-KR" dirty="0"/>
              <a:t> * </a:t>
            </a:r>
            <a:r>
              <a:rPr lang="en-US" altLang="ko-KR" dirty="0" err="1"/>
              <a:t>blockDim.x</a:t>
            </a:r>
            <a:r>
              <a:rPr lang="en-US" altLang="ko-KR" dirty="0"/>
              <a:t>+ </a:t>
            </a:r>
            <a:r>
              <a:rPr lang="en-US" altLang="ko-KR" dirty="0" err="1"/>
              <a:t>threadIdx.x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c[</a:t>
            </a:r>
            <a:r>
              <a:rPr lang="en-US" altLang="ko-KR" dirty="0" err="1"/>
              <a:t>tid</a:t>
            </a:r>
            <a:r>
              <a:rPr lang="en-US" altLang="ko-KR" dirty="0"/>
              <a:t>] = a[</a:t>
            </a:r>
            <a:r>
              <a:rPr lang="en-US" altLang="ko-KR" dirty="0" err="1"/>
              <a:t>tid</a:t>
            </a:r>
            <a:r>
              <a:rPr lang="en-US" altLang="ko-KR" dirty="0"/>
              <a:t>] + b[</a:t>
            </a:r>
            <a:r>
              <a:rPr lang="en-US" altLang="ko-KR" dirty="0" err="1"/>
              <a:t>tid</a:t>
            </a:r>
            <a:r>
              <a:rPr lang="en-US" altLang="ko-KR" dirty="0"/>
              <a:t>];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162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Thread-Block Dimension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525963"/>
          </a:xfrm>
        </p:spPr>
        <p:txBody>
          <a:bodyPr/>
          <a:lstStyle/>
          <a:p>
            <a:r>
              <a:rPr lang="en-US" altLang="ko-KR" sz="2400" dirty="0" err="1"/>
              <a:t>blockDim</a:t>
            </a:r>
            <a:r>
              <a:rPr lang="en-US" altLang="ko-KR" sz="2400" dirty="0"/>
              <a:t>: block dimension measured in threads.</a:t>
            </a:r>
          </a:p>
          <a:p>
            <a:pPr marL="0" indent="0">
              <a:buNone/>
            </a:pPr>
            <a:r>
              <a:rPr lang="en-US" altLang="ko-KR" sz="2400" dirty="0"/>
              <a:t>	A block is organized as a 3D array of 	threads.</a:t>
            </a:r>
          </a:p>
          <a:p>
            <a:r>
              <a:rPr lang="en-US" altLang="ko-KR" sz="2400" dirty="0" err="1"/>
              <a:t>gridDim</a:t>
            </a:r>
            <a:r>
              <a:rPr lang="en-US" altLang="ko-KR" sz="2400" dirty="0"/>
              <a:t>: grid dimension measured in blocks.</a:t>
            </a:r>
          </a:p>
          <a:p>
            <a:pPr marL="0" indent="0">
              <a:buNone/>
            </a:pPr>
            <a:r>
              <a:rPr lang="en-US" altLang="ko-KR" sz="2400" dirty="0"/>
              <a:t>	Usually a grid is organized as a 2D array 	of blocks.</a:t>
            </a:r>
          </a:p>
          <a:p>
            <a:pPr marL="0" indent="0">
              <a:buNone/>
            </a:pPr>
            <a:r>
              <a:rPr lang="en-US" altLang="ko-KR" sz="2400" dirty="0"/>
              <a:t>Any component left unspecified is initialized to 1</a:t>
            </a:r>
          </a:p>
          <a:p>
            <a:pPr marL="0" indent="0">
              <a:buNone/>
            </a:pPr>
            <a:r>
              <a:rPr lang="en-US" altLang="ko-KR" sz="2400" dirty="0"/>
              <a:t>Host side : </a:t>
            </a:r>
            <a:r>
              <a:rPr lang="en-US" altLang="ko-KR" sz="2400" dirty="0" err="1"/>
              <a:t>block.x</a:t>
            </a:r>
            <a:r>
              <a:rPr lang="en-US" altLang="ko-KR" sz="2400" dirty="0"/>
              <a:t> </a:t>
            </a:r>
            <a:r>
              <a:rPr lang="en-US" altLang="ko-KR" sz="2400" dirty="0" err="1"/>
              <a:t>block.y</a:t>
            </a:r>
            <a:r>
              <a:rPr lang="en-US" altLang="ko-KR" sz="2400" dirty="0"/>
              <a:t> </a:t>
            </a:r>
            <a:r>
              <a:rPr lang="en-US" altLang="ko-KR" sz="2400" dirty="0" err="1"/>
              <a:t>block.z</a:t>
            </a:r>
            <a:r>
              <a:rPr lang="en-US" altLang="ko-KR" sz="2400" dirty="0"/>
              <a:t>   </a:t>
            </a:r>
            <a:r>
              <a:rPr lang="en-US" altLang="ko-KR" sz="2400" dirty="0" err="1"/>
              <a:t>grid.x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grid.y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grid.z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Device side : </a:t>
            </a:r>
            <a:r>
              <a:rPr lang="en-US" altLang="ko-KR" sz="2400" dirty="0" err="1"/>
              <a:t>blockDim.x</a:t>
            </a:r>
            <a:r>
              <a:rPr lang="en-US" altLang="ko-KR" sz="2400" dirty="0"/>
              <a:t> </a:t>
            </a:r>
            <a:r>
              <a:rPr lang="en-US" altLang="ko-KR" sz="2400" dirty="0" err="1"/>
              <a:t>blockDim.y</a:t>
            </a:r>
            <a:r>
              <a:rPr lang="en-US" altLang="ko-KR" sz="2400" dirty="0"/>
              <a:t> </a:t>
            </a:r>
            <a:r>
              <a:rPr lang="en-US" altLang="ko-KR" sz="2400" dirty="0" err="1"/>
              <a:t>blockDim.z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gridDim.x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gridDim.y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gridDim.z</a:t>
            </a:r>
            <a:endParaRPr lang="en-US" altLang="ko-KR" sz="2400" dirty="0"/>
          </a:p>
          <a:p>
            <a:pPr marL="457200" indent="-457200">
              <a:buAutoNum type="arabicPeriod"/>
            </a:pPr>
            <a:r>
              <a:rPr lang="en-US" altLang="ko-KR" sz="2400" dirty="0"/>
              <a:t>Decide the block size </a:t>
            </a:r>
          </a:p>
          <a:p>
            <a:pPr marL="457200" indent="-457200">
              <a:buAutoNum type="arabicPeriod"/>
            </a:pPr>
            <a:r>
              <a:rPr lang="en-US" altLang="ko-KR" sz="2400" dirty="0"/>
              <a:t>Calculate the grid dimension based on the application data size and the block size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41868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832" y="33425"/>
            <a:ext cx="4832408" cy="23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77" y="2276872"/>
            <a:ext cx="4765118" cy="446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008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CUDA Thread-block-grid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 </a:t>
            </a:r>
            <a:r>
              <a:rPr lang="en-US" altLang="ko-KR" sz="2800" dirty="0"/>
              <a:t>1 block can have max. 1024 threads.</a:t>
            </a:r>
          </a:p>
          <a:p>
            <a:r>
              <a:rPr lang="en-US" altLang="ko-KR" sz="2800" dirty="0"/>
              <a:t> SM  executes threads in  a multiple of 32 threads.</a:t>
            </a:r>
          </a:p>
          <a:p>
            <a:pPr marL="0" indent="0">
              <a:buNone/>
            </a:pPr>
            <a:r>
              <a:rPr lang="en-US" altLang="ko-KR" sz="2800" dirty="0"/>
              <a:t>__global__ void kernel&lt;&lt;&lt;</a:t>
            </a:r>
            <a:r>
              <a:rPr lang="en-US" altLang="ko-KR" sz="2800" dirty="0" err="1"/>
              <a:t>Dg,Db,Ns,S</a:t>
            </a:r>
            <a:r>
              <a:rPr lang="en-US" altLang="ko-KR" sz="2800" dirty="0"/>
              <a:t>&gt;&gt;&gt;();</a:t>
            </a:r>
          </a:p>
          <a:p>
            <a:pPr marL="0" indent="0">
              <a:buNone/>
            </a:pPr>
            <a:r>
              <a:rPr lang="en-US" altLang="ko-KR" sz="2800" dirty="0"/>
              <a:t>Dg : dimension of the grid , type dim3.</a:t>
            </a:r>
          </a:p>
          <a:p>
            <a:pPr marL="0" indent="0">
              <a:buNone/>
            </a:pPr>
            <a:r>
              <a:rPr lang="en-US" altLang="ko-KR" sz="2800" dirty="0"/>
              <a:t>Db : dimension of the block, type dim3.</a:t>
            </a:r>
          </a:p>
          <a:p>
            <a:pPr marL="0" indent="0">
              <a:buNone/>
            </a:pPr>
            <a:r>
              <a:rPr lang="en-US" altLang="ko-KR" sz="2800" dirty="0"/>
              <a:t>Ns  : number of bytes of shared memory which are dynamically allocated/block, type </a:t>
            </a:r>
            <a:r>
              <a:rPr lang="en-US" altLang="ko-KR" sz="2800" dirty="0" err="1"/>
              <a:t>size_t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en-US" altLang="ko-KR" sz="2800" dirty="0"/>
              <a:t>S: Associated </a:t>
            </a:r>
            <a:r>
              <a:rPr lang="en-US" altLang="ko-KR" sz="2800" dirty="0" err="1"/>
              <a:t>cudaStream_t</a:t>
            </a:r>
            <a:r>
              <a:rPr lang="en-US" altLang="ko-KR" sz="2800" dirty="0"/>
              <a:t>. ‘S=0 ‘ means synchronous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706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thread-block dimensions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dim3 Dg(3,2,1);//(</a:t>
            </a:r>
            <a:r>
              <a:rPr lang="en-US" altLang="ko-KR" dirty="0" err="1"/>
              <a:t>x,y,z</a:t>
            </a:r>
            <a:r>
              <a:rPr lang="en-US" altLang="ko-KR" dirty="0"/>
              <a:t>) grid dimensions</a:t>
            </a:r>
          </a:p>
          <a:p>
            <a:r>
              <a:rPr lang="en-US" altLang="ko-KR" dirty="0"/>
              <a:t>dim3 Db(4,2,1);//(</a:t>
            </a:r>
            <a:r>
              <a:rPr lang="en-US" altLang="ko-KR" dirty="0" err="1"/>
              <a:t>x,y,z</a:t>
            </a:r>
            <a:r>
              <a:rPr lang="en-US" altLang="ko-KR" dirty="0"/>
              <a:t>) block dimensions</a:t>
            </a:r>
          </a:p>
          <a:p>
            <a:r>
              <a:rPr lang="en-US" altLang="ko-KR" dirty="0" err="1"/>
              <a:t>kernelFunction</a:t>
            </a:r>
            <a:r>
              <a:rPr lang="en-US" altLang="ko-KR" dirty="0"/>
              <a:t> &lt;&lt;&lt;Dg, Db&gt;&gt;&gt; (</a:t>
            </a:r>
            <a:r>
              <a:rPr lang="en-US" altLang="ko-KR" dirty="0" err="1"/>
              <a:t>a,b,c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485444"/>
              </p:ext>
            </p:extLst>
          </p:nvPr>
        </p:nvGraphicFramePr>
        <p:xfrm>
          <a:off x="5220072" y="4509120"/>
          <a:ext cx="2399928" cy="73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9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9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314424"/>
              </p:ext>
            </p:extLst>
          </p:nvPr>
        </p:nvGraphicFramePr>
        <p:xfrm>
          <a:off x="1115616" y="4509120"/>
          <a:ext cx="2327919" cy="73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5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9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2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47664" y="393305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Grid</a:t>
            </a:r>
            <a:endParaRPr lang="ko-KR" alt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393305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Block</a:t>
            </a:r>
            <a:endParaRPr lang="ko-KR" altLang="en-US" dirty="0">
              <a:latin typeface="+mn-lt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3059832" y="4221088"/>
            <a:ext cx="2520280" cy="864096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452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indexing 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1116488"/>
              </p:ext>
            </p:extLst>
          </p:nvPr>
        </p:nvGraphicFramePr>
        <p:xfrm>
          <a:off x="1619672" y="1628800"/>
          <a:ext cx="4104456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20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="1" dirty="0" err="1">
                          <a:solidFill>
                            <a:schemeClr val="tx1"/>
                          </a:solidFill>
                        </a:rPr>
                        <a:t>tx,ty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006439" y="2736653"/>
            <a:ext cx="1368152" cy="1080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19672" y="1628800"/>
            <a:ext cx="4104456" cy="43924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84168" y="1700808"/>
            <a:ext cx="295232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+mn-lt"/>
              </a:rPr>
              <a:t>dim3 </a:t>
            </a:r>
            <a:r>
              <a:rPr lang="en-US" altLang="ko-KR" sz="1400" b="1" dirty="0">
                <a:solidFill>
                  <a:srgbClr val="00B050"/>
                </a:solidFill>
                <a:latin typeface="+mn-lt"/>
              </a:rPr>
              <a:t>Dg(3,4,1);</a:t>
            </a:r>
          </a:p>
          <a:p>
            <a:r>
              <a:rPr lang="en-US" altLang="ko-KR" sz="1400" b="1" dirty="0">
                <a:latin typeface="+mn-lt"/>
              </a:rPr>
              <a:t>dim3 </a:t>
            </a:r>
            <a:r>
              <a:rPr lang="en-US" altLang="ko-KR" sz="1400" b="1" dirty="0">
                <a:solidFill>
                  <a:srgbClr val="FF0000"/>
                </a:solidFill>
                <a:latin typeface="+mn-lt"/>
              </a:rPr>
              <a:t>Db(4,3,1)</a:t>
            </a:r>
            <a:r>
              <a:rPr lang="en-US" altLang="ko-KR" sz="1400" b="1" dirty="0">
                <a:latin typeface="+mn-lt"/>
              </a:rPr>
              <a:t>;</a:t>
            </a:r>
          </a:p>
          <a:p>
            <a:endParaRPr lang="en-US" altLang="ko-KR" sz="1400" b="1" dirty="0">
              <a:latin typeface="+mn-lt"/>
            </a:endParaRPr>
          </a:p>
          <a:p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b="1" dirty="0">
                <a:latin typeface="+mn-lt"/>
              </a:rPr>
              <a:t> </a:t>
            </a:r>
            <a:r>
              <a:rPr lang="en-US" altLang="ko-KR" sz="1400" b="1" dirty="0" err="1">
                <a:latin typeface="+mn-lt"/>
              </a:rPr>
              <a:t>tid</a:t>
            </a:r>
            <a:r>
              <a:rPr lang="en-US" altLang="ko-KR" sz="1400" b="1" dirty="0">
                <a:latin typeface="+mn-lt"/>
              </a:rPr>
              <a:t>, </a:t>
            </a:r>
            <a:r>
              <a:rPr lang="en-US" altLang="ko-KR" sz="1400" b="1" dirty="0" err="1">
                <a:latin typeface="+mn-lt"/>
              </a:rPr>
              <a:t>tx,ty</a:t>
            </a:r>
            <a:r>
              <a:rPr lang="en-US" altLang="ko-KR" sz="1400" b="1" dirty="0">
                <a:latin typeface="+mn-lt"/>
              </a:rPr>
              <a:t>;</a:t>
            </a:r>
          </a:p>
          <a:p>
            <a:r>
              <a:rPr lang="en-US" altLang="ko-KR" sz="1400" b="1" dirty="0" err="1">
                <a:latin typeface="+mn-lt"/>
              </a:rPr>
              <a:t>tx</a:t>
            </a:r>
            <a:r>
              <a:rPr lang="en-US" altLang="ko-KR" sz="1400" b="1" dirty="0">
                <a:latin typeface="+mn-lt"/>
              </a:rPr>
              <a:t>=</a:t>
            </a:r>
            <a:r>
              <a:rPr lang="en-US" altLang="ko-KR" sz="1400" b="1" dirty="0" err="1">
                <a:latin typeface="+mn-lt"/>
              </a:rPr>
              <a:t>blockDim.x</a:t>
            </a:r>
            <a:r>
              <a:rPr lang="en-US" altLang="ko-KR" sz="1400" b="1" dirty="0">
                <a:latin typeface="+mn-lt"/>
              </a:rPr>
              <a:t>*</a:t>
            </a:r>
            <a:r>
              <a:rPr lang="en-US" altLang="ko-KR" sz="1400" b="1" dirty="0" err="1">
                <a:latin typeface="+mn-lt"/>
              </a:rPr>
              <a:t>blockIdx.x</a:t>
            </a:r>
            <a:r>
              <a:rPr lang="en-US" altLang="ko-KR" sz="1400" b="1" dirty="0">
                <a:latin typeface="+mn-lt"/>
              </a:rPr>
              <a:t> + 	</a:t>
            </a:r>
            <a:r>
              <a:rPr lang="en-US" altLang="ko-KR" sz="1400" b="1" dirty="0" err="1">
                <a:latin typeface="+mn-lt"/>
              </a:rPr>
              <a:t>threadIdx.x</a:t>
            </a:r>
            <a:r>
              <a:rPr lang="en-US" altLang="ko-KR" sz="1400" b="1" dirty="0">
                <a:latin typeface="+mn-lt"/>
              </a:rPr>
              <a:t>;</a:t>
            </a:r>
          </a:p>
          <a:p>
            <a:endParaRPr lang="en-US" altLang="ko-KR" sz="1400" b="1" dirty="0">
              <a:latin typeface="+mn-lt"/>
            </a:endParaRPr>
          </a:p>
          <a:p>
            <a:r>
              <a:rPr lang="en-US" altLang="ko-KR" sz="1400" b="1" dirty="0">
                <a:latin typeface="+mn-lt"/>
              </a:rPr>
              <a:t>ty=</a:t>
            </a:r>
            <a:r>
              <a:rPr lang="en-US" altLang="ko-KR" sz="1400" b="1" dirty="0" err="1">
                <a:latin typeface="+mn-lt"/>
              </a:rPr>
              <a:t>blockDim.y</a:t>
            </a:r>
            <a:r>
              <a:rPr lang="en-US" altLang="ko-KR" sz="1400" b="1" dirty="0">
                <a:latin typeface="+mn-lt"/>
              </a:rPr>
              <a:t>*</a:t>
            </a:r>
            <a:r>
              <a:rPr lang="en-US" altLang="ko-KR" sz="1400" b="1" dirty="0" err="1">
                <a:latin typeface="+mn-lt"/>
              </a:rPr>
              <a:t>blockIdx.y</a:t>
            </a:r>
            <a:r>
              <a:rPr lang="en-US" altLang="ko-KR" sz="1400" b="1" dirty="0">
                <a:latin typeface="+mn-lt"/>
              </a:rPr>
              <a:t> +</a:t>
            </a:r>
          </a:p>
          <a:p>
            <a:r>
              <a:rPr lang="en-US" altLang="ko-KR" sz="1400" b="1" dirty="0">
                <a:latin typeface="+mn-lt"/>
              </a:rPr>
              <a:t> 	</a:t>
            </a:r>
            <a:r>
              <a:rPr lang="en-US" altLang="ko-KR" sz="1400" b="1" dirty="0" err="1">
                <a:latin typeface="+mn-lt"/>
              </a:rPr>
              <a:t>threadIdx.y</a:t>
            </a:r>
            <a:r>
              <a:rPr lang="en-US" altLang="ko-KR" sz="1400" b="1" dirty="0">
                <a:latin typeface="+mn-lt"/>
              </a:rPr>
              <a:t>;</a:t>
            </a:r>
          </a:p>
          <a:p>
            <a:endParaRPr lang="en-US" altLang="ko-KR" sz="1400" b="1" dirty="0">
              <a:latin typeface="+mn-lt"/>
            </a:endParaRPr>
          </a:p>
          <a:p>
            <a:r>
              <a:rPr lang="en-US" altLang="ko-KR" sz="1400" b="1" dirty="0" err="1">
                <a:latin typeface="+mn-lt"/>
              </a:rPr>
              <a:t>tid</a:t>
            </a:r>
            <a:r>
              <a:rPr lang="en-US" altLang="ko-KR" sz="1400" b="1" dirty="0">
                <a:latin typeface="+mn-lt"/>
              </a:rPr>
              <a:t>=NX*</a:t>
            </a:r>
            <a:r>
              <a:rPr lang="en-US" altLang="ko-KR" sz="1400" b="1" dirty="0" err="1">
                <a:latin typeface="+mn-lt"/>
              </a:rPr>
              <a:t>ty+tx</a:t>
            </a:r>
            <a:r>
              <a:rPr lang="en-US" altLang="ko-KR" sz="1400" b="1" dirty="0">
                <a:latin typeface="+mn-lt"/>
              </a:rPr>
              <a:t>;</a:t>
            </a:r>
          </a:p>
          <a:p>
            <a:endParaRPr lang="en-US" altLang="ko-KR" sz="1400" b="1" dirty="0">
              <a:latin typeface="+mn-lt"/>
            </a:endParaRPr>
          </a:p>
          <a:p>
            <a:r>
              <a:rPr lang="en-US" altLang="ko-KR" sz="1400" b="1" dirty="0">
                <a:latin typeface="+mn-lt"/>
              </a:rPr>
              <a:t>just think of the multidimensional array </a:t>
            </a:r>
          </a:p>
          <a:p>
            <a:r>
              <a:rPr lang="en-US" altLang="ko-KR" sz="1400" b="1" dirty="0" err="1">
                <a:latin typeface="+mn-lt"/>
              </a:rPr>
              <a:t>int</a:t>
            </a:r>
            <a:r>
              <a:rPr lang="en-US" altLang="ko-KR" sz="1400" b="1" dirty="0">
                <a:latin typeface="+mn-lt"/>
              </a:rPr>
              <a:t> array [</a:t>
            </a:r>
            <a:r>
              <a:rPr lang="en-US" altLang="ko-KR" sz="1400" b="1" dirty="0" err="1">
                <a:latin typeface="+mn-lt"/>
              </a:rPr>
              <a:t>Ny</a:t>
            </a:r>
            <a:r>
              <a:rPr lang="en-US" altLang="ko-KR" sz="1400" b="1" dirty="0">
                <a:latin typeface="+mn-lt"/>
              </a:rPr>
              <a:t>][</a:t>
            </a:r>
            <a:r>
              <a:rPr lang="en-US" altLang="ko-KR" sz="1400" b="1" dirty="0" err="1">
                <a:latin typeface="+mn-lt"/>
              </a:rPr>
              <a:t>Nx</a:t>
            </a:r>
            <a:r>
              <a:rPr lang="en-US" altLang="ko-KR" sz="1400" b="1" dirty="0">
                <a:latin typeface="+mn-lt"/>
              </a:rPr>
              <a:t>] =&gt; </a:t>
            </a:r>
            <a:r>
              <a:rPr lang="en-US" altLang="ko-KR" sz="1400" b="1" dirty="0" err="1">
                <a:latin typeface="+mn-lt"/>
              </a:rPr>
              <a:t>IdxY</a:t>
            </a:r>
            <a:r>
              <a:rPr lang="en-US" altLang="ko-KR" sz="1400" b="1" dirty="0">
                <a:latin typeface="+mn-lt"/>
              </a:rPr>
              <a:t>*</a:t>
            </a:r>
            <a:r>
              <a:rPr lang="en-US" altLang="ko-KR" sz="1400" b="1" dirty="0" err="1">
                <a:latin typeface="+mn-lt"/>
              </a:rPr>
              <a:t>Nx</a:t>
            </a:r>
            <a:r>
              <a:rPr lang="en-US" altLang="ko-KR" sz="1400" b="1" dirty="0">
                <a:latin typeface="+mn-lt"/>
              </a:rPr>
              <a:t> + </a:t>
            </a:r>
            <a:r>
              <a:rPr lang="en-US" altLang="ko-KR" sz="1400" b="1" dirty="0" err="1">
                <a:latin typeface="+mn-lt"/>
              </a:rPr>
              <a:t>Nx</a:t>
            </a:r>
            <a:endParaRPr lang="ko-KR" altLang="en-US" sz="1400" b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31342" y="61653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lt"/>
              </a:rPr>
              <a:t>NX</a:t>
            </a:r>
            <a:endParaRPr lang="ko-KR" altLang="en-US" b="1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6" y="346137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lt"/>
              </a:rPr>
              <a:t>NY</a:t>
            </a:r>
            <a:endParaRPr lang="ko-KR" altLang="en-US" b="1" dirty="0">
              <a:latin typeface="+mn-lt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1400021" y="1628800"/>
            <a:ext cx="0" cy="1777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1340641" y="3816772"/>
            <a:ext cx="54006" cy="2190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139952" y="6349970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8" idx="1"/>
          </p:cNvCxnSpPr>
          <p:nvPr/>
        </p:nvCxnSpPr>
        <p:spPr>
          <a:xfrm flipH="1" flipV="1">
            <a:off x="1619672" y="6309320"/>
            <a:ext cx="1911670" cy="40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365435" y="4912060"/>
            <a:ext cx="341425" cy="379551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4536148" y="1614099"/>
            <a:ext cx="0" cy="339907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1619672" y="5157192"/>
            <a:ext cx="292562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46636" y="281971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045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Matrix Multiplication, </a:t>
            </a:r>
            <a:r>
              <a:rPr lang="en-US" altLang="ko-KR" dirty="0" err="1"/>
              <a:t>PxQ</a:t>
            </a:r>
            <a:r>
              <a:rPr lang="en-US" altLang="ko-KR" dirty="0"/>
              <a:t>=R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R(</a:t>
            </a:r>
            <a:r>
              <a:rPr lang="en-US" altLang="ko-KR" dirty="0" err="1"/>
              <a:t>tx,ty</a:t>
            </a:r>
            <a:r>
              <a:rPr lang="en-US" altLang="ko-KR" dirty="0"/>
              <a:t>)=P(0,ty)</a:t>
            </a:r>
            <a:r>
              <a:rPr lang="en-US" altLang="ko-KR" dirty="0" err="1"/>
              <a:t>xQ</a:t>
            </a:r>
            <a:r>
              <a:rPr lang="en-US" altLang="ko-KR" dirty="0"/>
              <a:t>(tx,0) + ... + P(11,ty)</a:t>
            </a:r>
            <a:r>
              <a:rPr lang="en-US" altLang="ko-KR" dirty="0" err="1"/>
              <a:t>xQ</a:t>
            </a:r>
            <a:r>
              <a:rPr lang="en-US" altLang="ko-KR" dirty="0"/>
              <a:t>(tx,11);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395819"/>
              </p:ext>
            </p:extLst>
          </p:nvPr>
        </p:nvGraphicFramePr>
        <p:xfrm>
          <a:off x="3971137" y="2522908"/>
          <a:ext cx="2499360" cy="1691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755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871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986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274913"/>
              </p:ext>
            </p:extLst>
          </p:nvPr>
        </p:nvGraphicFramePr>
        <p:xfrm>
          <a:off x="1350744" y="4377205"/>
          <a:ext cx="2499360" cy="1691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755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871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986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461214"/>
              </p:ext>
            </p:extLst>
          </p:nvPr>
        </p:nvGraphicFramePr>
        <p:xfrm>
          <a:off x="3971137" y="4368036"/>
          <a:ext cx="2499360" cy="1691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755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871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986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9864" y="3943456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0013" y="4730930"/>
            <a:ext cx="2840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</a:t>
            </a: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816262" y="2100617"/>
            <a:ext cx="2967142" cy="4358731"/>
            <a:chOff x="2961049" y="595940"/>
            <a:chExt cx="2967142" cy="4358731"/>
          </a:xfrm>
        </p:grpSpPr>
        <p:sp>
          <p:nvSpPr>
            <p:cNvPr id="11" name="TextBox 10"/>
            <p:cNvSpPr txBox="1"/>
            <p:nvPr/>
          </p:nvSpPr>
          <p:spPr>
            <a:xfrm>
              <a:off x="5557577" y="4554561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15933" y="3226253"/>
              <a:ext cx="43417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txty</a:t>
              </a:r>
              <a:endPara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61049" y="595940"/>
              <a:ext cx="3868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90991" y="772195"/>
              <a:ext cx="2840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ty</a:t>
              </a: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077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60438"/>
          </a:xfrm>
        </p:spPr>
        <p:txBody>
          <a:bodyPr/>
          <a:lstStyle/>
          <a:p>
            <a:r>
              <a:rPr lang="en-US" altLang="ko-KR" dirty="0"/>
              <a:t>Matrix Multiplication in 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void </a:t>
            </a:r>
            <a:r>
              <a:rPr lang="en-US" altLang="ko-KR" sz="1800" dirty="0" err="1"/>
              <a:t>MatrixMulC</a:t>
            </a:r>
            <a:r>
              <a:rPr lang="en-US" altLang="ko-KR" sz="1800" dirty="0"/>
              <a:t>(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*M,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*N,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*P,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Width)</a:t>
            </a:r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en-US" altLang="ko-KR" sz="1800" dirty="0" err="1"/>
              <a:t>int</a:t>
            </a:r>
            <a:r>
              <a:rPr lang="en-US" altLang="ko-KR" sz="1800" dirty="0"/>
              <a:t> col = 0;</a:t>
            </a:r>
          </a:p>
          <a:p>
            <a:pPr marL="0" indent="0">
              <a:buNone/>
            </a:pPr>
            <a:r>
              <a:rPr lang="en-US" altLang="ko-KR" sz="1800" dirty="0" err="1"/>
              <a:t>int</a:t>
            </a:r>
            <a:r>
              <a:rPr lang="en-US" altLang="ko-KR" sz="1800" dirty="0"/>
              <a:t> raw = 0;</a:t>
            </a:r>
          </a:p>
          <a:p>
            <a:pPr marL="0" indent="0">
              <a:buNone/>
            </a:pPr>
            <a:r>
              <a:rPr lang="en-US" altLang="ko-KR" sz="1800" dirty="0" err="1"/>
              <a:t>int</a:t>
            </a:r>
            <a:r>
              <a:rPr lang="en-US" altLang="ko-KR" sz="1800" dirty="0"/>
              <a:t> index = 0;</a:t>
            </a:r>
          </a:p>
          <a:p>
            <a:pPr marL="0" indent="0">
              <a:buNone/>
            </a:pP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Destindex</a:t>
            </a:r>
            <a:r>
              <a:rPr lang="en-US" altLang="ko-KR" sz="1800" dirty="0"/>
              <a:t> = 0;</a:t>
            </a:r>
          </a:p>
          <a:p>
            <a:pPr marL="0" indent="0">
              <a:buNone/>
            </a:pPr>
            <a:r>
              <a:rPr lang="it-IT" altLang="ko-KR" sz="1800" dirty="0"/>
              <a:t>for( col = 0; col &lt; Width; col++)</a:t>
            </a:r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en-US" altLang="ko-KR" sz="1800" dirty="0"/>
              <a:t>for( raw = 0; raw &lt; Width; raw++)</a:t>
            </a:r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en-US" altLang="ko-KR" sz="1800" dirty="0" err="1"/>
              <a:t>Destindex</a:t>
            </a:r>
            <a:r>
              <a:rPr lang="en-US" altLang="ko-KR" sz="1800" dirty="0"/>
              <a:t> = col*</a:t>
            </a:r>
            <a:r>
              <a:rPr lang="en-US" altLang="ko-KR" sz="1800" dirty="0" err="1"/>
              <a:t>Width+raw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/>
              <a:t>for( index = 0; index &lt; Width; index++)</a:t>
            </a:r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en-US" altLang="ko-KR" sz="1800" dirty="0"/>
              <a:t>P[</a:t>
            </a:r>
            <a:r>
              <a:rPr lang="en-US" altLang="ko-KR" sz="1800" dirty="0" err="1"/>
              <a:t>Destindex</a:t>
            </a:r>
            <a:r>
              <a:rPr lang="en-US" altLang="ko-KR" sz="1800" dirty="0"/>
              <a:t>] += M[col*</a:t>
            </a:r>
            <a:r>
              <a:rPr lang="en-US" altLang="ko-KR" sz="1800" dirty="0" err="1"/>
              <a:t>Width+index</a:t>
            </a:r>
            <a:r>
              <a:rPr lang="en-US" altLang="ko-KR" sz="1800" dirty="0"/>
              <a:t>]*N[index*</a:t>
            </a:r>
            <a:r>
              <a:rPr lang="en-US" altLang="ko-KR" sz="1800" dirty="0" err="1"/>
              <a:t>Width+raw</a:t>
            </a:r>
            <a:r>
              <a:rPr lang="en-US" altLang="ko-KR" sz="1800" dirty="0"/>
              <a:t>];}}}}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93211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-18122"/>
            <a:ext cx="8229600" cy="960438"/>
          </a:xfrm>
        </p:spPr>
        <p:txBody>
          <a:bodyPr/>
          <a:lstStyle/>
          <a:p>
            <a:r>
              <a:rPr lang="en-US" altLang="ko-KR" dirty="0"/>
              <a:t>Matrix Multiplication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340768"/>
            <a:ext cx="5400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cuda.h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cuda_runtime.h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stdio.h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__global__ void </a:t>
            </a:r>
            <a:r>
              <a:rPr lang="en-US" altLang="ko-KR" sz="1800" dirty="0" err="1"/>
              <a:t>MatrixMul</a:t>
            </a:r>
            <a:r>
              <a:rPr lang="en-US" altLang="ko-KR" sz="1800" dirty="0"/>
              <a:t>(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*M,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*N,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*P,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Width)</a:t>
            </a:r>
          </a:p>
          <a:p>
            <a:pPr marL="0" indent="0">
              <a:buNone/>
            </a:pP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tid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tx</a:t>
            </a:r>
            <a:r>
              <a:rPr lang="en-US" altLang="ko-KR" sz="1800" dirty="0"/>
              <a:t>, ty;</a:t>
            </a:r>
          </a:p>
          <a:p>
            <a:pPr marL="0" indent="0">
              <a:buNone/>
            </a:pPr>
            <a:r>
              <a:rPr lang="en-US" altLang="ko-KR" sz="1800" dirty="0" err="1"/>
              <a:t>tx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blockDim.x</a:t>
            </a:r>
            <a:r>
              <a:rPr lang="en-US" altLang="ko-KR" sz="1800" dirty="0"/>
              <a:t>*</a:t>
            </a:r>
            <a:r>
              <a:rPr lang="en-US" altLang="ko-KR" sz="1800" dirty="0" err="1"/>
              <a:t>blockIdx.x</a:t>
            </a:r>
            <a:r>
              <a:rPr lang="en-US" altLang="ko-KR" sz="1800" dirty="0"/>
              <a:t> + </a:t>
            </a:r>
            <a:r>
              <a:rPr lang="en-US" altLang="ko-KR" sz="1800" dirty="0" err="1"/>
              <a:t>threadIdx.x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/>
              <a:t>ty = </a:t>
            </a:r>
            <a:r>
              <a:rPr lang="en-US" altLang="ko-KR" sz="1800" dirty="0" err="1"/>
              <a:t>blockDim.y</a:t>
            </a:r>
            <a:r>
              <a:rPr lang="en-US" altLang="ko-KR" sz="1800" dirty="0"/>
              <a:t>*</a:t>
            </a:r>
            <a:r>
              <a:rPr lang="en-US" altLang="ko-KR" sz="1800" dirty="0" err="1"/>
              <a:t>blockIdx.y</a:t>
            </a:r>
            <a:r>
              <a:rPr lang="en-US" altLang="ko-KR" sz="1800" dirty="0"/>
              <a:t> + </a:t>
            </a:r>
            <a:r>
              <a:rPr lang="en-US" altLang="ko-KR" sz="1800" dirty="0" err="1"/>
              <a:t>threadIdx.y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r>
              <a:rPr lang="en-US" altLang="ko-KR" sz="1800" dirty="0" err="1"/>
              <a:t>tid</a:t>
            </a:r>
            <a:r>
              <a:rPr lang="en-US" altLang="ko-KR" sz="1800" dirty="0"/>
              <a:t> = Width*ty + </a:t>
            </a:r>
            <a:r>
              <a:rPr lang="en-US" altLang="ko-KR" sz="1800" dirty="0" err="1"/>
              <a:t>tx</a:t>
            </a:r>
            <a:r>
              <a:rPr lang="en-US" altLang="ko-KR" sz="1800" dirty="0"/>
              <a:t>;</a:t>
            </a:r>
          </a:p>
          <a:p>
            <a:pPr marL="0" indent="0">
              <a:buNone/>
            </a:pPr>
            <a:endParaRPr lang="ko-KR" altLang="en-US" sz="1800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980728"/>
            <a:ext cx="33123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dirty="0" err="1">
                <a:latin typeface="+mn-lt"/>
              </a:rPr>
              <a:t>int</a:t>
            </a:r>
            <a:r>
              <a:rPr lang="en-US" altLang="ko-KR" dirty="0">
                <a:latin typeface="+mn-lt"/>
              </a:rPr>
              <a:t> Value = 0;</a:t>
            </a: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int</a:t>
            </a:r>
            <a:r>
              <a:rPr lang="en-US" altLang="ko-KR" dirty="0">
                <a:latin typeface="+mn-lt"/>
              </a:rPr>
              <a:t> </a:t>
            </a:r>
            <a:r>
              <a:rPr lang="en-US" altLang="ko-KR" dirty="0" err="1">
                <a:latin typeface="+mn-lt"/>
              </a:rPr>
              <a:t>MVal</a:t>
            </a:r>
            <a:r>
              <a:rPr lang="en-US" altLang="ko-KR" dirty="0">
                <a:latin typeface="+mn-lt"/>
              </a:rPr>
              <a:t> = 0;</a:t>
            </a: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int</a:t>
            </a:r>
            <a:r>
              <a:rPr lang="en-US" altLang="ko-KR" dirty="0">
                <a:latin typeface="+mn-lt"/>
              </a:rPr>
              <a:t> </a:t>
            </a:r>
            <a:r>
              <a:rPr lang="en-US" altLang="ko-KR" dirty="0" err="1">
                <a:latin typeface="+mn-lt"/>
              </a:rPr>
              <a:t>NVal</a:t>
            </a:r>
            <a:r>
              <a:rPr lang="en-US" altLang="ko-KR" dirty="0">
                <a:latin typeface="+mn-lt"/>
              </a:rPr>
              <a:t> = 0;</a:t>
            </a:r>
          </a:p>
          <a:p>
            <a:pPr marL="0" indent="0">
              <a:buNone/>
            </a:pPr>
            <a:endParaRPr lang="ko-KR" altLang="en-US" dirty="0">
              <a:latin typeface="+mn-lt"/>
            </a:endParaRPr>
          </a:p>
          <a:p>
            <a:pPr marL="0" indent="0">
              <a:buNone/>
            </a:pPr>
            <a:r>
              <a:rPr lang="nn-NO" altLang="ko-KR" dirty="0">
                <a:latin typeface="+mn-lt"/>
              </a:rPr>
              <a:t>for (int i = 0; i &lt; Width; i++)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{</a:t>
            </a: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MVal</a:t>
            </a:r>
            <a:r>
              <a:rPr lang="en-US" altLang="ko-KR" dirty="0">
                <a:latin typeface="+mn-lt"/>
              </a:rPr>
              <a:t> = M[</a:t>
            </a:r>
            <a:r>
              <a:rPr lang="en-US" altLang="ko-KR" dirty="0" err="1">
                <a:latin typeface="+mn-lt"/>
              </a:rPr>
              <a:t>ty</a:t>
            </a:r>
            <a:r>
              <a:rPr lang="en-US" altLang="ko-KR" dirty="0">
                <a:latin typeface="+mn-lt"/>
              </a:rPr>
              <a:t> * Width + i];</a:t>
            </a:r>
          </a:p>
          <a:p>
            <a:pPr marL="0" indent="0">
              <a:buNone/>
            </a:pPr>
            <a:r>
              <a:rPr lang="en-US" altLang="ko-KR" dirty="0" err="1">
                <a:latin typeface="+mn-lt"/>
              </a:rPr>
              <a:t>NVal</a:t>
            </a:r>
            <a:r>
              <a:rPr lang="en-US" altLang="ko-KR" dirty="0">
                <a:latin typeface="+mn-lt"/>
              </a:rPr>
              <a:t> = N[i * Width + </a:t>
            </a:r>
            <a:r>
              <a:rPr lang="en-US" altLang="ko-KR" dirty="0" err="1">
                <a:latin typeface="+mn-lt"/>
              </a:rPr>
              <a:t>tx</a:t>
            </a:r>
            <a:r>
              <a:rPr lang="en-US" altLang="ko-KR" dirty="0">
                <a:latin typeface="+mn-lt"/>
              </a:rPr>
              <a:t>];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Value += </a:t>
            </a:r>
            <a:r>
              <a:rPr lang="en-US" altLang="ko-KR" dirty="0" err="1">
                <a:latin typeface="+mn-lt"/>
              </a:rPr>
              <a:t>MVal</a:t>
            </a:r>
            <a:r>
              <a:rPr lang="en-US" altLang="ko-KR" dirty="0">
                <a:latin typeface="+mn-lt"/>
              </a:rPr>
              <a:t> * </a:t>
            </a:r>
            <a:r>
              <a:rPr lang="en-US" altLang="ko-KR" dirty="0" err="1">
                <a:latin typeface="+mn-lt"/>
              </a:rPr>
              <a:t>NVal</a:t>
            </a:r>
            <a:r>
              <a:rPr lang="en-US" altLang="ko-KR" dirty="0">
                <a:latin typeface="+mn-lt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}</a:t>
            </a:r>
          </a:p>
          <a:p>
            <a:pPr marL="0" indent="0">
              <a:buNone/>
            </a:pPr>
            <a:endParaRPr lang="ko-KR" altLang="en-US" dirty="0">
              <a:latin typeface="+mn-lt"/>
            </a:endParaRP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P[</a:t>
            </a:r>
            <a:r>
              <a:rPr lang="en-US" altLang="ko-KR" dirty="0" err="1">
                <a:latin typeface="+mn-lt"/>
              </a:rPr>
              <a:t>tid</a:t>
            </a:r>
            <a:r>
              <a:rPr lang="en-US" altLang="ko-KR" dirty="0">
                <a:latin typeface="+mn-lt"/>
              </a:rPr>
              <a:t>] = Value;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7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직선 연결선 67"/>
          <p:cNvCxnSpPr/>
          <p:nvPr/>
        </p:nvCxnSpPr>
        <p:spPr>
          <a:xfrm>
            <a:off x="-116406" y="7262563"/>
            <a:ext cx="567787" cy="5206"/>
          </a:xfrm>
          <a:prstGeom prst="line">
            <a:avLst/>
          </a:prstGeom>
          <a:ln>
            <a:solidFill>
              <a:schemeClr val="tx1">
                <a:alpha val="9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916115" y="1578794"/>
            <a:ext cx="6896246" cy="4717113"/>
            <a:chOff x="1154657" y="606163"/>
            <a:chExt cx="7306297" cy="5149161"/>
          </a:xfrm>
        </p:grpSpPr>
        <p:sp>
          <p:nvSpPr>
            <p:cNvPr id="53" name="Rectangle 82"/>
            <p:cNvSpPr>
              <a:spLocks noChangeArrowheads="1"/>
            </p:cNvSpPr>
            <p:nvPr/>
          </p:nvSpPr>
          <p:spPr>
            <a:xfrm>
              <a:off x="2154858" y="606163"/>
              <a:ext cx="6306096" cy="51336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  <a:effectLst/>
          </p:spPr>
          <p:txBody>
            <a:bodyPr vert="horz" wrap="none" lIns="91440" tIns="45720" rIns="91440" bIns="45720" anchor="ctr"/>
            <a:lstStyle/>
            <a:p>
              <a:pPr algn="ctr">
                <a:defRPr lang="ko-KR" altLang="en-US"/>
              </a:pPr>
              <a:r>
                <a:rPr lang="en-US" altLang="ko-KR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Grid</a:t>
              </a: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373458" y="1079046"/>
              <a:ext cx="2837520" cy="2446352"/>
              <a:chOff x="2344565" y="1050214"/>
              <a:chExt cx="2498340" cy="2319627"/>
            </a:xfrm>
          </p:grpSpPr>
          <p:sp>
            <p:nvSpPr>
              <p:cNvPr id="57" name="Rectangle 82"/>
              <p:cNvSpPr>
                <a:spLocks noChangeArrowheads="1"/>
              </p:cNvSpPr>
              <p:nvPr/>
            </p:nvSpPr>
            <p:spPr>
              <a:xfrm>
                <a:off x="2489981" y="1446982"/>
                <a:ext cx="2118692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공유메모리</a:t>
                </a: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(Shared Memory)</a:t>
                </a:r>
              </a:p>
            </p:txBody>
          </p:sp>
          <p:sp>
            <p:nvSpPr>
              <p:cNvPr id="28" name="Rectangle 82"/>
              <p:cNvSpPr>
                <a:spLocks noChangeArrowheads="1"/>
              </p:cNvSpPr>
              <p:nvPr/>
            </p:nvSpPr>
            <p:spPr>
              <a:xfrm>
                <a:off x="2489980" y="2002104"/>
                <a:ext cx="861339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Register</a:t>
                </a:r>
              </a:p>
            </p:txBody>
          </p:sp>
          <p:sp>
            <p:nvSpPr>
              <p:cNvPr id="49" name="Rectangle 82"/>
              <p:cNvSpPr>
                <a:spLocks noChangeArrowheads="1"/>
              </p:cNvSpPr>
              <p:nvPr/>
            </p:nvSpPr>
            <p:spPr>
              <a:xfrm>
                <a:off x="2344565" y="1050214"/>
                <a:ext cx="2498340" cy="216355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</a:t>
                </a: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</a:t>
                </a: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Rectangle 82"/>
              <p:cNvSpPr>
                <a:spLocks noChangeArrowheads="1"/>
              </p:cNvSpPr>
              <p:nvPr/>
            </p:nvSpPr>
            <p:spPr>
              <a:xfrm>
                <a:off x="3593735" y="2002103"/>
                <a:ext cx="861339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Register</a:t>
                </a:r>
              </a:p>
            </p:txBody>
          </p:sp>
          <p:sp>
            <p:nvSpPr>
              <p:cNvPr id="73" name="Rectangle 82"/>
              <p:cNvSpPr>
                <a:spLocks noChangeArrowheads="1"/>
              </p:cNvSpPr>
              <p:nvPr/>
            </p:nvSpPr>
            <p:spPr>
              <a:xfrm>
                <a:off x="2489981" y="2637689"/>
                <a:ext cx="1006392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Thread</a:t>
                </a: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74" name="Rectangle 82"/>
              <p:cNvSpPr>
                <a:spLocks noChangeArrowheads="1"/>
              </p:cNvSpPr>
              <p:nvPr/>
            </p:nvSpPr>
            <p:spPr>
              <a:xfrm>
                <a:off x="3593735" y="2637688"/>
                <a:ext cx="1013101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Thread</a:t>
                </a: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cxnSp>
            <p:nvCxnSpPr>
              <p:cNvPr id="3" name="직선 화살표 연결선 2"/>
              <p:cNvCxnSpPr/>
              <p:nvPr/>
            </p:nvCxnSpPr>
            <p:spPr>
              <a:xfrm>
                <a:off x="3468557" y="1861275"/>
                <a:ext cx="0" cy="7412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/>
              <p:cNvCxnSpPr/>
              <p:nvPr/>
            </p:nvCxnSpPr>
            <p:spPr>
              <a:xfrm>
                <a:off x="4584802" y="1850258"/>
                <a:ext cx="0" cy="7764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/>
              <p:cNvCxnSpPr/>
              <p:nvPr/>
            </p:nvCxnSpPr>
            <p:spPr>
              <a:xfrm>
                <a:off x="2914947" y="2420424"/>
                <a:ext cx="0" cy="1956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/>
              <p:cNvCxnSpPr/>
              <p:nvPr/>
            </p:nvCxnSpPr>
            <p:spPr>
              <a:xfrm>
                <a:off x="4024405" y="2406945"/>
                <a:ext cx="0" cy="1956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화살표 연결선 86"/>
              <p:cNvCxnSpPr/>
              <p:nvPr/>
            </p:nvCxnSpPr>
            <p:spPr>
              <a:xfrm>
                <a:off x="2913109" y="3057566"/>
                <a:ext cx="1838" cy="3122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화살표 연결선 87"/>
              <p:cNvCxnSpPr/>
              <p:nvPr/>
            </p:nvCxnSpPr>
            <p:spPr>
              <a:xfrm>
                <a:off x="4022567" y="3044087"/>
                <a:ext cx="1838" cy="3257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그룹 88"/>
            <p:cNvGrpSpPr/>
            <p:nvPr/>
          </p:nvGrpSpPr>
          <p:grpSpPr>
            <a:xfrm>
              <a:off x="5390251" y="1077208"/>
              <a:ext cx="2837520" cy="2446352"/>
              <a:chOff x="2344565" y="1050214"/>
              <a:chExt cx="2498340" cy="2319627"/>
            </a:xfrm>
          </p:grpSpPr>
          <p:sp>
            <p:nvSpPr>
              <p:cNvPr id="90" name="Rectangle 82"/>
              <p:cNvSpPr>
                <a:spLocks noChangeArrowheads="1"/>
              </p:cNvSpPr>
              <p:nvPr/>
            </p:nvSpPr>
            <p:spPr>
              <a:xfrm>
                <a:off x="2488144" y="1439433"/>
                <a:ext cx="2118692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공유메모리</a:t>
                </a: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(Shared Memory)</a:t>
                </a:r>
              </a:p>
            </p:txBody>
          </p:sp>
          <p:sp>
            <p:nvSpPr>
              <p:cNvPr id="91" name="Rectangle 82"/>
              <p:cNvSpPr>
                <a:spLocks noChangeArrowheads="1"/>
              </p:cNvSpPr>
              <p:nvPr/>
            </p:nvSpPr>
            <p:spPr>
              <a:xfrm>
                <a:off x="2489980" y="2002104"/>
                <a:ext cx="861339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Register</a:t>
                </a:r>
              </a:p>
            </p:txBody>
          </p:sp>
          <p:sp>
            <p:nvSpPr>
              <p:cNvPr id="93" name="Rectangle 82"/>
              <p:cNvSpPr>
                <a:spLocks noChangeArrowheads="1"/>
              </p:cNvSpPr>
              <p:nvPr/>
            </p:nvSpPr>
            <p:spPr>
              <a:xfrm>
                <a:off x="2344565" y="1050214"/>
                <a:ext cx="2498340" cy="216355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</a:t>
                </a: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</a:t>
                </a: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defRPr lang="ko-KR" altLang="en-US"/>
                </a:pPr>
                <a:endPara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Rectangle 82"/>
              <p:cNvSpPr>
                <a:spLocks noChangeArrowheads="1"/>
              </p:cNvSpPr>
              <p:nvPr/>
            </p:nvSpPr>
            <p:spPr>
              <a:xfrm>
                <a:off x="3593735" y="2002103"/>
                <a:ext cx="861339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Register</a:t>
                </a:r>
              </a:p>
            </p:txBody>
          </p:sp>
          <p:sp>
            <p:nvSpPr>
              <p:cNvPr id="96" name="Rectangle 82"/>
              <p:cNvSpPr>
                <a:spLocks noChangeArrowheads="1"/>
              </p:cNvSpPr>
              <p:nvPr/>
            </p:nvSpPr>
            <p:spPr>
              <a:xfrm>
                <a:off x="2489981" y="2637689"/>
                <a:ext cx="1006392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Thread</a:t>
                </a: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97" name="Rectangle 82"/>
              <p:cNvSpPr>
                <a:spLocks noChangeArrowheads="1"/>
              </p:cNvSpPr>
              <p:nvPr/>
            </p:nvSpPr>
            <p:spPr>
              <a:xfrm>
                <a:off x="3593735" y="2637688"/>
                <a:ext cx="1013101" cy="4125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/>
              </a:ln>
              <a:effectLst/>
            </p:spPr>
            <p:txBody>
              <a:bodyPr vert="horz" wrap="none" lIns="91440" tIns="45720" rIns="91440" bIns="45720" anchor="ctr"/>
              <a:lstStyle/>
              <a:p>
                <a:pPr algn="ctr">
                  <a:defRPr lang="ko-KR" altLang="en-US"/>
                </a:pP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Thread</a:t>
                </a:r>
                <a:r>
                  <a:rPr lang="ko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cxnSp>
            <p:nvCxnSpPr>
              <p:cNvPr id="98" name="직선 화살표 연결선 97"/>
              <p:cNvCxnSpPr/>
              <p:nvPr/>
            </p:nvCxnSpPr>
            <p:spPr>
              <a:xfrm>
                <a:off x="3468557" y="1861275"/>
                <a:ext cx="0" cy="7412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화살표 연결선 98"/>
              <p:cNvCxnSpPr/>
              <p:nvPr/>
            </p:nvCxnSpPr>
            <p:spPr>
              <a:xfrm>
                <a:off x="4584802" y="1850258"/>
                <a:ext cx="0" cy="7764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화살표 연결선 99"/>
              <p:cNvCxnSpPr/>
              <p:nvPr/>
            </p:nvCxnSpPr>
            <p:spPr>
              <a:xfrm>
                <a:off x="2914947" y="2420424"/>
                <a:ext cx="0" cy="1956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화살표 연결선 100"/>
              <p:cNvCxnSpPr/>
              <p:nvPr/>
            </p:nvCxnSpPr>
            <p:spPr>
              <a:xfrm>
                <a:off x="4024405" y="2406945"/>
                <a:ext cx="0" cy="1956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화살표 연결선 101"/>
              <p:cNvCxnSpPr/>
              <p:nvPr/>
            </p:nvCxnSpPr>
            <p:spPr>
              <a:xfrm>
                <a:off x="2913109" y="3057566"/>
                <a:ext cx="1838" cy="3122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화살표 연결선 102"/>
              <p:cNvCxnSpPr/>
              <p:nvPr/>
            </p:nvCxnSpPr>
            <p:spPr>
              <a:xfrm>
                <a:off x="4022567" y="3044087"/>
                <a:ext cx="1838" cy="3257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Rectangle 82"/>
            <p:cNvSpPr>
              <a:spLocks noChangeArrowheads="1"/>
            </p:cNvSpPr>
            <p:nvPr/>
          </p:nvSpPr>
          <p:spPr>
            <a:xfrm>
              <a:off x="2373458" y="3557195"/>
              <a:ext cx="5854313" cy="57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  <a:effectLst/>
          </p:spPr>
          <p:txBody>
            <a:bodyPr vert="horz" wrap="none" lIns="91440" tIns="45720" rIns="91440" bIns="45720" anchor="ctr"/>
            <a:lstStyle/>
            <a:p>
              <a:pPr algn="ctr">
                <a:defRPr lang="ko-KR" altLang="en-US"/>
              </a:pPr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Global Memory</a:t>
              </a:r>
            </a:p>
          </p:txBody>
        </p:sp>
        <p:sp>
          <p:nvSpPr>
            <p:cNvPr id="107" name="Rectangle 82"/>
            <p:cNvSpPr>
              <a:spLocks noChangeArrowheads="1"/>
            </p:cNvSpPr>
            <p:nvPr/>
          </p:nvSpPr>
          <p:spPr>
            <a:xfrm>
              <a:off x="2373457" y="4279782"/>
              <a:ext cx="5854313" cy="57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  <a:effectLst/>
          </p:spPr>
          <p:txBody>
            <a:bodyPr vert="horz" wrap="none" lIns="91440" tIns="45720" rIns="91440" bIns="45720" anchor="ctr"/>
            <a:lstStyle/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Constant Memory</a:t>
              </a:r>
            </a:p>
          </p:txBody>
        </p:sp>
        <p:sp>
          <p:nvSpPr>
            <p:cNvPr id="108" name="Rectangle 82"/>
            <p:cNvSpPr>
              <a:spLocks noChangeArrowheads="1"/>
            </p:cNvSpPr>
            <p:nvPr/>
          </p:nvSpPr>
          <p:spPr>
            <a:xfrm>
              <a:off x="2373456" y="5004042"/>
              <a:ext cx="5854313" cy="57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  <a:effectLst/>
          </p:spPr>
          <p:txBody>
            <a:bodyPr vert="horz" wrap="none" lIns="91440" tIns="45720" rIns="91440" bIns="45720" anchor="ctr"/>
            <a:lstStyle/>
            <a:p>
              <a:pPr algn="ctr">
                <a:defRPr lang="ko-KR" altLang="en-US"/>
              </a:pPr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Texture Memory</a:t>
              </a:r>
            </a:p>
          </p:txBody>
        </p:sp>
        <p:cxnSp>
          <p:nvCxnSpPr>
            <p:cNvPr id="109" name="직선 화살표 연결선 108"/>
            <p:cNvCxnSpPr/>
            <p:nvPr/>
          </p:nvCxnSpPr>
          <p:spPr>
            <a:xfrm>
              <a:off x="3306687" y="3188334"/>
              <a:ext cx="0" cy="181570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/>
            <p:nvPr/>
          </p:nvCxnSpPr>
          <p:spPr>
            <a:xfrm>
              <a:off x="3650046" y="3180010"/>
              <a:ext cx="0" cy="1099772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/>
            <p:cNvCxnSpPr/>
            <p:nvPr/>
          </p:nvCxnSpPr>
          <p:spPr>
            <a:xfrm>
              <a:off x="4574475" y="3188334"/>
              <a:ext cx="0" cy="181570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/>
            <p:cNvCxnSpPr/>
            <p:nvPr/>
          </p:nvCxnSpPr>
          <p:spPr>
            <a:xfrm>
              <a:off x="4917834" y="3180010"/>
              <a:ext cx="0" cy="1099772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/>
            <p:cNvCxnSpPr/>
            <p:nvPr/>
          </p:nvCxnSpPr>
          <p:spPr>
            <a:xfrm>
              <a:off x="6334665" y="3188334"/>
              <a:ext cx="0" cy="181570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/>
            <p:cNvCxnSpPr/>
            <p:nvPr/>
          </p:nvCxnSpPr>
          <p:spPr>
            <a:xfrm>
              <a:off x="6678024" y="3180010"/>
              <a:ext cx="0" cy="1099772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/>
            <p:cNvCxnSpPr/>
            <p:nvPr/>
          </p:nvCxnSpPr>
          <p:spPr>
            <a:xfrm>
              <a:off x="7606904" y="3188334"/>
              <a:ext cx="0" cy="181570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/>
            <p:cNvCxnSpPr/>
            <p:nvPr/>
          </p:nvCxnSpPr>
          <p:spPr>
            <a:xfrm>
              <a:off x="7950263" y="3180010"/>
              <a:ext cx="0" cy="1099772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82"/>
            <p:cNvSpPr>
              <a:spLocks noChangeArrowheads="1"/>
            </p:cNvSpPr>
            <p:nvPr/>
          </p:nvSpPr>
          <p:spPr>
            <a:xfrm>
              <a:off x="1154657" y="3572731"/>
              <a:ext cx="643624" cy="21825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  <a:effectLst/>
          </p:spPr>
          <p:txBody>
            <a:bodyPr vert="horz" wrap="none" lIns="91440" tIns="45720" rIns="91440" bIns="45720" anchor="ctr"/>
            <a:lstStyle/>
            <a:p>
              <a:pPr algn="ctr">
                <a:defRPr lang="ko-KR" altLang="en-US"/>
              </a:pPr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Host</a:t>
              </a:r>
            </a:p>
          </p:txBody>
        </p:sp>
        <p:cxnSp>
          <p:nvCxnSpPr>
            <p:cNvPr id="125" name="직선 화살표 연결선 124"/>
            <p:cNvCxnSpPr/>
            <p:nvPr/>
          </p:nvCxnSpPr>
          <p:spPr>
            <a:xfrm flipH="1">
              <a:off x="1802315" y="3835998"/>
              <a:ext cx="556759" cy="629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/>
            <p:cNvCxnSpPr/>
            <p:nvPr/>
          </p:nvCxnSpPr>
          <p:spPr>
            <a:xfrm flipH="1">
              <a:off x="1810186" y="4564875"/>
              <a:ext cx="556759" cy="629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/>
            <p:cNvCxnSpPr/>
            <p:nvPr/>
          </p:nvCxnSpPr>
          <p:spPr>
            <a:xfrm flipH="1">
              <a:off x="1802314" y="5282845"/>
              <a:ext cx="556759" cy="629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123728" y="620688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+mj-lt"/>
              </a:rPr>
              <a:t>CUDA Memory Architecture</a:t>
            </a:r>
            <a:endParaRPr lang="ko-KR" altLang="en-US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78359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960438"/>
          </a:xfrm>
        </p:spPr>
        <p:txBody>
          <a:bodyPr/>
          <a:lstStyle/>
          <a:p>
            <a:r>
              <a:rPr lang="en-US" altLang="ko-KR" dirty="0"/>
              <a:t>Sample Program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340768"/>
            <a:ext cx="2304256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000" dirty="0" err="1"/>
              <a:t>int</a:t>
            </a:r>
            <a:r>
              <a:rPr lang="en-US" altLang="ko-KR" sz="1000" dirty="0"/>
              <a:t> main()</a:t>
            </a:r>
          </a:p>
          <a:p>
            <a:pPr marL="0" indent="0">
              <a:buNone/>
            </a:pPr>
            <a:r>
              <a:rPr lang="en-US" altLang="ko-KR" sz="1000" dirty="0"/>
              <a:t>{</a:t>
            </a:r>
          </a:p>
          <a:p>
            <a:pPr marL="0" indent="0">
              <a:buNone/>
            </a:pPr>
            <a:r>
              <a:rPr lang="en-US" altLang="ko-KR" sz="1000" dirty="0" err="1"/>
              <a:t>const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MatrixWidth</a:t>
            </a:r>
            <a:r>
              <a:rPr lang="en-US" altLang="ko-KR" sz="1000" dirty="0"/>
              <a:t> = 12;</a:t>
            </a:r>
          </a:p>
          <a:p>
            <a:pPr marL="0" indent="0">
              <a:buNone/>
            </a:pPr>
            <a:r>
              <a:rPr lang="en-US" altLang="ko-KR" sz="1000" dirty="0" err="1"/>
              <a:t>const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MatrixHeight</a:t>
            </a:r>
            <a:r>
              <a:rPr lang="en-US" altLang="ko-KR" sz="1000" dirty="0"/>
              <a:t> = 12;</a:t>
            </a:r>
          </a:p>
          <a:p>
            <a:pPr marL="0" indent="0">
              <a:buNone/>
            </a:pPr>
            <a:r>
              <a:rPr lang="en-US" altLang="ko-KR" sz="1000" dirty="0" err="1"/>
              <a:t>const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MatrixSize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MatrixWidth</a:t>
            </a:r>
            <a:r>
              <a:rPr lang="en-US" altLang="ko-KR" sz="1000" dirty="0"/>
              <a:t>*</a:t>
            </a:r>
            <a:r>
              <a:rPr lang="en-US" altLang="ko-KR" sz="1000" dirty="0" err="1"/>
              <a:t>MatrixHeight</a:t>
            </a:r>
            <a:r>
              <a:rPr lang="en-US" altLang="ko-KR" sz="1000" dirty="0"/>
              <a:t>;</a:t>
            </a:r>
          </a:p>
          <a:p>
            <a:pPr marL="0" indent="0">
              <a:buNone/>
            </a:pPr>
            <a:r>
              <a:rPr lang="en-US" altLang="ko-KR" sz="1000" dirty="0" err="1"/>
              <a:t>const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BufferSize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MatrixSize</a:t>
            </a:r>
            <a:r>
              <a:rPr lang="en-US" altLang="ko-KR" sz="1000" dirty="0"/>
              <a:t>*</a:t>
            </a:r>
            <a:r>
              <a:rPr lang="en-US" altLang="ko-KR" sz="1000" dirty="0" err="1"/>
              <a:t>sizeof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);</a:t>
            </a:r>
          </a:p>
          <a:p>
            <a:pPr marL="0" indent="0">
              <a:buNone/>
            </a:pPr>
            <a:endParaRPr lang="ko-KR" altLang="en-US" sz="1000" dirty="0"/>
          </a:p>
          <a:p>
            <a:pPr marL="0" indent="0">
              <a:buNone/>
            </a:pPr>
            <a:r>
              <a:rPr lang="en-US" altLang="ko-KR" sz="1000" dirty="0" err="1"/>
              <a:t>int</a:t>
            </a:r>
            <a:r>
              <a:rPr lang="en-US" altLang="ko-KR" sz="1000" dirty="0"/>
              <a:t>* M;</a:t>
            </a:r>
          </a:p>
          <a:p>
            <a:pPr marL="0" indent="0">
              <a:buNone/>
            </a:pPr>
            <a:r>
              <a:rPr lang="en-US" altLang="ko-KR" sz="1000" dirty="0" err="1"/>
              <a:t>int</a:t>
            </a:r>
            <a:r>
              <a:rPr lang="en-US" altLang="ko-KR" sz="1000" dirty="0"/>
              <a:t>* N;</a:t>
            </a:r>
          </a:p>
          <a:p>
            <a:pPr marL="0" indent="0">
              <a:buNone/>
            </a:pPr>
            <a:r>
              <a:rPr lang="en-US" altLang="ko-KR" sz="1000" dirty="0" err="1"/>
              <a:t>int</a:t>
            </a:r>
            <a:r>
              <a:rPr lang="en-US" altLang="ko-KR" sz="1000" dirty="0"/>
              <a:t>* </a:t>
            </a:r>
            <a:r>
              <a:rPr lang="en-US" altLang="ko-KR" sz="1000" dirty="0" err="1"/>
              <a:t>P_cuda</a:t>
            </a:r>
            <a:r>
              <a:rPr lang="en-US" altLang="ko-KR" sz="1000" dirty="0"/>
              <a:t>;</a:t>
            </a:r>
          </a:p>
          <a:p>
            <a:pPr marL="0" indent="0">
              <a:buNone/>
            </a:pPr>
            <a:r>
              <a:rPr lang="en-US" altLang="ko-KR" sz="1000" dirty="0" err="1"/>
              <a:t>int</a:t>
            </a:r>
            <a:r>
              <a:rPr lang="en-US" altLang="ko-KR" sz="1000" dirty="0"/>
              <a:t>* P_C;</a:t>
            </a:r>
          </a:p>
          <a:p>
            <a:pPr marL="0" indent="0">
              <a:buNone/>
            </a:pPr>
            <a:endParaRPr lang="ko-KR" altLang="en-US" sz="1000" dirty="0"/>
          </a:p>
          <a:p>
            <a:pPr marL="0" indent="0">
              <a:buNone/>
            </a:pPr>
            <a:r>
              <a:rPr lang="en-US" altLang="ko-KR" sz="1000" dirty="0"/>
              <a:t>//Host memory allocation</a:t>
            </a:r>
            <a:endParaRPr lang="ko-KR" altLang="en-US" sz="1000" dirty="0"/>
          </a:p>
          <a:p>
            <a:pPr marL="0" indent="0">
              <a:buNone/>
            </a:pPr>
            <a:r>
              <a:rPr lang="en-US" altLang="ko-KR" sz="1000" dirty="0"/>
              <a:t>M = 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*)</a:t>
            </a:r>
            <a:r>
              <a:rPr lang="en-US" altLang="ko-KR" sz="1000" dirty="0" err="1"/>
              <a:t>malloc</a:t>
            </a:r>
            <a:r>
              <a:rPr lang="en-US" altLang="ko-KR" sz="1000" dirty="0"/>
              <a:t>(</a:t>
            </a:r>
            <a:r>
              <a:rPr lang="en-US" altLang="ko-KR" sz="1000" dirty="0" err="1"/>
              <a:t>BufferSize</a:t>
            </a:r>
            <a:r>
              <a:rPr lang="en-US" altLang="ko-KR" sz="1000" dirty="0"/>
              <a:t>);</a:t>
            </a:r>
          </a:p>
          <a:p>
            <a:pPr marL="0" indent="0">
              <a:buNone/>
            </a:pPr>
            <a:r>
              <a:rPr lang="en-US" altLang="ko-KR" sz="1000" dirty="0"/>
              <a:t>N = 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*)</a:t>
            </a:r>
            <a:r>
              <a:rPr lang="en-US" altLang="ko-KR" sz="1000" dirty="0" err="1"/>
              <a:t>malloc</a:t>
            </a:r>
            <a:r>
              <a:rPr lang="en-US" altLang="ko-KR" sz="1000" dirty="0"/>
              <a:t>(</a:t>
            </a:r>
            <a:r>
              <a:rPr lang="en-US" altLang="ko-KR" sz="1000" dirty="0" err="1"/>
              <a:t>BufferSize</a:t>
            </a:r>
            <a:r>
              <a:rPr lang="en-US" altLang="ko-KR" sz="1000" dirty="0"/>
              <a:t>);</a:t>
            </a:r>
          </a:p>
          <a:p>
            <a:pPr marL="0" indent="0">
              <a:buNone/>
            </a:pPr>
            <a:r>
              <a:rPr lang="en-US" altLang="ko-KR" sz="1000" dirty="0" err="1"/>
              <a:t>P_cuda</a:t>
            </a:r>
            <a:r>
              <a:rPr lang="en-US" altLang="ko-KR" sz="1000" dirty="0"/>
              <a:t> = 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*)</a:t>
            </a:r>
            <a:r>
              <a:rPr lang="en-US" altLang="ko-KR" sz="1000" dirty="0" err="1"/>
              <a:t>malloc</a:t>
            </a:r>
            <a:r>
              <a:rPr lang="en-US" altLang="ko-KR" sz="1000" dirty="0"/>
              <a:t>(</a:t>
            </a:r>
            <a:r>
              <a:rPr lang="en-US" altLang="ko-KR" sz="1000" dirty="0" err="1"/>
              <a:t>BufferSize</a:t>
            </a:r>
            <a:r>
              <a:rPr lang="en-US" altLang="ko-KR" sz="1000" dirty="0"/>
              <a:t>);</a:t>
            </a:r>
          </a:p>
          <a:p>
            <a:pPr marL="0" indent="0">
              <a:buNone/>
            </a:pPr>
            <a:r>
              <a:rPr lang="en-US" altLang="ko-KR" sz="1000" dirty="0"/>
              <a:t>P_C = 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*)</a:t>
            </a:r>
            <a:r>
              <a:rPr lang="en-US" altLang="ko-KR" sz="1000" dirty="0" err="1"/>
              <a:t>malloc</a:t>
            </a:r>
            <a:r>
              <a:rPr lang="en-US" altLang="ko-KR" sz="1000" dirty="0"/>
              <a:t>(</a:t>
            </a:r>
            <a:r>
              <a:rPr lang="en-US" altLang="ko-KR" sz="1000" dirty="0" err="1"/>
              <a:t>BufferSize</a:t>
            </a:r>
            <a:r>
              <a:rPr lang="en-US" altLang="ko-KR" sz="1000" dirty="0"/>
              <a:t>);</a:t>
            </a:r>
          </a:p>
          <a:p>
            <a:pPr marL="0" indent="0">
              <a:buNone/>
            </a:pPr>
            <a:endParaRPr lang="ko-KR" altLang="en-US" sz="1000" dirty="0"/>
          </a:p>
          <a:p>
            <a:pPr marL="0" indent="0">
              <a:buNone/>
            </a:pP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= 0;</a:t>
            </a:r>
          </a:p>
          <a:p>
            <a:pPr marL="0" indent="0">
              <a:buNone/>
            </a:pPr>
            <a:endParaRPr lang="ko-KR" altLang="en-US" sz="1000" dirty="0"/>
          </a:p>
          <a:p>
            <a:pPr marL="0" indent="0">
              <a:buNone/>
            </a:pPr>
            <a:r>
              <a:rPr lang="en-US" altLang="ko-KR" sz="1000" dirty="0"/>
              <a:t>//Data input</a:t>
            </a:r>
            <a:endParaRPr lang="ko-KR" altLang="en-US" sz="1000" dirty="0"/>
          </a:p>
          <a:p>
            <a:pPr marL="0" indent="0">
              <a:buNone/>
            </a:pPr>
            <a:r>
              <a:rPr lang="en-US" altLang="ko-KR" sz="1000" dirty="0"/>
              <a:t>for(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= 0;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&lt; </a:t>
            </a:r>
            <a:r>
              <a:rPr lang="en-US" altLang="ko-KR" sz="1000" dirty="0" err="1"/>
              <a:t>MatrixSize</a:t>
            </a:r>
            <a:r>
              <a:rPr lang="en-US" altLang="ko-KR" sz="1000" dirty="0"/>
              <a:t>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++)</a:t>
            </a:r>
          </a:p>
          <a:p>
            <a:pPr marL="0" indent="0">
              <a:buNone/>
            </a:pPr>
            <a:r>
              <a:rPr lang="en-US" altLang="ko-KR" sz="1000" dirty="0"/>
              <a:t>{</a:t>
            </a:r>
          </a:p>
          <a:p>
            <a:pPr marL="0" indent="0">
              <a:buNone/>
            </a:pPr>
            <a:r>
              <a:rPr lang="en-US" altLang="ko-KR" sz="1000" dirty="0"/>
              <a:t>M[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 =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;</a:t>
            </a:r>
          </a:p>
          <a:p>
            <a:pPr marL="0" indent="0">
              <a:buNone/>
            </a:pPr>
            <a:r>
              <a:rPr lang="en-US" altLang="ko-KR" sz="1000" dirty="0"/>
              <a:t>N[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 =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;</a:t>
            </a:r>
          </a:p>
          <a:p>
            <a:pPr marL="0" indent="0">
              <a:buNone/>
            </a:pPr>
            <a:r>
              <a:rPr lang="en-US" altLang="ko-KR" sz="1000" dirty="0" err="1"/>
              <a:t>P_cuda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 = 0;</a:t>
            </a:r>
          </a:p>
          <a:p>
            <a:pPr marL="0" indent="0">
              <a:buNone/>
            </a:pPr>
            <a:r>
              <a:rPr lang="en-US" altLang="ko-KR" sz="1000" dirty="0"/>
              <a:t>P_C[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 = 0;</a:t>
            </a:r>
          </a:p>
          <a:p>
            <a:pPr marL="0" indent="0">
              <a:buNone/>
            </a:pPr>
            <a:r>
              <a:rPr lang="en-US" altLang="ko-KR" sz="1000" dirty="0"/>
              <a:t>}</a:t>
            </a:r>
          </a:p>
          <a:p>
            <a:pPr marL="0" indent="0">
              <a:buNone/>
            </a:pP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3066778" y="1484784"/>
            <a:ext cx="38164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+mn-lt"/>
              </a:rPr>
              <a:t>int</a:t>
            </a:r>
            <a:r>
              <a:rPr lang="en-US" altLang="ko-KR" sz="1000" dirty="0">
                <a:latin typeface="+mn-lt"/>
              </a:rPr>
              <a:t>* </a:t>
            </a:r>
            <a:r>
              <a:rPr lang="en-US" altLang="ko-KR" sz="1000" dirty="0" err="1">
                <a:latin typeface="+mn-lt"/>
              </a:rPr>
              <a:t>dev_M</a:t>
            </a:r>
            <a:r>
              <a:rPr lang="en-US" altLang="ko-KR" sz="1000" dirty="0">
                <a:latin typeface="+mn-lt"/>
              </a:rPr>
              <a:t>;</a:t>
            </a:r>
          </a:p>
          <a:p>
            <a:r>
              <a:rPr lang="en-US" altLang="ko-KR" sz="1000" dirty="0" err="1">
                <a:latin typeface="+mn-lt"/>
              </a:rPr>
              <a:t>int</a:t>
            </a:r>
            <a:r>
              <a:rPr lang="en-US" altLang="ko-KR" sz="1000" dirty="0">
                <a:latin typeface="+mn-lt"/>
              </a:rPr>
              <a:t>* </a:t>
            </a:r>
            <a:r>
              <a:rPr lang="en-US" altLang="ko-KR" sz="1000" dirty="0" err="1">
                <a:latin typeface="+mn-lt"/>
              </a:rPr>
              <a:t>dev_N</a:t>
            </a:r>
            <a:r>
              <a:rPr lang="en-US" altLang="ko-KR" sz="1000" dirty="0">
                <a:latin typeface="+mn-lt"/>
              </a:rPr>
              <a:t>;</a:t>
            </a:r>
          </a:p>
          <a:p>
            <a:r>
              <a:rPr lang="en-US" altLang="ko-KR" sz="1000" dirty="0" err="1">
                <a:latin typeface="+mn-lt"/>
              </a:rPr>
              <a:t>int</a:t>
            </a:r>
            <a:r>
              <a:rPr lang="en-US" altLang="ko-KR" sz="1000" dirty="0">
                <a:latin typeface="+mn-lt"/>
              </a:rPr>
              <a:t>* </a:t>
            </a:r>
            <a:r>
              <a:rPr lang="en-US" altLang="ko-KR" sz="1000" dirty="0" err="1">
                <a:latin typeface="+mn-lt"/>
              </a:rPr>
              <a:t>dev_P</a:t>
            </a:r>
            <a:r>
              <a:rPr lang="en-US" altLang="ko-KR" sz="1000" dirty="0">
                <a:latin typeface="+mn-lt"/>
              </a:rPr>
              <a:t>;</a:t>
            </a:r>
          </a:p>
          <a:p>
            <a:endParaRPr lang="ko-KR" altLang="en-US" sz="1000" dirty="0">
              <a:latin typeface="+mn-lt"/>
            </a:endParaRPr>
          </a:p>
          <a:p>
            <a:r>
              <a:rPr lang="en-US" altLang="ko-KR" sz="1000" dirty="0">
                <a:latin typeface="+mn-lt"/>
              </a:rPr>
              <a:t>//Device memory allocation</a:t>
            </a:r>
            <a:endParaRPr lang="ko-KR" altLang="en-US" sz="1000" dirty="0">
              <a:latin typeface="+mn-lt"/>
            </a:endParaRPr>
          </a:p>
          <a:p>
            <a:r>
              <a:rPr lang="en-US" altLang="ko-KR" sz="1000" dirty="0" err="1">
                <a:latin typeface="+mn-lt"/>
              </a:rPr>
              <a:t>cudaMalloc</a:t>
            </a:r>
            <a:r>
              <a:rPr lang="en-US" altLang="ko-KR" sz="1000" dirty="0">
                <a:latin typeface="+mn-lt"/>
              </a:rPr>
              <a:t>((void**)&amp;</a:t>
            </a:r>
            <a:r>
              <a:rPr lang="en-US" altLang="ko-KR" sz="1000" dirty="0" err="1">
                <a:latin typeface="+mn-lt"/>
              </a:rPr>
              <a:t>dev_M</a:t>
            </a:r>
            <a:r>
              <a:rPr lang="en-US" altLang="ko-KR" sz="1000" dirty="0">
                <a:latin typeface="+mn-lt"/>
              </a:rPr>
              <a:t>, </a:t>
            </a:r>
            <a:r>
              <a:rPr lang="en-US" altLang="ko-KR" sz="1000" dirty="0" err="1">
                <a:latin typeface="+mn-lt"/>
              </a:rPr>
              <a:t>BufferSize</a:t>
            </a:r>
            <a:r>
              <a:rPr lang="en-US" altLang="ko-KR" sz="1000" dirty="0">
                <a:latin typeface="+mn-lt"/>
              </a:rPr>
              <a:t>);</a:t>
            </a:r>
          </a:p>
          <a:p>
            <a:r>
              <a:rPr lang="en-US" altLang="ko-KR" sz="1000" dirty="0" err="1">
                <a:latin typeface="+mn-lt"/>
              </a:rPr>
              <a:t>cudaMalloc</a:t>
            </a:r>
            <a:r>
              <a:rPr lang="en-US" altLang="ko-KR" sz="1000" dirty="0">
                <a:latin typeface="+mn-lt"/>
              </a:rPr>
              <a:t>((void**)&amp;</a:t>
            </a:r>
            <a:r>
              <a:rPr lang="en-US" altLang="ko-KR" sz="1000" dirty="0" err="1">
                <a:latin typeface="+mn-lt"/>
              </a:rPr>
              <a:t>dev_N</a:t>
            </a:r>
            <a:r>
              <a:rPr lang="en-US" altLang="ko-KR" sz="1000" dirty="0">
                <a:latin typeface="+mn-lt"/>
              </a:rPr>
              <a:t>, </a:t>
            </a:r>
            <a:r>
              <a:rPr lang="en-US" altLang="ko-KR" sz="1000" dirty="0" err="1">
                <a:latin typeface="+mn-lt"/>
              </a:rPr>
              <a:t>BufferSize</a:t>
            </a:r>
            <a:r>
              <a:rPr lang="en-US" altLang="ko-KR" sz="1000" dirty="0">
                <a:latin typeface="+mn-lt"/>
              </a:rPr>
              <a:t>);</a:t>
            </a:r>
          </a:p>
          <a:p>
            <a:r>
              <a:rPr lang="en-US" altLang="ko-KR" sz="1000" dirty="0" err="1">
                <a:latin typeface="+mn-lt"/>
              </a:rPr>
              <a:t>cudaMalloc</a:t>
            </a:r>
            <a:r>
              <a:rPr lang="en-US" altLang="ko-KR" sz="1000" dirty="0">
                <a:latin typeface="+mn-lt"/>
              </a:rPr>
              <a:t>((void**)&amp;</a:t>
            </a:r>
            <a:r>
              <a:rPr lang="en-US" altLang="ko-KR" sz="1000" dirty="0" err="1">
                <a:latin typeface="+mn-lt"/>
              </a:rPr>
              <a:t>dev_P</a:t>
            </a:r>
            <a:r>
              <a:rPr lang="en-US" altLang="ko-KR" sz="1000" dirty="0">
                <a:latin typeface="+mn-lt"/>
              </a:rPr>
              <a:t>, </a:t>
            </a:r>
            <a:r>
              <a:rPr lang="en-US" altLang="ko-KR" sz="1000" dirty="0" err="1">
                <a:latin typeface="+mn-lt"/>
              </a:rPr>
              <a:t>BufferSize</a:t>
            </a:r>
            <a:r>
              <a:rPr lang="en-US" altLang="ko-KR" sz="1000" dirty="0">
                <a:latin typeface="+mn-lt"/>
              </a:rPr>
              <a:t>);</a:t>
            </a:r>
          </a:p>
          <a:p>
            <a:endParaRPr lang="ko-KR" altLang="en-US" sz="1000" dirty="0">
              <a:latin typeface="+mn-lt"/>
            </a:endParaRPr>
          </a:p>
          <a:p>
            <a:r>
              <a:rPr lang="en-US" altLang="ko-KR" sz="1000" dirty="0">
                <a:latin typeface="+mn-lt"/>
              </a:rPr>
              <a:t>//Host to device </a:t>
            </a:r>
            <a:endParaRPr lang="ko-KR" altLang="en-US" sz="1000" dirty="0">
              <a:latin typeface="+mn-lt"/>
            </a:endParaRPr>
          </a:p>
          <a:p>
            <a:r>
              <a:rPr lang="en-US" altLang="ko-KR" sz="1000" dirty="0" err="1">
                <a:latin typeface="+mn-lt"/>
              </a:rPr>
              <a:t>cudaMemcpy</a:t>
            </a:r>
            <a:r>
              <a:rPr lang="en-US" altLang="ko-KR" sz="1000" dirty="0">
                <a:latin typeface="+mn-lt"/>
              </a:rPr>
              <a:t>(</a:t>
            </a:r>
            <a:r>
              <a:rPr lang="en-US" altLang="ko-KR" sz="1000" dirty="0" err="1">
                <a:latin typeface="+mn-lt"/>
              </a:rPr>
              <a:t>dev_M</a:t>
            </a:r>
            <a:r>
              <a:rPr lang="en-US" altLang="ko-KR" sz="1000" dirty="0">
                <a:latin typeface="+mn-lt"/>
              </a:rPr>
              <a:t>, M, </a:t>
            </a:r>
            <a:r>
              <a:rPr lang="en-US" altLang="ko-KR" sz="1000" dirty="0" err="1">
                <a:latin typeface="+mn-lt"/>
              </a:rPr>
              <a:t>BufferSize</a:t>
            </a:r>
            <a:r>
              <a:rPr lang="en-US" altLang="ko-KR" sz="1000" dirty="0">
                <a:latin typeface="+mn-lt"/>
              </a:rPr>
              <a:t>, </a:t>
            </a:r>
            <a:r>
              <a:rPr lang="en-US" altLang="ko-KR" sz="1000" dirty="0" err="1">
                <a:latin typeface="+mn-lt"/>
              </a:rPr>
              <a:t>cudaMemcpyHostToDevice</a:t>
            </a:r>
            <a:r>
              <a:rPr lang="en-US" altLang="ko-KR" sz="1000" dirty="0">
                <a:latin typeface="+mn-lt"/>
              </a:rPr>
              <a:t>);</a:t>
            </a:r>
          </a:p>
          <a:p>
            <a:r>
              <a:rPr lang="en-US" altLang="ko-KR" sz="1000" dirty="0" err="1">
                <a:latin typeface="+mn-lt"/>
              </a:rPr>
              <a:t>cudaMemcpy</a:t>
            </a:r>
            <a:r>
              <a:rPr lang="en-US" altLang="ko-KR" sz="1000" dirty="0">
                <a:latin typeface="+mn-lt"/>
              </a:rPr>
              <a:t>(</a:t>
            </a:r>
            <a:r>
              <a:rPr lang="en-US" altLang="ko-KR" sz="1000" dirty="0" err="1">
                <a:latin typeface="+mn-lt"/>
              </a:rPr>
              <a:t>dev_N</a:t>
            </a:r>
            <a:r>
              <a:rPr lang="en-US" altLang="ko-KR" sz="1000" dirty="0">
                <a:latin typeface="+mn-lt"/>
              </a:rPr>
              <a:t>, N, </a:t>
            </a:r>
            <a:r>
              <a:rPr lang="en-US" altLang="ko-KR" sz="1000" dirty="0" err="1">
                <a:latin typeface="+mn-lt"/>
              </a:rPr>
              <a:t>BufferSize</a:t>
            </a:r>
            <a:r>
              <a:rPr lang="en-US" altLang="ko-KR" sz="1000" dirty="0">
                <a:latin typeface="+mn-lt"/>
              </a:rPr>
              <a:t>, </a:t>
            </a:r>
            <a:r>
              <a:rPr lang="en-US" altLang="ko-KR" sz="1000" dirty="0" err="1">
                <a:latin typeface="+mn-lt"/>
              </a:rPr>
              <a:t>cudaMemcpyHostToDevice</a:t>
            </a:r>
            <a:r>
              <a:rPr lang="en-US" altLang="ko-KR" sz="1000" dirty="0">
                <a:latin typeface="+mn-lt"/>
              </a:rPr>
              <a:t>);</a:t>
            </a:r>
          </a:p>
          <a:p>
            <a:endParaRPr lang="ko-KR" altLang="en-US" sz="1000" dirty="0">
              <a:latin typeface="+mn-lt"/>
            </a:endParaRPr>
          </a:p>
          <a:p>
            <a:r>
              <a:rPr lang="en-US" altLang="ko-KR" sz="1000" dirty="0">
                <a:latin typeface="+mn-lt"/>
              </a:rPr>
              <a:t>dim3 Dg(3, 4, 1);</a:t>
            </a:r>
          </a:p>
          <a:p>
            <a:r>
              <a:rPr lang="en-US" altLang="ko-KR" sz="1000" dirty="0">
                <a:latin typeface="+mn-lt"/>
              </a:rPr>
              <a:t>dim3 Db(4, 3, 1);</a:t>
            </a:r>
          </a:p>
          <a:p>
            <a:endParaRPr lang="ko-KR" altLang="en-US" sz="1000" dirty="0">
              <a:latin typeface="+mn-lt"/>
            </a:endParaRPr>
          </a:p>
          <a:p>
            <a:r>
              <a:rPr lang="en-US" altLang="ko-KR" sz="1000" dirty="0">
                <a:latin typeface="+mn-lt"/>
              </a:rPr>
              <a:t>//Addition</a:t>
            </a:r>
            <a:endParaRPr lang="ko-KR" altLang="en-US" sz="1000" dirty="0">
              <a:latin typeface="+mn-lt"/>
            </a:endParaRPr>
          </a:p>
          <a:p>
            <a:r>
              <a:rPr lang="en-US" altLang="ko-KR" sz="1000" dirty="0" err="1">
                <a:latin typeface="+mn-lt"/>
              </a:rPr>
              <a:t>MatrixMul</a:t>
            </a:r>
            <a:r>
              <a:rPr lang="en-US" altLang="ko-KR" sz="1000" dirty="0">
                <a:latin typeface="+mn-lt"/>
              </a:rPr>
              <a:t>&lt;&lt;&lt;</a:t>
            </a:r>
            <a:r>
              <a:rPr lang="en-US" altLang="ko-KR" sz="1000" dirty="0" err="1">
                <a:latin typeface="+mn-lt"/>
              </a:rPr>
              <a:t>Dg,Db</a:t>
            </a:r>
            <a:r>
              <a:rPr lang="en-US" altLang="ko-KR" sz="1000" dirty="0">
                <a:latin typeface="+mn-lt"/>
              </a:rPr>
              <a:t>&gt;&gt;&gt;(</a:t>
            </a:r>
            <a:r>
              <a:rPr lang="en-US" altLang="ko-KR" sz="1000" dirty="0" err="1">
                <a:latin typeface="+mn-lt"/>
              </a:rPr>
              <a:t>dev_M</a:t>
            </a:r>
            <a:r>
              <a:rPr lang="en-US" altLang="ko-KR" sz="1000" dirty="0">
                <a:latin typeface="+mn-lt"/>
              </a:rPr>
              <a:t>, </a:t>
            </a:r>
            <a:r>
              <a:rPr lang="en-US" altLang="ko-KR" sz="1000" dirty="0" err="1">
                <a:latin typeface="+mn-lt"/>
              </a:rPr>
              <a:t>dev_N</a:t>
            </a:r>
            <a:r>
              <a:rPr lang="en-US" altLang="ko-KR" sz="1000" dirty="0">
                <a:latin typeface="+mn-lt"/>
              </a:rPr>
              <a:t>, </a:t>
            </a:r>
            <a:r>
              <a:rPr lang="en-US" altLang="ko-KR" sz="1000" dirty="0" err="1">
                <a:latin typeface="+mn-lt"/>
              </a:rPr>
              <a:t>dev_P</a:t>
            </a:r>
            <a:r>
              <a:rPr lang="en-US" altLang="ko-KR" sz="1000" dirty="0">
                <a:latin typeface="+mn-lt"/>
              </a:rPr>
              <a:t>, 12);</a:t>
            </a:r>
          </a:p>
          <a:p>
            <a:endParaRPr lang="ko-KR" altLang="en-US" sz="1000" dirty="0">
              <a:latin typeface="+mn-lt"/>
            </a:endParaRPr>
          </a:p>
          <a:p>
            <a:r>
              <a:rPr lang="en-US" altLang="ko-KR" sz="1000" dirty="0">
                <a:latin typeface="+mn-lt"/>
              </a:rPr>
              <a:t>//Device to Host</a:t>
            </a:r>
            <a:endParaRPr lang="ko-KR" altLang="en-US" sz="1000" dirty="0">
              <a:latin typeface="+mn-lt"/>
            </a:endParaRPr>
          </a:p>
          <a:p>
            <a:r>
              <a:rPr lang="en-US" altLang="ko-KR" sz="1000" dirty="0" err="1">
                <a:latin typeface="+mn-lt"/>
              </a:rPr>
              <a:t>cudaMemcpy</a:t>
            </a:r>
            <a:r>
              <a:rPr lang="en-US" altLang="ko-KR" sz="1000" dirty="0">
                <a:latin typeface="+mn-lt"/>
              </a:rPr>
              <a:t>(</a:t>
            </a:r>
            <a:r>
              <a:rPr lang="en-US" altLang="ko-KR" sz="1000" dirty="0" err="1">
                <a:latin typeface="+mn-lt"/>
              </a:rPr>
              <a:t>P_cuda</a:t>
            </a:r>
            <a:r>
              <a:rPr lang="en-US" altLang="ko-KR" sz="1000" dirty="0">
                <a:latin typeface="+mn-lt"/>
              </a:rPr>
              <a:t>, </a:t>
            </a:r>
            <a:r>
              <a:rPr lang="en-US" altLang="ko-KR" sz="1000" dirty="0" err="1">
                <a:latin typeface="+mn-lt"/>
              </a:rPr>
              <a:t>dev_P</a:t>
            </a:r>
            <a:r>
              <a:rPr lang="en-US" altLang="ko-KR" sz="1000" dirty="0">
                <a:latin typeface="+mn-lt"/>
              </a:rPr>
              <a:t>, </a:t>
            </a:r>
            <a:r>
              <a:rPr lang="en-US" altLang="ko-KR" sz="1000" dirty="0" err="1">
                <a:latin typeface="+mn-lt"/>
              </a:rPr>
              <a:t>BufferSize</a:t>
            </a:r>
            <a:r>
              <a:rPr lang="en-US" altLang="ko-KR" sz="1000" dirty="0">
                <a:latin typeface="+mn-lt"/>
              </a:rPr>
              <a:t>, </a:t>
            </a:r>
            <a:r>
              <a:rPr lang="en-US" altLang="ko-KR" sz="1000" dirty="0" err="1">
                <a:latin typeface="+mn-lt"/>
              </a:rPr>
              <a:t>cudaMemcpyDeviceToHost</a:t>
            </a:r>
            <a:r>
              <a:rPr lang="en-US" altLang="ko-KR" sz="1000" dirty="0">
                <a:latin typeface="+mn-lt"/>
              </a:rPr>
              <a:t>);</a:t>
            </a:r>
          </a:p>
          <a:p>
            <a:endParaRPr lang="ko-KR" altLang="en-US" sz="1000" dirty="0">
              <a:latin typeface="+mn-lt"/>
            </a:endParaRPr>
          </a:p>
          <a:p>
            <a:r>
              <a:rPr lang="en-US" altLang="ko-KR" sz="1000" dirty="0" err="1">
                <a:latin typeface="+mn-lt"/>
              </a:rPr>
              <a:t>MatrixMulC</a:t>
            </a:r>
            <a:r>
              <a:rPr lang="en-US" altLang="ko-KR" sz="1000" dirty="0">
                <a:latin typeface="+mn-lt"/>
              </a:rPr>
              <a:t>(M, N, P_C, 12);</a:t>
            </a:r>
          </a:p>
          <a:p>
            <a:endParaRPr lang="ko-KR" altLang="en-US" sz="1000" dirty="0">
              <a:latin typeface="+mn-lt"/>
            </a:endParaRPr>
          </a:p>
          <a:p>
            <a:r>
              <a:rPr lang="en-US" altLang="ko-KR" sz="1000" dirty="0">
                <a:latin typeface="+mn-lt"/>
              </a:rPr>
              <a:t>bool </a:t>
            </a:r>
            <a:r>
              <a:rPr lang="en-US" altLang="ko-KR" sz="1000" dirty="0" err="1">
                <a:latin typeface="+mn-lt"/>
              </a:rPr>
              <a:t>ResultFlag</a:t>
            </a:r>
            <a:r>
              <a:rPr lang="en-US" altLang="ko-KR" sz="1000" dirty="0">
                <a:latin typeface="+mn-lt"/>
              </a:rPr>
              <a:t> = true;</a:t>
            </a:r>
          </a:p>
          <a:p>
            <a:r>
              <a:rPr lang="en-US" altLang="ko-KR" sz="1000" dirty="0">
                <a:latin typeface="+mn-lt"/>
              </a:rPr>
              <a:t>//Print the result</a:t>
            </a:r>
            <a:endParaRPr lang="ko-KR" altLang="en-US" sz="1000" dirty="0">
              <a:latin typeface="+mn-lt"/>
            </a:endParaRPr>
          </a:p>
          <a:p>
            <a:r>
              <a:rPr lang="en-US" altLang="ko-KR" sz="1000" dirty="0">
                <a:latin typeface="+mn-lt"/>
              </a:rPr>
              <a:t>for( </a:t>
            </a:r>
            <a:r>
              <a:rPr lang="en-US" altLang="ko-KR" sz="1000" dirty="0" err="1">
                <a:latin typeface="+mn-lt"/>
              </a:rPr>
              <a:t>i</a:t>
            </a:r>
            <a:r>
              <a:rPr lang="en-US" altLang="ko-KR" sz="1000" dirty="0">
                <a:latin typeface="+mn-lt"/>
              </a:rPr>
              <a:t> = 0; </a:t>
            </a:r>
            <a:r>
              <a:rPr lang="en-US" altLang="ko-KR" sz="1000" dirty="0" err="1">
                <a:latin typeface="+mn-lt"/>
              </a:rPr>
              <a:t>i</a:t>
            </a:r>
            <a:r>
              <a:rPr lang="en-US" altLang="ko-KR" sz="1000" dirty="0">
                <a:latin typeface="+mn-lt"/>
              </a:rPr>
              <a:t> &lt; </a:t>
            </a:r>
            <a:r>
              <a:rPr lang="en-US" altLang="ko-KR" sz="1000" dirty="0" err="1">
                <a:latin typeface="+mn-lt"/>
              </a:rPr>
              <a:t>MatrixSize</a:t>
            </a:r>
            <a:r>
              <a:rPr lang="en-US" altLang="ko-KR" sz="1000" dirty="0">
                <a:latin typeface="+mn-lt"/>
              </a:rPr>
              <a:t>; </a:t>
            </a:r>
            <a:r>
              <a:rPr lang="en-US" altLang="ko-KR" sz="1000" dirty="0" err="1">
                <a:latin typeface="+mn-lt"/>
              </a:rPr>
              <a:t>i</a:t>
            </a:r>
            <a:r>
              <a:rPr lang="en-US" altLang="ko-KR" sz="1000" dirty="0">
                <a:latin typeface="+mn-lt"/>
              </a:rPr>
              <a:t>++)</a:t>
            </a:r>
          </a:p>
          <a:p>
            <a:r>
              <a:rPr lang="en-US" altLang="ko-KR" sz="1000" dirty="0">
                <a:latin typeface="+mn-lt"/>
              </a:rPr>
              <a:t>{</a:t>
            </a:r>
          </a:p>
          <a:p>
            <a:r>
              <a:rPr lang="en-US" altLang="ko-KR" sz="1000" dirty="0">
                <a:latin typeface="+mn-lt"/>
              </a:rPr>
              <a:t>//</a:t>
            </a:r>
            <a:r>
              <a:rPr lang="en-US" altLang="ko-KR" sz="1000" dirty="0" err="1">
                <a:latin typeface="+mn-lt"/>
              </a:rPr>
              <a:t>printf</a:t>
            </a:r>
            <a:r>
              <a:rPr lang="en-US" altLang="ko-KR" sz="1000" dirty="0">
                <a:latin typeface="+mn-lt"/>
              </a:rPr>
              <a:t>(" Result[%d] : %d, %d\n",</a:t>
            </a:r>
            <a:r>
              <a:rPr lang="en-US" altLang="ko-KR" sz="1000" dirty="0" err="1">
                <a:latin typeface="+mn-lt"/>
              </a:rPr>
              <a:t>i,P_cuda</a:t>
            </a:r>
            <a:r>
              <a:rPr lang="en-US" altLang="ko-KR" sz="1000" dirty="0">
                <a:latin typeface="+mn-lt"/>
              </a:rPr>
              <a:t>[</a:t>
            </a:r>
            <a:r>
              <a:rPr lang="en-US" altLang="ko-KR" sz="1000" dirty="0" err="1">
                <a:latin typeface="+mn-lt"/>
              </a:rPr>
              <a:t>i</a:t>
            </a:r>
            <a:r>
              <a:rPr lang="en-US" altLang="ko-KR" sz="1000" dirty="0">
                <a:latin typeface="+mn-lt"/>
              </a:rPr>
              <a:t>],P_C[</a:t>
            </a:r>
            <a:r>
              <a:rPr lang="en-US" altLang="ko-KR" sz="1000" dirty="0" err="1">
                <a:latin typeface="+mn-lt"/>
              </a:rPr>
              <a:t>i</a:t>
            </a:r>
            <a:r>
              <a:rPr lang="en-US" altLang="ko-KR" sz="1000" dirty="0">
                <a:latin typeface="+mn-lt"/>
              </a:rPr>
              <a:t>]);</a:t>
            </a:r>
          </a:p>
          <a:p>
            <a:r>
              <a:rPr lang="en-US" altLang="ko-KR" sz="1000" dirty="0">
                <a:latin typeface="+mn-lt"/>
              </a:rPr>
              <a:t>if( </a:t>
            </a:r>
            <a:r>
              <a:rPr lang="en-US" altLang="ko-KR" sz="1000" dirty="0" err="1">
                <a:latin typeface="+mn-lt"/>
              </a:rPr>
              <a:t>P_cuda</a:t>
            </a:r>
            <a:r>
              <a:rPr lang="en-US" altLang="ko-KR" sz="1000" dirty="0">
                <a:latin typeface="+mn-lt"/>
              </a:rPr>
              <a:t>[</a:t>
            </a:r>
            <a:r>
              <a:rPr lang="en-US" altLang="ko-KR" sz="1000" dirty="0" err="1">
                <a:latin typeface="+mn-lt"/>
              </a:rPr>
              <a:t>i</a:t>
            </a:r>
            <a:r>
              <a:rPr lang="en-US" altLang="ko-KR" sz="1000" dirty="0">
                <a:latin typeface="+mn-lt"/>
              </a:rPr>
              <a:t>]!= P_C[</a:t>
            </a:r>
            <a:r>
              <a:rPr lang="en-US" altLang="ko-KR" sz="1000" dirty="0" err="1">
                <a:latin typeface="+mn-lt"/>
              </a:rPr>
              <a:t>i</a:t>
            </a:r>
            <a:r>
              <a:rPr lang="en-US" altLang="ko-KR" sz="1000" dirty="0">
                <a:latin typeface="+mn-lt"/>
              </a:rPr>
              <a:t>]) </a:t>
            </a:r>
            <a:r>
              <a:rPr lang="en-US" altLang="ko-KR" sz="1000" dirty="0" err="1">
                <a:latin typeface="+mn-lt"/>
              </a:rPr>
              <a:t>ResultFlag</a:t>
            </a:r>
            <a:r>
              <a:rPr lang="en-US" altLang="ko-KR" sz="1000" dirty="0">
                <a:latin typeface="+mn-lt"/>
              </a:rPr>
              <a:t> = false;</a:t>
            </a:r>
          </a:p>
          <a:p>
            <a:r>
              <a:rPr lang="en-US" altLang="ko-KR" sz="1000" dirty="0">
                <a:latin typeface="+mn-lt"/>
              </a:rPr>
              <a:t>}</a:t>
            </a:r>
          </a:p>
          <a:p>
            <a:endParaRPr lang="ko-KR" altLang="en-US" sz="1000" dirty="0">
              <a:latin typeface="+mn-lt"/>
            </a:endParaRPr>
          </a:p>
          <a:p>
            <a:r>
              <a:rPr lang="en-US" altLang="ko-KR" sz="1000" dirty="0">
                <a:latin typeface="+mn-lt"/>
              </a:rPr>
              <a:t>if( </a:t>
            </a:r>
            <a:r>
              <a:rPr lang="en-US" altLang="ko-KR" sz="1000" dirty="0" err="1">
                <a:latin typeface="+mn-lt"/>
              </a:rPr>
              <a:t>ResultFlag</a:t>
            </a:r>
            <a:r>
              <a:rPr lang="en-US" altLang="ko-KR" sz="1000" dirty="0">
                <a:latin typeface="+mn-lt"/>
              </a:rPr>
              <a:t> == true) </a:t>
            </a:r>
            <a:r>
              <a:rPr lang="en-US" altLang="ko-KR" sz="1000" dirty="0" err="1">
                <a:latin typeface="+mn-lt"/>
              </a:rPr>
              <a:t>printf</a:t>
            </a:r>
            <a:r>
              <a:rPr lang="en-US" altLang="ko-KR" sz="1000" dirty="0">
                <a:latin typeface="+mn-lt"/>
              </a:rPr>
              <a:t>(" </a:t>
            </a:r>
            <a:r>
              <a:rPr lang="en-US" altLang="ko-KR" sz="1000" dirty="0" err="1">
                <a:latin typeface="+mn-lt"/>
              </a:rPr>
              <a:t>MatrixMul</a:t>
            </a:r>
            <a:r>
              <a:rPr lang="en-US" altLang="ko-KR" sz="1000" dirty="0">
                <a:latin typeface="+mn-lt"/>
              </a:rPr>
              <a:t> Result OK!\n");</a:t>
            </a:r>
          </a:p>
          <a:p>
            <a:r>
              <a:rPr lang="en-US" altLang="ko-KR" sz="1000" dirty="0">
                <a:latin typeface="+mn-lt"/>
              </a:rPr>
              <a:t>else </a:t>
            </a:r>
            <a:r>
              <a:rPr lang="en-US" altLang="ko-KR" sz="1000" dirty="0" err="1">
                <a:latin typeface="+mn-lt"/>
              </a:rPr>
              <a:t>printf</a:t>
            </a:r>
            <a:r>
              <a:rPr lang="en-US" altLang="ko-KR" sz="1000" dirty="0">
                <a:latin typeface="+mn-lt"/>
              </a:rPr>
              <a:t>(" </a:t>
            </a:r>
            <a:r>
              <a:rPr lang="en-US" altLang="ko-KR" sz="1000" dirty="0" err="1">
                <a:latin typeface="+mn-lt"/>
              </a:rPr>
              <a:t>MatrixMul</a:t>
            </a:r>
            <a:r>
              <a:rPr lang="en-US" altLang="ko-KR" sz="1000" dirty="0">
                <a:latin typeface="+mn-lt"/>
              </a:rPr>
              <a:t> Result Error!\n");</a:t>
            </a:r>
          </a:p>
          <a:p>
            <a:endParaRPr lang="ko-KR" altLang="en-US" sz="1000" dirty="0">
              <a:latin typeface="+mn-lt"/>
            </a:endParaRPr>
          </a:p>
          <a:p>
            <a:endParaRPr lang="ko-KR" altLang="en-US" sz="10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6296" y="1475995"/>
            <a:ext cx="165618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000" dirty="0"/>
          </a:p>
          <a:p>
            <a:r>
              <a:rPr lang="en-US" altLang="ko-KR" sz="1000" dirty="0" err="1">
                <a:latin typeface="+mn-lt"/>
              </a:rPr>
              <a:t>cudaFree</a:t>
            </a:r>
            <a:r>
              <a:rPr lang="en-US" altLang="ko-KR" sz="1000" dirty="0">
                <a:latin typeface="+mn-lt"/>
              </a:rPr>
              <a:t>(</a:t>
            </a:r>
            <a:r>
              <a:rPr lang="en-US" altLang="ko-KR" sz="1000" dirty="0" err="1">
                <a:latin typeface="+mn-lt"/>
              </a:rPr>
              <a:t>dev_M</a:t>
            </a:r>
            <a:r>
              <a:rPr lang="en-US" altLang="ko-KR" sz="1000" dirty="0">
                <a:latin typeface="+mn-lt"/>
              </a:rPr>
              <a:t>);</a:t>
            </a:r>
          </a:p>
          <a:p>
            <a:r>
              <a:rPr lang="en-US" altLang="ko-KR" sz="1000" dirty="0" err="1">
                <a:latin typeface="+mn-lt"/>
              </a:rPr>
              <a:t>cudaFree</a:t>
            </a:r>
            <a:r>
              <a:rPr lang="en-US" altLang="ko-KR" sz="1000" dirty="0">
                <a:latin typeface="+mn-lt"/>
              </a:rPr>
              <a:t>(</a:t>
            </a:r>
            <a:r>
              <a:rPr lang="en-US" altLang="ko-KR" sz="1000" dirty="0" err="1">
                <a:latin typeface="+mn-lt"/>
              </a:rPr>
              <a:t>dev_N</a:t>
            </a:r>
            <a:r>
              <a:rPr lang="en-US" altLang="ko-KR" sz="1000" dirty="0">
                <a:latin typeface="+mn-lt"/>
              </a:rPr>
              <a:t>);</a:t>
            </a:r>
          </a:p>
          <a:p>
            <a:r>
              <a:rPr lang="en-US" altLang="ko-KR" sz="1000" dirty="0" err="1">
                <a:latin typeface="+mn-lt"/>
              </a:rPr>
              <a:t>cudaFree</a:t>
            </a:r>
            <a:r>
              <a:rPr lang="en-US" altLang="ko-KR" sz="1000" dirty="0">
                <a:latin typeface="+mn-lt"/>
              </a:rPr>
              <a:t>(</a:t>
            </a:r>
            <a:r>
              <a:rPr lang="en-US" altLang="ko-KR" sz="1000" dirty="0" err="1">
                <a:latin typeface="+mn-lt"/>
              </a:rPr>
              <a:t>dev_P</a:t>
            </a:r>
            <a:r>
              <a:rPr lang="en-US" altLang="ko-KR" sz="1000" dirty="0">
                <a:latin typeface="+mn-lt"/>
              </a:rPr>
              <a:t>);</a:t>
            </a:r>
          </a:p>
          <a:p>
            <a:endParaRPr lang="ko-KR" altLang="en-US" sz="1000" dirty="0">
              <a:latin typeface="+mn-lt"/>
            </a:endParaRPr>
          </a:p>
          <a:p>
            <a:r>
              <a:rPr lang="en-US" altLang="ko-KR" sz="1000" dirty="0">
                <a:latin typeface="+mn-lt"/>
              </a:rPr>
              <a:t>free(M);</a:t>
            </a:r>
          </a:p>
          <a:p>
            <a:r>
              <a:rPr lang="en-US" altLang="ko-KR" sz="1000" dirty="0">
                <a:latin typeface="+mn-lt"/>
              </a:rPr>
              <a:t>free(N);</a:t>
            </a:r>
          </a:p>
          <a:p>
            <a:r>
              <a:rPr lang="en-US" altLang="ko-KR" sz="1000" dirty="0">
                <a:latin typeface="+mn-lt"/>
              </a:rPr>
              <a:t>free(</a:t>
            </a:r>
            <a:r>
              <a:rPr lang="en-US" altLang="ko-KR" sz="1000" dirty="0" err="1">
                <a:latin typeface="+mn-lt"/>
              </a:rPr>
              <a:t>P_cuda</a:t>
            </a:r>
            <a:r>
              <a:rPr lang="en-US" altLang="ko-KR" sz="1000" dirty="0">
                <a:latin typeface="+mn-lt"/>
              </a:rPr>
              <a:t>);</a:t>
            </a:r>
          </a:p>
          <a:p>
            <a:r>
              <a:rPr lang="en-US" altLang="ko-KR" sz="1000" dirty="0">
                <a:latin typeface="+mn-lt"/>
              </a:rPr>
              <a:t>free(P_C);</a:t>
            </a:r>
          </a:p>
          <a:p>
            <a:endParaRPr lang="ko-KR" altLang="en-US" sz="1000" dirty="0">
              <a:latin typeface="+mn-lt"/>
            </a:endParaRPr>
          </a:p>
          <a:p>
            <a:r>
              <a:rPr lang="en-US" altLang="ko-KR" sz="1000" dirty="0">
                <a:latin typeface="+mn-lt"/>
              </a:rPr>
              <a:t>return 0;</a:t>
            </a:r>
          </a:p>
          <a:p>
            <a:r>
              <a:rPr lang="en-US" altLang="ko-KR" sz="1000" dirty="0">
                <a:latin typeface="+mn-lt"/>
              </a:rPr>
              <a:t>}</a:t>
            </a:r>
          </a:p>
          <a:p>
            <a:endParaRPr lang="ko-KR" altLang="en-US" sz="1000" dirty="0">
              <a:latin typeface="+mn-lt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627784" y="1053095"/>
            <a:ext cx="36004" cy="570396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876256" y="1053095"/>
            <a:ext cx="72008" cy="570396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600" y="105309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27984" y="1053095"/>
            <a:ext cx="54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II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596336" y="112474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III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719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960438"/>
          </a:xfrm>
        </p:spPr>
        <p:txBody>
          <a:bodyPr/>
          <a:lstStyle/>
          <a:p>
            <a:r>
              <a:rPr lang="en-US" altLang="ko-KR" dirty="0"/>
              <a:t>Warp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ko-KR" dirty="0"/>
              <a:t>		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246239"/>
            <a:ext cx="8568450" cy="527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2812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Fast Context Switching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81" y="1600200"/>
            <a:ext cx="8382243" cy="506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7837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278227" y="592580"/>
            <a:ext cx="2372685" cy="5553735"/>
            <a:chOff x="1278227" y="592580"/>
            <a:chExt cx="2372685" cy="5553735"/>
          </a:xfrm>
        </p:grpSpPr>
        <p:sp>
          <p:nvSpPr>
            <p:cNvPr id="57" name="Rectangle 82"/>
            <p:cNvSpPr>
              <a:spLocks noChangeArrowheads="1"/>
            </p:cNvSpPr>
            <p:nvPr/>
          </p:nvSpPr>
          <p:spPr>
            <a:xfrm>
              <a:off x="1374377" y="962758"/>
              <a:ext cx="490206" cy="7999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  <a:effectLst/>
          </p:spPr>
          <p:txBody>
            <a:bodyPr vert="horz" wrap="none" lIns="91440" tIns="45720" rIns="91440" bIns="45720" anchor="ctr"/>
            <a:lstStyle/>
            <a:p>
              <a:pPr algn="ctr">
                <a:defRPr lang="ko-KR" altLang="en-US"/>
              </a:pPr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Kernel </a:t>
              </a:r>
            </a:p>
            <a:p>
              <a:pPr algn="ctr">
                <a:defRPr lang="ko-KR" altLang="en-US"/>
              </a:pPr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function0</a:t>
              </a:r>
            </a:p>
          </p:txBody>
        </p:sp>
        <p:sp>
          <p:nvSpPr>
            <p:cNvPr id="53" name="Rectangle 82"/>
            <p:cNvSpPr>
              <a:spLocks noChangeArrowheads="1"/>
            </p:cNvSpPr>
            <p:nvPr/>
          </p:nvSpPr>
          <p:spPr>
            <a:xfrm>
              <a:off x="1278227" y="592580"/>
              <a:ext cx="705079" cy="55537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/>
            </a:ln>
            <a:effectLst/>
          </p:spPr>
          <p:txBody>
            <a:bodyPr vert="horz" wrap="none" lIns="91440" tIns="45720" rIns="91440" bIns="45720" anchor="ctr"/>
            <a:lstStyle/>
            <a:p>
              <a:pPr>
                <a:defRPr lang="ko-KR" altLang="en-US"/>
              </a:pPr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Host</a:t>
              </a: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defRPr lang="ko-KR" altLang="en-US"/>
              </a:pP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2" name="직선 연결선 91"/>
            <p:cNvCxnSpPr/>
            <p:nvPr/>
          </p:nvCxnSpPr>
          <p:spPr>
            <a:xfrm>
              <a:off x="1864582" y="1357522"/>
              <a:ext cx="567787" cy="5206"/>
            </a:xfrm>
            <a:prstGeom prst="line">
              <a:avLst/>
            </a:prstGeom>
            <a:ln>
              <a:solidFill>
                <a:schemeClr val="tx1">
                  <a:alpha val="9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2893300" y="1501296"/>
              <a:ext cx="757612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스레드</a:t>
              </a:r>
              <a:endPara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Rectangle 82"/>
          <p:cNvSpPr>
            <a:spLocks noChangeArrowheads="1"/>
          </p:cNvSpPr>
          <p:nvPr/>
        </p:nvSpPr>
        <p:spPr>
          <a:xfrm>
            <a:off x="1390327" y="3066980"/>
            <a:ext cx="490206" cy="799941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 algn="ctr"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</a:p>
          <a:p>
            <a:pPr algn="ctr"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function1</a:t>
            </a:r>
          </a:p>
        </p:txBody>
      </p:sp>
      <p:sp>
        <p:nvSpPr>
          <p:cNvPr id="49" name="Rectangle 82"/>
          <p:cNvSpPr>
            <a:spLocks noChangeArrowheads="1"/>
          </p:cNvSpPr>
          <p:nvPr/>
        </p:nvSpPr>
        <p:spPr>
          <a:xfrm>
            <a:off x="2261804" y="592581"/>
            <a:ext cx="3737230" cy="5553735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82"/>
          <p:cNvSpPr>
            <a:spLocks noChangeArrowheads="1"/>
          </p:cNvSpPr>
          <p:nvPr/>
        </p:nvSpPr>
        <p:spPr>
          <a:xfrm>
            <a:off x="2432369" y="939124"/>
            <a:ext cx="3450638" cy="1958078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82"/>
          <p:cNvSpPr>
            <a:spLocks noChangeArrowheads="1"/>
          </p:cNvSpPr>
          <p:nvPr/>
        </p:nvSpPr>
        <p:spPr>
          <a:xfrm>
            <a:off x="2565254" y="1169033"/>
            <a:ext cx="1488953" cy="780953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369244"/>
              </p:ext>
            </p:extLst>
          </p:nvPr>
        </p:nvGraphicFramePr>
        <p:xfrm>
          <a:off x="2682786" y="1359360"/>
          <a:ext cx="1249680" cy="506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Rectangle 82"/>
          <p:cNvSpPr>
            <a:spLocks noChangeArrowheads="1"/>
          </p:cNvSpPr>
          <p:nvPr/>
        </p:nvSpPr>
        <p:spPr>
          <a:xfrm>
            <a:off x="4249001" y="1167195"/>
            <a:ext cx="1488953" cy="780953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168872"/>
              </p:ext>
            </p:extLst>
          </p:nvPr>
        </p:nvGraphicFramePr>
        <p:xfrm>
          <a:off x="4366533" y="1357522"/>
          <a:ext cx="1285587" cy="506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64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0" name="Rectangle 82"/>
          <p:cNvSpPr>
            <a:spLocks noChangeArrowheads="1"/>
          </p:cNvSpPr>
          <p:nvPr/>
        </p:nvSpPr>
        <p:spPr>
          <a:xfrm>
            <a:off x="2563418" y="2026519"/>
            <a:ext cx="1488953" cy="780953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067002"/>
              </p:ext>
            </p:extLst>
          </p:nvPr>
        </p:nvGraphicFramePr>
        <p:xfrm>
          <a:off x="2680950" y="2216846"/>
          <a:ext cx="1249680" cy="506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6" name="Rectangle 82"/>
          <p:cNvSpPr>
            <a:spLocks noChangeArrowheads="1"/>
          </p:cNvSpPr>
          <p:nvPr/>
        </p:nvSpPr>
        <p:spPr>
          <a:xfrm>
            <a:off x="4247165" y="2024681"/>
            <a:ext cx="1488953" cy="780953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261863"/>
              </p:ext>
            </p:extLst>
          </p:nvPr>
        </p:nvGraphicFramePr>
        <p:xfrm>
          <a:off x="4364697" y="2215008"/>
          <a:ext cx="1287423" cy="506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6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003238" y="2349048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스레드</a:t>
            </a: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695953" y="2336193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스레드</a:t>
            </a: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671401" y="1471995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스레드</a:t>
            </a: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ectangle 82"/>
          <p:cNvSpPr>
            <a:spLocks noChangeArrowheads="1"/>
          </p:cNvSpPr>
          <p:nvPr/>
        </p:nvSpPr>
        <p:spPr>
          <a:xfrm>
            <a:off x="2453085" y="3066980"/>
            <a:ext cx="2263584" cy="2927563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1</a:t>
            </a: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372664"/>
              </p:ext>
            </p:extLst>
          </p:nvPr>
        </p:nvGraphicFramePr>
        <p:xfrm>
          <a:off x="2631475" y="4420985"/>
          <a:ext cx="1874520" cy="505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67639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5" name="Rectangle 82"/>
          <p:cNvSpPr>
            <a:spLocks noChangeArrowheads="1"/>
          </p:cNvSpPr>
          <p:nvPr/>
        </p:nvSpPr>
        <p:spPr>
          <a:xfrm>
            <a:off x="2538577" y="4231270"/>
            <a:ext cx="2092601" cy="780953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224892"/>
              </p:ext>
            </p:extLst>
          </p:nvPr>
        </p:nvGraphicFramePr>
        <p:xfrm>
          <a:off x="2640654" y="5300499"/>
          <a:ext cx="1874520" cy="505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67639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6" name="Rectangle 82"/>
          <p:cNvSpPr>
            <a:spLocks noChangeArrowheads="1"/>
          </p:cNvSpPr>
          <p:nvPr/>
        </p:nvSpPr>
        <p:spPr>
          <a:xfrm>
            <a:off x="2547756" y="5110784"/>
            <a:ext cx="2092601" cy="780953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543160"/>
              </p:ext>
            </p:extLst>
          </p:nvPr>
        </p:nvGraphicFramePr>
        <p:xfrm>
          <a:off x="2631475" y="3577155"/>
          <a:ext cx="1874520" cy="505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67639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847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8" name="Rectangle 82"/>
          <p:cNvSpPr>
            <a:spLocks noChangeArrowheads="1"/>
          </p:cNvSpPr>
          <p:nvPr/>
        </p:nvSpPr>
        <p:spPr>
          <a:xfrm>
            <a:off x="2538577" y="3387440"/>
            <a:ext cx="2092601" cy="780953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  <p:txBody>
          <a:bodyPr vert="horz" wrap="none" lIns="91440" tIns="45720" rIns="91440" bIns="45720" anchor="ctr"/>
          <a:lstStyle/>
          <a:p>
            <a:pPr>
              <a:defRPr lang="ko-KR" altLang="en-US"/>
            </a:pP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lang="ko-KR" altLang="en-US"/>
            </a:pP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168262" y="5442774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스레드</a:t>
            </a: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168262" y="4542212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스레드</a:t>
            </a: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168262" y="3723810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스레드</a:t>
            </a: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1886424" y="3461744"/>
            <a:ext cx="567787" cy="5206"/>
          </a:xfrm>
          <a:prstGeom prst="line">
            <a:avLst/>
          </a:prstGeom>
          <a:ln>
            <a:solidFill>
              <a:schemeClr val="tx1">
                <a:alpha val="9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62394" y="2459303"/>
            <a:ext cx="7056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CUDA</a:t>
            </a:r>
          </a:p>
          <a:p>
            <a:pPr algn="ctr"/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</a:p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149535" y="592581"/>
            <a:ext cx="0" cy="5553734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084168" y="592581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lt"/>
              </a:rPr>
              <a:t>One grid execution at a time on a device.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lt"/>
              </a:rPr>
              <a:t>Different kernels may have different grid structures.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93263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Handling Errors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#define ERROR(function)</a:t>
            </a:r>
          </a:p>
          <a:p>
            <a:pPr marL="0" indent="0">
              <a:buNone/>
            </a:pPr>
            <a:r>
              <a:rPr lang="en-US" altLang="ko-KR" sz="2400" dirty="0"/>
              <a:t>{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const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cudaError_t</a:t>
            </a:r>
            <a:r>
              <a:rPr lang="en-US" altLang="ko-KR" sz="2400" dirty="0"/>
              <a:t> error = function;</a:t>
            </a:r>
          </a:p>
          <a:p>
            <a:pPr marL="0" indent="0">
              <a:buNone/>
            </a:pPr>
            <a:r>
              <a:rPr lang="en-US" altLang="ko-KR" sz="2400" dirty="0"/>
              <a:t>	if( error !=</a:t>
            </a:r>
            <a:r>
              <a:rPr lang="en-US" altLang="ko-KR" sz="2400" dirty="0" err="1"/>
              <a:t>cudaSuccess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	{</a:t>
            </a:r>
          </a:p>
          <a:p>
            <a:pPr marL="0" indent="0">
              <a:buNone/>
            </a:pPr>
            <a:r>
              <a:rPr lang="en-US" altLang="ko-KR" sz="2400" dirty="0"/>
              <a:t>		</a:t>
            </a:r>
            <a:r>
              <a:rPr lang="en-US" altLang="ko-KR" sz="2400" dirty="0" err="1"/>
              <a:t>printf</a:t>
            </a:r>
            <a:r>
              <a:rPr lang="en-US" altLang="ko-KR" sz="2400" dirty="0"/>
              <a:t>(“Error:%s, %d” , __FILE__,__LINE__);</a:t>
            </a:r>
          </a:p>
          <a:p>
            <a:pPr marL="0" indent="0">
              <a:buNone/>
            </a:pPr>
            <a:r>
              <a:rPr lang="en-US" altLang="ko-KR" sz="2400" dirty="0"/>
              <a:t>		</a:t>
            </a:r>
            <a:r>
              <a:rPr lang="en-US" altLang="ko-KR" sz="2400" dirty="0" err="1"/>
              <a:t>printf</a:t>
            </a:r>
            <a:r>
              <a:rPr lang="en-US" altLang="ko-KR" sz="2400" dirty="0"/>
              <a:t>(“code:%d, reason: %s\n”,</a:t>
            </a:r>
            <a:r>
              <a:rPr lang="en-US" altLang="ko-KR" sz="2400" dirty="0" err="1"/>
              <a:t>error,cudaGetErrorsString</a:t>
            </a:r>
            <a:r>
              <a:rPr lang="en-US" altLang="ko-KR" sz="2400" dirty="0"/>
              <a:t>(error));</a:t>
            </a:r>
          </a:p>
          <a:p>
            <a:pPr marL="0" indent="0">
              <a:buNone/>
            </a:pPr>
            <a:r>
              <a:rPr lang="en-US" altLang="ko-KR" sz="2400" dirty="0"/>
              <a:t>	exit(1);</a:t>
            </a:r>
          </a:p>
          <a:p>
            <a:pPr marL="0" indent="0">
              <a:buNone/>
            </a:pPr>
            <a:r>
              <a:rPr lang="en-US" altLang="ko-KR" sz="2400" dirty="0"/>
              <a:t>	}</a:t>
            </a:r>
          </a:p>
          <a:p>
            <a:pPr marL="0" indent="0">
              <a:buNone/>
            </a:pPr>
            <a:r>
              <a:rPr lang="en-US" altLang="ko-KR" sz="2400" dirty="0"/>
              <a:t>}</a:t>
            </a:r>
          </a:p>
          <a:p>
            <a:pPr marL="0" indent="0">
              <a:buNone/>
            </a:pPr>
            <a:r>
              <a:rPr lang="en-US" altLang="ko-KR" sz="2400" dirty="0"/>
              <a:t>   </a:t>
            </a:r>
            <a:r>
              <a:rPr lang="en-US" altLang="ko-KR" sz="2400" dirty="0" err="1"/>
              <a:t>Example:ERROR</a:t>
            </a:r>
            <a:r>
              <a:rPr lang="en-US" altLang="ko-KR" sz="2400" dirty="0"/>
              <a:t>(</a:t>
            </a:r>
            <a:r>
              <a:rPr lang="en-US" altLang="ko-KR" sz="2400" dirty="0" err="1"/>
              <a:t>cudaMemcpy</a:t>
            </a:r>
            <a:r>
              <a:rPr lang="en-US" altLang="ko-KR" sz="2400" dirty="0"/>
              <a:t>(A, …….));</a:t>
            </a:r>
            <a:endParaRPr lang="ko-KR" altLang="en-US" sz="2400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60773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Execution Time Check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CPU Timer</a:t>
            </a:r>
          </a:p>
          <a:p>
            <a:pPr marL="0" indent="0">
              <a:buNone/>
            </a:pPr>
            <a:r>
              <a:rPr lang="en-US" altLang="ko-KR" sz="2400" dirty="0"/>
              <a:t>#include &lt;sys/</a:t>
            </a:r>
            <a:r>
              <a:rPr lang="en-US" altLang="ko-KR" sz="2400" dirty="0" err="1"/>
              <a:t>time.h</a:t>
            </a:r>
            <a:r>
              <a:rPr lang="en-US" altLang="ko-KR" sz="2400" dirty="0"/>
              <a:t>&gt;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FF0000"/>
                </a:solidFill>
              </a:rPr>
              <a:t>  Use ‘</a:t>
            </a:r>
            <a:r>
              <a:rPr lang="en-US" altLang="ko-KR" sz="2400" dirty="0" err="1">
                <a:solidFill>
                  <a:srgbClr val="FF0000"/>
                </a:solidFill>
              </a:rPr>
              <a:t>gettimeofday</a:t>
            </a:r>
            <a:r>
              <a:rPr lang="en-US" altLang="ko-KR" sz="2400" dirty="0">
                <a:solidFill>
                  <a:srgbClr val="FF0000"/>
                </a:solidFill>
              </a:rPr>
              <a:t>( )’ system call.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362843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Timing with </a:t>
            </a:r>
            <a:r>
              <a:rPr lang="en-US" altLang="ko-KR" dirty="0" err="1"/>
              <a:t>nvprof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dirty="0" err="1"/>
              <a:t>nvprof</a:t>
            </a:r>
            <a:r>
              <a:rPr lang="en-US" altLang="ko-KR" dirty="0"/>
              <a:t> ./hello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Time</a:t>
            </a:r>
          </a:p>
          <a:p>
            <a:pPr marL="0" indent="0">
              <a:buNone/>
            </a:pPr>
            <a:r>
              <a:rPr lang="en-US" altLang="ko-KR" dirty="0"/>
              <a:t>107.23us…..</a:t>
            </a:r>
          </a:p>
          <a:p>
            <a:pPr marL="0" indent="0">
              <a:buNone/>
            </a:pPr>
            <a:r>
              <a:rPr lang="en-US" altLang="ko-KR" dirty="0"/>
              <a:t>time for CPU,</a:t>
            </a:r>
          </a:p>
          <a:p>
            <a:pPr marL="0" indent="0">
              <a:buNone/>
            </a:pPr>
            <a:r>
              <a:rPr lang="en-US" altLang="ko-KR" dirty="0"/>
              <a:t>time for </a:t>
            </a:r>
            <a:r>
              <a:rPr lang="en-US" altLang="ko-KR" dirty="0" err="1"/>
              <a:t>cudaMemcpy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time for GPU…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0863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Organizing Parallel Threads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Matrix Addition:</a:t>
            </a:r>
          </a:p>
          <a:p>
            <a:pPr lvl="1"/>
            <a:r>
              <a:rPr lang="en-US" altLang="ko-KR" dirty="0"/>
              <a:t>2D Grid with 2D Blocks</a:t>
            </a:r>
          </a:p>
          <a:p>
            <a:pPr lvl="1"/>
            <a:r>
              <a:rPr lang="en-US" altLang="ko-KR" dirty="0"/>
              <a:t>1D Grid with 1D Blocks</a:t>
            </a:r>
          </a:p>
          <a:p>
            <a:pPr lvl="1"/>
            <a:r>
              <a:rPr lang="en-US" altLang="ko-KR" dirty="0"/>
              <a:t>2D Grid with 1D Blocks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47963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Indexing Matrices with Blocks and Threads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  8x6 matrix is stored linearly in global memory with a row-major approach.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15932" y="472514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lt"/>
              </a:rPr>
              <a:t>ny</a:t>
            </a:r>
            <a:r>
              <a:rPr lang="en-US" altLang="ko-KR" dirty="0">
                <a:latin typeface="+mn-lt"/>
              </a:rPr>
              <a:t>=6</a:t>
            </a:r>
            <a:endParaRPr lang="ko-KR" altLang="en-US" dirty="0">
              <a:latin typeface="+mn-lt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2411760" y="4005064"/>
            <a:ext cx="1008112" cy="9292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27784" y="365569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lt"/>
              </a:rPr>
              <a:t>nx</a:t>
            </a:r>
            <a:r>
              <a:rPr lang="en-US" altLang="ko-KR" dirty="0">
                <a:latin typeface="+mn-lt"/>
              </a:rPr>
              <a:t>=8</a:t>
            </a:r>
            <a:endParaRPr lang="ko-KR" altLang="en-US" dirty="0">
              <a:latin typeface="+mn-lt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403648" y="4725144"/>
            <a:ext cx="6120680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776022"/>
              </p:ext>
            </p:extLst>
          </p:nvPr>
        </p:nvGraphicFramePr>
        <p:xfrm>
          <a:off x="1428328" y="422108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row0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row5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4316032" y="2780928"/>
            <a:ext cx="1552112" cy="122413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11960" y="2772161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(0,0)…</a:t>
            </a:r>
            <a:endParaRPr lang="ko-KR" altLang="en-US" sz="14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16132" y="3686396"/>
            <a:ext cx="65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lt"/>
              </a:rPr>
              <a:t>…(7,5)</a:t>
            </a:r>
            <a:endParaRPr lang="ko-KR" altLang="en-US" sz="14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0" y="328498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lt"/>
              </a:rPr>
              <a:t>8x6 Matrix</a:t>
            </a:r>
            <a:endParaRPr lang="ko-KR" alt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41703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960438"/>
          </a:xfrm>
        </p:spPr>
        <p:txBody>
          <a:bodyPr/>
          <a:lstStyle/>
          <a:p>
            <a:r>
              <a:rPr lang="en-US" altLang="ko-KR" dirty="0"/>
              <a:t>2D Grid -2D Blocks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577056"/>
              </p:ext>
            </p:extLst>
          </p:nvPr>
        </p:nvGraphicFramePr>
        <p:xfrm>
          <a:off x="1403648" y="1916832"/>
          <a:ext cx="6131024" cy="3701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3366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66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366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타원 5"/>
          <p:cNvSpPr/>
          <p:nvPr/>
        </p:nvSpPr>
        <p:spPr>
          <a:xfrm>
            <a:off x="5004048" y="3901698"/>
            <a:ext cx="72008" cy="1033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48064" y="378904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latin typeface="+mn-lt"/>
              </a:rPr>
              <a:t>(</a:t>
            </a:r>
            <a:r>
              <a:rPr lang="en-US" altLang="ko-KR" b="1" i="1" dirty="0" err="1">
                <a:latin typeface="+mn-lt"/>
              </a:rPr>
              <a:t>ix,iy</a:t>
            </a:r>
            <a:r>
              <a:rPr lang="en-US" altLang="ko-KR" b="1" i="1" dirty="0">
                <a:latin typeface="+mn-lt"/>
              </a:rPr>
              <a:t>)</a:t>
            </a:r>
            <a:endParaRPr lang="ko-KR" altLang="en-US" b="1" i="1" dirty="0">
              <a:latin typeface="+mn-lt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403648" y="1772816"/>
            <a:ext cx="352839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1331640" y="1772816"/>
            <a:ext cx="0" cy="22826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03648" y="1433693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latin typeface="+mn-lt"/>
              </a:rPr>
              <a:t>ix=</a:t>
            </a:r>
            <a:r>
              <a:rPr lang="en-US" altLang="ko-KR" b="1" i="1" dirty="0" err="1">
                <a:latin typeface="+mn-lt"/>
              </a:rPr>
              <a:t>threadIdx.x</a:t>
            </a:r>
            <a:r>
              <a:rPr lang="en-US" altLang="ko-KR" b="1" i="1" dirty="0">
                <a:latin typeface="+mn-lt"/>
              </a:rPr>
              <a:t> + </a:t>
            </a:r>
            <a:r>
              <a:rPr lang="en-US" altLang="ko-KR" b="1" i="1" dirty="0" err="1">
                <a:latin typeface="+mn-lt"/>
              </a:rPr>
              <a:t>blockIdx.x</a:t>
            </a:r>
            <a:r>
              <a:rPr lang="en-US" altLang="ko-KR" b="1" i="1" dirty="0">
                <a:latin typeface="+mn-lt"/>
              </a:rPr>
              <a:t>*</a:t>
            </a:r>
            <a:r>
              <a:rPr lang="en-US" altLang="ko-KR" b="1" i="1" dirty="0" err="1">
                <a:latin typeface="+mn-lt"/>
              </a:rPr>
              <a:t>blockDim.x</a:t>
            </a:r>
            <a:r>
              <a:rPr lang="en-US" altLang="ko-KR" b="1" i="1" dirty="0">
                <a:latin typeface="+mn-lt"/>
              </a:rPr>
              <a:t> </a:t>
            </a:r>
            <a:endParaRPr lang="ko-KR" altLang="en-US" b="1" i="1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1640" y="2420888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 err="1">
                <a:latin typeface="+mn-lt"/>
              </a:rPr>
              <a:t>iy</a:t>
            </a:r>
            <a:r>
              <a:rPr lang="en-US" altLang="ko-KR" b="1" i="1" dirty="0">
                <a:latin typeface="+mn-lt"/>
              </a:rPr>
              <a:t>=</a:t>
            </a:r>
            <a:r>
              <a:rPr lang="en-US" altLang="ko-KR" b="1" i="1" dirty="0" err="1">
                <a:latin typeface="+mn-lt"/>
              </a:rPr>
              <a:t>threadIdx.y</a:t>
            </a:r>
            <a:r>
              <a:rPr lang="en-US" altLang="ko-KR" b="1" i="1" dirty="0">
                <a:latin typeface="+mn-lt"/>
              </a:rPr>
              <a:t> + </a:t>
            </a:r>
            <a:r>
              <a:rPr lang="en-US" altLang="ko-KR" b="1" i="1" dirty="0" err="1">
                <a:latin typeface="+mn-lt"/>
              </a:rPr>
              <a:t>bloxkIdx.y</a:t>
            </a:r>
            <a:r>
              <a:rPr lang="en-US" altLang="ko-KR" b="1" i="1" dirty="0">
                <a:latin typeface="+mn-lt"/>
              </a:rPr>
              <a:t>*</a:t>
            </a:r>
            <a:r>
              <a:rPr lang="en-US" altLang="ko-KR" b="1" i="1" dirty="0" err="1">
                <a:latin typeface="+mn-lt"/>
              </a:rPr>
              <a:t>blockDim.y</a:t>
            </a:r>
            <a:endParaRPr lang="ko-KR" altLang="en-US" b="1" i="1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03648" y="5877272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latin typeface="+mn-lt"/>
              </a:rPr>
              <a:t>Global linear memory index, </a:t>
            </a:r>
            <a:r>
              <a:rPr lang="en-US" altLang="ko-KR" b="1" i="1" dirty="0" err="1">
                <a:latin typeface="+mn-lt"/>
              </a:rPr>
              <a:t>idx</a:t>
            </a:r>
            <a:r>
              <a:rPr lang="en-US" altLang="ko-KR" b="1" i="1" dirty="0">
                <a:latin typeface="+mn-lt"/>
              </a:rPr>
              <a:t>=</a:t>
            </a:r>
            <a:r>
              <a:rPr lang="en-US" altLang="ko-KR" b="1" i="1" dirty="0" err="1">
                <a:latin typeface="+mn-lt"/>
              </a:rPr>
              <a:t>iy</a:t>
            </a:r>
            <a:r>
              <a:rPr lang="en-US" altLang="ko-KR" b="1" i="1" dirty="0">
                <a:latin typeface="+mn-lt"/>
              </a:rPr>
              <a:t>*</a:t>
            </a:r>
            <a:r>
              <a:rPr lang="en-US" altLang="ko-KR" b="1" i="1" dirty="0" err="1">
                <a:latin typeface="+mn-lt"/>
              </a:rPr>
              <a:t>nx+ix</a:t>
            </a:r>
            <a:endParaRPr lang="ko-KR" altLang="en-US" b="1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911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Thread-Block-Grid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Grid: All threads spawned by a single kernel launch are collectively called a grid.</a:t>
            </a:r>
          </a:p>
          <a:p>
            <a:pPr marL="0" indent="0">
              <a:buNone/>
            </a:pPr>
            <a:r>
              <a:rPr lang="en-US" altLang="ko-KR" dirty="0"/>
              <a:t>   All threads in a grid share the same global      	 memory space. </a:t>
            </a:r>
          </a:p>
          <a:p>
            <a:r>
              <a:rPr lang="en-US" altLang="ko-KR" dirty="0"/>
              <a:t>Block: A thread block is a group of threads that can cooperate with each other.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>
                <a:solidFill>
                  <a:srgbClr val="FF0000"/>
                </a:solidFill>
              </a:rPr>
              <a:t>Threads from different blocks cannot 	cooperate.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014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9750"/>
            <a:ext cx="8579296" cy="960438"/>
          </a:xfrm>
        </p:spPr>
        <p:txBody>
          <a:bodyPr/>
          <a:lstStyle/>
          <a:p>
            <a:r>
              <a:rPr lang="en-US" altLang="ko-KR" dirty="0"/>
              <a:t>Matrix with a 2D Grid and 2D Blocks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2570794"/>
              </p:ext>
            </p:extLst>
          </p:nvPr>
        </p:nvGraphicFramePr>
        <p:xfrm>
          <a:off x="1547664" y="2492896"/>
          <a:ext cx="6347048" cy="290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33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33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3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3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33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48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8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8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8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8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8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1547664" y="3432875"/>
            <a:ext cx="63367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547664" y="4441709"/>
            <a:ext cx="63367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716016" y="2492896"/>
            <a:ext cx="0" cy="2880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1547664" y="2276872"/>
            <a:ext cx="6336704" cy="0"/>
          </a:xfrm>
          <a:prstGeom prst="straightConnector1">
            <a:avLst/>
          </a:prstGeom>
          <a:ln w="285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1331640" y="2429272"/>
            <a:ext cx="0" cy="2943944"/>
          </a:xfrm>
          <a:prstGeom prst="straightConnector1">
            <a:avLst/>
          </a:prstGeom>
          <a:ln w="28575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79912" y="191683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lt"/>
              </a:rPr>
              <a:t>nx</a:t>
            </a:r>
            <a:endParaRPr lang="ko-KR" altLang="en-US" b="1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7584" y="35730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+mn-lt"/>
              </a:rPr>
              <a:t>ny</a:t>
            </a:r>
            <a:endParaRPr lang="ko-KR" altLang="en-US" b="1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99792" y="28529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Block(0,0)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68144" y="285293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Block(1,0)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71800" y="375768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Block(0,1)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40152" y="37170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Block(1,1)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71800" y="47251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Block(0,2)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40152" y="472514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Block(1,2)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47664" y="54452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col 0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788024" y="544522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col 4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884368" y="249289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row 0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884368" y="490981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row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0869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9750"/>
            <a:ext cx="8579296" cy="960438"/>
          </a:xfrm>
        </p:spPr>
        <p:txBody>
          <a:bodyPr/>
          <a:lstStyle/>
          <a:p>
            <a:r>
              <a:rPr lang="en-US" altLang="ko-KR" dirty="0"/>
              <a:t>Matrix with a 1D Grid and 1D Blocks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7429591"/>
              </p:ext>
            </p:extLst>
          </p:nvPr>
        </p:nvGraphicFramePr>
        <p:xfrm>
          <a:off x="1619672" y="2132856"/>
          <a:ext cx="6131024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Block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Block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Block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Block 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>
            <a:off x="1547664" y="1844824"/>
            <a:ext cx="5976664" cy="0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24328" y="170080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nx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494470" y="2132856"/>
            <a:ext cx="0" cy="3033628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59632" y="516648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ny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79712" y="5535816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 err="1"/>
              <a:t>idx</a:t>
            </a:r>
            <a:r>
              <a:rPr lang="en-US" altLang="ko-KR" b="1" i="1" dirty="0"/>
              <a:t>=</a:t>
            </a:r>
            <a:r>
              <a:rPr lang="en-US" altLang="ko-KR" b="1" i="1" dirty="0" err="1"/>
              <a:t>iy</a:t>
            </a:r>
            <a:r>
              <a:rPr lang="en-US" altLang="ko-KR" b="1" i="1" dirty="0"/>
              <a:t>*</a:t>
            </a:r>
            <a:r>
              <a:rPr lang="en-US" altLang="ko-KR" b="1" i="1" dirty="0" err="1"/>
              <a:t>nx</a:t>
            </a:r>
            <a:r>
              <a:rPr lang="en-US" altLang="ko-KR" b="1" i="1" dirty="0"/>
              <a:t> + ix</a:t>
            </a:r>
            <a:endParaRPr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23737720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539750"/>
            <a:ext cx="8640960" cy="960438"/>
          </a:xfrm>
        </p:spPr>
        <p:txBody>
          <a:bodyPr/>
          <a:lstStyle/>
          <a:p>
            <a:r>
              <a:rPr lang="en-US" altLang="ko-KR" dirty="0"/>
              <a:t>Matrix with a 2D Grid and 1D Blocks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3794240"/>
              </p:ext>
            </p:extLst>
          </p:nvPr>
        </p:nvGraphicFramePr>
        <p:xfrm>
          <a:off x="1331640" y="2060848"/>
          <a:ext cx="63470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6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6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6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Block(0,0)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Block(1,0)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Block(2,0)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Block(3,0)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Block(0,1)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Block(0,ny)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Block(1,ny)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Block(2,ny)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Block(3,ny)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03648" y="537321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 err="1">
                <a:latin typeface="+mn-lt"/>
              </a:rPr>
              <a:t>idx</a:t>
            </a:r>
            <a:r>
              <a:rPr lang="en-US" altLang="ko-KR" b="1" i="1" dirty="0">
                <a:latin typeface="+mn-lt"/>
              </a:rPr>
              <a:t>=</a:t>
            </a:r>
            <a:r>
              <a:rPr lang="en-US" altLang="ko-KR" b="1" i="1" dirty="0" err="1">
                <a:latin typeface="+mn-lt"/>
              </a:rPr>
              <a:t>iy</a:t>
            </a:r>
            <a:r>
              <a:rPr lang="en-US" altLang="ko-KR" b="1" i="1" dirty="0">
                <a:latin typeface="+mn-lt"/>
              </a:rPr>
              <a:t>*</a:t>
            </a:r>
            <a:r>
              <a:rPr lang="en-US" altLang="ko-KR" b="1" i="1" dirty="0" err="1">
                <a:latin typeface="+mn-lt"/>
              </a:rPr>
              <a:t>nx</a:t>
            </a:r>
            <a:r>
              <a:rPr lang="en-US" altLang="ko-KR" b="1" i="1" dirty="0">
                <a:latin typeface="+mn-lt"/>
              </a:rPr>
              <a:t> + ix</a:t>
            </a:r>
            <a:endParaRPr lang="ko-KR" altLang="en-US" b="1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50569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Homework#1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Due: Mar. 13, 2017</a:t>
            </a:r>
          </a:p>
          <a:p>
            <a:pPr marL="342900" lvl="1" indent="-342900">
              <a:buClr>
                <a:schemeClr val="accent1"/>
              </a:buClr>
            </a:pPr>
            <a:r>
              <a:rPr lang="en-US" altLang="ko-KR" dirty="0"/>
              <a:t>To: </a:t>
            </a:r>
            <a:r>
              <a:rPr lang="en-US" altLang="ko-KR" dirty="0" err="1"/>
              <a:t>Joo</a:t>
            </a:r>
            <a:r>
              <a:rPr lang="en-US" altLang="ko-KR" dirty="0"/>
              <a:t> Kyung Ro, PhD Student(</a:t>
            </a:r>
            <a:r>
              <a:rPr lang="en-US" altLang="ko-KR" dirty="0">
                <a:hlinkClick r:id="rId2"/>
              </a:rPr>
              <a:t>eu8198@kaist.ac.kr</a:t>
            </a:r>
            <a:r>
              <a:rPr lang="en-US" altLang="ko-KR" dirty="0"/>
              <a:t>)</a:t>
            </a:r>
          </a:p>
          <a:p>
            <a:r>
              <a:rPr lang="en-US" altLang="ko-KR" sz="2800" dirty="0"/>
              <a:t>Page Limit of your report: max. 5pages </a:t>
            </a:r>
            <a:r>
              <a:rPr lang="en-US" altLang="ko-KR" sz="2800" dirty="0">
                <a:solidFill>
                  <a:srgbClr val="FF0000"/>
                </a:solidFill>
              </a:rPr>
              <a:t>excluding</a:t>
            </a:r>
            <a:r>
              <a:rPr lang="en-US" altLang="ko-KR" sz="2800" dirty="0"/>
              <a:t> your source code and the screen captured result.</a:t>
            </a: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157357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hello.cu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stdio.h</a:t>
            </a:r>
            <a:r>
              <a:rPr lang="en-US" altLang="ko-KR" sz="1800" dirty="0"/>
              <a:t>&gt;</a:t>
            </a:r>
          </a:p>
          <a:p>
            <a:pPr marL="0" indent="0">
              <a:buNone/>
            </a:pPr>
            <a:r>
              <a:rPr lang="en-US" altLang="ko-KR" sz="1800" dirty="0"/>
              <a:t>__global__ void </a:t>
            </a:r>
            <a:r>
              <a:rPr lang="en-US" altLang="ko-KR" sz="1800" dirty="0" err="1"/>
              <a:t>funct</a:t>
            </a:r>
            <a:r>
              <a:rPr lang="en-US" altLang="ko-KR" sz="1800" dirty="0"/>
              <a:t>(void) {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(“Hello from GPU!\n”);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r>
              <a:rPr lang="en-US" altLang="ko-KR" sz="1800" dirty="0" err="1"/>
              <a:t>int</a:t>
            </a:r>
            <a:r>
              <a:rPr lang="en-US" altLang="ko-KR" sz="1800" dirty="0"/>
              <a:t> main(void){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funct</a:t>
            </a:r>
            <a:r>
              <a:rPr lang="en-US" altLang="ko-KR" sz="1800" dirty="0"/>
              <a:t>&lt;&lt;&lt;1,4&gt;&gt;&gt;( );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(“Hello, World from CPU!\n”);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cudaDeviceReset</a:t>
            </a:r>
            <a:r>
              <a:rPr lang="en-US" altLang="ko-KR" sz="1800" dirty="0"/>
              <a:t>();</a:t>
            </a:r>
          </a:p>
          <a:p>
            <a:pPr marL="0" indent="0">
              <a:buNone/>
            </a:pPr>
            <a:r>
              <a:rPr lang="en-US" altLang="ko-KR" sz="1800" dirty="0"/>
              <a:t>	return 0;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377518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(1) Remove </a:t>
            </a:r>
            <a:r>
              <a:rPr lang="en-US" altLang="ko-KR" dirty="0" err="1"/>
              <a:t>cudaDeviceReset</a:t>
            </a:r>
            <a:r>
              <a:rPr lang="en-US" altLang="ko-KR" dirty="0"/>
              <a:t>() from the hello.cu and run it. Show the result and explain it.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(2) Replace </a:t>
            </a:r>
            <a:r>
              <a:rPr lang="en-US" altLang="ko-KR" dirty="0" err="1"/>
              <a:t>cudaDeviceReset</a:t>
            </a:r>
            <a:r>
              <a:rPr lang="en-US" altLang="ko-KR" dirty="0"/>
              <a:t>() in hello.cu with </a:t>
            </a:r>
            <a:r>
              <a:rPr lang="en-US" altLang="ko-KR" dirty="0" err="1"/>
              <a:t>cudaDeviceSynchronize</a:t>
            </a:r>
            <a:r>
              <a:rPr lang="en-US" altLang="ko-KR" dirty="0"/>
              <a:t>(). Run it and explain the result.</a:t>
            </a:r>
          </a:p>
          <a:p>
            <a:pPr marL="0" indent="0">
              <a:buNone/>
            </a:pPr>
            <a:r>
              <a:rPr lang="en-US" altLang="ko-KR" sz="1800" dirty="0" err="1"/>
              <a:t>cudaDeviceSynchronize</a:t>
            </a:r>
            <a:r>
              <a:rPr lang="en-US" altLang="ko-KR" sz="1800" dirty="0"/>
              <a:t> - A kernel call is asynchronous with respect to the host thread. After a kernel is invoked, control returns to the host side immediately. You can call the following function to force </a:t>
            </a:r>
            <a:r>
              <a:rPr lang="en-US" altLang="ko-KR" sz="1800"/>
              <a:t>the host application </a:t>
            </a:r>
            <a:r>
              <a:rPr lang="en-US" altLang="ko-KR" sz="1800" dirty="0"/>
              <a:t>to wait for all kernels to complete </a:t>
            </a:r>
            <a:br>
              <a:rPr lang="en-US" altLang="ko-KR" sz="1800" dirty="0"/>
            </a:b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450707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2- Addition of Matrices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600" b="1" dirty="0"/>
              <a:t>At the  page 19,20  of this lecture note, there is a sample program of vectors addition. Refer to the vector addition, make your program that add two matrices on 2D grid and 2D blocks where:</a:t>
            </a:r>
          </a:p>
          <a:p>
            <a:pPr marL="0" indent="0">
              <a:buNone/>
            </a:pPr>
            <a:r>
              <a:rPr lang="en-US" altLang="ko-KR" sz="1600" b="1" dirty="0"/>
              <a:t>	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nx</a:t>
            </a:r>
            <a:r>
              <a:rPr lang="en-US" altLang="ko-KR" sz="1600" b="1" dirty="0"/>
              <a:t>=16384;</a:t>
            </a:r>
          </a:p>
          <a:p>
            <a:pPr marL="0" indent="0">
              <a:buNone/>
            </a:pPr>
            <a:r>
              <a:rPr lang="en-US" altLang="ko-KR" sz="1600" b="1" dirty="0"/>
              <a:t>	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ny</a:t>
            </a:r>
            <a:r>
              <a:rPr lang="en-US" altLang="ko-KR" sz="1600" b="1" dirty="0"/>
              <a:t>=16384;</a:t>
            </a:r>
          </a:p>
          <a:p>
            <a:pPr marL="0" indent="0">
              <a:buNone/>
            </a:pPr>
            <a:r>
              <a:rPr lang="en-US" altLang="ko-KR" sz="1600" b="1" dirty="0"/>
              <a:t>	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dimx</a:t>
            </a:r>
            <a:r>
              <a:rPr lang="en-US" altLang="ko-KR" sz="1600" b="1" dirty="0"/>
              <a:t>=32;</a:t>
            </a:r>
          </a:p>
          <a:p>
            <a:pPr marL="0" indent="0">
              <a:buNone/>
            </a:pPr>
            <a:r>
              <a:rPr lang="en-US" altLang="ko-KR" sz="1600" b="1" dirty="0"/>
              <a:t>	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dimy</a:t>
            </a:r>
            <a:r>
              <a:rPr lang="en-US" altLang="ko-KR" sz="1600" b="1" dirty="0"/>
              <a:t>=32;</a:t>
            </a:r>
          </a:p>
          <a:p>
            <a:pPr marL="0" indent="0">
              <a:buNone/>
            </a:pPr>
            <a:r>
              <a:rPr lang="en-US" altLang="ko-KR" sz="1600" b="1" dirty="0"/>
              <a:t>	 dim3 block(</a:t>
            </a:r>
            <a:r>
              <a:rPr lang="en-US" altLang="ko-KR" sz="1600" b="1" dirty="0" err="1"/>
              <a:t>dimx,dimy</a:t>
            </a:r>
            <a:r>
              <a:rPr lang="en-US" altLang="ko-KR" sz="1600" b="1" dirty="0"/>
              <a:t>); //block dimension (32,32)</a:t>
            </a:r>
          </a:p>
          <a:p>
            <a:pPr marL="0" indent="0">
              <a:buNone/>
            </a:pPr>
            <a:r>
              <a:rPr lang="en-US" altLang="ko-KR" sz="1600" b="1" dirty="0"/>
              <a:t>	dim3 grid((</a:t>
            </a:r>
            <a:r>
              <a:rPr lang="en-US" altLang="ko-KR" sz="1600" b="1" dirty="0" err="1"/>
              <a:t>nx</a:t>
            </a:r>
            <a:r>
              <a:rPr lang="en-US" altLang="ko-KR" sz="1600" b="1" dirty="0"/>
              <a:t> + block.x-1)/</a:t>
            </a:r>
            <a:r>
              <a:rPr lang="en-US" altLang="ko-KR" sz="1600" b="1" dirty="0" err="1"/>
              <a:t>block.x</a:t>
            </a:r>
            <a:r>
              <a:rPr lang="en-US" altLang="ko-KR" sz="1600" b="1" dirty="0"/>
              <a:t>, (ny+block.y-1)/</a:t>
            </a:r>
            <a:r>
              <a:rPr lang="en-US" altLang="ko-KR" sz="1600" b="1" dirty="0" err="1"/>
              <a:t>block.y</a:t>
            </a:r>
            <a:r>
              <a:rPr lang="en-US" altLang="ko-KR" sz="1600" b="1" dirty="0"/>
              <a:t>);</a:t>
            </a:r>
          </a:p>
          <a:p>
            <a:pPr marL="0" indent="0">
              <a:buNone/>
            </a:pPr>
            <a:r>
              <a:rPr lang="en-US" altLang="ko-KR" sz="1600" b="1" dirty="0"/>
              <a:t>	//grid dimension (512,512)</a:t>
            </a:r>
          </a:p>
          <a:p>
            <a:pPr marL="0" indent="0">
              <a:buNone/>
            </a:pPr>
            <a:r>
              <a:rPr lang="en-US" altLang="ko-KR" sz="1600" b="1" dirty="0"/>
              <a:t>Generate the matrix A and B treating them as linear array as follows:</a:t>
            </a:r>
          </a:p>
          <a:p>
            <a:pPr marL="0" indent="0">
              <a:buNone/>
            </a:pPr>
            <a:r>
              <a:rPr lang="en-US" altLang="ko-KR" sz="1600" dirty="0"/>
              <a:t>//Data input</a:t>
            </a:r>
            <a:endParaRPr lang="ko-KR" altLang="en-US" sz="1600" dirty="0"/>
          </a:p>
          <a:p>
            <a:pPr marL="0" indent="0">
              <a:buNone/>
            </a:pPr>
            <a:r>
              <a:rPr lang="nn-NO" altLang="ko-KR" sz="1600" dirty="0"/>
              <a:t>for( int i = 0; i &lt; size; i++)</a:t>
            </a:r>
          </a:p>
          <a:p>
            <a:pPr marL="0" indent="0">
              <a:buNone/>
            </a:pPr>
            <a:r>
              <a:rPr lang="en-US" altLang="ko-KR" sz="1600" dirty="0"/>
              <a:t>{</a:t>
            </a:r>
          </a:p>
          <a:p>
            <a:pPr marL="0" indent="0">
              <a:buNone/>
            </a:pPr>
            <a:r>
              <a:rPr lang="en-US" altLang="ko-KR" sz="1600" dirty="0"/>
              <a:t>A[i] = i;</a:t>
            </a:r>
          </a:p>
          <a:p>
            <a:pPr marL="0" indent="0">
              <a:buNone/>
            </a:pPr>
            <a:r>
              <a:rPr lang="en-US" altLang="ko-KR" sz="1600" dirty="0"/>
              <a:t>B[i] = i;</a:t>
            </a:r>
          </a:p>
          <a:p>
            <a:pPr marL="0" indent="0">
              <a:buNone/>
            </a:pPr>
            <a:r>
              <a:rPr lang="en-US" altLang="ko-KR" sz="1600" dirty="0"/>
              <a:t>Sum[i] = 0;</a:t>
            </a:r>
          </a:p>
          <a:p>
            <a:pPr marL="0" indent="0">
              <a:buNone/>
            </a:pPr>
            <a:r>
              <a:rPr lang="en-US" altLang="ko-KR" sz="1600" b="1" dirty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39641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2 continued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Both"/>
            </a:pPr>
            <a:r>
              <a:rPr lang="en-US" altLang="ko-KR" dirty="0"/>
              <a:t>Run your program and measure the execution time using the Linux system call ‘</a:t>
            </a:r>
            <a:r>
              <a:rPr lang="en-US" altLang="ko-KR" dirty="0" err="1"/>
              <a:t>gettimeofday</a:t>
            </a:r>
            <a:r>
              <a:rPr lang="en-US" altLang="ko-KR" dirty="0"/>
              <a:t>()’.</a:t>
            </a:r>
          </a:p>
          <a:p>
            <a:pPr marL="514350" indent="-514350">
              <a:buAutoNum type="arabicParenBoth"/>
            </a:pPr>
            <a:r>
              <a:rPr lang="en-US" altLang="ko-KR" dirty="0"/>
              <a:t>Change the block configuration to</a:t>
            </a:r>
          </a:p>
          <a:p>
            <a:pPr marL="0" indent="0">
              <a:buNone/>
            </a:pPr>
            <a:r>
              <a:rPr lang="en-US" altLang="ko-KR" dirty="0"/>
              <a:t>	a. (32,   8), b. (32, 16),  c.  (32,  64),</a:t>
            </a:r>
          </a:p>
          <a:p>
            <a:pPr marL="0" indent="0">
              <a:buNone/>
            </a:pPr>
            <a:r>
              <a:rPr lang="en-US" altLang="ko-KR" dirty="0"/>
              <a:t>	d. (64,   8), e. (64,  16), f</a:t>
            </a:r>
            <a:r>
              <a:rPr lang="en-US" altLang="ko-KR"/>
              <a:t>.  (</a:t>
            </a:r>
            <a:r>
              <a:rPr lang="en-US" altLang="ko-KR" dirty="0"/>
              <a:t>64,   32).</a:t>
            </a:r>
          </a:p>
          <a:p>
            <a:pPr marL="0" indent="0">
              <a:buNone/>
            </a:pPr>
            <a:r>
              <a:rPr lang="en-US" altLang="ko-KR" dirty="0"/>
              <a:t>      Compare and explain the execution time</a:t>
            </a:r>
          </a:p>
          <a:p>
            <a:pPr marL="0" indent="0">
              <a:buNone/>
            </a:pPr>
            <a:r>
              <a:rPr lang="en-US" altLang="ko-KR" dirty="0"/>
              <a:t>      of each case.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56467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Major Research Area of Students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Machine Learning and Its architectures: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sz="2000" dirty="0"/>
              <a:t>강상훈</a:t>
            </a:r>
            <a:r>
              <a:rPr lang="en-US" altLang="ko-KR" sz="2000" dirty="0"/>
              <a:t>,</a:t>
            </a:r>
            <a:r>
              <a:rPr lang="ko-KR" altLang="en-US" sz="2000" dirty="0"/>
              <a:t>서준</a:t>
            </a:r>
            <a:r>
              <a:rPr lang="en-US" altLang="ko-KR" sz="2000" dirty="0"/>
              <a:t>,Mario,</a:t>
            </a:r>
            <a:r>
              <a:rPr lang="ko-KR" altLang="en-US" sz="2000" dirty="0"/>
              <a:t>김훈</a:t>
            </a:r>
            <a:r>
              <a:rPr lang="en-US" altLang="ko-KR" sz="2000" dirty="0"/>
              <a:t>, </a:t>
            </a:r>
            <a:r>
              <a:rPr lang="ko-KR" altLang="en-US" sz="2000" dirty="0"/>
              <a:t>김혜지</a:t>
            </a:r>
            <a:r>
              <a:rPr lang="en-US" altLang="ko-KR" sz="2000" dirty="0"/>
              <a:t>, </a:t>
            </a:r>
            <a:r>
              <a:rPr lang="ko-KR" altLang="en-US" sz="2000" dirty="0"/>
              <a:t>한승렬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Romain</a:t>
            </a:r>
            <a:r>
              <a:rPr lang="en-US" altLang="ko-KR" sz="2000" dirty="0"/>
              <a:t>, </a:t>
            </a:r>
            <a:r>
              <a:rPr lang="ko-KR" altLang="en-US" sz="2000" dirty="0"/>
              <a:t>정휘영</a:t>
            </a:r>
            <a:endParaRPr lang="en-US" altLang="ko-KR" sz="2000" dirty="0"/>
          </a:p>
          <a:p>
            <a:r>
              <a:rPr lang="en-US" altLang="ko-KR" dirty="0"/>
              <a:t>1D,2D,3D Signal Processing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sz="2000" dirty="0"/>
              <a:t>김용신</a:t>
            </a:r>
            <a:r>
              <a:rPr lang="en-US" altLang="ko-KR" sz="2000" dirty="0"/>
              <a:t>,</a:t>
            </a:r>
            <a:r>
              <a:rPr lang="ko-KR" altLang="en-US" sz="2000" dirty="0"/>
              <a:t>김영석</a:t>
            </a:r>
            <a:r>
              <a:rPr lang="en-US" altLang="ko-KR" sz="2000" dirty="0"/>
              <a:t>,</a:t>
            </a:r>
            <a:r>
              <a:rPr lang="ko-KR" altLang="en-US" sz="2000" dirty="0"/>
              <a:t>박진우</a:t>
            </a:r>
            <a:r>
              <a:rPr lang="en-US" altLang="ko-KR" sz="2000" dirty="0"/>
              <a:t>,</a:t>
            </a:r>
            <a:r>
              <a:rPr lang="ko-KR" altLang="en-US" sz="2000" dirty="0"/>
              <a:t>기세환</a:t>
            </a:r>
            <a:r>
              <a:rPr lang="en-US" altLang="ko-KR" sz="2000" dirty="0"/>
              <a:t>,</a:t>
            </a:r>
            <a:r>
              <a:rPr lang="ko-KR" altLang="en-US" sz="2000" dirty="0"/>
              <a:t>김태경</a:t>
            </a:r>
            <a:endParaRPr lang="en-US" altLang="ko-KR" sz="2000" dirty="0"/>
          </a:p>
          <a:p>
            <a:r>
              <a:rPr lang="en-US" altLang="ko-KR" dirty="0"/>
              <a:t>Parallel Processing</a:t>
            </a:r>
          </a:p>
          <a:p>
            <a:pPr marL="457200" lvl="1" indent="0">
              <a:buNone/>
            </a:pPr>
            <a:r>
              <a:rPr lang="en-US" altLang="ko-KR" sz="2000" dirty="0"/>
              <a:t>	</a:t>
            </a:r>
            <a:r>
              <a:rPr lang="ko-KR" altLang="en-US" sz="2000" dirty="0"/>
              <a:t>배소윤</a:t>
            </a:r>
            <a:r>
              <a:rPr lang="en-US" altLang="ko-KR" sz="2000" dirty="0"/>
              <a:t>,</a:t>
            </a:r>
            <a:r>
              <a:rPr lang="ko-KR" altLang="en-US" sz="2000" dirty="0"/>
              <a:t>오은영</a:t>
            </a:r>
            <a:r>
              <a:rPr lang="en-US" altLang="ko-KR" sz="2000" dirty="0"/>
              <a:t>,</a:t>
            </a:r>
            <a:r>
              <a:rPr lang="ko-KR" altLang="en-US" sz="2000" dirty="0"/>
              <a:t>정재호</a:t>
            </a:r>
            <a:r>
              <a:rPr lang="en-US" altLang="ko-KR" sz="2000" dirty="0"/>
              <a:t>,</a:t>
            </a:r>
            <a:r>
              <a:rPr lang="ko-KR" altLang="en-US" sz="2000" dirty="0"/>
              <a:t>김재엽</a:t>
            </a:r>
            <a:r>
              <a:rPr lang="en-US" altLang="ko-KR" sz="2000" dirty="0"/>
              <a:t>,</a:t>
            </a:r>
            <a:r>
              <a:rPr lang="ko-KR" altLang="en-US" sz="2000" dirty="0"/>
              <a:t>유찬희</a:t>
            </a:r>
            <a:endParaRPr lang="en-US" altLang="ko-KR" sz="2000" dirty="0"/>
          </a:p>
          <a:p>
            <a:pPr marL="514350" indent="-457200"/>
            <a:r>
              <a:rPr lang="en-US" altLang="ko-KR" dirty="0"/>
              <a:t>Others</a:t>
            </a:r>
          </a:p>
          <a:p>
            <a:pPr marL="57150" indent="0">
              <a:buNone/>
            </a:pPr>
            <a:r>
              <a:rPr lang="en-US" altLang="ko-KR" dirty="0"/>
              <a:t>	</a:t>
            </a:r>
            <a:r>
              <a:rPr lang="ko-KR" altLang="en-US" sz="2000" dirty="0"/>
              <a:t>이준희</a:t>
            </a:r>
            <a:r>
              <a:rPr lang="en-US" altLang="ko-KR" sz="2000" dirty="0"/>
              <a:t>(SMS),</a:t>
            </a:r>
            <a:r>
              <a:rPr lang="ko-KR" altLang="en-US" sz="2000" dirty="0"/>
              <a:t>박상욱</a:t>
            </a:r>
            <a:r>
              <a:rPr lang="en-US" altLang="ko-KR" sz="2000" dirty="0"/>
              <a:t>(Security)</a:t>
            </a:r>
            <a:endParaRPr lang="en-US" altLang="ko-KR" dirty="0"/>
          </a:p>
          <a:p>
            <a:pPr marL="514350" indent="-457200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5213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Presentation Schedule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1.Mar. 16: </a:t>
            </a:r>
            <a:r>
              <a:rPr lang="ko-KR" altLang="en-US" sz="2400" dirty="0"/>
              <a:t>김태경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Matrix Multiplication with CUDA, Robert Hochberg, 2012.</a:t>
            </a:r>
          </a:p>
          <a:p>
            <a:pPr marL="0" indent="0">
              <a:buNone/>
            </a:pPr>
            <a:r>
              <a:rPr lang="en-US" altLang="ko-KR" sz="2400" dirty="0"/>
              <a:t>2.Mar. 16: </a:t>
            </a:r>
            <a:r>
              <a:rPr lang="en-US" altLang="ko-KR" sz="2400" dirty="0" err="1"/>
              <a:t>Romain</a:t>
            </a:r>
            <a:r>
              <a:rPr lang="en-US" altLang="ko-KR" sz="2400" dirty="0"/>
              <a:t> </a:t>
            </a:r>
            <a:r>
              <a:rPr lang="en-US" altLang="ko-KR" sz="2400" dirty="0" err="1"/>
              <a:t>Renard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Deep Learning Tutorial, Pater Sadowski,2015</a:t>
            </a:r>
          </a:p>
          <a:p>
            <a:pPr marL="0" indent="0">
              <a:buNone/>
            </a:pPr>
            <a:r>
              <a:rPr lang="en-US" altLang="ko-KR" sz="2400" dirty="0"/>
              <a:t>or</a:t>
            </a:r>
            <a:r>
              <a:rPr lang="en-US" altLang="ko-KR" sz="2400" dirty="0">
                <a:solidFill>
                  <a:srgbClr val="FF0000"/>
                </a:solidFill>
              </a:rPr>
              <a:t> You may prepare the presentation material by yourself or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FF0000"/>
                </a:solidFill>
              </a:rPr>
              <a:t>   select some other material on the deep learning subject.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855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+mn-lt"/>
              </a:rPr>
              <a:t>Thread-Block-Grid &amp; Core-SM-Device</a:t>
            </a:r>
            <a:endParaRPr lang="ko-KR" altLang="en-US" sz="3200" dirty="0">
              <a:latin typeface="+mn-lt"/>
            </a:endParaRPr>
          </a:p>
        </p:txBody>
      </p:sp>
      <p:cxnSp>
        <p:nvCxnSpPr>
          <p:cNvPr id="5" name="구부러진 연결선 4"/>
          <p:cNvCxnSpPr/>
          <p:nvPr/>
        </p:nvCxnSpPr>
        <p:spPr>
          <a:xfrm rot="16200000" flipH="1">
            <a:off x="1511423" y="2621149"/>
            <a:ext cx="1152130" cy="11688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734610" y="3789040"/>
            <a:ext cx="828092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85109" y="5013176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734610" y="5013176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199485" y="5006777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835696" y="3933056"/>
            <a:ext cx="727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+mn-lt"/>
              </a:rPr>
              <a:t>Block</a:t>
            </a:r>
            <a:endParaRPr lang="ko-KR" altLang="en-US" sz="1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49010" y="5301208"/>
            <a:ext cx="62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23528" y="4869160"/>
            <a:ext cx="4248472" cy="129614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127700" y="6198589"/>
            <a:ext cx="165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lt"/>
              </a:rPr>
              <a:t>Grid</a:t>
            </a:r>
            <a:endParaRPr lang="ko-KR" alt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59632" y="1484784"/>
            <a:ext cx="1693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Software</a:t>
            </a:r>
            <a:endParaRPr lang="ko-KR" altLang="en-US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08104" y="15567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Hardware</a:t>
            </a:r>
            <a:endParaRPr lang="ko-KR" altLang="en-US" dirty="0">
              <a:latin typeface="+mn-lt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364088" y="2348880"/>
            <a:ext cx="1368152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616116" y="2421758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CUDA core</a:t>
            </a:r>
            <a:endParaRPr lang="ko-KR" altLang="en-US" dirty="0">
              <a:latin typeface="+mn-lt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616116" y="3429000"/>
            <a:ext cx="864096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796136" y="37890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SM</a:t>
            </a:r>
            <a:endParaRPr lang="ko-KR" altLang="en-US" dirty="0">
              <a:latin typeface="+mn-lt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20072" y="4869160"/>
            <a:ext cx="2520280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508104" y="515719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n-lt"/>
              </a:rPr>
              <a:t>Device</a:t>
            </a:r>
            <a:endParaRPr lang="ko-KR" altLang="en-US" sz="2400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99199" y="2421758"/>
            <a:ext cx="107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lt"/>
              </a:rPr>
              <a:t>Thread</a:t>
            </a:r>
            <a:endParaRPr lang="ko-KR" altLang="en-US" dirty="0">
              <a:latin typeface="+mn-lt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3779521" y="2791090"/>
            <a:ext cx="648463" cy="0"/>
          </a:xfrm>
          <a:prstGeom prst="straightConnector1">
            <a:avLst/>
          </a:prstGeom>
          <a:ln w="381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103752" y="4071555"/>
            <a:ext cx="648463" cy="0"/>
          </a:xfrm>
          <a:prstGeom prst="straightConnector1">
            <a:avLst/>
          </a:prstGeom>
          <a:ln w="381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4580383" y="5517232"/>
            <a:ext cx="648463" cy="0"/>
          </a:xfrm>
          <a:prstGeom prst="straightConnector1">
            <a:avLst/>
          </a:prstGeom>
          <a:ln w="381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950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warp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warp refers to a collection of 32 threads that are woven together and get executed in  a lockstep. </a:t>
            </a:r>
            <a:r>
              <a:rPr lang="en-US" altLang="ko-KR" dirty="0">
                <a:solidFill>
                  <a:srgbClr val="FF0000"/>
                </a:solidFill>
              </a:rPr>
              <a:t>Each thread in a warp executes the same instruction on a different data.</a:t>
            </a:r>
          </a:p>
        </p:txBody>
      </p:sp>
    </p:spTree>
    <p:extLst>
      <p:ext uri="{BB962C8B-B14F-4D97-AF65-F5344CB8AC3E}">
        <p14:creationId xmlns:p14="http://schemas.microsoft.com/office/powerpoint/2010/main" val="351899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block and warps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2276872"/>
            <a:ext cx="2376264" cy="331236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875431" y="2626468"/>
            <a:ext cx="234050" cy="2636196"/>
          </a:xfrm>
          <a:custGeom>
            <a:avLst/>
            <a:gdLst>
              <a:gd name="connsiteX0" fmla="*/ 68152 w 234050"/>
              <a:gd name="connsiteY0" fmla="*/ 0 h 2636196"/>
              <a:gd name="connsiteX1" fmla="*/ 48697 w 234050"/>
              <a:gd name="connsiteY1" fmla="*/ 165370 h 2636196"/>
              <a:gd name="connsiteX2" fmla="*/ 87607 w 234050"/>
              <a:gd name="connsiteY2" fmla="*/ 272375 h 2636196"/>
              <a:gd name="connsiteX3" fmla="*/ 107063 w 234050"/>
              <a:gd name="connsiteY3" fmla="*/ 301558 h 2636196"/>
              <a:gd name="connsiteX4" fmla="*/ 136246 w 234050"/>
              <a:gd name="connsiteY4" fmla="*/ 311285 h 2636196"/>
              <a:gd name="connsiteX5" fmla="*/ 165429 w 234050"/>
              <a:gd name="connsiteY5" fmla="*/ 330741 h 2636196"/>
              <a:gd name="connsiteX6" fmla="*/ 204339 w 234050"/>
              <a:gd name="connsiteY6" fmla="*/ 350196 h 2636196"/>
              <a:gd name="connsiteX7" fmla="*/ 194612 w 234050"/>
              <a:gd name="connsiteY7" fmla="*/ 418289 h 2636196"/>
              <a:gd name="connsiteX8" fmla="*/ 116790 w 234050"/>
              <a:gd name="connsiteY8" fmla="*/ 486383 h 2636196"/>
              <a:gd name="connsiteX9" fmla="*/ 58424 w 234050"/>
              <a:gd name="connsiteY9" fmla="*/ 544749 h 2636196"/>
              <a:gd name="connsiteX10" fmla="*/ 38969 w 234050"/>
              <a:gd name="connsiteY10" fmla="*/ 573932 h 2636196"/>
              <a:gd name="connsiteX11" fmla="*/ 9786 w 234050"/>
              <a:gd name="connsiteY11" fmla="*/ 593387 h 2636196"/>
              <a:gd name="connsiteX12" fmla="*/ 29241 w 234050"/>
              <a:gd name="connsiteY12" fmla="*/ 651753 h 2636196"/>
              <a:gd name="connsiteX13" fmla="*/ 97335 w 234050"/>
              <a:gd name="connsiteY13" fmla="*/ 729575 h 2636196"/>
              <a:gd name="connsiteX14" fmla="*/ 155701 w 234050"/>
              <a:gd name="connsiteY14" fmla="*/ 778213 h 2636196"/>
              <a:gd name="connsiteX15" fmla="*/ 194612 w 234050"/>
              <a:gd name="connsiteY15" fmla="*/ 836579 h 2636196"/>
              <a:gd name="connsiteX16" fmla="*/ 233522 w 234050"/>
              <a:gd name="connsiteY16" fmla="*/ 894945 h 2636196"/>
              <a:gd name="connsiteX17" fmla="*/ 223795 w 234050"/>
              <a:gd name="connsiteY17" fmla="*/ 982494 h 2636196"/>
              <a:gd name="connsiteX18" fmla="*/ 194612 w 234050"/>
              <a:gd name="connsiteY18" fmla="*/ 1079770 h 2636196"/>
              <a:gd name="connsiteX19" fmla="*/ 175156 w 234050"/>
              <a:gd name="connsiteY19" fmla="*/ 1138136 h 2636196"/>
              <a:gd name="connsiteX20" fmla="*/ 165429 w 234050"/>
              <a:gd name="connsiteY20" fmla="*/ 1167319 h 2636196"/>
              <a:gd name="connsiteX21" fmla="*/ 175156 w 234050"/>
              <a:gd name="connsiteY21" fmla="*/ 1245141 h 2636196"/>
              <a:gd name="connsiteX22" fmla="*/ 184884 w 234050"/>
              <a:gd name="connsiteY22" fmla="*/ 1274323 h 2636196"/>
              <a:gd name="connsiteX23" fmla="*/ 214067 w 234050"/>
              <a:gd name="connsiteY23" fmla="*/ 1284051 h 2636196"/>
              <a:gd name="connsiteX24" fmla="*/ 233522 w 234050"/>
              <a:gd name="connsiteY24" fmla="*/ 1313234 h 2636196"/>
              <a:gd name="connsiteX25" fmla="*/ 194612 w 234050"/>
              <a:gd name="connsiteY25" fmla="*/ 1342417 h 2636196"/>
              <a:gd name="connsiteX26" fmla="*/ 116790 w 234050"/>
              <a:gd name="connsiteY26" fmla="*/ 1381328 h 2636196"/>
              <a:gd name="connsiteX27" fmla="*/ 58424 w 234050"/>
              <a:gd name="connsiteY27" fmla="*/ 1410511 h 2636196"/>
              <a:gd name="connsiteX28" fmla="*/ 68152 w 234050"/>
              <a:gd name="connsiteY28" fmla="*/ 1478604 h 2636196"/>
              <a:gd name="connsiteX29" fmla="*/ 77880 w 234050"/>
              <a:gd name="connsiteY29" fmla="*/ 1556426 h 2636196"/>
              <a:gd name="connsiteX30" fmla="*/ 97335 w 234050"/>
              <a:gd name="connsiteY30" fmla="*/ 1595336 h 2636196"/>
              <a:gd name="connsiteX31" fmla="*/ 107063 w 234050"/>
              <a:gd name="connsiteY31" fmla="*/ 1624519 h 2636196"/>
              <a:gd name="connsiteX32" fmla="*/ 126518 w 234050"/>
              <a:gd name="connsiteY32" fmla="*/ 1731523 h 2636196"/>
              <a:gd name="connsiteX33" fmla="*/ 136246 w 234050"/>
              <a:gd name="connsiteY33" fmla="*/ 1770434 h 2636196"/>
              <a:gd name="connsiteX34" fmla="*/ 194612 w 234050"/>
              <a:gd name="connsiteY34" fmla="*/ 1838528 h 2636196"/>
              <a:gd name="connsiteX35" fmla="*/ 214067 w 234050"/>
              <a:gd name="connsiteY35" fmla="*/ 1896894 h 2636196"/>
              <a:gd name="connsiteX36" fmla="*/ 223795 w 234050"/>
              <a:gd name="connsiteY36" fmla="*/ 1926077 h 2636196"/>
              <a:gd name="connsiteX37" fmla="*/ 184884 w 234050"/>
              <a:gd name="connsiteY37" fmla="*/ 2052536 h 2636196"/>
              <a:gd name="connsiteX38" fmla="*/ 155701 w 234050"/>
              <a:gd name="connsiteY38" fmla="*/ 2062264 h 2636196"/>
              <a:gd name="connsiteX39" fmla="*/ 145973 w 234050"/>
              <a:gd name="connsiteY39" fmla="*/ 2091447 h 2636196"/>
              <a:gd name="connsiteX40" fmla="*/ 175156 w 234050"/>
              <a:gd name="connsiteY40" fmla="*/ 2101175 h 2636196"/>
              <a:gd name="connsiteX41" fmla="*/ 184884 w 234050"/>
              <a:gd name="connsiteY41" fmla="*/ 2130358 h 2636196"/>
              <a:gd name="connsiteX42" fmla="*/ 204339 w 234050"/>
              <a:gd name="connsiteY42" fmla="*/ 2169268 h 2636196"/>
              <a:gd name="connsiteX43" fmla="*/ 194612 w 234050"/>
              <a:gd name="connsiteY43" fmla="*/ 2208179 h 2636196"/>
              <a:gd name="connsiteX44" fmla="*/ 165429 w 234050"/>
              <a:gd name="connsiteY44" fmla="*/ 2227634 h 2636196"/>
              <a:gd name="connsiteX45" fmla="*/ 145973 w 234050"/>
              <a:gd name="connsiteY45" fmla="*/ 2247089 h 2636196"/>
              <a:gd name="connsiteX46" fmla="*/ 126518 w 234050"/>
              <a:gd name="connsiteY46" fmla="*/ 2334638 h 2636196"/>
              <a:gd name="connsiteX47" fmla="*/ 116790 w 234050"/>
              <a:gd name="connsiteY47" fmla="*/ 2402732 h 2636196"/>
              <a:gd name="connsiteX48" fmla="*/ 97335 w 234050"/>
              <a:gd name="connsiteY48" fmla="*/ 2431915 h 2636196"/>
              <a:gd name="connsiteX49" fmla="*/ 77880 w 234050"/>
              <a:gd name="connsiteY49" fmla="*/ 2490281 h 2636196"/>
              <a:gd name="connsiteX50" fmla="*/ 68152 w 234050"/>
              <a:gd name="connsiteY50" fmla="*/ 2519464 h 2636196"/>
              <a:gd name="connsiteX51" fmla="*/ 77880 w 234050"/>
              <a:gd name="connsiteY51" fmla="*/ 2548647 h 2636196"/>
              <a:gd name="connsiteX52" fmla="*/ 97335 w 234050"/>
              <a:gd name="connsiteY52" fmla="*/ 2577830 h 2636196"/>
              <a:gd name="connsiteX53" fmla="*/ 116790 w 234050"/>
              <a:gd name="connsiteY53" fmla="*/ 2636196 h 263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34050" h="2636196">
                <a:moveTo>
                  <a:pt x="68152" y="0"/>
                </a:moveTo>
                <a:cubicBezTo>
                  <a:pt x="55467" y="63425"/>
                  <a:pt x="48697" y="87659"/>
                  <a:pt x="48697" y="165370"/>
                </a:cubicBezTo>
                <a:cubicBezTo>
                  <a:pt x="48697" y="269267"/>
                  <a:pt x="30891" y="253469"/>
                  <a:pt x="87607" y="272375"/>
                </a:cubicBezTo>
                <a:cubicBezTo>
                  <a:pt x="94092" y="282103"/>
                  <a:pt x="97934" y="294255"/>
                  <a:pt x="107063" y="301558"/>
                </a:cubicBezTo>
                <a:cubicBezTo>
                  <a:pt x="115070" y="307963"/>
                  <a:pt x="127075" y="306699"/>
                  <a:pt x="136246" y="311285"/>
                </a:cubicBezTo>
                <a:cubicBezTo>
                  <a:pt x="146703" y="316514"/>
                  <a:pt x="155278" y="324940"/>
                  <a:pt x="165429" y="330741"/>
                </a:cubicBezTo>
                <a:cubicBezTo>
                  <a:pt x="178019" y="337936"/>
                  <a:pt x="191369" y="343711"/>
                  <a:pt x="204339" y="350196"/>
                </a:cubicBezTo>
                <a:cubicBezTo>
                  <a:pt x="201097" y="372894"/>
                  <a:pt x="204866" y="397782"/>
                  <a:pt x="194612" y="418289"/>
                </a:cubicBezTo>
                <a:cubicBezTo>
                  <a:pt x="169991" y="467531"/>
                  <a:pt x="148589" y="458117"/>
                  <a:pt x="116790" y="486383"/>
                </a:cubicBezTo>
                <a:cubicBezTo>
                  <a:pt x="96226" y="504662"/>
                  <a:pt x="73686" y="521856"/>
                  <a:pt x="58424" y="544749"/>
                </a:cubicBezTo>
                <a:cubicBezTo>
                  <a:pt x="51939" y="554477"/>
                  <a:pt x="47236" y="565665"/>
                  <a:pt x="38969" y="573932"/>
                </a:cubicBezTo>
                <a:cubicBezTo>
                  <a:pt x="30702" y="582199"/>
                  <a:pt x="19514" y="586902"/>
                  <a:pt x="9786" y="593387"/>
                </a:cubicBezTo>
                <a:cubicBezTo>
                  <a:pt x="-5586" y="639500"/>
                  <a:pt x="-5458" y="610115"/>
                  <a:pt x="29241" y="651753"/>
                </a:cubicBezTo>
                <a:cubicBezTo>
                  <a:pt x="61375" y="690313"/>
                  <a:pt x="40510" y="691692"/>
                  <a:pt x="97335" y="729575"/>
                </a:cubicBezTo>
                <a:cubicBezTo>
                  <a:pt x="137965" y="756661"/>
                  <a:pt x="118251" y="740763"/>
                  <a:pt x="155701" y="778213"/>
                </a:cubicBezTo>
                <a:cubicBezTo>
                  <a:pt x="174306" y="834026"/>
                  <a:pt x="152105" y="781927"/>
                  <a:pt x="194612" y="836579"/>
                </a:cubicBezTo>
                <a:cubicBezTo>
                  <a:pt x="208967" y="855036"/>
                  <a:pt x="233522" y="894945"/>
                  <a:pt x="233522" y="894945"/>
                </a:cubicBezTo>
                <a:cubicBezTo>
                  <a:pt x="230280" y="924128"/>
                  <a:pt x="228260" y="953473"/>
                  <a:pt x="223795" y="982494"/>
                </a:cubicBezTo>
                <a:cubicBezTo>
                  <a:pt x="219596" y="1009791"/>
                  <a:pt x="202184" y="1057054"/>
                  <a:pt x="194612" y="1079770"/>
                </a:cubicBezTo>
                <a:lnTo>
                  <a:pt x="175156" y="1138136"/>
                </a:lnTo>
                <a:lnTo>
                  <a:pt x="165429" y="1167319"/>
                </a:lnTo>
                <a:cubicBezTo>
                  <a:pt x="168671" y="1193260"/>
                  <a:pt x="170480" y="1219420"/>
                  <a:pt x="175156" y="1245141"/>
                </a:cubicBezTo>
                <a:cubicBezTo>
                  <a:pt x="176990" y="1255229"/>
                  <a:pt x="177634" y="1267073"/>
                  <a:pt x="184884" y="1274323"/>
                </a:cubicBezTo>
                <a:cubicBezTo>
                  <a:pt x="192135" y="1281574"/>
                  <a:pt x="204339" y="1280808"/>
                  <a:pt x="214067" y="1284051"/>
                </a:cubicBezTo>
                <a:cubicBezTo>
                  <a:pt x="220552" y="1293779"/>
                  <a:pt x="237219" y="1302143"/>
                  <a:pt x="233522" y="1313234"/>
                </a:cubicBezTo>
                <a:cubicBezTo>
                  <a:pt x="228395" y="1328615"/>
                  <a:pt x="207805" y="1332994"/>
                  <a:pt x="194612" y="1342417"/>
                </a:cubicBezTo>
                <a:cubicBezTo>
                  <a:pt x="142029" y="1379976"/>
                  <a:pt x="189533" y="1344957"/>
                  <a:pt x="116790" y="1381328"/>
                </a:cubicBezTo>
                <a:cubicBezTo>
                  <a:pt x="41360" y="1419043"/>
                  <a:pt x="131777" y="1386059"/>
                  <a:pt x="58424" y="1410511"/>
                </a:cubicBezTo>
                <a:cubicBezTo>
                  <a:pt x="61667" y="1433209"/>
                  <a:pt x="65122" y="1455877"/>
                  <a:pt x="68152" y="1478604"/>
                </a:cubicBezTo>
                <a:cubicBezTo>
                  <a:pt x="71607" y="1504517"/>
                  <a:pt x="71539" y="1531064"/>
                  <a:pt x="77880" y="1556426"/>
                </a:cubicBezTo>
                <a:cubicBezTo>
                  <a:pt x="81397" y="1570494"/>
                  <a:pt x="91623" y="1582008"/>
                  <a:pt x="97335" y="1595336"/>
                </a:cubicBezTo>
                <a:cubicBezTo>
                  <a:pt x="101374" y="1604761"/>
                  <a:pt x="104576" y="1614571"/>
                  <a:pt x="107063" y="1624519"/>
                </a:cubicBezTo>
                <a:cubicBezTo>
                  <a:pt x="117490" y="1666230"/>
                  <a:pt x="117850" y="1688185"/>
                  <a:pt x="126518" y="1731523"/>
                </a:cubicBezTo>
                <a:cubicBezTo>
                  <a:pt x="129140" y="1744633"/>
                  <a:pt x="130267" y="1758476"/>
                  <a:pt x="136246" y="1770434"/>
                </a:cubicBezTo>
                <a:cubicBezTo>
                  <a:pt x="148725" y="1795393"/>
                  <a:pt x="175142" y="1819058"/>
                  <a:pt x="194612" y="1838528"/>
                </a:cubicBezTo>
                <a:lnTo>
                  <a:pt x="214067" y="1896894"/>
                </a:lnTo>
                <a:lnTo>
                  <a:pt x="223795" y="1926077"/>
                </a:lnTo>
                <a:cubicBezTo>
                  <a:pt x="217466" y="1983036"/>
                  <a:pt x="228819" y="2015923"/>
                  <a:pt x="184884" y="2052536"/>
                </a:cubicBezTo>
                <a:cubicBezTo>
                  <a:pt x="177007" y="2059100"/>
                  <a:pt x="165429" y="2059021"/>
                  <a:pt x="155701" y="2062264"/>
                </a:cubicBezTo>
                <a:cubicBezTo>
                  <a:pt x="152458" y="2071992"/>
                  <a:pt x="141387" y="2082276"/>
                  <a:pt x="145973" y="2091447"/>
                </a:cubicBezTo>
                <a:cubicBezTo>
                  <a:pt x="150559" y="2100618"/>
                  <a:pt x="167905" y="2093924"/>
                  <a:pt x="175156" y="2101175"/>
                </a:cubicBezTo>
                <a:cubicBezTo>
                  <a:pt x="182407" y="2108426"/>
                  <a:pt x="180845" y="2120933"/>
                  <a:pt x="184884" y="2130358"/>
                </a:cubicBezTo>
                <a:cubicBezTo>
                  <a:pt x="190596" y="2143686"/>
                  <a:pt x="197854" y="2156298"/>
                  <a:pt x="204339" y="2169268"/>
                </a:cubicBezTo>
                <a:cubicBezTo>
                  <a:pt x="201097" y="2182238"/>
                  <a:pt x="202028" y="2197055"/>
                  <a:pt x="194612" y="2208179"/>
                </a:cubicBezTo>
                <a:cubicBezTo>
                  <a:pt x="188127" y="2217907"/>
                  <a:pt x="174558" y="2220331"/>
                  <a:pt x="165429" y="2227634"/>
                </a:cubicBezTo>
                <a:cubicBezTo>
                  <a:pt x="158267" y="2233363"/>
                  <a:pt x="152458" y="2240604"/>
                  <a:pt x="145973" y="2247089"/>
                </a:cubicBezTo>
                <a:cubicBezTo>
                  <a:pt x="137231" y="2282061"/>
                  <a:pt x="132691" y="2297599"/>
                  <a:pt x="126518" y="2334638"/>
                </a:cubicBezTo>
                <a:cubicBezTo>
                  <a:pt x="122748" y="2357254"/>
                  <a:pt x="123378" y="2380771"/>
                  <a:pt x="116790" y="2402732"/>
                </a:cubicBezTo>
                <a:cubicBezTo>
                  <a:pt x="113431" y="2413930"/>
                  <a:pt x="102083" y="2421231"/>
                  <a:pt x="97335" y="2431915"/>
                </a:cubicBezTo>
                <a:cubicBezTo>
                  <a:pt x="89006" y="2450655"/>
                  <a:pt x="84365" y="2470826"/>
                  <a:pt x="77880" y="2490281"/>
                </a:cubicBezTo>
                <a:lnTo>
                  <a:pt x="68152" y="2519464"/>
                </a:lnTo>
                <a:cubicBezTo>
                  <a:pt x="71395" y="2529192"/>
                  <a:pt x="73294" y="2539476"/>
                  <a:pt x="77880" y="2548647"/>
                </a:cubicBezTo>
                <a:cubicBezTo>
                  <a:pt x="83108" y="2559104"/>
                  <a:pt x="92587" y="2567146"/>
                  <a:pt x="97335" y="2577830"/>
                </a:cubicBezTo>
                <a:cubicBezTo>
                  <a:pt x="105664" y="2596570"/>
                  <a:pt x="116790" y="2636196"/>
                  <a:pt x="116790" y="263619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1144856" y="2623503"/>
            <a:ext cx="234050" cy="2636196"/>
          </a:xfrm>
          <a:custGeom>
            <a:avLst/>
            <a:gdLst>
              <a:gd name="connsiteX0" fmla="*/ 68152 w 234050"/>
              <a:gd name="connsiteY0" fmla="*/ 0 h 2636196"/>
              <a:gd name="connsiteX1" fmla="*/ 48697 w 234050"/>
              <a:gd name="connsiteY1" fmla="*/ 165370 h 2636196"/>
              <a:gd name="connsiteX2" fmla="*/ 87607 w 234050"/>
              <a:gd name="connsiteY2" fmla="*/ 272375 h 2636196"/>
              <a:gd name="connsiteX3" fmla="*/ 107063 w 234050"/>
              <a:gd name="connsiteY3" fmla="*/ 301558 h 2636196"/>
              <a:gd name="connsiteX4" fmla="*/ 136246 w 234050"/>
              <a:gd name="connsiteY4" fmla="*/ 311285 h 2636196"/>
              <a:gd name="connsiteX5" fmla="*/ 165429 w 234050"/>
              <a:gd name="connsiteY5" fmla="*/ 330741 h 2636196"/>
              <a:gd name="connsiteX6" fmla="*/ 204339 w 234050"/>
              <a:gd name="connsiteY6" fmla="*/ 350196 h 2636196"/>
              <a:gd name="connsiteX7" fmla="*/ 194612 w 234050"/>
              <a:gd name="connsiteY7" fmla="*/ 418289 h 2636196"/>
              <a:gd name="connsiteX8" fmla="*/ 116790 w 234050"/>
              <a:gd name="connsiteY8" fmla="*/ 486383 h 2636196"/>
              <a:gd name="connsiteX9" fmla="*/ 58424 w 234050"/>
              <a:gd name="connsiteY9" fmla="*/ 544749 h 2636196"/>
              <a:gd name="connsiteX10" fmla="*/ 38969 w 234050"/>
              <a:gd name="connsiteY10" fmla="*/ 573932 h 2636196"/>
              <a:gd name="connsiteX11" fmla="*/ 9786 w 234050"/>
              <a:gd name="connsiteY11" fmla="*/ 593387 h 2636196"/>
              <a:gd name="connsiteX12" fmla="*/ 29241 w 234050"/>
              <a:gd name="connsiteY12" fmla="*/ 651753 h 2636196"/>
              <a:gd name="connsiteX13" fmla="*/ 97335 w 234050"/>
              <a:gd name="connsiteY13" fmla="*/ 729575 h 2636196"/>
              <a:gd name="connsiteX14" fmla="*/ 155701 w 234050"/>
              <a:gd name="connsiteY14" fmla="*/ 778213 h 2636196"/>
              <a:gd name="connsiteX15" fmla="*/ 194612 w 234050"/>
              <a:gd name="connsiteY15" fmla="*/ 836579 h 2636196"/>
              <a:gd name="connsiteX16" fmla="*/ 233522 w 234050"/>
              <a:gd name="connsiteY16" fmla="*/ 894945 h 2636196"/>
              <a:gd name="connsiteX17" fmla="*/ 223795 w 234050"/>
              <a:gd name="connsiteY17" fmla="*/ 982494 h 2636196"/>
              <a:gd name="connsiteX18" fmla="*/ 194612 w 234050"/>
              <a:gd name="connsiteY18" fmla="*/ 1079770 h 2636196"/>
              <a:gd name="connsiteX19" fmla="*/ 175156 w 234050"/>
              <a:gd name="connsiteY19" fmla="*/ 1138136 h 2636196"/>
              <a:gd name="connsiteX20" fmla="*/ 165429 w 234050"/>
              <a:gd name="connsiteY20" fmla="*/ 1167319 h 2636196"/>
              <a:gd name="connsiteX21" fmla="*/ 175156 w 234050"/>
              <a:gd name="connsiteY21" fmla="*/ 1245141 h 2636196"/>
              <a:gd name="connsiteX22" fmla="*/ 184884 w 234050"/>
              <a:gd name="connsiteY22" fmla="*/ 1274323 h 2636196"/>
              <a:gd name="connsiteX23" fmla="*/ 214067 w 234050"/>
              <a:gd name="connsiteY23" fmla="*/ 1284051 h 2636196"/>
              <a:gd name="connsiteX24" fmla="*/ 233522 w 234050"/>
              <a:gd name="connsiteY24" fmla="*/ 1313234 h 2636196"/>
              <a:gd name="connsiteX25" fmla="*/ 194612 w 234050"/>
              <a:gd name="connsiteY25" fmla="*/ 1342417 h 2636196"/>
              <a:gd name="connsiteX26" fmla="*/ 116790 w 234050"/>
              <a:gd name="connsiteY26" fmla="*/ 1381328 h 2636196"/>
              <a:gd name="connsiteX27" fmla="*/ 58424 w 234050"/>
              <a:gd name="connsiteY27" fmla="*/ 1410511 h 2636196"/>
              <a:gd name="connsiteX28" fmla="*/ 68152 w 234050"/>
              <a:gd name="connsiteY28" fmla="*/ 1478604 h 2636196"/>
              <a:gd name="connsiteX29" fmla="*/ 77880 w 234050"/>
              <a:gd name="connsiteY29" fmla="*/ 1556426 h 2636196"/>
              <a:gd name="connsiteX30" fmla="*/ 97335 w 234050"/>
              <a:gd name="connsiteY30" fmla="*/ 1595336 h 2636196"/>
              <a:gd name="connsiteX31" fmla="*/ 107063 w 234050"/>
              <a:gd name="connsiteY31" fmla="*/ 1624519 h 2636196"/>
              <a:gd name="connsiteX32" fmla="*/ 126518 w 234050"/>
              <a:gd name="connsiteY32" fmla="*/ 1731523 h 2636196"/>
              <a:gd name="connsiteX33" fmla="*/ 136246 w 234050"/>
              <a:gd name="connsiteY33" fmla="*/ 1770434 h 2636196"/>
              <a:gd name="connsiteX34" fmla="*/ 194612 w 234050"/>
              <a:gd name="connsiteY34" fmla="*/ 1838528 h 2636196"/>
              <a:gd name="connsiteX35" fmla="*/ 214067 w 234050"/>
              <a:gd name="connsiteY35" fmla="*/ 1896894 h 2636196"/>
              <a:gd name="connsiteX36" fmla="*/ 223795 w 234050"/>
              <a:gd name="connsiteY36" fmla="*/ 1926077 h 2636196"/>
              <a:gd name="connsiteX37" fmla="*/ 184884 w 234050"/>
              <a:gd name="connsiteY37" fmla="*/ 2052536 h 2636196"/>
              <a:gd name="connsiteX38" fmla="*/ 155701 w 234050"/>
              <a:gd name="connsiteY38" fmla="*/ 2062264 h 2636196"/>
              <a:gd name="connsiteX39" fmla="*/ 145973 w 234050"/>
              <a:gd name="connsiteY39" fmla="*/ 2091447 h 2636196"/>
              <a:gd name="connsiteX40" fmla="*/ 175156 w 234050"/>
              <a:gd name="connsiteY40" fmla="*/ 2101175 h 2636196"/>
              <a:gd name="connsiteX41" fmla="*/ 184884 w 234050"/>
              <a:gd name="connsiteY41" fmla="*/ 2130358 h 2636196"/>
              <a:gd name="connsiteX42" fmla="*/ 204339 w 234050"/>
              <a:gd name="connsiteY42" fmla="*/ 2169268 h 2636196"/>
              <a:gd name="connsiteX43" fmla="*/ 194612 w 234050"/>
              <a:gd name="connsiteY43" fmla="*/ 2208179 h 2636196"/>
              <a:gd name="connsiteX44" fmla="*/ 165429 w 234050"/>
              <a:gd name="connsiteY44" fmla="*/ 2227634 h 2636196"/>
              <a:gd name="connsiteX45" fmla="*/ 145973 w 234050"/>
              <a:gd name="connsiteY45" fmla="*/ 2247089 h 2636196"/>
              <a:gd name="connsiteX46" fmla="*/ 126518 w 234050"/>
              <a:gd name="connsiteY46" fmla="*/ 2334638 h 2636196"/>
              <a:gd name="connsiteX47" fmla="*/ 116790 w 234050"/>
              <a:gd name="connsiteY47" fmla="*/ 2402732 h 2636196"/>
              <a:gd name="connsiteX48" fmla="*/ 97335 w 234050"/>
              <a:gd name="connsiteY48" fmla="*/ 2431915 h 2636196"/>
              <a:gd name="connsiteX49" fmla="*/ 77880 w 234050"/>
              <a:gd name="connsiteY49" fmla="*/ 2490281 h 2636196"/>
              <a:gd name="connsiteX50" fmla="*/ 68152 w 234050"/>
              <a:gd name="connsiteY50" fmla="*/ 2519464 h 2636196"/>
              <a:gd name="connsiteX51" fmla="*/ 77880 w 234050"/>
              <a:gd name="connsiteY51" fmla="*/ 2548647 h 2636196"/>
              <a:gd name="connsiteX52" fmla="*/ 97335 w 234050"/>
              <a:gd name="connsiteY52" fmla="*/ 2577830 h 2636196"/>
              <a:gd name="connsiteX53" fmla="*/ 116790 w 234050"/>
              <a:gd name="connsiteY53" fmla="*/ 2636196 h 263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34050" h="2636196">
                <a:moveTo>
                  <a:pt x="68152" y="0"/>
                </a:moveTo>
                <a:cubicBezTo>
                  <a:pt x="55467" y="63425"/>
                  <a:pt x="48697" y="87659"/>
                  <a:pt x="48697" y="165370"/>
                </a:cubicBezTo>
                <a:cubicBezTo>
                  <a:pt x="48697" y="269267"/>
                  <a:pt x="30891" y="253469"/>
                  <a:pt x="87607" y="272375"/>
                </a:cubicBezTo>
                <a:cubicBezTo>
                  <a:pt x="94092" y="282103"/>
                  <a:pt x="97934" y="294255"/>
                  <a:pt x="107063" y="301558"/>
                </a:cubicBezTo>
                <a:cubicBezTo>
                  <a:pt x="115070" y="307963"/>
                  <a:pt x="127075" y="306699"/>
                  <a:pt x="136246" y="311285"/>
                </a:cubicBezTo>
                <a:cubicBezTo>
                  <a:pt x="146703" y="316514"/>
                  <a:pt x="155278" y="324940"/>
                  <a:pt x="165429" y="330741"/>
                </a:cubicBezTo>
                <a:cubicBezTo>
                  <a:pt x="178019" y="337936"/>
                  <a:pt x="191369" y="343711"/>
                  <a:pt x="204339" y="350196"/>
                </a:cubicBezTo>
                <a:cubicBezTo>
                  <a:pt x="201097" y="372894"/>
                  <a:pt x="204866" y="397782"/>
                  <a:pt x="194612" y="418289"/>
                </a:cubicBezTo>
                <a:cubicBezTo>
                  <a:pt x="169991" y="467531"/>
                  <a:pt x="148589" y="458117"/>
                  <a:pt x="116790" y="486383"/>
                </a:cubicBezTo>
                <a:cubicBezTo>
                  <a:pt x="96226" y="504662"/>
                  <a:pt x="73686" y="521856"/>
                  <a:pt x="58424" y="544749"/>
                </a:cubicBezTo>
                <a:cubicBezTo>
                  <a:pt x="51939" y="554477"/>
                  <a:pt x="47236" y="565665"/>
                  <a:pt x="38969" y="573932"/>
                </a:cubicBezTo>
                <a:cubicBezTo>
                  <a:pt x="30702" y="582199"/>
                  <a:pt x="19514" y="586902"/>
                  <a:pt x="9786" y="593387"/>
                </a:cubicBezTo>
                <a:cubicBezTo>
                  <a:pt x="-5586" y="639500"/>
                  <a:pt x="-5458" y="610115"/>
                  <a:pt x="29241" y="651753"/>
                </a:cubicBezTo>
                <a:cubicBezTo>
                  <a:pt x="61375" y="690313"/>
                  <a:pt x="40510" y="691692"/>
                  <a:pt x="97335" y="729575"/>
                </a:cubicBezTo>
                <a:cubicBezTo>
                  <a:pt x="137965" y="756661"/>
                  <a:pt x="118251" y="740763"/>
                  <a:pt x="155701" y="778213"/>
                </a:cubicBezTo>
                <a:cubicBezTo>
                  <a:pt x="174306" y="834026"/>
                  <a:pt x="152105" y="781927"/>
                  <a:pt x="194612" y="836579"/>
                </a:cubicBezTo>
                <a:cubicBezTo>
                  <a:pt x="208967" y="855036"/>
                  <a:pt x="233522" y="894945"/>
                  <a:pt x="233522" y="894945"/>
                </a:cubicBezTo>
                <a:cubicBezTo>
                  <a:pt x="230280" y="924128"/>
                  <a:pt x="228260" y="953473"/>
                  <a:pt x="223795" y="982494"/>
                </a:cubicBezTo>
                <a:cubicBezTo>
                  <a:pt x="219596" y="1009791"/>
                  <a:pt x="202184" y="1057054"/>
                  <a:pt x="194612" y="1079770"/>
                </a:cubicBezTo>
                <a:lnTo>
                  <a:pt x="175156" y="1138136"/>
                </a:lnTo>
                <a:lnTo>
                  <a:pt x="165429" y="1167319"/>
                </a:lnTo>
                <a:cubicBezTo>
                  <a:pt x="168671" y="1193260"/>
                  <a:pt x="170480" y="1219420"/>
                  <a:pt x="175156" y="1245141"/>
                </a:cubicBezTo>
                <a:cubicBezTo>
                  <a:pt x="176990" y="1255229"/>
                  <a:pt x="177634" y="1267073"/>
                  <a:pt x="184884" y="1274323"/>
                </a:cubicBezTo>
                <a:cubicBezTo>
                  <a:pt x="192135" y="1281574"/>
                  <a:pt x="204339" y="1280808"/>
                  <a:pt x="214067" y="1284051"/>
                </a:cubicBezTo>
                <a:cubicBezTo>
                  <a:pt x="220552" y="1293779"/>
                  <a:pt x="237219" y="1302143"/>
                  <a:pt x="233522" y="1313234"/>
                </a:cubicBezTo>
                <a:cubicBezTo>
                  <a:pt x="228395" y="1328615"/>
                  <a:pt x="207805" y="1332994"/>
                  <a:pt x="194612" y="1342417"/>
                </a:cubicBezTo>
                <a:cubicBezTo>
                  <a:pt x="142029" y="1379976"/>
                  <a:pt x="189533" y="1344957"/>
                  <a:pt x="116790" y="1381328"/>
                </a:cubicBezTo>
                <a:cubicBezTo>
                  <a:pt x="41360" y="1419043"/>
                  <a:pt x="131777" y="1386059"/>
                  <a:pt x="58424" y="1410511"/>
                </a:cubicBezTo>
                <a:cubicBezTo>
                  <a:pt x="61667" y="1433209"/>
                  <a:pt x="65122" y="1455877"/>
                  <a:pt x="68152" y="1478604"/>
                </a:cubicBezTo>
                <a:cubicBezTo>
                  <a:pt x="71607" y="1504517"/>
                  <a:pt x="71539" y="1531064"/>
                  <a:pt x="77880" y="1556426"/>
                </a:cubicBezTo>
                <a:cubicBezTo>
                  <a:pt x="81397" y="1570494"/>
                  <a:pt x="91623" y="1582008"/>
                  <a:pt x="97335" y="1595336"/>
                </a:cubicBezTo>
                <a:cubicBezTo>
                  <a:pt x="101374" y="1604761"/>
                  <a:pt x="104576" y="1614571"/>
                  <a:pt x="107063" y="1624519"/>
                </a:cubicBezTo>
                <a:cubicBezTo>
                  <a:pt x="117490" y="1666230"/>
                  <a:pt x="117850" y="1688185"/>
                  <a:pt x="126518" y="1731523"/>
                </a:cubicBezTo>
                <a:cubicBezTo>
                  <a:pt x="129140" y="1744633"/>
                  <a:pt x="130267" y="1758476"/>
                  <a:pt x="136246" y="1770434"/>
                </a:cubicBezTo>
                <a:cubicBezTo>
                  <a:pt x="148725" y="1795393"/>
                  <a:pt x="175142" y="1819058"/>
                  <a:pt x="194612" y="1838528"/>
                </a:cubicBezTo>
                <a:lnTo>
                  <a:pt x="214067" y="1896894"/>
                </a:lnTo>
                <a:lnTo>
                  <a:pt x="223795" y="1926077"/>
                </a:lnTo>
                <a:cubicBezTo>
                  <a:pt x="217466" y="1983036"/>
                  <a:pt x="228819" y="2015923"/>
                  <a:pt x="184884" y="2052536"/>
                </a:cubicBezTo>
                <a:cubicBezTo>
                  <a:pt x="177007" y="2059100"/>
                  <a:pt x="165429" y="2059021"/>
                  <a:pt x="155701" y="2062264"/>
                </a:cubicBezTo>
                <a:cubicBezTo>
                  <a:pt x="152458" y="2071992"/>
                  <a:pt x="141387" y="2082276"/>
                  <a:pt x="145973" y="2091447"/>
                </a:cubicBezTo>
                <a:cubicBezTo>
                  <a:pt x="150559" y="2100618"/>
                  <a:pt x="167905" y="2093924"/>
                  <a:pt x="175156" y="2101175"/>
                </a:cubicBezTo>
                <a:cubicBezTo>
                  <a:pt x="182407" y="2108426"/>
                  <a:pt x="180845" y="2120933"/>
                  <a:pt x="184884" y="2130358"/>
                </a:cubicBezTo>
                <a:cubicBezTo>
                  <a:pt x="190596" y="2143686"/>
                  <a:pt x="197854" y="2156298"/>
                  <a:pt x="204339" y="2169268"/>
                </a:cubicBezTo>
                <a:cubicBezTo>
                  <a:pt x="201097" y="2182238"/>
                  <a:pt x="202028" y="2197055"/>
                  <a:pt x="194612" y="2208179"/>
                </a:cubicBezTo>
                <a:cubicBezTo>
                  <a:pt x="188127" y="2217907"/>
                  <a:pt x="174558" y="2220331"/>
                  <a:pt x="165429" y="2227634"/>
                </a:cubicBezTo>
                <a:cubicBezTo>
                  <a:pt x="158267" y="2233363"/>
                  <a:pt x="152458" y="2240604"/>
                  <a:pt x="145973" y="2247089"/>
                </a:cubicBezTo>
                <a:cubicBezTo>
                  <a:pt x="137231" y="2282061"/>
                  <a:pt x="132691" y="2297599"/>
                  <a:pt x="126518" y="2334638"/>
                </a:cubicBezTo>
                <a:cubicBezTo>
                  <a:pt x="122748" y="2357254"/>
                  <a:pt x="123378" y="2380771"/>
                  <a:pt x="116790" y="2402732"/>
                </a:cubicBezTo>
                <a:cubicBezTo>
                  <a:pt x="113431" y="2413930"/>
                  <a:pt x="102083" y="2421231"/>
                  <a:pt x="97335" y="2431915"/>
                </a:cubicBezTo>
                <a:cubicBezTo>
                  <a:pt x="89006" y="2450655"/>
                  <a:pt x="84365" y="2470826"/>
                  <a:pt x="77880" y="2490281"/>
                </a:cubicBezTo>
                <a:lnTo>
                  <a:pt x="68152" y="2519464"/>
                </a:lnTo>
                <a:cubicBezTo>
                  <a:pt x="71395" y="2529192"/>
                  <a:pt x="73294" y="2539476"/>
                  <a:pt x="77880" y="2548647"/>
                </a:cubicBezTo>
                <a:cubicBezTo>
                  <a:pt x="83108" y="2559104"/>
                  <a:pt x="92587" y="2567146"/>
                  <a:pt x="97335" y="2577830"/>
                </a:cubicBezTo>
                <a:cubicBezTo>
                  <a:pt x="105664" y="2596570"/>
                  <a:pt x="116790" y="2636196"/>
                  <a:pt x="116790" y="263619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1411566" y="2638328"/>
            <a:ext cx="234050" cy="2636196"/>
          </a:xfrm>
          <a:custGeom>
            <a:avLst/>
            <a:gdLst>
              <a:gd name="connsiteX0" fmla="*/ 68152 w 234050"/>
              <a:gd name="connsiteY0" fmla="*/ 0 h 2636196"/>
              <a:gd name="connsiteX1" fmla="*/ 48697 w 234050"/>
              <a:gd name="connsiteY1" fmla="*/ 165370 h 2636196"/>
              <a:gd name="connsiteX2" fmla="*/ 87607 w 234050"/>
              <a:gd name="connsiteY2" fmla="*/ 272375 h 2636196"/>
              <a:gd name="connsiteX3" fmla="*/ 107063 w 234050"/>
              <a:gd name="connsiteY3" fmla="*/ 301558 h 2636196"/>
              <a:gd name="connsiteX4" fmla="*/ 136246 w 234050"/>
              <a:gd name="connsiteY4" fmla="*/ 311285 h 2636196"/>
              <a:gd name="connsiteX5" fmla="*/ 165429 w 234050"/>
              <a:gd name="connsiteY5" fmla="*/ 330741 h 2636196"/>
              <a:gd name="connsiteX6" fmla="*/ 204339 w 234050"/>
              <a:gd name="connsiteY6" fmla="*/ 350196 h 2636196"/>
              <a:gd name="connsiteX7" fmla="*/ 194612 w 234050"/>
              <a:gd name="connsiteY7" fmla="*/ 418289 h 2636196"/>
              <a:gd name="connsiteX8" fmla="*/ 116790 w 234050"/>
              <a:gd name="connsiteY8" fmla="*/ 486383 h 2636196"/>
              <a:gd name="connsiteX9" fmla="*/ 58424 w 234050"/>
              <a:gd name="connsiteY9" fmla="*/ 544749 h 2636196"/>
              <a:gd name="connsiteX10" fmla="*/ 38969 w 234050"/>
              <a:gd name="connsiteY10" fmla="*/ 573932 h 2636196"/>
              <a:gd name="connsiteX11" fmla="*/ 9786 w 234050"/>
              <a:gd name="connsiteY11" fmla="*/ 593387 h 2636196"/>
              <a:gd name="connsiteX12" fmla="*/ 29241 w 234050"/>
              <a:gd name="connsiteY12" fmla="*/ 651753 h 2636196"/>
              <a:gd name="connsiteX13" fmla="*/ 97335 w 234050"/>
              <a:gd name="connsiteY13" fmla="*/ 729575 h 2636196"/>
              <a:gd name="connsiteX14" fmla="*/ 155701 w 234050"/>
              <a:gd name="connsiteY14" fmla="*/ 778213 h 2636196"/>
              <a:gd name="connsiteX15" fmla="*/ 194612 w 234050"/>
              <a:gd name="connsiteY15" fmla="*/ 836579 h 2636196"/>
              <a:gd name="connsiteX16" fmla="*/ 233522 w 234050"/>
              <a:gd name="connsiteY16" fmla="*/ 894945 h 2636196"/>
              <a:gd name="connsiteX17" fmla="*/ 223795 w 234050"/>
              <a:gd name="connsiteY17" fmla="*/ 982494 h 2636196"/>
              <a:gd name="connsiteX18" fmla="*/ 194612 w 234050"/>
              <a:gd name="connsiteY18" fmla="*/ 1079770 h 2636196"/>
              <a:gd name="connsiteX19" fmla="*/ 175156 w 234050"/>
              <a:gd name="connsiteY19" fmla="*/ 1138136 h 2636196"/>
              <a:gd name="connsiteX20" fmla="*/ 165429 w 234050"/>
              <a:gd name="connsiteY20" fmla="*/ 1167319 h 2636196"/>
              <a:gd name="connsiteX21" fmla="*/ 175156 w 234050"/>
              <a:gd name="connsiteY21" fmla="*/ 1245141 h 2636196"/>
              <a:gd name="connsiteX22" fmla="*/ 184884 w 234050"/>
              <a:gd name="connsiteY22" fmla="*/ 1274323 h 2636196"/>
              <a:gd name="connsiteX23" fmla="*/ 214067 w 234050"/>
              <a:gd name="connsiteY23" fmla="*/ 1284051 h 2636196"/>
              <a:gd name="connsiteX24" fmla="*/ 233522 w 234050"/>
              <a:gd name="connsiteY24" fmla="*/ 1313234 h 2636196"/>
              <a:gd name="connsiteX25" fmla="*/ 194612 w 234050"/>
              <a:gd name="connsiteY25" fmla="*/ 1342417 h 2636196"/>
              <a:gd name="connsiteX26" fmla="*/ 116790 w 234050"/>
              <a:gd name="connsiteY26" fmla="*/ 1381328 h 2636196"/>
              <a:gd name="connsiteX27" fmla="*/ 58424 w 234050"/>
              <a:gd name="connsiteY27" fmla="*/ 1410511 h 2636196"/>
              <a:gd name="connsiteX28" fmla="*/ 68152 w 234050"/>
              <a:gd name="connsiteY28" fmla="*/ 1478604 h 2636196"/>
              <a:gd name="connsiteX29" fmla="*/ 77880 w 234050"/>
              <a:gd name="connsiteY29" fmla="*/ 1556426 h 2636196"/>
              <a:gd name="connsiteX30" fmla="*/ 97335 w 234050"/>
              <a:gd name="connsiteY30" fmla="*/ 1595336 h 2636196"/>
              <a:gd name="connsiteX31" fmla="*/ 107063 w 234050"/>
              <a:gd name="connsiteY31" fmla="*/ 1624519 h 2636196"/>
              <a:gd name="connsiteX32" fmla="*/ 126518 w 234050"/>
              <a:gd name="connsiteY32" fmla="*/ 1731523 h 2636196"/>
              <a:gd name="connsiteX33" fmla="*/ 136246 w 234050"/>
              <a:gd name="connsiteY33" fmla="*/ 1770434 h 2636196"/>
              <a:gd name="connsiteX34" fmla="*/ 194612 w 234050"/>
              <a:gd name="connsiteY34" fmla="*/ 1838528 h 2636196"/>
              <a:gd name="connsiteX35" fmla="*/ 214067 w 234050"/>
              <a:gd name="connsiteY35" fmla="*/ 1896894 h 2636196"/>
              <a:gd name="connsiteX36" fmla="*/ 223795 w 234050"/>
              <a:gd name="connsiteY36" fmla="*/ 1926077 h 2636196"/>
              <a:gd name="connsiteX37" fmla="*/ 184884 w 234050"/>
              <a:gd name="connsiteY37" fmla="*/ 2052536 h 2636196"/>
              <a:gd name="connsiteX38" fmla="*/ 155701 w 234050"/>
              <a:gd name="connsiteY38" fmla="*/ 2062264 h 2636196"/>
              <a:gd name="connsiteX39" fmla="*/ 145973 w 234050"/>
              <a:gd name="connsiteY39" fmla="*/ 2091447 h 2636196"/>
              <a:gd name="connsiteX40" fmla="*/ 175156 w 234050"/>
              <a:gd name="connsiteY40" fmla="*/ 2101175 h 2636196"/>
              <a:gd name="connsiteX41" fmla="*/ 184884 w 234050"/>
              <a:gd name="connsiteY41" fmla="*/ 2130358 h 2636196"/>
              <a:gd name="connsiteX42" fmla="*/ 204339 w 234050"/>
              <a:gd name="connsiteY42" fmla="*/ 2169268 h 2636196"/>
              <a:gd name="connsiteX43" fmla="*/ 194612 w 234050"/>
              <a:gd name="connsiteY43" fmla="*/ 2208179 h 2636196"/>
              <a:gd name="connsiteX44" fmla="*/ 165429 w 234050"/>
              <a:gd name="connsiteY44" fmla="*/ 2227634 h 2636196"/>
              <a:gd name="connsiteX45" fmla="*/ 145973 w 234050"/>
              <a:gd name="connsiteY45" fmla="*/ 2247089 h 2636196"/>
              <a:gd name="connsiteX46" fmla="*/ 126518 w 234050"/>
              <a:gd name="connsiteY46" fmla="*/ 2334638 h 2636196"/>
              <a:gd name="connsiteX47" fmla="*/ 116790 w 234050"/>
              <a:gd name="connsiteY47" fmla="*/ 2402732 h 2636196"/>
              <a:gd name="connsiteX48" fmla="*/ 97335 w 234050"/>
              <a:gd name="connsiteY48" fmla="*/ 2431915 h 2636196"/>
              <a:gd name="connsiteX49" fmla="*/ 77880 w 234050"/>
              <a:gd name="connsiteY49" fmla="*/ 2490281 h 2636196"/>
              <a:gd name="connsiteX50" fmla="*/ 68152 w 234050"/>
              <a:gd name="connsiteY50" fmla="*/ 2519464 h 2636196"/>
              <a:gd name="connsiteX51" fmla="*/ 77880 w 234050"/>
              <a:gd name="connsiteY51" fmla="*/ 2548647 h 2636196"/>
              <a:gd name="connsiteX52" fmla="*/ 97335 w 234050"/>
              <a:gd name="connsiteY52" fmla="*/ 2577830 h 2636196"/>
              <a:gd name="connsiteX53" fmla="*/ 116790 w 234050"/>
              <a:gd name="connsiteY53" fmla="*/ 2636196 h 263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34050" h="2636196">
                <a:moveTo>
                  <a:pt x="68152" y="0"/>
                </a:moveTo>
                <a:cubicBezTo>
                  <a:pt x="55467" y="63425"/>
                  <a:pt x="48697" y="87659"/>
                  <a:pt x="48697" y="165370"/>
                </a:cubicBezTo>
                <a:cubicBezTo>
                  <a:pt x="48697" y="269267"/>
                  <a:pt x="30891" y="253469"/>
                  <a:pt x="87607" y="272375"/>
                </a:cubicBezTo>
                <a:cubicBezTo>
                  <a:pt x="94092" y="282103"/>
                  <a:pt x="97934" y="294255"/>
                  <a:pt x="107063" y="301558"/>
                </a:cubicBezTo>
                <a:cubicBezTo>
                  <a:pt x="115070" y="307963"/>
                  <a:pt x="127075" y="306699"/>
                  <a:pt x="136246" y="311285"/>
                </a:cubicBezTo>
                <a:cubicBezTo>
                  <a:pt x="146703" y="316514"/>
                  <a:pt x="155278" y="324940"/>
                  <a:pt x="165429" y="330741"/>
                </a:cubicBezTo>
                <a:cubicBezTo>
                  <a:pt x="178019" y="337936"/>
                  <a:pt x="191369" y="343711"/>
                  <a:pt x="204339" y="350196"/>
                </a:cubicBezTo>
                <a:cubicBezTo>
                  <a:pt x="201097" y="372894"/>
                  <a:pt x="204866" y="397782"/>
                  <a:pt x="194612" y="418289"/>
                </a:cubicBezTo>
                <a:cubicBezTo>
                  <a:pt x="169991" y="467531"/>
                  <a:pt x="148589" y="458117"/>
                  <a:pt x="116790" y="486383"/>
                </a:cubicBezTo>
                <a:cubicBezTo>
                  <a:pt x="96226" y="504662"/>
                  <a:pt x="73686" y="521856"/>
                  <a:pt x="58424" y="544749"/>
                </a:cubicBezTo>
                <a:cubicBezTo>
                  <a:pt x="51939" y="554477"/>
                  <a:pt x="47236" y="565665"/>
                  <a:pt x="38969" y="573932"/>
                </a:cubicBezTo>
                <a:cubicBezTo>
                  <a:pt x="30702" y="582199"/>
                  <a:pt x="19514" y="586902"/>
                  <a:pt x="9786" y="593387"/>
                </a:cubicBezTo>
                <a:cubicBezTo>
                  <a:pt x="-5586" y="639500"/>
                  <a:pt x="-5458" y="610115"/>
                  <a:pt x="29241" y="651753"/>
                </a:cubicBezTo>
                <a:cubicBezTo>
                  <a:pt x="61375" y="690313"/>
                  <a:pt x="40510" y="691692"/>
                  <a:pt x="97335" y="729575"/>
                </a:cubicBezTo>
                <a:cubicBezTo>
                  <a:pt x="137965" y="756661"/>
                  <a:pt x="118251" y="740763"/>
                  <a:pt x="155701" y="778213"/>
                </a:cubicBezTo>
                <a:cubicBezTo>
                  <a:pt x="174306" y="834026"/>
                  <a:pt x="152105" y="781927"/>
                  <a:pt x="194612" y="836579"/>
                </a:cubicBezTo>
                <a:cubicBezTo>
                  <a:pt x="208967" y="855036"/>
                  <a:pt x="233522" y="894945"/>
                  <a:pt x="233522" y="894945"/>
                </a:cubicBezTo>
                <a:cubicBezTo>
                  <a:pt x="230280" y="924128"/>
                  <a:pt x="228260" y="953473"/>
                  <a:pt x="223795" y="982494"/>
                </a:cubicBezTo>
                <a:cubicBezTo>
                  <a:pt x="219596" y="1009791"/>
                  <a:pt x="202184" y="1057054"/>
                  <a:pt x="194612" y="1079770"/>
                </a:cubicBezTo>
                <a:lnTo>
                  <a:pt x="175156" y="1138136"/>
                </a:lnTo>
                <a:lnTo>
                  <a:pt x="165429" y="1167319"/>
                </a:lnTo>
                <a:cubicBezTo>
                  <a:pt x="168671" y="1193260"/>
                  <a:pt x="170480" y="1219420"/>
                  <a:pt x="175156" y="1245141"/>
                </a:cubicBezTo>
                <a:cubicBezTo>
                  <a:pt x="176990" y="1255229"/>
                  <a:pt x="177634" y="1267073"/>
                  <a:pt x="184884" y="1274323"/>
                </a:cubicBezTo>
                <a:cubicBezTo>
                  <a:pt x="192135" y="1281574"/>
                  <a:pt x="204339" y="1280808"/>
                  <a:pt x="214067" y="1284051"/>
                </a:cubicBezTo>
                <a:cubicBezTo>
                  <a:pt x="220552" y="1293779"/>
                  <a:pt x="237219" y="1302143"/>
                  <a:pt x="233522" y="1313234"/>
                </a:cubicBezTo>
                <a:cubicBezTo>
                  <a:pt x="228395" y="1328615"/>
                  <a:pt x="207805" y="1332994"/>
                  <a:pt x="194612" y="1342417"/>
                </a:cubicBezTo>
                <a:cubicBezTo>
                  <a:pt x="142029" y="1379976"/>
                  <a:pt x="189533" y="1344957"/>
                  <a:pt x="116790" y="1381328"/>
                </a:cubicBezTo>
                <a:cubicBezTo>
                  <a:pt x="41360" y="1419043"/>
                  <a:pt x="131777" y="1386059"/>
                  <a:pt x="58424" y="1410511"/>
                </a:cubicBezTo>
                <a:cubicBezTo>
                  <a:pt x="61667" y="1433209"/>
                  <a:pt x="65122" y="1455877"/>
                  <a:pt x="68152" y="1478604"/>
                </a:cubicBezTo>
                <a:cubicBezTo>
                  <a:pt x="71607" y="1504517"/>
                  <a:pt x="71539" y="1531064"/>
                  <a:pt x="77880" y="1556426"/>
                </a:cubicBezTo>
                <a:cubicBezTo>
                  <a:pt x="81397" y="1570494"/>
                  <a:pt x="91623" y="1582008"/>
                  <a:pt x="97335" y="1595336"/>
                </a:cubicBezTo>
                <a:cubicBezTo>
                  <a:pt x="101374" y="1604761"/>
                  <a:pt x="104576" y="1614571"/>
                  <a:pt x="107063" y="1624519"/>
                </a:cubicBezTo>
                <a:cubicBezTo>
                  <a:pt x="117490" y="1666230"/>
                  <a:pt x="117850" y="1688185"/>
                  <a:pt x="126518" y="1731523"/>
                </a:cubicBezTo>
                <a:cubicBezTo>
                  <a:pt x="129140" y="1744633"/>
                  <a:pt x="130267" y="1758476"/>
                  <a:pt x="136246" y="1770434"/>
                </a:cubicBezTo>
                <a:cubicBezTo>
                  <a:pt x="148725" y="1795393"/>
                  <a:pt x="175142" y="1819058"/>
                  <a:pt x="194612" y="1838528"/>
                </a:cubicBezTo>
                <a:lnTo>
                  <a:pt x="214067" y="1896894"/>
                </a:lnTo>
                <a:lnTo>
                  <a:pt x="223795" y="1926077"/>
                </a:lnTo>
                <a:cubicBezTo>
                  <a:pt x="217466" y="1983036"/>
                  <a:pt x="228819" y="2015923"/>
                  <a:pt x="184884" y="2052536"/>
                </a:cubicBezTo>
                <a:cubicBezTo>
                  <a:pt x="177007" y="2059100"/>
                  <a:pt x="165429" y="2059021"/>
                  <a:pt x="155701" y="2062264"/>
                </a:cubicBezTo>
                <a:cubicBezTo>
                  <a:pt x="152458" y="2071992"/>
                  <a:pt x="141387" y="2082276"/>
                  <a:pt x="145973" y="2091447"/>
                </a:cubicBezTo>
                <a:cubicBezTo>
                  <a:pt x="150559" y="2100618"/>
                  <a:pt x="167905" y="2093924"/>
                  <a:pt x="175156" y="2101175"/>
                </a:cubicBezTo>
                <a:cubicBezTo>
                  <a:pt x="182407" y="2108426"/>
                  <a:pt x="180845" y="2120933"/>
                  <a:pt x="184884" y="2130358"/>
                </a:cubicBezTo>
                <a:cubicBezTo>
                  <a:pt x="190596" y="2143686"/>
                  <a:pt x="197854" y="2156298"/>
                  <a:pt x="204339" y="2169268"/>
                </a:cubicBezTo>
                <a:cubicBezTo>
                  <a:pt x="201097" y="2182238"/>
                  <a:pt x="202028" y="2197055"/>
                  <a:pt x="194612" y="2208179"/>
                </a:cubicBezTo>
                <a:cubicBezTo>
                  <a:pt x="188127" y="2217907"/>
                  <a:pt x="174558" y="2220331"/>
                  <a:pt x="165429" y="2227634"/>
                </a:cubicBezTo>
                <a:cubicBezTo>
                  <a:pt x="158267" y="2233363"/>
                  <a:pt x="152458" y="2240604"/>
                  <a:pt x="145973" y="2247089"/>
                </a:cubicBezTo>
                <a:cubicBezTo>
                  <a:pt x="137231" y="2282061"/>
                  <a:pt x="132691" y="2297599"/>
                  <a:pt x="126518" y="2334638"/>
                </a:cubicBezTo>
                <a:cubicBezTo>
                  <a:pt x="122748" y="2357254"/>
                  <a:pt x="123378" y="2380771"/>
                  <a:pt x="116790" y="2402732"/>
                </a:cubicBezTo>
                <a:cubicBezTo>
                  <a:pt x="113431" y="2413930"/>
                  <a:pt x="102083" y="2421231"/>
                  <a:pt x="97335" y="2431915"/>
                </a:cubicBezTo>
                <a:cubicBezTo>
                  <a:pt x="89006" y="2450655"/>
                  <a:pt x="84365" y="2470826"/>
                  <a:pt x="77880" y="2490281"/>
                </a:cubicBezTo>
                <a:lnTo>
                  <a:pt x="68152" y="2519464"/>
                </a:lnTo>
                <a:cubicBezTo>
                  <a:pt x="71395" y="2529192"/>
                  <a:pt x="73294" y="2539476"/>
                  <a:pt x="77880" y="2548647"/>
                </a:cubicBezTo>
                <a:cubicBezTo>
                  <a:pt x="83108" y="2559104"/>
                  <a:pt x="92587" y="2567146"/>
                  <a:pt x="97335" y="2577830"/>
                </a:cubicBezTo>
                <a:cubicBezTo>
                  <a:pt x="105664" y="2596570"/>
                  <a:pt x="116790" y="2636196"/>
                  <a:pt x="116790" y="263619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1754675" y="2638328"/>
            <a:ext cx="234050" cy="2636196"/>
          </a:xfrm>
          <a:custGeom>
            <a:avLst/>
            <a:gdLst>
              <a:gd name="connsiteX0" fmla="*/ 68152 w 234050"/>
              <a:gd name="connsiteY0" fmla="*/ 0 h 2636196"/>
              <a:gd name="connsiteX1" fmla="*/ 48697 w 234050"/>
              <a:gd name="connsiteY1" fmla="*/ 165370 h 2636196"/>
              <a:gd name="connsiteX2" fmla="*/ 87607 w 234050"/>
              <a:gd name="connsiteY2" fmla="*/ 272375 h 2636196"/>
              <a:gd name="connsiteX3" fmla="*/ 107063 w 234050"/>
              <a:gd name="connsiteY3" fmla="*/ 301558 h 2636196"/>
              <a:gd name="connsiteX4" fmla="*/ 136246 w 234050"/>
              <a:gd name="connsiteY4" fmla="*/ 311285 h 2636196"/>
              <a:gd name="connsiteX5" fmla="*/ 165429 w 234050"/>
              <a:gd name="connsiteY5" fmla="*/ 330741 h 2636196"/>
              <a:gd name="connsiteX6" fmla="*/ 204339 w 234050"/>
              <a:gd name="connsiteY6" fmla="*/ 350196 h 2636196"/>
              <a:gd name="connsiteX7" fmla="*/ 194612 w 234050"/>
              <a:gd name="connsiteY7" fmla="*/ 418289 h 2636196"/>
              <a:gd name="connsiteX8" fmla="*/ 116790 w 234050"/>
              <a:gd name="connsiteY8" fmla="*/ 486383 h 2636196"/>
              <a:gd name="connsiteX9" fmla="*/ 58424 w 234050"/>
              <a:gd name="connsiteY9" fmla="*/ 544749 h 2636196"/>
              <a:gd name="connsiteX10" fmla="*/ 38969 w 234050"/>
              <a:gd name="connsiteY10" fmla="*/ 573932 h 2636196"/>
              <a:gd name="connsiteX11" fmla="*/ 9786 w 234050"/>
              <a:gd name="connsiteY11" fmla="*/ 593387 h 2636196"/>
              <a:gd name="connsiteX12" fmla="*/ 29241 w 234050"/>
              <a:gd name="connsiteY12" fmla="*/ 651753 h 2636196"/>
              <a:gd name="connsiteX13" fmla="*/ 97335 w 234050"/>
              <a:gd name="connsiteY13" fmla="*/ 729575 h 2636196"/>
              <a:gd name="connsiteX14" fmla="*/ 155701 w 234050"/>
              <a:gd name="connsiteY14" fmla="*/ 778213 h 2636196"/>
              <a:gd name="connsiteX15" fmla="*/ 194612 w 234050"/>
              <a:gd name="connsiteY15" fmla="*/ 836579 h 2636196"/>
              <a:gd name="connsiteX16" fmla="*/ 233522 w 234050"/>
              <a:gd name="connsiteY16" fmla="*/ 894945 h 2636196"/>
              <a:gd name="connsiteX17" fmla="*/ 223795 w 234050"/>
              <a:gd name="connsiteY17" fmla="*/ 982494 h 2636196"/>
              <a:gd name="connsiteX18" fmla="*/ 194612 w 234050"/>
              <a:gd name="connsiteY18" fmla="*/ 1079770 h 2636196"/>
              <a:gd name="connsiteX19" fmla="*/ 175156 w 234050"/>
              <a:gd name="connsiteY19" fmla="*/ 1138136 h 2636196"/>
              <a:gd name="connsiteX20" fmla="*/ 165429 w 234050"/>
              <a:gd name="connsiteY20" fmla="*/ 1167319 h 2636196"/>
              <a:gd name="connsiteX21" fmla="*/ 175156 w 234050"/>
              <a:gd name="connsiteY21" fmla="*/ 1245141 h 2636196"/>
              <a:gd name="connsiteX22" fmla="*/ 184884 w 234050"/>
              <a:gd name="connsiteY22" fmla="*/ 1274323 h 2636196"/>
              <a:gd name="connsiteX23" fmla="*/ 214067 w 234050"/>
              <a:gd name="connsiteY23" fmla="*/ 1284051 h 2636196"/>
              <a:gd name="connsiteX24" fmla="*/ 233522 w 234050"/>
              <a:gd name="connsiteY24" fmla="*/ 1313234 h 2636196"/>
              <a:gd name="connsiteX25" fmla="*/ 194612 w 234050"/>
              <a:gd name="connsiteY25" fmla="*/ 1342417 h 2636196"/>
              <a:gd name="connsiteX26" fmla="*/ 116790 w 234050"/>
              <a:gd name="connsiteY26" fmla="*/ 1381328 h 2636196"/>
              <a:gd name="connsiteX27" fmla="*/ 58424 w 234050"/>
              <a:gd name="connsiteY27" fmla="*/ 1410511 h 2636196"/>
              <a:gd name="connsiteX28" fmla="*/ 68152 w 234050"/>
              <a:gd name="connsiteY28" fmla="*/ 1478604 h 2636196"/>
              <a:gd name="connsiteX29" fmla="*/ 77880 w 234050"/>
              <a:gd name="connsiteY29" fmla="*/ 1556426 h 2636196"/>
              <a:gd name="connsiteX30" fmla="*/ 97335 w 234050"/>
              <a:gd name="connsiteY30" fmla="*/ 1595336 h 2636196"/>
              <a:gd name="connsiteX31" fmla="*/ 107063 w 234050"/>
              <a:gd name="connsiteY31" fmla="*/ 1624519 h 2636196"/>
              <a:gd name="connsiteX32" fmla="*/ 126518 w 234050"/>
              <a:gd name="connsiteY32" fmla="*/ 1731523 h 2636196"/>
              <a:gd name="connsiteX33" fmla="*/ 136246 w 234050"/>
              <a:gd name="connsiteY33" fmla="*/ 1770434 h 2636196"/>
              <a:gd name="connsiteX34" fmla="*/ 194612 w 234050"/>
              <a:gd name="connsiteY34" fmla="*/ 1838528 h 2636196"/>
              <a:gd name="connsiteX35" fmla="*/ 214067 w 234050"/>
              <a:gd name="connsiteY35" fmla="*/ 1896894 h 2636196"/>
              <a:gd name="connsiteX36" fmla="*/ 223795 w 234050"/>
              <a:gd name="connsiteY36" fmla="*/ 1926077 h 2636196"/>
              <a:gd name="connsiteX37" fmla="*/ 184884 w 234050"/>
              <a:gd name="connsiteY37" fmla="*/ 2052536 h 2636196"/>
              <a:gd name="connsiteX38" fmla="*/ 155701 w 234050"/>
              <a:gd name="connsiteY38" fmla="*/ 2062264 h 2636196"/>
              <a:gd name="connsiteX39" fmla="*/ 145973 w 234050"/>
              <a:gd name="connsiteY39" fmla="*/ 2091447 h 2636196"/>
              <a:gd name="connsiteX40" fmla="*/ 175156 w 234050"/>
              <a:gd name="connsiteY40" fmla="*/ 2101175 h 2636196"/>
              <a:gd name="connsiteX41" fmla="*/ 184884 w 234050"/>
              <a:gd name="connsiteY41" fmla="*/ 2130358 h 2636196"/>
              <a:gd name="connsiteX42" fmla="*/ 204339 w 234050"/>
              <a:gd name="connsiteY42" fmla="*/ 2169268 h 2636196"/>
              <a:gd name="connsiteX43" fmla="*/ 194612 w 234050"/>
              <a:gd name="connsiteY43" fmla="*/ 2208179 h 2636196"/>
              <a:gd name="connsiteX44" fmla="*/ 165429 w 234050"/>
              <a:gd name="connsiteY44" fmla="*/ 2227634 h 2636196"/>
              <a:gd name="connsiteX45" fmla="*/ 145973 w 234050"/>
              <a:gd name="connsiteY45" fmla="*/ 2247089 h 2636196"/>
              <a:gd name="connsiteX46" fmla="*/ 126518 w 234050"/>
              <a:gd name="connsiteY46" fmla="*/ 2334638 h 2636196"/>
              <a:gd name="connsiteX47" fmla="*/ 116790 w 234050"/>
              <a:gd name="connsiteY47" fmla="*/ 2402732 h 2636196"/>
              <a:gd name="connsiteX48" fmla="*/ 97335 w 234050"/>
              <a:gd name="connsiteY48" fmla="*/ 2431915 h 2636196"/>
              <a:gd name="connsiteX49" fmla="*/ 77880 w 234050"/>
              <a:gd name="connsiteY49" fmla="*/ 2490281 h 2636196"/>
              <a:gd name="connsiteX50" fmla="*/ 68152 w 234050"/>
              <a:gd name="connsiteY50" fmla="*/ 2519464 h 2636196"/>
              <a:gd name="connsiteX51" fmla="*/ 77880 w 234050"/>
              <a:gd name="connsiteY51" fmla="*/ 2548647 h 2636196"/>
              <a:gd name="connsiteX52" fmla="*/ 97335 w 234050"/>
              <a:gd name="connsiteY52" fmla="*/ 2577830 h 2636196"/>
              <a:gd name="connsiteX53" fmla="*/ 116790 w 234050"/>
              <a:gd name="connsiteY53" fmla="*/ 2636196 h 263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34050" h="2636196">
                <a:moveTo>
                  <a:pt x="68152" y="0"/>
                </a:moveTo>
                <a:cubicBezTo>
                  <a:pt x="55467" y="63425"/>
                  <a:pt x="48697" y="87659"/>
                  <a:pt x="48697" y="165370"/>
                </a:cubicBezTo>
                <a:cubicBezTo>
                  <a:pt x="48697" y="269267"/>
                  <a:pt x="30891" y="253469"/>
                  <a:pt x="87607" y="272375"/>
                </a:cubicBezTo>
                <a:cubicBezTo>
                  <a:pt x="94092" y="282103"/>
                  <a:pt x="97934" y="294255"/>
                  <a:pt x="107063" y="301558"/>
                </a:cubicBezTo>
                <a:cubicBezTo>
                  <a:pt x="115070" y="307963"/>
                  <a:pt x="127075" y="306699"/>
                  <a:pt x="136246" y="311285"/>
                </a:cubicBezTo>
                <a:cubicBezTo>
                  <a:pt x="146703" y="316514"/>
                  <a:pt x="155278" y="324940"/>
                  <a:pt x="165429" y="330741"/>
                </a:cubicBezTo>
                <a:cubicBezTo>
                  <a:pt x="178019" y="337936"/>
                  <a:pt x="191369" y="343711"/>
                  <a:pt x="204339" y="350196"/>
                </a:cubicBezTo>
                <a:cubicBezTo>
                  <a:pt x="201097" y="372894"/>
                  <a:pt x="204866" y="397782"/>
                  <a:pt x="194612" y="418289"/>
                </a:cubicBezTo>
                <a:cubicBezTo>
                  <a:pt x="169991" y="467531"/>
                  <a:pt x="148589" y="458117"/>
                  <a:pt x="116790" y="486383"/>
                </a:cubicBezTo>
                <a:cubicBezTo>
                  <a:pt x="96226" y="504662"/>
                  <a:pt x="73686" y="521856"/>
                  <a:pt x="58424" y="544749"/>
                </a:cubicBezTo>
                <a:cubicBezTo>
                  <a:pt x="51939" y="554477"/>
                  <a:pt x="47236" y="565665"/>
                  <a:pt x="38969" y="573932"/>
                </a:cubicBezTo>
                <a:cubicBezTo>
                  <a:pt x="30702" y="582199"/>
                  <a:pt x="19514" y="586902"/>
                  <a:pt x="9786" y="593387"/>
                </a:cubicBezTo>
                <a:cubicBezTo>
                  <a:pt x="-5586" y="639500"/>
                  <a:pt x="-5458" y="610115"/>
                  <a:pt x="29241" y="651753"/>
                </a:cubicBezTo>
                <a:cubicBezTo>
                  <a:pt x="61375" y="690313"/>
                  <a:pt x="40510" y="691692"/>
                  <a:pt x="97335" y="729575"/>
                </a:cubicBezTo>
                <a:cubicBezTo>
                  <a:pt x="137965" y="756661"/>
                  <a:pt x="118251" y="740763"/>
                  <a:pt x="155701" y="778213"/>
                </a:cubicBezTo>
                <a:cubicBezTo>
                  <a:pt x="174306" y="834026"/>
                  <a:pt x="152105" y="781927"/>
                  <a:pt x="194612" y="836579"/>
                </a:cubicBezTo>
                <a:cubicBezTo>
                  <a:pt x="208967" y="855036"/>
                  <a:pt x="233522" y="894945"/>
                  <a:pt x="233522" y="894945"/>
                </a:cubicBezTo>
                <a:cubicBezTo>
                  <a:pt x="230280" y="924128"/>
                  <a:pt x="228260" y="953473"/>
                  <a:pt x="223795" y="982494"/>
                </a:cubicBezTo>
                <a:cubicBezTo>
                  <a:pt x="219596" y="1009791"/>
                  <a:pt x="202184" y="1057054"/>
                  <a:pt x="194612" y="1079770"/>
                </a:cubicBezTo>
                <a:lnTo>
                  <a:pt x="175156" y="1138136"/>
                </a:lnTo>
                <a:lnTo>
                  <a:pt x="165429" y="1167319"/>
                </a:lnTo>
                <a:cubicBezTo>
                  <a:pt x="168671" y="1193260"/>
                  <a:pt x="170480" y="1219420"/>
                  <a:pt x="175156" y="1245141"/>
                </a:cubicBezTo>
                <a:cubicBezTo>
                  <a:pt x="176990" y="1255229"/>
                  <a:pt x="177634" y="1267073"/>
                  <a:pt x="184884" y="1274323"/>
                </a:cubicBezTo>
                <a:cubicBezTo>
                  <a:pt x="192135" y="1281574"/>
                  <a:pt x="204339" y="1280808"/>
                  <a:pt x="214067" y="1284051"/>
                </a:cubicBezTo>
                <a:cubicBezTo>
                  <a:pt x="220552" y="1293779"/>
                  <a:pt x="237219" y="1302143"/>
                  <a:pt x="233522" y="1313234"/>
                </a:cubicBezTo>
                <a:cubicBezTo>
                  <a:pt x="228395" y="1328615"/>
                  <a:pt x="207805" y="1332994"/>
                  <a:pt x="194612" y="1342417"/>
                </a:cubicBezTo>
                <a:cubicBezTo>
                  <a:pt x="142029" y="1379976"/>
                  <a:pt x="189533" y="1344957"/>
                  <a:pt x="116790" y="1381328"/>
                </a:cubicBezTo>
                <a:cubicBezTo>
                  <a:pt x="41360" y="1419043"/>
                  <a:pt x="131777" y="1386059"/>
                  <a:pt x="58424" y="1410511"/>
                </a:cubicBezTo>
                <a:cubicBezTo>
                  <a:pt x="61667" y="1433209"/>
                  <a:pt x="65122" y="1455877"/>
                  <a:pt x="68152" y="1478604"/>
                </a:cubicBezTo>
                <a:cubicBezTo>
                  <a:pt x="71607" y="1504517"/>
                  <a:pt x="71539" y="1531064"/>
                  <a:pt x="77880" y="1556426"/>
                </a:cubicBezTo>
                <a:cubicBezTo>
                  <a:pt x="81397" y="1570494"/>
                  <a:pt x="91623" y="1582008"/>
                  <a:pt x="97335" y="1595336"/>
                </a:cubicBezTo>
                <a:cubicBezTo>
                  <a:pt x="101374" y="1604761"/>
                  <a:pt x="104576" y="1614571"/>
                  <a:pt x="107063" y="1624519"/>
                </a:cubicBezTo>
                <a:cubicBezTo>
                  <a:pt x="117490" y="1666230"/>
                  <a:pt x="117850" y="1688185"/>
                  <a:pt x="126518" y="1731523"/>
                </a:cubicBezTo>
                <a:cubicBezTo>
                  <a:pt x="129140" y="1744633"/>
                  <a:pt x="130267" y="1758476"/>
                  <a:pt x="136246" y="1770434"/>
                </a:cubicBezTo>
                <a:cubicBezTo>
                  <a:pt x="148725" y="1795393"/>
                  <a:pt x="175142" y="1819058"/>
                  <a:pt x="194612" y="1838528"/>
                </a:cubicBezTo>
                <a:lnTo>
                  <a:pt x="214067" y="1896894"/>
                </a:lnTo>
                <a:lnTo>
                  <a:pt x="223795" y="1926077"/>
                </a:lnTo>
                <a:cubicBezTo>
                  <a:pt x="217466" y="1983036"/>
                  <a:pt x="228819" y="2015923"/>
                  <a:pt x="184884" y="2052536"/>
                </a:cubicBezTo>
                <a:cubicBezTo>
                  <a:pt x="177007" y="2059100"/>
                  <a:pt x="165429" y="2059021"/>
                  <a:pt x="155701" y="2062264"/>
                </a:cubicBezTo>
                <a:cubicBezTo>
                  <a:pt x="152458" y="2071992"/>
                  <a:pt x="141387" y="2082276"/>
                  <a:pt x="145973" y="2091447"/>
                </a:cubicBezTo>
                <a:cubicBezTo>
                  <a:pt x="150559" y="2100618"/>
                  <a:pt x="167905" y="2093924"/>
                  <a:pt x="175156" y="2101175"/>
                </a:cubicBezTo>
                <a:cubicBezTo>
                  <a:pt x="182407" y="2108426"/>
                  <a:pt x="180845" y="2120933"/>
                  <a:pt x="184884" y="2130358"/>
                </a:cubicBezTo>
                <a:cubicBezTo>
                  <a:pt x="190596" y="2143686"/>
                  <a:pt x="197854" y="2156298"/>
                  <a:pt x="204339" y="2169268"/>
                </a:cubicBezTo>
                <a:cubicBezTo>
                  <a:pt x="201097" y="2182238"/>
                  <a:pt x="202028" y="2197055"/>
                  <a:pt x="194612" y="2208179"/>
                </a:cubicBezTo>
                <a:cubicBezTo>
                  <a:pt x="188127" y="2217907"/>
                  <a:pt x="174558" y="2220331"/>
                  <a:pt x="165429" y="2227634"/>
                </a:cubicBezTo>
                <a:cubicBezTo>
                  <a:pt x="158267" y="2233363"/>
                  <a:pt x="152458" y="2240604"/>
                  <a:pt x="145973" y="2247089"/>
                </a:cubicBezTo>
                <a:cubicBezTo>
                  <a:pt x="137231" y="2282061"/>
                  <a:pt x="132691" y="2297599"/>
                  <a:pt x="126518" y="2334638"/>
                </a:cubicBezTo>
                <a:cubicBezTo>
                  <a:pt x="122748" y="2357254"/>
                  <a:pt x="123378" y="2380771"/>
                  <a:pt x="116790" y="2402732"/>
                </a:cubicBezTo>
                <a:cubicBezTo>
                  <a:pt x="113431" y="2413930"/>
                  <a:pt x="102083" y="2421231"/>
                  <a:pt x="97335" y="2431915"/>
                </a:cubicBezTo>
                <a:cubicBezTo>
                  <a:pt x="89006" y="2450655"/>
                  <a:pt x="84365" y="2470826"/>
                  <a:pt x="77880" y="2490281"/>
                </a:cubicBezTo>
                <a:lnTo>
                  <a:pt x="68152" y="2519464"/>
                </a:lnTo>
                <a:cubicBezTo>
                  <a:pt x="71395" y="2529192"/>
                  <a:pt x="73294" y="2539476"/>
                  <a:pt x="77880" y="2548647"/>
                </a:cubicBezTo>
                <a:cubicBezTo>
                  <a:pt x="83108" y="2559104"/>
                  <a:pt x="92587" y="2567146"/>
                  <a:pt x="97335" y="2577830"/>
                </a:cubicBezTo>
                <a:cubicBezTo>
                  <a:pt x="105664" y="2596570"/>
                  <a:pt x="116790" y="2636196"/>
                  <a:pt x="116790" y="263619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2123728" y="2638328"/>
            <a:ext cx="234050" cy="2636196"/>
          </a:xfrm>
          <a:custGeom>
            <a:avLst/>
            <a:gdLst>
              <a:gd name="connsiteX0" fmla="*/ 68152 w 234050"/>
              <a:gd name="connsiteY0" fmla="*/ 0 h 2636196"/>
              <a:gd name="connsiteX1" fmla="*/ 48697 w 234050"/>
              <a:gd name="connsiteY1" fmla="*/ 165370 h 2636196"/>
              <a:gd name="connsiteX2" fmla="*/ 87607 w 234050"/>
              <a:gd name="connsiteY2" fmla="*/ 272375 h 2636196"/>
              <a:gd name="connsiteX3" fmla="*/ 107063 w 234050"/>
              <a:gd name="connsiteY3" fmla="*/ 301558 h 2636196"/>
              <a:gd name="connsiteX4" fmla="*/ 136246 w 234050"/>
              <a:gd name="connsiteY4" fmla="*/ 311285 h 2636196"/>
              <a:gd name="connsiteX5" fmla="*/ 165429 w 234050"/>
              <a:gd name="connsiteY5" fmla="*/ 330741 h 2636196"/>
              <a:gd name="connsiteX6" fmla="*/ 204339 w 234050"/>
              <a:gd name="connsiteY6" fmla="*/ 350196 h 2636196"/>
              <a:gd name="connsiteX7" fmla="*/ 194612 w 234050"/>
              <a:gd name="connsiteY7" fmla="*/ 418289 h 2636196"/>
              <a:gd name="connsiteX8" fmla="*/ 116790 w 234050"/>
              <a:gd name="connsiteY8" fmla="*/ 486383 h 2636196"/>
              <a:gd name="connsiteX9" fmla="*/ 58424 w 234050"/>
              <a:gd name="connsiteY9" fmla="*/ 544749 h 2636196"/>
              <a:gd name="connsiteX10" fmla="*/ 38969 w 234050"/>
              <a:gd name="connsiteY10" fmla="*/ 573932 h 2636196"/>
              <a:gd name="connsiteX11" fmla="*/ 9786 w 234050"/>
              <a:gd name="connsiteY11" fmla="*/ 593387 h 2636196"/>
              <a:gd name="connsiteX12" fmla="*/ 29241 w 234050"/>
              <a:gd name="connsiteY12" fmla="*/ 651753 h 2636196"/>
              <a:gd name="connsiteX13" fmla="*/ 97335 w 234050"/>
              <a:gd name="connsiteY13" fmla="*/ 729575 h 2636196"/>
              <a:gd name="connsiteX14" fmla="*/ 155701 w 234050"/>
              <a:gd name="connsiteY14" fmla="*/ 778213 h 2636196"/>
              <a:gd name="connsiteX15" fmla="*/ 194612 w 234050"/>
              <a:gd name="connsiteY15" fmla="*/ 836579 h 2636196"/>
              <a:gd name="connsiteX16" fmla="*/ 233522 w 234050"/>
              <a:gd name="connsiteY16" fmla="*/ 894945 h 2636196"/>
              <a:gd name="connsiteX17" fmla="*/ 223795 w 234050"/>
              <a:gd name="connsiteY17" fmla="*/ 982494 h 2636196"/>
              <a:gd name="connsiteX18" fmla="*/ 194612 w 234050"/>
              <a:gd name="connsiteY18" fmla="*/ 1079770 h 2636196"/>
              <a:gd name="connsiteX19" fmla="*/ 175156 w 234050"/>
              <a:gd name="connsiteY19" fmla="*/ 1138136 h 2636196"/>
              <a:gd name="connsiteX20" fmla="*/ 165429 w 234050"/>
              <a:gd name="connsiteY20" fmla="*/ 1167319 h 2636196"/>
              <a:gd name="connsiteX21" fmla="*/ 175156 w 234050"/>
              <a:gd name="connsiteY21" fmla="*/ 1245141 h 2636196"/>
              <a:gd name="connsiteX22" fmla="*/ 184884 w 234050"/>
              <a:gd name="connsiteY22" fmla="*/ 1274323 h 2636196"/>
              <a:gd name="connsiteX23" fmla="*/ 214067 w 234050"/>
              <a:gd name="connsiteY23" fmla="*/ 1284051 h 2636196"/>
              <a:gd name="connsiteX24" fmla="*/ 233522 w 234050"/>
              <a:gd name="connsiteY24" fmla="*/ 1313234 h 2636196"/>
              <a:gd name="connsiteX25" fmla="*/ 194612 w 234050"/>
              <a:gd name="connsiteY25" fmla="*/ 1342417 h 2636196"/>
              <a:gd name="connsiteX26" fmla="*/ 116790 w 234050"/>
              <a:gd name="connsiteY26" fmla="*/ 1381328 h 2636196"/>
              <a:gd name="connsiteX27" fmla="*/ 58424 w 234050"/>
              <a:gd name="connsiteY27" fmla="*/ 1410511 h 2636196"/>
              <a:gd name="connsiteX28" fmla="*/ 68152 w 234050"/>
              <a:gd name="connsiteY28" fmla="*/ 1478604 h 2636196"/>
              <a:gd name="connsiteX29" fmla="*/ 77880 w 234050"/>
              <a:gd name="connsiteY29" fmla="*/ 1556426 h 2636196"/>
              <a:gd name="connsiteX30" fmla="*/ 97335 w 234050"/>
              <a:gd name="connsiteY30" fmla="*/ 1595336 h 2636196"/>
              <a:gd name="connsiteX31" fmla="*/ 107063 w 234050"/>
              <a:gd name="connsiteY31" fmla="*/ 1624519 h 2636196"/>
              <a:gd name="connsiteX32" fmla="*/ 126518 w 234050"/>
              <a:gd name="connsiteY32" fmla="*/ 1731523 h 2636196"/>
              <a:gd name="connsiteX33" fmla="*/ 136246 w 234050"/>
              <a:gd name="connsiteY33" fmla="*/ 1770434 h 2636196"/>
              <a:gd name="connsiteX34" fmla="*/ 194612 w 234050"/>
              <a:gd name="connsiteY34" fmla="*/ 1838528 h 2636196"/>
              <a:gd name="connsiteX35" fmla="*/ 214067 w 234050"/>
              <a:gd name="connsiteY35" fmla="*/ 1896894 h 2636196"/>
              <a:gd name="connsiteX36" fmla="*/ 223795 w 234050"/>
              <a:gd name="connsiteY36" fmla="*/ 1926077 h 2636196"/>
              <a:gd name="connsiteX37" fmla="*/ 184884 w 234050"/>
              <a:gd name="connsiteY37" fmla="*/ 2052536 h 2636196"/>
              <a:gd name="connsiteX38" fmla="*/ 155701 w 234050"/>
              <a:gd name="connsiteY38" fmla="*/ 2062264 h 2636196"/>
              <a:gd name="connsiteX39" fmla="*/ 145973 w 234050"/>
              <a:gd name="connsiteY39" fmla="*/ 2091447 h 2636196"/>
              <a:gd name="connsiteX40" fmla="*/ 175156 w 234050"/>
              <a:gd name="connsiteY40" fmla="*/ 2101175 h 2636196"/>
              <a:gd name="connsiteX41" fmla="*/ 184884 w 234050"/>
              <a:gd name="connsiteY41" fmla="*/ 2130358 h 2636196"/>
              <a:gd name="connsiteX42" fmla="*/ 204339 w 234050"/>
              <a:gd name="connsiteY42" fmla="*/ 2169268 h 2636196"/>
              <a:gd name="connsiteX43" fmla="*/ 194612 w 234050"/>
              <a:gd name="connsiteY43" fmla="*/ 2208179 h 2636196"/>
              <a:gd name="connsiteX44" fmla="*/ 165429 w 234050"/>
              <a:gd name="connsiteY44" fmla="*/ 2227634 h 2636196"/>
              <a:gd name="connsiteX45" fmla="*/ 145973 w 234050"/>
              <a:gd name="connsiteY45" fmla="*/ 2247089 h 2636196"/>
              <a:gd name="connsiteX46" fmla="*/ 126518 w 234050"/>
              <a:gd name="connsiteY46" fmla="*/ 2334638 h 2636196"/>
              <a:gd name="connsiteX47" fmla="*/ 116790 w 234050"/>
              <a:gd name="connsiteY47" fmla="*/ 2402732 h 2636196"/>
              <a:gd name="connsiteX48" fmla="*/ 97335 w 234050"/>
              <a:gd name="connsiteY48" fmla="*/ 2431915 h 2636196"/>
              <a:gd name="connsiteX49" fmla="*/ 77880 w 234050"/>
              <a:gd name="connsiteY49" fmla="*/ 2490281 h 2636196"/>
              <a:gd name="connsiteX50" fmla="*/ 68152 w 234050"/>
              <a:gd name="connsiteY50" fmla="*/ 2519464 h 2636196"/>
              <a:gd name="connsiteX51" fmla="*/ 77880 w 234050"/>
              <a:gd name="connsiteY51" fmla="*/ 2548647 h 2636196"/>
              <a:gd name="connsiteX52" fmla="*/ 97335 w 234050"/>
              <a:gd name="connsiteY52" fmla="*/ 2577830 h 2636196"/>
              <a:gd name="connsiteX53" fmla="*/ 116790 w 234050"/>
              <a:gd name="connsiteY53" fmla="*/ 2636196 h 263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34050" h="2636196">
                <a:moveTo>
                  <a:pt x="68152" y="0"/>
                </a:moveTo>
                <a:cubicBezTo>
                  <a:pt x="55467" y="63425"/>
                  <a:pt x="48697" y="87659"/>
                  <a:pt x="48697" y="165370"/>
                </a:cubicBezTo>
                <a:cubicBezTo>
                  <a:pt x="48697" y="269267"/>
                  <a:pt x="30891" y="253469"/>
                  <a:pt x="87607" y="272375"/>
                </a:cubicBezTo>
                <a:cubicBezTo>
                  <a:pt x="94092" y="282103"/>
                  <a:pt x="97934" y="294255"/>
                  <a:pt x="107063" y="301558"/>
                </a:cubicBezTo>
                <a:cubicBezTo>
                  <a:pt x="115070" y="307963"/>
                  <a:pt x="127075" y="306699"/>
                  <a:pt x="136246" y="311285"/>
                </a:cubicBezTo>
                <a:cubicBezTo>
                  <a:pt x="146703" y="316514"/>
                  <a:pt x="155278" y="324940"/>
                  <a:pt x="165429" y="330741"/>
                </a:cubicBezTo>
                <a:cubicBezTo>
                  <a:pt x="178019" y="337936"/>
                  <a:pt x="191369" y="343711"/>
                  <a:pt x="204339" y="350196"/>
                </a:cubicBezTo>
                <a:cubicBezTo>
                  <a:pt x="201097" y="372894"/>
                  <a:pt x="204866" y="397782"/>
                  <a:pt x="194612" y="418289"/>
                </a:cubicBezTo>
                <a:cubicBezTo>
                  <a:pt x="169991" y="467531"/>
                  <a:pt x="148589" y="458117"/>
                  <a:pt x="116790" y="486383"/>
                </a:cubicBezTo>
                <a:cubicBezTo>
                  <a:pt x="96226" y="504662"/>
                  <a:pt x="73686" y="521856"/>
                  <a:pt x="58424" y="544749"/>
                </a:cubicBezTo>
                <a:cubicBezTo>
                  <a:pt x="51939" y="554477"/>
                  <a:pt x="47236" y="565665"/>
                  <a:pt x="38969" y="573932"/>
                </a:cubicBezTo>
                <a:cubicBezTo>
                  <a:pt x="30702" y="582199"/>
                  <a:pt x="19514" y="586902"/>
                  <a:pt x="9786" y="593387"/>
                </a:cubicBezTo>
                <a:cubicBezTo>
                  <a:pt x="-5586" y="639500"/>
                  <a:pt x="-5458" y="610115"/>
                  <a:pt x="29241" y="651753"/>
                </a:cubicBezTo>
                <a:cubicBezTo>
                  <a:pt x="61375" y="690313"/>
                  <a:pt x="40510" y="691692"/>
                  <a:pt x="97335" y="729575"/>
                </a:cubicBezTo>
                <a:cubicBezTo>
                  <a:pt x="137965" y="756661"/>
                  <a:pt x="118251" y="740763"/>
                  <a:pt x="155701" y="778213"/>
                </a:cubicBezTo>
                <a:cubicBezTo>
                  <a:pt x="174306" y="834026"/>
                  <a:pt x="152105" y="781927"/>
                  <a:pt x="194612" y="836579"/>
                </a:cubicBezTo>
                <a:cubicBezTo>
                  <a:pt x="208967" y="855036"/>
                  <a:pt x="233522" y="894945"/>
                  <a:pt x="233522" y="894945"/>
                </a:cubicBezTo>
                <a:cubicBezTo>
                  <a:pt x="230280" y="924128"/>
                  <a:pt x="228260" y="953473"/>
                  <a:pt x="223795" y="982494"/>
                </a:cubicBezTo>
                <a:cubicBezTo>
                  <a:pt x="219596" y="1009791"/>
                  <a:pt x="202184" y="1057054"/>
                  <a:pt x="194612" y="1079770"/>
                </a:cubicBezTo>
                <a:lnTo>
                  <a:pt x="175156" y="1138136"/>
                </a:lnTo>
                <a:lnTo>
                  <a:pt x="165429" y="1167319"/>
                </a:lnTo>
                <a:cubicBezTo>
                  <a:pt x="168671" y="1193260"/>
                  <a:pt x="170480" y="1219420"/>
                  <a:pt x="175156" y="1245141"/>
                </a:cubicBezTo>
                <a:cubicBezTo>
                  <a:pt x="176990" y="1255229"/>
                  <a:pt x="177634" y="1267073"/>
                  <a:pt x="184884" y="1274323"/>
                </a:cubicBezTo>
                <a:cubicBezTo>
                  <a:pt x="192135" y="1281574"/>
                  <a:pt x="204339" y="1280808"/>
                  <a:pt x="214067" y="1284051"/>
                </a:cubicBezTo>
                <a:cubicBezTo>
                  <a:pt x="220552" y="1293779"/>
                  <a:pt x="237219" y="1302143"/>
                  <a:pt x="233522" y="1313234"/>
                </a:cubicBezTo>
                <a:cubicBezTo>
                  <a:pt x="228395" y="1328615"/>
                  <a:pt x="207805" y="1332994"/>
                  <a:pt x="194612" y="1342417"/>
                </a:cubicBezTo>
                <a:cubicBezTo>
                  <a:pt x="142029" y="1379976"/>
                  <a:pt x="189533" y="1344957"/>
                  <a:pt x="116790" y="1381328"/>
                </a:cubicBezTo>
                <a:cubicBezTo>
                  <a:pt x="41360" y="1419043"/>
                  <a:pt x="131777" y="1386059"/>
                  <a:pt x="58424" y="1410511"/>
                </a:cubicBezTo>
                <a:cubicBezTo>
                  <a:pt x="61667" y="1433209"/>
                  <a:pt x="65122" y="1455877"/>
                  <a:pt x="68152" y="1478604"/>
                </a:cubicBezTo>
                <a:cubicBezTo>
                  <a:pt x="71607" y="1504517"/>
                  <a:pt x="71539" y="1531064"/>
                  <a:pt x="77880" y="1556426"/>
                </a:cubicBezTo>
                <a:cubicBezTo>
                  <a:pt x="81397" y="1570494"/>
                  <a:pt x="91623" y="1582008"/>
                  <a:pt x="97335" y="1595336"/>
                </a:cubicBezTo>
                <a:cubicBezTo>
                  <a:pt x="101374" y="1604761"/>
                  <a:pt x="104576" y="1614571"/>
                  <a:pt x="107063" y="1624519"/>
                </a:cubicBezTo>
                <a:cubicBezTo>
                  <a:pt x="117490" y="1666230"/>
                  <a:pt x="117850" y="1688185"/>
                  <a:pt x="126518" y="1731523"/>
                </a:cubicBezTo>
                <a:cubicBezTo>
                  <a:pt x="129140" y="1744633"/>
                  <a:pt x="130267" y="1758476"/>
                  <a:pt x="136246" y="1770434"/>
                </a:cubicBezTo>
                <a:cubicBezTo>
                  <a:pt x="148725" y="1795393"/>
                  <a:pt x="175142" y="1819058"/>
                  <a:pt x="194612" y="1838528"/>
                </a:cubicBezTo>
                <a:lnTo>
                  <a:pt x="214067" y="1896894"/>
                </a:lnTo>
                <a:lnTo>
                  <a:pt x="223795" y="1926077"/>
                </a:lnTo>
                <a:cubicBezTo>
                  <a:pt x="217466" y="1983036"/>
                  <a:pt x="228819" y="2015923"/>
                  <a:pt x="184884" y="2052536"/>
                </a:cubicBezTo>
                <a:cubicBezTo>
                  <a:pt x="177007" y="2059100"/>
                  <a:pt x="165429" y="2059021"/>
                  <a:pt x="155701" y="2062264"/>
                </a:cubicBezTo>
                <a:cubicBezTo>
                  <a:pt x="152458" y="2071992"/>
                  <a:pt x="141387" y="2082276"/>
                  <a:pt x="145973" y="2091447"/>
                </a:cubicBezTo>
                <a:cubicBezTo>
                  <a:pt x="150559" y="2100618"/>
                  <a:pt x="167905" y="2093924"/>
                  <a:pt x="175156" y="2101175"/>
                </a:cubicBezTo>
                <a:cubicBezTo>
                  <a:pt x="182407" y="2108426"/>
                  <a:pt x="180845" y="2120933"/>
                  <a:pt x="184884" y="2130358"/>
                </a:cubicBezTo>
                <a:cubicBezTo>
                  <a:pt x="190596" y="2143686"/>
                  <a:pt x="197854" y="2156298"/>
                  <a:pt x="204339" y="2169268"/>
                </a:cubicBezTo>
                <a:cubicBezTo>
                  <a:pt x="201097" y="2182238"/>
                  <a:pt x="202028" y="2197055"/>
                  <a:pt x="194612" y="2208179"/>
                </a:cubicBezTo>
                <a:cubicBezTo>
                  <a:pt x="188127" y="2217907"/>
                  <a:pt x="174558" y="2220331"/>
                  <a:pt x="165429" y="2227634"/>
                </a:cubicBezTo>
                <a:cubicBezTo>
                  <a:pt x="158267" y="2233363"/>
                  <a:pt x="152458" y="2240604"/>
                  <a:pt x="145973" y="2247089"/>
                </a:cubicBezTo>
                <a:cubicBezTo>
                  <a:pt x="137231" y="2282061"/>
                  <a:pt x="132691" y="2297599"/>
                  <a:pt x="126518" y="2334638"/>
                </a:cubicBezTo>
                <a:cubicBezTo>
                  <a:pt x="122748" y="2357254"/>
                  <a:pt x="123378" y="2380771"/>
                  <a:pt x="116790" y="2402732"/>
                </a:cubicBezTo>
                <a:cubicBezTo>
                  <a:pt x="113431" y="2413930"/>
                  <a:pt x="102083" y="2421231"/>
                  <a:pt x="97335" y="2431915"/>
                </a:cubicBezTo>
                <a:cubicBezTo>
                  <a:pt x="89006" y="2450655"/>
                  <a:pt x="84365" y="2470826"/>
                  <a:pt x="77880" y="2490281"/>
                </a:cubicBezTo>
                <a:lnTo>
                  <a:pt x="68152" y="2519464"/>
                </a:lnTo>
                <a:cubicBezTo>
                  <a:pt x="71395" y="2529192"/>
                  <a:pt x="73294" y="2539476"/>
                  <a:pt x="77880" y="2548647"/>
                </a:cubicBezTo>
                <a:cubicBezTo>
                  <a:pt x="83108" y="2559104"/>
                  <a:pt x="92587" y="2567146"/>
                  <a:pt x="97335" y="2577830"/>
                </a:cubicBezTo>
                <a:cubicBezTo>
                  <a:pt x="105664" y="2596570"/>
                  <a:pt x="116790" y="2636196"/>
                  <a:pt x="116790" y="263619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2555776" y="2637262"/>
            <a:ext cx="234050" cy="2636196"/>
          </a:xfrm>
          <a:custGeom>
            <a:avLst/>
            <a:gdLst>
              <a:gd name="connsiteX0" fmla="*/ 68152 w 234050"/>
              <a:gd name="connsiteY0" fmla="*/ 0 h 2636196"/>
              <a:gd name="connsiteX1" fmla="*/ 48697 w 234050"/>
              <a:gd name="connsiteY1" fmla="*/ 165370 h 2636196"/>
              <a:gd name="connsiteX2" fmla="*/ 87607 w 234050"/>
              <a:gd name="connsiteY2" fmla="*/ 272375 h 2636196"/>
              <a:gd name="connsiteX3" fmla="*/ 107063 w 234050"/>
              <a:gd name="connsiteY3" fmla="*/ 301558 h 2636196"/>
              <a:gd name="connsiteX4" fmla="*/ 136246 w 234050"/>
              <a:gd name="connsiteY4" fmla="*/ 311285 h 2636196"/>
              <a:gd name="connsiteX5" fmla="*/ 165429 w 234050"/>
              <a:gd name="connsiteY5" fmla="*/ 330741 h 2636196"/>
              <a:gd name="connsiteX6" fmla="*/ 204339 w 234050"/>
              <a:gd name="connsiteY6" fmla="*/ 350196 h 2636196"/>
              <a:gd name="connsiteX7" fmla="*/ 194612 w 234050"/>
              <a:gd name="connsiteY7" fmla="*/ 418289 h 2636196"/>
              <a:gd name="connsiteX8" fmla="*/ 116790 w 234050"/>
              <a:gd name="connsiteY8" fmla="*/ 486383 h 2636196"/>
              <a:gd name="connsiteX9" fmla="*/ 58424 w 234050"/>
              <a:gd name="connsiteY9" fmla="*/ 544749 h 2636196"/>
              <a:gd name="connsiteX10" fmla="*/ 38969 w 234050"/>
              <a:gd name="connsiteY10" fmla="*/ 573932 h 2636196"/>
              <a:gd name="connsiteX11" fmla="*/ 9786 w 234050"/>
              <a:gd name="connsiteY11" fmla="*/ 593387 h 2636196"/>
              <a:gd name="connsiteX12" fmla="*/ 29241 w 234050"/>
              <a:gd name="connsiteY12" fmla="*/ 651753 h 2636196"/>
              <a:gd name="connsiteX13" fmla="*/ 97335 w 234050"/>
              <a:gd name="connsiteY13" fmla="*/ 729575 h 2636196"/>
              <a:gd name="connsiteX14" fmla="*/ 155701 w 234050"/>
              <a:gd name="connsiteY14" fmla="*/ 778213 h 2636196"/>
              <a:gd name="connsiteX15" fmla="*/ 194612 w 234050"/>
              <a:gd name="connsiteY15" fmla="*/ 836579 h 2636196"/>
              <a:gd name="connsiteX16" fmla="*/ 233522 w 234050"/>
              <a:gd name="connsiteY16" fmla="*/ 894945 h 2636196"/>
              <a:gd name="connsiteX17" fmla="*/ 223795 w 234050"/>
              <a:gd name="connsiteY17" fmla="*/ 982494 h 2636196"/>
              <a:gd name="connsiteX18" fmla="*/ 194612 w 234050"/>
              <a:gd name="connsiteY18" fmla="*/ 1079770 h 2636196"/>
              <a:gd name="connsiteX19" fmla="*/ 175156 w 234050"/>
              <a:gd name="connsiteY19" fmla="*/ 1138136 h 2636196"/>
              <a:gd name="connsiteX20" fmla="*/ 165429 w 234050"/>
              <a:gd name="connsiteY20" fmla="*/ 1167319 h 2636196"/>
              <a:gd name="connsiteX21" fmla="*/ 175156 w 234050"/>
              <a:gd name="connsiteY21" fmla="*/ 1245141 h 2636196"/>
              <a:gd name="connsiteX22" fmla="*/ 184884 w 234050"/>
              <a:gd name="connsiteY22" fmla="*/ 1274323 h 2636196"/>
              <a:gd name="connsiteX23" fmla="*/ 214067 w 234050"/>
              <a:gd name="connsiteY23" fmla="*/ 1284051 h 2636196"/>
              <a:gd name="connsiteX24" fmla="*/ 233522 w 234050"/>
              <a:gd name="connsiteY24" fmla="*/ 1313234 h 2636196"/>
              <a:gd name="connsiteX25" fmla="*/ 194612 w 234050"/>
              <a:gd name="connsiteY25" fmla="*/ 1342417 h 2636196"/>
              <a:gd name="connsiteX26" fmla="*/ 116790 w 234050"/>
              <a:gd name="connsiteY26" fmla="*/ 1381328 h 2636196"/>
              <a:gd name="connsiteX27" fmla="*/ 58424 w 234050"/>
              <a:gd name="connsiteY27" fmla="*/ 1410511 h 2636196"/>
              <a:gd name="connsiteX28" fmla="*/ 68152 w 234050"/>
              <a:gd name="connsiteY28" fmla="*/ 1478604 h 2636196"/>
              <a:gd name="connsiteX29" fmla="*/ 77880 w 234050"/>
              <a:gd name="connsiteY29" fmla="*/ 1556426 h 2636196"/>
              <a:gd name="connsiteX30" fmla="*/ 97335 w 234050"/>
              <a:gd name="connsiteY30" fmla="*/ 1595336 h 2636196"/>
              <a:gd name="connsiteX31" fmla="*/ 107063 w 234050"/>
              <a:gd name="connsiteY31" fmla="*/ 1624519 h 2636196"/>
              <a:gd name="connsiteX32" fmla="*/ 126518 w 234050"/>
              <a:gd name="connsiteY32" fmla="*/ 1731523 h 2636196"/>
              <a:gd name="connsiteX33" fmla="*/ 136246 w 234050"/>
              <a:gd name="connsiteY33" fmla="*/ 1770434 h 2636196"/>
              <a:gd name="connsiteX34" fmla="*/ 194612 w 234050"/>
              <a:gd name="connsiteY34" fmla="*/ 1838528 h 2636196"/>
              <a:gd name="connsiteX35" fmla="*/ 214067 w 234050"/>
              <a:gd name="connsiteY35" fmla="*/ 1896894 h 2636196"/>
              <a:gd name="connsiteX36" fmla="*/ 223795 w 234050"/>
              <a:gd name="connsiteY36" fmla="*/ 1926077 h 2636196"/>
              <a:gd name="connsiteX37" fmla="*/ 184884 w 234050"/>
              <a:gd name="connsiteY37" fmla="*/ 2052536 h 2636196"/>
              <a:gd name="connsiteX38" fmla="*/ 155701 w 234050"/>
              <a:gd name="connsiteY38" fmla="*/ 2062264 h 2636196"/>
              <a:gd name="connsiteX39" fmla="*/ 145973 w 234050"/>
              <a:gd name="connsiteY39" fmla="*/ 2091447 h 2636196"/>
              <a:gd name="connsiteX40" fmla="*/ 175156 w 234050"/>
              <a:gd name="connsiteY40" fmla="*/ 2101175 h 2636196"/>
              <a:gd name="connsiteX41" fmla="*/ 184884 w 234050"/>
              <a:gd name="connsiteY41" fmla="*/ 2130358 h 2636196"/>
              <a:gd name="connsiteX42" fmla="*/ 204339 w 234050"/>
              <a:gd name="connsiteY42" fmla="*/ 2169268 h 2636196"/>
              <a:gd name="connsiteX43" fmla="*/ 194612 w 234050"/>
              <a:gd name="connsiteY43" fmla="*/ 2208179 h 2636196"/>
              <a:gd name="connsiteX44" fmla="*/ 165429 w 234050"/>
              <a:gd name="connsiteY44" fmla="*/ 2227634 h 2636196"/>
              <a:gd name="connsiteX45" fmla="*/ 145973 w 234050"/>
              <a:gd name="connsiteY45" fmla="*/ 2247089 h 2636196"/>
              <a:gd name="connsiteX46" fmla="*/ 126518 w 234050"/>
              <a:gd name="connsiteY46" fmla="*/ 2334638 h 2636196"/>
              <a:gd name="connsiteX47" fmla="*/ 116790 w 234050"/>
              <a:gd name="connsiteY47" fmla="*/ 2402732 h 2636196"/>
              <a:gd name="connsiteX48" fmla="*/ 97335 w 234050"/>
              <a:gd name="connsiteY48" fmla="*/ 2431915 h 2636196"/>
              <a:gd name="connsiteX49" fmla="*/ 77880 w 234050"/>
              <a:gd name="connsiteY49" fmla="*/ 2490281 h 2636196"/>
              <a:gd name="connsiteX50" fmla="*/ 68152 w 234050"/>
              <a:gd name="connsiteY50" fmla="*/ 2519464 h 2636196"/>
              <a:gd name="connsiteX51" fmla="*/ 77880 w 234050"/>
              <a:gd name="connsiteY51" fmla="*/ 2548647 h 2636196"/>
              <a:gd name="connsiteX52" fmla="*/ 97335 w 234050"/>
              <a:gd name="connsiteY52" fmla="*/ 2577830 h 2636196"/>
              <a:gd name="connsiteX53" fmla="*/ 116790 w 234050"/>
              <a:gd name="connsiteY53" fmla="*/ 2636196 h 263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34050" h="2636196">
                <a:moveTo>
                  <a:pt x="68152" y="0"/>
                </a:moveTo>
                <a:cubicBezTo>
                  <a:pt x="55467" y="63425"/>
                  <a:pt x="48697" y="87659"/>
                  <a:pt x="48697" y="165370"/>
                </a:cubicBezTo>
                <a:cubicBezTo>
                  <a:pt x="48697" y="269267"/>
                  <a:pt x="30891" y="253469"/>
                  <a:pt x="87607" y="272375"/>
                </a:cubicBezTo>
                <a:cubicBezTo>
                  <a:pt x="94092" y="282103"/>
                  <a:pt x="97934" y="294255"/>
                  <a:pt x="107063" y="301558"/>
                </a:cubicBezTo>
                <a:cubicBezTo>
                  <a:pt x="115070" y="307963"/>
                  <a:pt x="127075" y="306699"/>
                  <a:pt x="136246" y="311285"/>
                </a:cubicBezTo>
                <a:cubicBezTo>
                  <a:pt x="146703" y="316514"/>
                  <a:pt x="155278" y="324940"/>
                  <a:pt x="165429" y="330741"/>
                </a:cubicBezTo>
                <a:cubicBezTo>
                  <a:pt x="178019" y="337936"/>
                  <a:pt x="191369" y="343711"/>
                  <a:pt x="204339" y="350196"/>
                </a:cubicBezTo>
                <a:cubicBezTo>
                  <a:pt x="201097" y="372894"/>
                  <a:pt x="204866" y="397782"/>
                  <a:pt x="194612" y="418289"/>
                </a:cubicBezTo>
                <a:cubicBezTo>
                  <a:pt x="169991" y="467531"/>
                  <a:pt x="148589" y="458117"/>
                  <a:pt x="116790" y="486383"/>
                </a:cubicBezTo>
                <a:cubicBezTo>
                  <a:pt x="96226" y="504662"/>
                  <a:pt x="73686" y="521856"/>
                  <a:pt x="58424" y="544749"/>
                </a:cubicBezTo>
                <a:cubicBezTo>
                  <a:pt x="51939" y="554477"/>
                  <a:pt x="47236" y="565665"/>
                  <a:pt x="38969" y="573932"/>
                </a:cubicBezTo>
                <a:cubicBezTo>
                  <a:pt x="30702" y="582199"/>
                  <a:pt x="19514" y="586902"/>
                  <a:pt x="9786" y="593387"/>
                </a:cubicBezTo>
                <a:cubicBezTo>
                  <a:pt x="-5586" y="639500"/>
                  <a:pt x="-5458" y="610115"/>
                  <a:pt x="29241" y="651753"/>
                </a:cubicBezTo>
                <a:cubicBezTo>
                  <a:pt x="61375" y="690313"/>
                  <a:pt x="40510" y="691692"/>
                  <a:pt x="97335" y="729575"/>
                </a:cubicBezTo>
                <a:cubicBezTo>
                  <a:pt x="137965" y="756661"/>
                  <a:pt x="118251" y="740763"/>
                  <a:pt x="155701" y="778213"/>
                </a:cubicBezTo>
                <a:cubicBezTo>
                  <a:pt x="174306" y="834026"/>
                  <a:pt x="152105" y="781927"/>
                  <a:pt x="194612" y="836579"/>
                </a:cubicBezTo>
                <a:cubicBezTo>
                  <a:pt x="208967" y="855036"/>
                  <a:pt x="233522" y="894945"/>
                  <a:pt x="233522" y="894945"/>
                </a:cubicBezTo>
                <a:cubicBezTo>
                  <a:pt x="230280" y="924128"/>
                  <a:pt x="228260" y="953473"/>
                  <a:pt x="223795" y="982494"/>
                </a:cubicBezTo>
                <a:cubicBezTo>
                  <a:pt x="219596" y="1009791"/>
                  <a:pt x="202184" y="1057054"/>
                  <a:pt x="194612" y="1079770"/>
                </a:cubicBezTo>
                <a:lnTo>
                  <a:pt x="175156" y="1138136"/>
                </a:lnTo>
                <a:lnTo>
                  <a:pt x="165429" y="1167319"/>
                </a:lnTo>
                <a:cubicBezTo>
                  <a:pt x="168671" y="1193260"/>
                  <a:pt x="170480" y="1219420"/>
                  <a:pt x="175156" y="1245141"/>
                </a:cubicBezTo>
                <a:cubicBezTo>
                  <a:pt x="176990" y="1255229"/>
                  <a:pt x="177634" y="1267073"/>
                  <a:pt x="184884" y="1274323"/>
                </a:cubicBezTo>
                <a:cubicBezTo>
                  <a:pt x="192135" y="1281574"/>
                  <a:pt x="204339" y="1280808"/>
                  <a:pt x="214067" y="1284051"/>
                </a:cubicBezTo>
                <a:cubicBezTo>
                  <a:pt x="220552" y="1293779"/>
                  <a:pt x="237219" y="1302143"/>
                  <a:pt x="233522" y="1313234"/>
                </a:cubicBezTo>
                <a:cubicBezTo>
                  <a:pt x="228395" y="1328615"/>
                  <a:pt x="207805" y="1332994"/>
                  <a:pt x="194612" y="1342417"/>
                </a:cubicBezTo>
                <a:cubicBezTo>
                  <a:pt x="142029" y="1379976"/>
                  <a:pt x="189533" y="1344957"/>
                  <a:pt x="116790" y="1381328"/>
                </a:cubicBezTo>
                <a:cubicBezTo>
                  <a:pt x="41360" y="1419043"/>
                  <a:pt x="131777" y="1386059"/>
                  <a:pt x="58424" y="1410511"/>
                </a:cubicBezTo>
                <a:cubicBezTo>
                  <a:pt x="61667" y="1433209"/>
                  <a:pt x="65122" y="1455877"/>
                  <a:pt x="68152" y="1478604"/>
                </a:cubicBezTo>
                <a:cubicBezTo>
                  <a:pt x="71607" y="1504517"/>
                  <a:pt x="71539" y="1531064"/>
                  <a:pt x="77880" y="1556426"/>
                </a:cubicBezTo>
                <a:cubicBezTo>
                  <a:pt x="81397" y="1570494"/>
                  <a:pt x="91623" y="1582008"/>
                  <a:pt x="97335" y="1595336"/>
                </a:cubicBezTo>
                <a:cubicBezTo>
                  <a:pt x="101374" y="1604761"/>
                  <a:pt x="104576" y="1614571"/>
                  <a:pt x="107063" y="1624519"/>
                </a:cubicBezTo>
                <a:cubicBezTo>
                  <a:pt x="117490" y="1666230"/>
                  <a:pt x="117850" y="1688185"/>
                  <a:pt x="126518" y="1731523"/>
                </a:cubicBezTo>
                <a:cubicBezTo>
                  <a:pt x="129140" y="1744633"/>
                  <a:pt x="130267" y="1758476"/>
                  <a:pt x="136246" y="1770434"/>
                </a:cubicBezTo>
                <a:cubicBezTo>
                  <a:pt x="148725" y="1795393"/>
                  <a:pt x="175142" y="1819058"/>
                  <a:pt x="194612" y="1838528"/>
                </a:cubicBezTo>
                <a:lnTo>
                  <a:pt x="214067" y="1896894"/>
                </a:lnTo>
                <a:lnTo>
                  <a:pt x="223795" y="1926077"/>
                </a:lnTo>
                <a:cubicBezTo>
                  <a:pt x="217466" y="1983036"/>
                  <a:pt x="228819" y="2015923"/>
                  <a:pt x="184884" y="2052536"/>
                </a:cubicBezTo>
                <a:cubicBezTo>
                  <a:pt x="177007" y="2059100"/>
                  <a:pt x="165429" y="2059021"/>
                  <a:pt x="155701" y="2062264"/>
                </a:cubicBezTo>
                <a:cubicBezTo>
                  <a:pt x="152458" y="2071992"/>
                  <a:pt x="141387" y="2082276"/>
                  <a:pt x="145973" y="2091447"/>
                </a:cubicBezTo>
                <a:cubicBezTo>
                  <a:pt x="150559" y="2100618"/>
                  <a:pt x="167905" y="2093924"/>
                  <a:pt x="175156" y="2101175"/>
                </a:cubicBezTo>
                <a:cubicBezTo>
                  <a:pt x="182407" y="2108426"/>
                  <a:pt x="180845" y="2120933"/>
                  <a:pt x="184884" y="2130358"/>
                </a:cubicBezTo>
                <a:cubicBezTo>
                  <a:pt x="190596" y="2143686"/>
                  <a:pt x="197854" y="2156298"/>
                  <a:pt x="204339" y="2169268"/>
                </a:cubicBezTo>
                <a:cubicBezTo>
                  <a:pt x="201097" y="2182238"/>
                  <a:pt x="202028" y="2197055"/>
                  <a:pt x="194612" y="2208179"/>
                </a:cubicBezTo>
                <a:cubicBezTo>
                  <a:pt x="188127" y="2217907"/>
                  <a:pt x="174558" y="2220331"/>
                  <a:pt x="165429" y="2227634"/>
                </a:cubicBezTo>
                <a:cubicBezTo>
                  <a:pt x="158267" y="2233363"/>
                  <a:pt x="152458" y="2240604"/>
                  <a:pt x="145973" y="2247089"/>
                </a:cubicBezTo>
                <a:cubicBezTo>
                  <a:pt x="137231" y="2282061"/>
                  <a:pt x="132691" y="2297599"/>
                  <a:pt x="126518" y="2334638"/>
                </a:cubicBezTo>
                <a:cubicBezTo>
                  <a:pt x="122748" y="2357254"/>
                  <a:pt x="123378" y="2380771"/>
                  <a:pt x="116790" y="2402732"/>
                </a:cubicBezTo>
                <a:cubicBezTo>
                  <a:pt x="113431" y="2413930"/>
                  <a:pt x="102083" y="2421231"/>
                  <a:pt x="97335" y="2431915"/>
                </a:cubicBezTo>
                <a:cubicBezTo>
                  <a:pt x="89006" y="2450655"/>
                  <a:pt x="84365" y="2470826"/>
                  <a:pt x="77880" y="2490281"/>
                </a:cubicBezTo>
                <a:lnTo>
                  <a:pt x="68152" y="2519464"/>
                </a:lnTo>
                <a:cubicBezTo>
                  <a:pt x="71395" y="2529192"/>
                  <a:pt x="73294" y="2539476"/>
                  <a:pt x="77880" y="2548647"/>
                </a:cubicBezTo>
                <a:cubicBezTo>
                  <a:pt x="83108" y="2559104"/>
                  <a:pt x="92587" y="2567146"/>
                  <a:pt x="97335" y="2577830"/>
                </a:cubicBezTo>
                <a:cubicBezTo>
                  <a:pt x="105664" y="2596570"/>
                  <a:pt x="116790" y="2636196"/>
                  <a:pt x="116790" y="263619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3491880" y="3501008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923928" y="2300242"/>
            <a:ext cx="2376264" cy="331236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211960" y="2623503"/>
            <a:ext cx="1800200" cy="5174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11960" y="3350287"/>
            <a:ext cx="1800200" cy="5174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211960" y="4768963"/>
            <a:ext cx="1800200" cy="5174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923437" y="3680920"/>
            <a:ext cx="252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..</a:t>
            </a:r>
            <a:endParaRPr lang="ko-KR" altLang="en-US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499992" y="268218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lt"/>
              </a:rPr>
              <a:t>warp</a:t>
            </a:r>
            <a:endParaRPr lang="ko-KR" altLang="en-US" sz="2000" b="1" dirty="0">
              <a:latin typeface="+mn-lt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7020272" y="3464896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452320" y="331129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lt"/>
              </a:rPr>
              <a:t>SM</a:t>
            </a:r>
            <a:endParaRPr lang="ko-KR" altLang="en-US" sz="28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587727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lt"/>
              </a:rPr>
              <a:t>a block</a:t>
            </a:r>
            <a:endParaRPr lang="ko-KR" alt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003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Thread-Block-Grid Model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475656" y="3174747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91028" y="2994727"/>
            <a:ext cx="180020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7347712" y="3207891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7718710" y="3218075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8028384" y="3218075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8410759" y="3207891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944903" y="4437112"/>
            <a:ext cx="180020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7347712" y="4617132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7791128" y="462731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8139800" y="462731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8428558" y="462731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456148" y="3048239"/>
            <a:ext cx="180020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2858957" y="3228259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3302373" y="3238443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3651045" y="3238443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3939803" y="3238443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4932040" y="2994727"/>
            <a:ext cx="180020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5334849" y="3218075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5778265" y="3228259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6126937" y="3228259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6415695" y="3228259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4932040" y="4447296"/>
            <a:ext cx="180020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5334849" y="462731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5778265" y="46375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6126937" y="46375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6415695" y="46375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27584" y="242088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456148" y="242088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block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860032" y="242088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145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A thread block in a grid share the same global memory space.</a:t>
            </a:r>
          </a:p>
          <a:p>
            <a:r>
              <a:rPr lang="en-US" altLang="ko-KR" sz="2400" dirty="0"/>
              <a:t>A thread block is a group of threads that can cooperate with each other using</a:t>
            </a:r>
          </a:p>
          <a:p>
            <a:pPr lvl="1"/>
            <a:r>
              <a:rPr lang="en-US" altLang="ko-KR" sz="2400" dirty="0"/>
              <a:t>Block-local synchronization</a:t>
            </a:r>
          </a:p>
          <a:p>
            <a:pPr lvl="1"/>
            <a:r>
              <a:rPr lang="en-US" altLang="ko-KR" sz="2400" dirty="0"/>
              <a:t>Block-local shared memory.</a:t>
            </a:r>
          </a:p>
          <a:p>
            <a:r>
              <a:rPr lang="en-US" altLang="ko-KR" sz="2400" dirty="0"/>
              <a:t>Threads from different blocks cannot cooperate.</a:t>
            </a:r>
          </a:p>
          <a:p>
            <a:r>
              <a:rPr lang="en-US" altLang="ko-KR" sz="2400" dirty="0"/>
              <a:t>Threads are indexed using that can be accessed within kernel functions</a:t>
            </a:r>
          </a:p>
          <a:p>
            <a:pPr lvl="1"/>
            <a:r>
              <a:rPr lang="en-US" altLang="ko-KR" sz="2400" b="1" dirty="0" err="1"/>
              <a:t>blockIdx</a:t>
            </a:r>
            <a:r>
              <a:rPr lang="en-US" altLang="ko-KR" sz="2400" dirty="0"/>
              <a:t>(block index within a grid)</a:t>
            </a:r>
          </a:p>
          <a:p>
            <a:pPr lvl="1"/>
            <a:r>
              <a:rPr lang="en-US" altLang="ko-KR" sz="2400" b="1" dirty="0" err="1"/>
              <a:t>threadIdx</a:t>
            </a:r>
            <a:r>
              <a:rPr lang="en-US" altLang="ko-KR" sz="2400" dirty="0"/>
              <a:t>(thread index within a block)</a:t>
            </a:r>
          </a:p>
          <a:p>
            <a:pPr lvl="1"/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687322280"/>
      </p:ext>
    </p:extLst>
  </p:cSld>
  <p:clrMapOvr>
    <a:masterClrMapping/>
  </p:clrMapOvr>
</p:sld>
</file>

<file path=ppt/theme/theme1.xml><?xml version="1.0" encoding="utf-8"?>
<a:theme xmlns:a="http://schemas.openxmlformats.org/drawingml/2006/main" name="심플 테마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12195</TotalTime>
  <Words>2603</Words>
  <Application>Microsoft Office PowerPoint</Application>
  <PresentationFormat>화면 슬라이드 쇼(4:3)</PresentationFormat>
  <Paragraphs>746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7" baseType="lpstr">
      <vt:lpstr>Arial Unicode MS</vt:lpstr>
      <vt:lpstr>굴림</vt:lpstr>
      <vt:lpstr>맑은 고딕</vt:lpstr>
      <vt:lpstr>Arial</vt:lpstr>
      <vt:lpstr>Times New Roman</vt:lpstr>
      <vt:lpstr>Tw Cen MT</vt:lpstr>
      <vt:lpstr>Wingdings 3</vt:lpstr>
      <vt:lpstr>심플 테마</vt:lpstr>
      <vt:lpstr>Lecture 3 CUDA Execution Model</vt:lpstr>
      <vt:lpstr>Memory Hierarchyand  Thread-Block-Grid</vt:lpstr>
      <vt:lpstr>PowerPoint 프레젠테이션</vt:lpstr>
      <vt:lpstr>Thread-Block-Grid</vt:lpstr>
      <vt:lpstr>Thread-Block-Grid &amp; Core-SM-Device</vt:lpstr>
      <vt:lpstr>warp</vt:lpstr>
      <vt:lpstr>a block and warps</vt:lpstr>
      <vt:lpstr>Thread-Block-Grid Model</vt:lpstr>
      <vt:lpstr>PowerPoint 프레젠테이션</vt:lpstr>
      <vt:lpstr>Simultaneous Thread Processing of a GPU</vt:lpstr>
      <vt:lpstr>CUDA block and 1-D thread</vt:lpstr>
      <vt:lpstr>Thread-SP, Block-SM</vt:lpstr>
      <vt:lpstr>__global__ void kernel&lt;&lt;&lt;1,512&gt;&gt;&gt;(int a, int b, int c);</vt:lpstr>
      <vt:lpstr>__global__ void kernel&lt;&lt;&lt;1,512&gt;&gt;&gt;(   )</vt:lpstr>
      <vt:lpstr>threadIdx and blockIdx</vt:lpstr>
      <vt:lpstr>kernel&lt;&lt;&lt;16,32&gt;&gt;&gt; thread_indexing</vt:lpstr>
      <vt:lpstr>PowerPoint 프레젠테이션</vt:lpstr>
      <vt:lpstr>Vector Sum</vt:lpstr>
      <vt:lpstr>Vector Sum </vt:lpstr>
      <vt:lpstr>PowerPoint 프레젠테이션</vt:lpstr>
      <vt:lpstr>__global__ void add()</vt:lpstr>
      <vt:lpstr>Thread-Block Dimension</vt:lpstr>
      <vt:lpstr>PowerPoint 프레젠테이션</vt:lpstr>
      <vt:lpstr>CUDA Thread-block-grid</vt:lpstr>
      <vt:lpstr>thread-block dimensions</vt:lpstr>
      <vt:lpstr>thread indexing </vt:lpstr>
      <vt:lpstr>Matrix Multiplication, PxQ=R</vt:lpstr>
      <vt:lpstr>Matrix Multiplication in C</vt:lpstr>
      <vt:lpstr>Matrix Multiplication</vt:lpstr>
      <vt:lpstr>Sample Program</vt:lpstr>
      <vt:lpstr>Warp</vt:lpstr>
      <vt:lpstr>Fast Context Switching</vt:lpstr>
      <vt:lpstr>PowerPoint 프레젠테이션</vt:lpstr>
      <vt:lpstr>Handling Errors</vt:lpstr>
      <vt:lpstr>Execution Time Check</vt:lpstr>
      <vt:lpstr>Timing with nvprof</vt:lpstr>
      <vt:lpstr>Organizing Parallel Threads</vt:lpstr>
      <vt:lpstr>Indexing Matrices with Blocks and Threads</vt:lpstr>
      <vt:lpstr>2D Grid -2D Blocks</vt:lpstr>
      <vt:lpstr>Matrix with a 2D Grid and 2D Blocks</vt:lpstr>
      <vt:lpstr>Matrix with a 1D Grid and 1D Blocks</vt:lpstr>
      <vt:lpstr>Matrix with a 2D Grid and 1D Blocks</vt:lpstr>
      <vt:lpstr>Homework#1</vt:lpstr>
      <vt:lpstr>hello.cu</vt:lpstr>
      <vt:lpstr>Problem 1</vt:lpstr>
      <vt:lpstr>Problem 2- Addition of Matrices</vt:lpstr>
      <vt:lpstr>Problem 2 continued</vt:lpstr>
      <vt:lpstr>Major Research Area of Students</vt:lpstr>
      <vt:lpstr>Presentation Schedule</vt:lpstr>
    </vt:vector>
  </TitlesOfParts>
  <Company>스머프마을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M.S. Candidate 2ST,  Chulmin Kim</dc:title>
  <dc:creator>CHULMIN KIM</dc:creator>
  <cp:lastModifiedBy>김진권</cp:lastModifiedBy>
  <cp:revision>924</cp:revision>
  <cp:lastPrinted>2017-03-06T05:52:16Z</cp:lastPrinted>
  <dcterms:created xsi:type="dcterms:W3CDTF">2009-02-06T01:28:03Z</dcterms:created>
  <dcterms:modified xsi:type="dcterms:W3CDTF">2017-04-17T10:54:03Z</dcterms:modified>
</cp:coreProperties>
</file>