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sldIdLst>
    <p:sldId id="344" r:id="rId2"/>
    <p:sldId id="375" r:id="rId3"/>
    <p:sldId id="376" r:id="rId4"/>
    <p:sldId id="378" r:id="rId5"/>
    <p:sldId id="381" r:id="rId6"/>
    <p:sldId id="383" r:id="rId7"/>
    <p:sldId id="384" r:id="rId8"/>
    <p:sldId id="385" r:id="rId9"/>
    <p:sldId id="386" r:id="rId10"/>
    <p:sldId id="387" r:id="rId11"/>
    <p:sldId id="390" r:id="rId12"/>
    <p:sldId id="389" r:id="rId13"/>
    <p:sldId id="391" r:id="rId14"/>
    <p:sldId id="393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8000"/>
    <a:srgbClr val="003300"/>
    <a:srgbClr val="FFCC00"/>
    <a:srgbClr val="000000"/>
    <a:srgbClr val="FFCCFF"/>
    <a:srgbClr val="FFCCCC"/>
    <a:srgbClr val="FF9999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47" autoAdjust="0"/>
    <p:restoredTop sz="99287" autoAdjust="0"/>
  </p:normalViewPr>
  <p:slideViewPr>
    <p:cSldViewPr>
      <p:cViewPr varScale="1">
        <p:scale>
          <a:sx n="73" d="100"/>
          <a:sy n="73" d="100"/>
        </p:scale>
        <p:origin x="169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0" d="100"/>
          <a:sy n="80" d="100"/>
        </p:scale>
        <p:origin x="-3918" y="-15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26628" y="76746"/>
            <a:ext cx="6119366" cy="458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5100" y="4672013"/>
            <a:ext cx="67691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0" tIns="47390" rIns="94780" bIns="47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0" tIns="47390" rIns="94780" bIns="4739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0" tIns="47390" rIns="94780" bIns="473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CDF175-0DE3-45A0-BD30-D255EF0D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732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Arial" pitchFamily="34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Arial" pitchFamily="34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Arial" pitchFamily="34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Arial" pitchFamily="34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27050" y="76200"/>
            <a:ext cx="6118225" cy="458946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xfrm>
            <a:off x="236538" y="4757738"/>
            <a:ext cx="6626225" cy="5476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800" smtClean="0"/>
              <a:t>Thank you, Mr. Chairman.</a:t>
            </a:r>
          </a:p>
          <a:p>
            <a:endParaRPr lang="en-US" altLang="ko-KR" sz="1800" smtClean="0"/>
          </a:p>
          <a:p>
            <a:r>
              <a:rPr lang="en-US" altLang="ko-KR" sz="1800" smtClean="0"/>
              <a:t>Good morning. I’m Gyeonghoon Kim from KAIST in Korea.</a:t>
            </a:r>
          </a:p>
          <a:p>
            <a:endParaRPr lang="en-US" altLang="ko-KR" sz="1800" smtClean="0"/>
          </a:p>
          <a:p>
            <a:r>
              <a:rPr lang="en-US" altLang="ko-KR" sz="1800" smtClean="0"/>
              <a:t>Today I’d like to talk about “A Low-energy Hybrid Radix-4/-8 Multiplier for Portable Multimedia Applications”.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F93C470-1FF8-47FA-9F5C-2B2FB0D8DC31}" type="slidenum">
              <a:rPr lang="en-US" altLang="ko-KR" smtClean="0"/>
              <a:pPr eaLnBrk="1" hangingPunct="1"/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076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395288" y="1844675"/>
            <a:ext cx="8353425" cy="7016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ko-KR" altLang="ko-KR" sz="4000" smtClean="0">
              <a:latin typeface="Arial" pitchFamily="34" charset="0"/>
            </a:endParaRP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ctrTitle" sz="quarter"/>
          </p:nvPr>
        </p:nvSpPr>
        <p:spPr>
          <a:xfrm>
            <a:off x="500034" y="1340768"/>
            <a:ext cx="8143932" cy="180020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3929066"/>
            <a:ext cx="6400800" cy="571504"/>
          </a:xfrm>
        </p:spPr>
        <p:txBody>
          <a:bodyPr/>
          <a:lstStyle>
            <a:lvl1pPr marL="0" indent="0" algn="ctr">
              <a:buFontTx/>
              <a:buNone/>
              <a:defRPr sz="2800" b="1" i="0"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6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7207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57DF1-DDD4-48C5-A9AA-85BA2F587C0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42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1313" y="44450"/>
            <a:ext cx="2057400" cy="61944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9113" y="44450"/>
            <a:ext cx="6019800" cy="61944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A0017-A93C-432B-BF1B-2A3B86BE1D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116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7207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8D7EA-051C-47AD-8A6F-9A60AFDED5E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3" y="260648"/>
            <a:ext cx="8715436" cy="571504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q"/>
              <a:defRPr sz="2800" b="1">
                <a:latin typeface="+mn-lt"/>
              </a:defRPr>
            </a:lvl1pPr>
            <a:lvl2pPr>
              <a:defRPr sz="2400"/>
            </a:lvl2pPr>
            <a:lvl3pPr>
              <a:defRPr sz="2000" b="1"/>
            </a:lvl3pPr>
            <a:lvl4pPr>
              <a:defRPr sz="1800"/>
            </a:lvl4pPr>
            <a:lvl5pPr>
              <a:defRPr sz="18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ubTitle" sz="quarter" idx="11"/>
          </p:nvPr>
        </p:nvSpPr>
        <p:spPr>
          <a:xfrm>
            <a:off x="0" y="0"/>
            <a:ext cx="4857752" cy="285728"/>
          </a:xfrm>
        </p:spPr>
        <p:txBody>
          <a:bodyPr/>
          <a:lstStyle>
            <a:lvl1pPr marL="342900" indent="-342900" algn="l">
              <a:buFont typeface="+mj-lt"/>
              <a:buNone/>
              <a:defRPr sz="1800" b="1" i="0"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9788" y="6381750"/>
            <a:ext cx="504825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62BCA-BA8E-4674-B8B4-FB33F4EEB2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96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73305-F451-4E43-AE48-10EC7859B96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39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7207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98488" y="981075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3288" y="981075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43287-019F-4353-AE90-3609670135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06F6D-AC6C-4285-966C-5218C8AC168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7207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B1CC9-A1B7-4977-A44C-50BD8279DFD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9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CC82-DE53-46B8-990B-59491A1F07F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93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EC092-71EA-43F7-B0AB-E8BFF3BA3DD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700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E08FA-59D6-494F-AFD4-ECD5D3133EE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69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52513"/>
            <a:ext cx="8135938" cy="56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55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500" y="6438900"/>
            <a:ext cx="7540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 i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05E32AAB-86FA-4B30-B3AB-A1F6162A190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250825" y="908050"/>
            <a:ext cx="8642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8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340768"/>
            <a:ext cx="9144000" cy="23762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3600" dirty="0">
                <a:solidFill>
                  <a:srgbClr val="0E3D01"/>
                </a:solidFill>
              </a:rPr>
              <a:t>GPU Performance Analysis and Optimization</a:t>
            </a:r>
            <a:endParaRPr lang="en-US" altLang="ko-KR" sz="3600" dirty="0" smtClean="0"/>
          </a:p>
        </p:txBody>
      </p:sp>
      <p:sp>
        <p:nvSpPr>
          <p:cNvPr id="5" name="부제목 7"/>
          <p:cNvSpPr>
            <a:spLocks noGrp="1"/>
          </p:cNvSpPr>
          <p:nvPr>
            <p:ph type="subTitle" sz="quarter" idx="1"/>
          </p:nvPr>
        </p:nvSpPr>
        <p:spPr>
          <a:xfrm>
            <a:off x="1116013" y="3688848"/>
            <a:ext cx="6985000" cy="2160588"/>
          </a:xfrm>
        </p:spPr>
        <p:txBody>
          <a:bodyPr anchor="ctr"/>
          <a:lstStyle/>
          <a:p>
            <a:pPr algn="l"/>
            <a:r>
              <a:rPr lang="en-US" altLang="ko-KR" dirty="0" err="1">
                <a:solidFill>
                  <a:srgbClr val="0E3D01"/>
                </a:solidFill>
              </a:rPr>
              <a:t>Paulius</a:t>
            </a:r>
            <a:r>
              <a:rPr lang="en-US" altLang="ko-KR" dirty="0">
                <a:solidFill>
                  <a:srgbClr val="0E3D01"/>
                </a:solidFill>
              </a:rPr>
              <a:t> </a:t>
            </a:r>
            <a:r>
              <a:rPr lang="en-US" altLang="ko-KR" dirty="0" err="1">
                <a:solidFill>
                  <a:srgbClr val="0E3D01"/>
                </a:solidFill>
              </a:rPr>
              <a:t>Micikevicius</a:t>
            </a:r>
            <a:endParaRPr lang="en-US" altLang="ko-KR" dirty="0">
              <a:solidFill>
                <a:srgbClr val="0E3D01"/>
              </a:solidFill>
            </a:endParaRPr>
          </a:p>
          <a:p>
            <a:pPr algn="l"/>
            <a:r>
              <a:rPr lang="en-US" altLang="ko-KR" b="0" dirty="0">
                <a:solidFill>
                  <a:srgbClr val="0E3D01"/>
                </a:solidFill>
              </a:rPr>
              <a:t>Developer Technology, </a:t>
            </a:r>
            <a:r>
              <a:rPr lang="en-US" altLang="ko-KR" b="0" dirty="0" smtClean="0">
                <a:solidFill>
                  <a:srgbClr val="0E3D01"/>
                </a:solidFill>
              </a:rPr>
              <a:t>NVIDIA</a:t>
            </a:r>
          </a:p>
          <a:p>
            <a:pPr algn="l"/>
            <a:endParaRPr lang="en-US" altLang="ko-KR" b="0" dirty="0" smtClean="0">
              <a:solidFill>
                <a:srgbClr val="0E3D01"/>
              </a:solidFill>
            </a:endParaRPr>
          </a:p>
          <a:p>
            <a:pPr algn="l"/>
            <a:endParaRPr lang="en-US" altLang="ko-KR" b="0" dirty="0" smtClean="0">
              <a:solidFill>
                <a:srgbClr val="0E3D01"/>
              </a:solidFill>
            </a:endParaRPr>
          </a:p>
          <a:p>
            <a:r>
              <a:rPr lang="en-US" altLang="ko-KR" b="0" dirty="0" smtClean="0">
                <a:solidFill>
                  <a:srgbClr val="0E3D01"/>
                </a:solidFill>
              </a:rPr>
              <a:t>2017.04.06</a:t>
            </a:r>
          </a:p>
          <a:p>
            <a:r>
              <a:rPr lang="en-US" altLang="ko-KR" b="0" dirty="0" err="1" smtClean="0">
                <a:solidFill>
                  <a:srgbClr val="0E3D01"/>
                </a:solidFill>
              </a:rPr>
              <a:t>Jinsu</a:t>
            </a:r>
            <a:r>
              <a:rPr lang="en-US" altLang="ko-KR" b="0" dirty="0" smtClean="0">
                <a:solidFill>
                  <a:srgbClr val="0E3D01"/>
                </a:solidFill>
              </a:rPr>
              <a:t> Lee</a:t>
            </a:r>
            <a:endParaRPr lang="en-US" altLang="ko-KR" b="0" dirty="0">
              <a:solidFill>
                <a:srgbClr val="0E3D01"/>
              </a:solidFill>
            </a:endParaRPr>
          </a:p>
        </p:txBody>
      </p:sp>
    </p:spTree>
  </p:cSld>
  <p:clrMapOvr>
    <a:masterClrMapping/>
  </p:clrMapOvr>
  <p:transition spd="slow" advTm="1429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1" y="4231199"/>
            <a:ext cx="8280149" cy="14760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Scenario:</a:t>
            </a:r>
          </a:p>
          <a:p>
            <a:pPr lvl="1"/>
            <a:r>
              <a:rPr lang="en-US" altLang="ko-KR" sz="2000" dirty="0"/>
              <a:t>Warp requests 32 misaligned, consecutive 4-byte words</a:t>
            </a:r>
          </a:p>
          <a:p>
            <a:r>
              <a:rPr lang="en-US" altLang="ko-KR" sz="2400" dirty="0"/>
              <a:t>Addresses fall within at most 5 segments</a:t>
            </a:r>
          </a:p>
          <a:p>
            <a:pPr lvl="1"/>
            <a:r>
              <a:rPr lang="en-US" altLang="ko-KR" sz="2000" dirty="0"/>
              <a:t>Warp needs 128 bytes</a:t>
            </a:r>
          </a:p>
          <a:p>
            <a:pPr lvl="1"/>
            <a:r>
              <a:rPr lang="en-US" altLang="ko-KR" sz="2000" dirty="0"/>
              <a:t>At most 160 bytes move across the bus</a:t>
            </a:r>
          </a:p>
          <a:p>
            <a:pPr lvl="1"/>
            <a:r>
              <a:rPr lang="en-US" altLang="ko-KR" sz="2000" dirty="0"/>
              <a:t>Bus utilization: at least 80%</a:t>
            </a:r>
          </a:p>
          <a:p>
            <a:pPr lvl="2"/>
            <a:r>
              <a:rPr lang="en-US" altLang="ko-KR" sz="1800" dirty="0"/>
              <a:t>Some misaligned patterns will fall within 4 segments, so 100% utilization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34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1" y="4221088"/>
            <a:ext cx="8280152" cy="14861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Scenario:</a:t>
            </a:r>
          </a:p>
          <a:p>
            <a:pPr lvl="1"/>
            <a:r>
              <a:rPr lang="en-US" altLang="ko-KR" sz="2000" dirty="0"/>
              <a:t>All threads in a warp request the same 4-byte word</a:t>
            </a:r>
          </a:p>
          <a:p>
            <a:r>
              <a:rPr lang="en-US" altLang="ko-KR" sz="2400" dirty="0"/>
              <a:t>Addresses fall within a single segment</a:t>
            </a:r>
          </a:p>
          <a:p>
            <a:pPr lvl="1"/>
            <a:r>
              <a:rPr lang="en-US" altLang="ko-KR" sz="2000" dirty="0"/>
              <a:t>Warp needs 4 bytes</a:t>
            </a:r>
          </a:p>
          <a:p>
            <a:pPr lvl="1"/>
            <a:r>
              <a:rPr lang="en-US" altLang="ko-KR" sz="2000" dirty="0"/>
              <a:t>32 bytes move across the bus</a:t>
            </a:r>
          </a:p>
          <a:p>
            <a:pPr lvl="1"/>
            <a:r>
              <a:rPr lang="en-US" altLang="ko-KR" sz="2000" dirty="0"/>
              <a:t>Bus utilization: 12.5%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02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1" y="4221088"/>
            <a:ext cx="8280152" cy="14861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Scenario:</a:t>
            </a:r>
          </a:p>
          <a:p>
            <a:pPr lvl="1"/>
            <a:r>
              <a:rPr lang="en-US" altLang="ko-KR" sz="2000" dirty="0"/>
              <a:t>Warp requests 32 scattered 4-byte words</a:t>
            </a:r>
          </a:p>
          <a:p>
            <a:r>
              <a:rPr lang="en-US" altLang="ko-KR" sz="2400" dirty="0"/>
              <a:t>Addresses fall within </a:t>
            </a:r>
            <a:r>
              <a:rPr lang="en-US" altLang="ko-KR" sz="2400" i="1" dirty="0"/>
              <a:t>N </a:t>
            </a:r>
            <a:r>
              <a:rPr lang="en-US" altLang="ko-KR" sz="2400" dirty="0"/>
              <a:t>segments</a:t>
            </a:r>
          </a:p>
          <a:p>
            <a:pPr lvl="1"/>
            <a:r>
              <a:rPr lang="en-US" altLang="ko-KR" sz="2000" dirty="0"/>
              <a:t>Warp needs 128 bytes</a:t>
            </a:r>
          </a:p>
          <a:p>
            <a:pPr lvl="1"/>
            <a:r>
              <a:rPr lang="en-US" altLang="ko-KR" sz="2000" i="1" dirty="0"/>
              <a:t>N</a:t>
            </a:r>
            <a:r>
              <a:rPr lang="en-US" altLang="ko-KR" sz="2000" dirty="0"/>
              <a:t>*32 bytes move across the bus</a:t>
            </a:r>
          </a:p>
          <a:p>
            <a:pPr lvl="1"/>
            <a:r>
              <a:rPr lang="en-US" altLang="ko-KR" sz="2000" dirty="0"/>
              <a:t>Bus utilization:  128 / (</a:t>
            </a:r>
            <a:r>
              <a:rPr lang="en-US" altLang="ko-KR" sz="2000" i="1" dirty="0"/>
              <a:t>N</a:t>
            </a:r>
            <a:r>
              <a:rPr lang="en-US" altLang="ko-KR" sz="2000" dirty="0"/>
              <a:t>*32)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19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Non-Native Size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Say we are reading a 12-byte structure per thread</a:t>
            </a:r>
          </a:p>
          <a:p>
            <a:pPr lvl="1">
              <a:buNone/>
            </a:pPr>
            <a:endParaRPr lang="en-US" altLang="ko-KR" sz="1100" dirty="0"/>
          </a:p>
          <a:p>
            <a:pPr lvl="1">
              <a:buNone/>
            </a:pPr>
            <a:r>
              <a:rPr lang="en-US" altLang="ko-KR" sz="1400" dirty="0" err="1">
                <a:solidFill>
                  <a:srgbClr val="008000"/>
                </a:solidFill>
              </a:rPr>
              <a:t>struct</a:t>
            </a:r>
            <a:r>
              <a:rPr lang="en-US" altLang="ko-KR" sz="1400" dirty="0">
                <a:solidFill>
                  <a:srgbClr val="008000"/>
                </a:solidFill>
              </a:rPr>
              <a:t> Position</a:t>
            </a:r>
          </a:p>
          <a:p>
            <a:pPr lvl="1">
              <a:buNone/>
            </a:pPr>
            <a:r>
              <a:rPr lang="en-US" altLang="ko-KR" sz="1400" dirty="0"/>
              <a:t>{</a:t>
            </a:r>
          </a:p>
          <a:p>
            <a:pPr lvl="1">
              <a:buNone/>
            </a:pPr>
            <a:r>
              <a:rPr lang="en-US" altLang="ko-KR" sz="1400" dirty="0"/>
              <a:t>	float x, y, z;</a:t>
            </a:r>
          </a:p>
          <a:p>
            <a:pPr lvl="1">
              <a:buNone/>
            </a:pPr>
            <a:r>
              <a:rPr lang="en-US" altLang="ko-KR" sz="1400" dirty="0"/>
              <a:t>};</a:t>
            </a:r>
          </a:p>
          <a:p>
            <a:pPr lvl="1">
              <a:buNone/>
            </a:pPr>
            <a:r>
              <a:rPr lang="en-US" altLang="ko-KR" sz="1400" dirty="0"/>
              <a:t>...</a:t>
            </a:r>
          </a:p>
          <a:p>
            <a:pPr lvl="1">
              <a:buNone/>
            </a:pPr>
            <a:r>
              <a:rPr lang="en-US" altLang="ko-KR" sz="1400" dirty="0"/>
              <a:t>__global__ void kernel( </a:t>
            </a:r>
            <a:r>
              <a:rPr lang="en-US" altLang="ko-KR" sz="1400" dirty="0">
                <a:solidFill>
                  <a:srgbClr val="008000"/>
                </a:solidFill>
              </a:rPr>
              <a:t>Position</a:t>
            </a:r>
            <a:r>
              <a:rPr lang="en-US" altLang="ko-KR" sz="1400" dirty="0"/>
              <a:t> *data, ... )</a:t>
            </a:r>
          </a:p>
          <a:p>
            <a:pPr lvl="1">
              <a:buNone/>
            </a:pPr>
            <a:r>
              <a:rPr lang="en-US" altLang="ko-KR" sz="1400" dirty="0"/>
              <a:t>{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blockIdx.x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blockDim.x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threadIdx.x</a:t>
            </a:r>
            <a:r>
              <a:rPr lang="en-US" altLang="ko-KR" sz="1400" dirty="0"/>
              <a:t>;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8000"/>
                </a:solidFill>
              </a:rPr>
              <a:t>Position</a:t>
            </a:r>
            <a:r>
              <a:rPr lang="en-US" altLang="ko-KR" sz="1400" dirty="0"/>
              <a:t> temp = data[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];</a:t>
            </a:r>
          </a:p>
          <a:p>
            <a:pPr lvl="1">
              <a:buNone/>
            </a:pPr>
            <a:r>
              <a:rPr lang="en-US" altLang="ko-KR" sz="1400" dirty="0"/>
              <a:t>	...</a:t>
            </a:r>
          </a:p>
          <a:p>
            <a:pPr lvl="1">
              <a:buNone/>
            </a:pPr>
            <a:r>
              <a:rPr lang="en-US" altLang="ko-KR" sz="1400" dirty="0"/>
              <a:t>}</a:t>
            </a:r>
            <a:endParaRPr lang="en-US" altLang="ko-KR" sz="1100" dirty="0"/>
          </a:p>
          <a:p>
            <a:pPr>
              <a:buNone/>
            </a:pPr>
            <a:endParaRPr lang="en-US" altLang="ko-KR" sz="1200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7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Non-Native Size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Load Instruction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Second Load Instruction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Third Load Instruction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15080"/>
            <a:ext cx="5024287" cy="1233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25633"/>
            <a:ext cx="5024287" cy="1233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5534556"/>
            <a:ext cx="5024287" cy="12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Solutions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solidFill>
                  <a:srgbClr val="FF0000"/>
                </a:solidFill>
              </a:rPr>
              <a:t>Moving </a:t>
            </a:r>
            <a:r>
              <a:rPr lang="en-US" altLang="ko-KR" dirty="0">
                <a:solidFill>
                  <a:srgbClr val="FF0000"/>
                </a:solidFill>
              </a:rPr>
              <a:t>3x more bytes than application </a:t>
            </a:r>
            <a:r>
              <a:rPr lang="en-US" altLang="ko-KR" dirty="0" smtClean="0">
                <a:solidFill>
                  <a:srgbClr val="FF0000"/>
                </a:solidFill>
              </a:rPr>
              <a:t>requests</a:t>
            </a:r>
          </a:p>
          <a:p>
            <a:r>
              <a:rPr lang="en-US" altLang="ko-KR" dirty="0" smtClean="0"/>
              <a:t>Change </a:t>
            </a:r>
            <a:r>
              <a:rPr lang="en-US" altLang="ko-KR" dirty="0"/>
              <a:t>data layout from array of structures to structure of arrays</a:t>
            </a:r>
          </a:p>
          <a:p>
            <a:pPr lvl="1"/>
            <a:r>
              <a:rPr lang="en-US" altLang="ko-KR" dirty="0"/>
              <a:t>In this case: 3 separate arrays of floats</a:t>
            </a:r>
          </a:p>
          <a:p>
            <a:pPr lvl="1"/>
            <a:r>
              <a:rPr lang="en-US" altLang="ko-KR" dirty="0"/>
              <a:t>The most reliable approach (also ideal for both CPUs and GPUs)</a:t>
            </a:r>
          </a:p>
          <a:p>
            <a:r>
              <a:rPr lang="en-US" altLang="ko-KR" dirty="0"/>
              <a:t>Use loads via read-only cache</a:t>
            </a:r>
          </a:p>
          <a:p>
            <a:pPr lvl="1"/>
            <a:r>
              <a:rPr lang="en-US" altLang="ko-KR" dirty="0"/>
              <a:t>As long as lines survive in the cache, performance will be nearly optimal</a:t>
            </a:r>
          </a:p>
          <a:p>
            <a:r>
              <a:rPr lang="en-US" altLang="ko-KR" dirty="0"/>
              <a:t>Stage loads via shared memory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26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On-chip (on each SM) memory</a:t>
            </a:r>
          </a:p>
          <a:p>
            <a:r>
              <a:rPr lang="en-US" altLang="ko-KR" dirty="0"/>
              <a:t>Comparing SMEM to GMEM:</a:t>
            </a:r>
          </a:p>
          <a:p>
            <a:pPr lvl="1"/>
            <a:r>
              <a:rPr lang="en-US" altLang="ko-KR" dirty="0"/>
              <a:t>Order of magnitude (20-30x) lower latency</a:t>
            </a:r>
          </a:p>
          <a:p>
            <a:pPr lvl="1"/>
            <a:r>
              <a:rPr lang="en-US" altLang="ko-KR" dirty="0"/>
              <a:t>Order of magnitude (~10x) higher bandwidth</a:t>
            </a:r>
          </a:p>
          <a:p>
            <a:pPr lvl="1"/>
            <a:r>
              <a:rPr lang="en-US" altLang="ko-KR" dirty="0"/>
              <a:t>Accessed at bank-width granularity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07939"/>
            <a:ext cx="6367190" cy="29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 Bank Conflicts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bank conflict occurs when: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en-US" altLang="ko-KR" dirty="0"/>
              <a:t> or more threads in a warp access different words in the same bank</a:t>
            </a:r>
          </a:p>
          <a:p>
            <a:pPr lvl="1"/>
            <a:r>
              <a:rPr lang="en-US" altLang="ko-KR" dirty="0" smtClean="0"/>
              <a:t>N-way </a:t>
            </a:r>
            <a:r>
              <a:rPr lang="en-US" altLang="ko-KR" dirty="0"/>
              <a:t>bank conflict: N threads in a warp conflict</a:t>
            </a:r>
          </a:p>
          <a:p>
            <a:r>
              <a:rPr lang="en-US" altLang="ko-KR" dirty="0" smtClean="0"/>
              <a:t>Note </a:t>
            </a:r>
            <a:r>
              <a:rPr lang="en-US" altLang="ko-KR" dirty="0"/>
              <a:t>there is no bank conflict if:</a:t>
            </a:r>
          </a:p>
          <a:p>
            <a:pPr lvl="1"/>
            <a:r>
              <a:rPr lang="en-US" altLang="ko-KR" dirty="0"/>
              <a:t>Several threads access the same word</a:t>
            </a:r>
          </a:p>
          <a:p>
            <a:pPr lvl="1"/>
            <a:r>
              <a:rPr lang="en-US" altLang="ko-KR" dirty="0"/>
              <a:t>Several threads access different bytes of the same word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64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SMEM Access Examples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Bank Conflicts Cases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02427"/>
            <a:ext cx="4104456" cy="1558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12976"/>
            <a:ext cx="4104456" cy="1574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5007376"/>
            <a:ext cx="4104456" cy="15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SMEM Access Examples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Bank Conflicts Cases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44824"/>
            <a:ext cx="5371960" cy="20757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128974"/>
            <a:ext cx="5371960" cy="20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Sufficient Parallelism</a:t>
            </a:r>
          </a:p>
          <a:p>
            <a:r>
              <a:rPr lang="en-US" dirty="0" smtClean="0"/>
              <a:t>Global Memory Access</a:t>
            </a:r>
          </a:p>
          <a:p>
            <a:r>
              <a:rPr lang="en-US" dirty="0" smtClean="0"/>
              <a:t>Shared Memory</a:t>
            </a:r>
          </a:p>
          <a:p>
            <a:r>
              <a:rPr lang="en-US" dirty="0" smtClean="0"/>
              <a:t>Arithmetic Optimizations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3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SMEM Access Examples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Shared memory is a tremendous resource</a:t>
            </a:r>
          </a:p>
          <a:p>
            <a:pPr lvl="1"/>
            <a:r>
              <a:rPr lang="en-US" altLang="ko-KR" dirty="0"/>
              <a:t>Very high bandwidth (terabytes per second)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20-30x </a:t>
            </a:r>
            <a:r>
              <a:rPr lang="en-US" altLang="ko-KR" dirty="0"/>
              <a:t>lower latency than accessing GMEM</a:t>
            </a:r>
          </a:p>
          <a:p>
            <a:endParaRPr lang="en-US" altLang="ko-KR" dirty="0"/>
          </a:p>
          <a:p>
            <a:r>
              <a:rPr lang="en-US" altLang="ko-KR" dirty="0"/>
              <a:t>Performance issues to look out for:</a:t>
            </a:r>
          </a:p>
          <a:p>
            <a:pPr lvl="1"/>
            <a:r>
              <a:rPr lang="en-US" altLang="ko-KR" dirty="0"/>
              <a:t>Bank conflicts add latency and reduce throughput</a:t>
            </a:r>
          </a:p>
          <a:p>
            <a:pPr lvl="1"/>
            <a:r>
              <a:rPr lang="en-US" altLang="ko-KR" dirty="0"/>
              <a:t>Many-way bank conflicts can be very expensive</a:t>
            </a:r>
          </a:p>
          <a:p>
            <a:pPr lvl="2"/>
            <a:r>
              <a:rPr lang="en-US" altLang="ko-KR" dirty="0"/>
              <a:t>Replay latency adds up</a:t>
            </a:r>
          </a:p>
          <a:p>
            <a:pPr lvl="2"/>
            <a:r>
              <a:rPr lang="en-US" altLang="ko-KR" dirty="0"/>
              <a:t>However, few code patterns have high conflicts, padding is a very simple and effective solution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71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Instructions are issued/executed per warp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</a:rPr>
              <a:t>Warp = 32 consecutive threads</a:t>
            </a:r>
          </a:p>
          <a:p>
            <a:pPr lvl="2"/>
            <a:r>
              <a:rPr lang="en-US" altLang="ko-KR" dirty="0"/>
              <a:t>Think of it as a “vector” of 32 threads</a:t>
            </a:r>
          </a:p>
          <a:p>
            <a:pPr lvl="2"/>
            <a:r>
              <a:rPr lang="en-US" altLang="ko-KR" dirty="0"/>
              <a:t>The same instruction is issued to the entire warp</a:t>
            </a:r>
          </a:p>
          <a:p>
            <a:pPr lvl="2">
              <a:buNone/>
            </a:pPr>
            <a:endParaRPr lang="en-US" altLang="ko-KR" sz="400" dirty="0"/>
          </a:p>
          <a:p>
            <a:r>
              <a:rPr lang="en-US" altLang="ko-KR" dirty="0"/>
              <a:t>Scheduling</a:t>
            </a:r>
          </a:p>
          <a:p>
            <a:pPr lvl="1"/>
            <a:r>
              <a:rPr lang="en-US" altLang="ko-KR" dirty="0"/>
              <a:t>Warps are scheduled at run-time</a:t>
            </a:r>
          </a:p>
          <a:p>
            <a:pPr lvl="1"/>
            <a:r>
              <a:rPr lang="en-US" altLang="ko-KR" dirty="0"/>
              <a:t>Hardware picks from warps that have an instruction ready to execute</a:t>
            </a:r>
          </a:p>
          <a:p>
            <a:pPr lvl="2"/>
            <a:r>
              <a:rPr lang="en-US" altLang="ko-KR" dirty="0"/>
              <a:t>Ready = all arguments are ready</a:t>
            </a:r>
          </a:p>
          <a:p>
            <a:pPr lvl="1"/>
            <a:r>
              <a:rPr lang="en-US" altLang="ko-KR" dirty="0"/>
              <a:t>Instruction latency is hidden by executing other warps</a:t>
            </a:r>
          </a:p>
          <a:p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Arithmetic optimizations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1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 Control Flow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at least one thread in a warp needs take a particular path:</a:t>
            </a:r>
          </a:p>
          <a:p>
            <a:pPr lvl="1"/>
            <a:r>
              <a:rPr lang="en-US" altLang="ko-KR" dirty="0"/>
              <a:t>All threads in a warp take that path</a:t>
            </a:r>
          </a:p>
          <a:p>
            <a:pPr lvl="1"/>
            <a:r>
              <a:rPr lang="en-US" altLang="ko-KR" dirty="0"/>
              <a:t>Threads that aren’t on that path:</a:t>
            </a:r>
          </a:p>
          <a:p>
            <a:pPr lvl="2"/>
            <a:r>
              <a:rPr lang="en-US" altLang="ko-KR" dirty="0"/>
              <a:t>Don’t fetch arguments, don’t write outputs: guarantees correctness</a:t>
            </a:r>
          </a:p>
          <a:p>
            <a:pPr lvl="2"/>
            <a:r>
              <a:rPr lang="en-US" altLang="ko-KR" dirty="0"/>
              <a:t>Still spend time, instead of executing their path: potential performance impact</a:t>
            </a:r>
          </a:p>
          <a:p>
            <a:pPr lvl="2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Arithmetic optimizations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8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Arithmetic optimizations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0" y="1487883"/>
            <a:ext cx="7517019" cy="47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within warps is coherent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Arithmetic optimizations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988840"/>
            <a:ext cx="7806660" cy="41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diverges within a warp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Arithmetic optimizations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9" y="1626458"/>
            <a:ext cx="7303641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Throughput: Summary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Analyze:</a:t>
            </a:r>
          </a:p>
          <a:p>
            <a:pPr lvl="1"/>
            <a:r>
              <a:rPr lang="en-US" altLang="ko-KR" dirty="0"/>
              <a:t>Check achieved instruction throughput</a:t>
            </a:r>
          </a:p>
          <a:p>
            <a:pPr lvl="1"/>
            <a:r>
              <a:rPr lang="en-US" altLang="ko-KR" dirty="0"/>
              <a:t>Compare to HW </a:t>
            </a:r>
            <a:r>
              <a:rPr lang="en-US" altLang="ko-KR" dirty="0" smtClean="0"/>
              <a:t>peak</a:t>
            </a:r>
          </a:p>
          <a:p>
            <a:pPr lvl="1"/>
            <a:r>
              <a:rPr lang="en-US" altLang="ko-KR" dirty="0" smtClean="0"/>
              <a:t>Check </a:t>
            </a:r>
            <a:r>
              <a:rPr lang="en-US" altLang="ko-KR" dirty="0"/>
              <a:t>percentage of instructions due to serialization</a:t>
            </a:r>
          </a:p>
          <a:p>
            <a:pPr lvl="1">
              <a:buNone/>
            </a:pPr>
            <a:endParaRPr lang="en-US" altLang="ko-KR" sz="1200" dirty="0"/>
          </a:p>
          <a:p>
            <a:r>
              <a:rPr lang="en-US" altLang="ko-KR" dirty="0"/>
              <a:t>Optimizations:</a:t>
            </a:r>
          </a:p>
          <a:p>
            <a:pPr lvl="1"/>
            <a:r>
              <a:rPr lang="en-US" altLang="ko-KR" dirty="0" err="1"/>
              <a:t>Intrinsics</a:t>
            </a:r>
            <a:r>
              <a:rPr lang="en-US" altLang="ko-KR" dirty="0"/>
              <a:t>, compiler options for expensive operations</a:t>
            </a:r>
          </a:p>
          <a:p>
            <a:pPr lvl="1"/>
            <a:r>
              <a:rPr lang="en-US" altLang="ko-KR" dirty="0"/>
              <a:t>Group threads that are likely to follow same execution path (minimize warp divergence)</a:t>
            </a:r>
          </a:p>
          <a:p>
            <a:pPr lvl="1"/>
            <a:r>
              <a:rPr lang="en-US" altLang="ko-KR" dirty="0"/>
              <a:t>Minimize memory access replays (SMEM and GMEM)</a:t>
            </a:r>
          </a:p>
          <a:p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Arithmetic optimizations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9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Parallelism Needed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 is a parallel machine</a:t>
            </a:r>
          </a:p>
          <a:p>
            <a:pPr lvl="1"/>
            <a:r>
              <a:rPr lang="en-US" altLang="ko-KR" dirty="0"/>
              <a:t>Lots of arithmetic pipelines</a:t>
            </a:r>
          </a:p>
          <a:p>
            <a:pPr lvl="1"/>
            <a:r>
              <a:rPr lang="en-US" altLang="ko-KR" dirty="0"/>
              <a:t>Multiple memory banks</a:t>
            </a:r>
          </a:p>
          <a:p>
            <a:r>
              <a:rPr lang="en-US" altLang="ko-KR" dirty="0"/>
              <a:t>To get good performance, your code must expose sufficient parallelism for 2 reasons:</a:t>
            </a:r>
          </a:p>
          <a:p>
            <a:pPr lvl="1"/>
            <a:r>
              <a:rPr lang="en-US" altLang="ko-KR" dirty="0"/>
              <a:t>To actually give work to all the pipelines</a:t>
            </a:r>
          </a:p>
          <a:p>
            <a:pPr lvl="1"/>
            <a:r>
              <a:rPr lang="en-US" altLang="ko-KR" dirty="0"/>
              <a:t>To hide latency of the pipelines</a:t>
            </a:r>
          </a:p>
          <a:p>
            <a:r>
              <a:rPr lang="en-US" altLang="ko-KR" dirty="0"/>
              <a:t>Rough rule of thumb for K20x:</a:t>
            </a:r>
          </a:p>
          <a:p>
            <a:pPr lvl="1"/>
            <a:r>
              <a:rPr lang="en-US" altLang="ko-KR" dirty="0"/>
              <a:t>You want to have </a:t>
            </a:r>
            <a:r>
              <a:rPr lang="en-US" altLang="ko-KR" b="1" dirty="0">
                <a:solidFill>
                  <a:srgbClr val="008000"/>
                </a:solidFill>
              </a:rPr>
              <a:t>14K</a:t>
            </a:r>
            <a:r>
              <a:rPr lang="en-US" altLang="ko-KR" dirty="0"/>
              <a:t> or more threads running concurrently</a:t>
            </a:r>
          </a:p>
          <a:p>
            <a:endParaRPr lang="en-US" altLang="ko-KR" dirty="0"/>
          </a:p>
          <a:p>
            <a:endParaRPr lang="en-US" dirty="0" smtClean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Exposing Sufficient Parallelism</a:t>
            </a:r>
          </a:p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3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Exposing Sufficient Parallelism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hardware ultimately needs:</a:t>
            </a:r>
          </a:p>
          <a:p>
            <a:pPr lvl="1"/>
            <a:r>
              <a:rPr lang="en-US" altLang="ko-KR" dirty="0"/>
              <a:t>Arithmetic pipes: </a:t>
            </a:r>
          </a:p>
          <a:p>
            <a:pPr lvl="2"/>
            <a:r>
              <a:rPr lang="en-US" altLang="ko-KR" dirty="0"/>
              <a:t>sufficient number of independent instructions</a:t>
            </a:r>
          </a:p>
          <a:p>
            <a:pPr lvl="3"/>
            <a:r>
              <a:rPr lang="en-US" altLang="ko-KR" dirty="0"/>
              <a:t>accommodates multi-issue and latency hiding</a:t>
            </a:r>
          </a:p>
          <a:p>
            <a:pPr lvl="1"/>
            <a:r>
              <a:rPr lang="en-US" altLang="ko-KR" dirty="0"/>
              <a:t>Memory system: </a:t>
            </a:r>
          </a:p>
          <a:p>
            <a:pPr lvl="2"/>
            <a:r>
              <a:rPr lang="en-US" altLang="ko-KR" dirty="0"/>
              <a:t>sufficient requests in flight to saturate bandwidth</a:t>
            </a:r>
          </a:p>
          <a:p>
            <a:r>
              <a:rPr lang="en-US" altLang="ko-KR" dirty="0"/>
              <a:t>Two ways to increase parallelism:</a:t>
            </a:r>
          </a:p>
          <a:p>
            <a:pPr lvl="1"/>
            <a:r>
              <a:rPr lang="en-US" altLang="ko-KR" dirty="0"/>
              <a:t>More independent work within a </a:t>
            </a:r>
            <a:r>
              <a:rPr lang="en-US" altLang="ko-KR" dirty="0" smtClean="0"/>
              <a:t>thread</a:t>
            </a:r>
            <a:endParaRPr lang="en-US" altLang="ko-KR" dirty="0"/>
          </a:p>
          <a:p>
            <a:pPr lvl="2"/>
            <a:r>
              <a:rPr lang="en-US" altLang="ko-KR" dirty="0"/>
              <a:t>ILP for math, independent accesses for memory</a:t>
            </a:r>
          </a:p>
          <a:p>
            <a:pPr lvl="1"/>
            <a:r>
              <a:rPr lang="en-US" altLang="ko-KR" dirty="0"/>
              <a:t>More concurrent </a:t>
            </a:r>
            <a:r>
              <a:rPr lang="en-US" altLang="ko-KR" dirty="0" smtClean="0"/>
              <a:t>threads</a:t>
            </a:r>
            <a:endParaRPr lang="en-US" dirty="0" smtClean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Exposing Sufficient Parallelism</a:t>
            </a:r>
          </a:p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96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Occupancy and Performance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Occupancy: number of concurrent threads per </a:t>
            </a:r>
            <a:r>
              <a:rPr lang="en-US" altLang="ko-KR" dirty="0" smtClean="0"/>
              <a:t>SM</a:t>
            </a:r>
          </a:p>
          <a:p>
            <a:r>
              <a:rPr lang="en-US" altLang="ko-KR" dirty="0" smtClean="0"/>
              <a:t>Note </a:t>
            </a:r>
            <a:r>
              <a:rPr lang="en-US" altLang="ko-KR" dirty="0"/>
              <a:t>that 100% occupancy isn’t needed to reach maximum performance</a:t>
            </a:r>
          </a:p>
          <a:p>
            <a:pPr lvl="1"/>
            <a:r>
              <a:rPr lang="en-US" altLang="ko-KR" dirty="0"/>
              <a:t>Once the “needed” occupancy is reached, further increases won’t improve performance</a:t>
            </a:r>
          </a:p>
          <a:p>
            <a:r>
              <a:rPr lang="en-US" altLang="ko-KR" dirty="0"/>
              <a:t>Needed occupancy depends on the code</a:t>
            </a:r>
          </a:p>
          <a:p>
            <a:pPr lvl="1"/>
            <a:r>
              <a:rPr lang="en-US" altLang="ko-KR" dirty="0"/>
              <a:t>More independent work per thread -&gt; less occupancy is needed</a:t>
            </a:r>
          </a:p>
          <a:p>
            <a:pPr lvl="1"/>
            <a:r>
              <a:rPr lang="en-US" altLang="ko-KR" dirty="0"/>
              <a:t>Memory-bound codes tend to need more occupancy</a:t>
            </a:r>
          </a:p>
          <a:p>
            <a:pPr lvl="2"/>
            <a:r>
              <a:rPr lang="en-US" altLang="ko-KR" dirty="0"/>
              <a:t>Higher latency than for arithmetic, need more work to hide it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Exposing Sufficient Parallelism</a:t>
            </a:r>
          </a:p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5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Kepler Memory Hierarchy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2" y="2060848"/>
            <a:ext cx="8013713" cy="39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Operation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operations are executed per warp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</a:rPr>
              <a:t>32 threads </a:t>
            </a:r>
            <a:r>
              <a:rPr lang="en-US" altLang="ko-KR" dirty="0"/>
              <a:t>in a warp provide memory addresses</a:t>
            </a:r>
          </a:p>
          <a:p>
            <a:pPr lvl="1"/>
            <a:r>
              <a:rPr lang="en-US" altLang="ko-KR" dirty="0"/>
              <a:t>Hardware determines into which lines those addresses fall</a:t>
            </a:r>
          </a:p>
          <a:p>
            <a:pPr lvl="2"/>
            <a:r>
              <a:rPr lang="en-US" altLang="ko-KR" dirty="0" smtClean="0"/>
              <a:t>Memory transaction size is 32 bytes</a:t>
            </a:r>
          </a:p>
          <a:p>
            <a:pPr lvl="2"/>
            <a:r>
              <a:rPr lang="en-US" altLang="ko-KR" dirty="0" smtClean="0"/>
              <a:t>There </a:t>
            </a:r>
            <a:r>
              <a:rPr lang="en-US" altLang="ko-KR" dirty="0"/>
              <a:t>are benefits to a warp accessing a contiguous aligned region of 128 or 256 bytes</a:t>
            </a:r>
          </a:p>
          <a:p>
            <a:pPr lvl="1">
              <a:buNone/>
            </a:pPr>
            <a:endParaRPr lang="en-US" altLang="ko-KR" sz="600" b="1" dirty="0"/>
          </a:p>
          <a:p>
            <a:r>
              <a:rPr lang="en-US" altLang="ko-KR" dirty="0"/>
              <a:t>Access word size</a:t>
            </a:r>
          </a:p>
          <a:p>
            <a:pPr lvl="1"/>
            <a:r>
              <a:rPr lang="en-US" altLang="ko-KR" dirty="0"/>
              <a:t>Natively supported sizes (per thread): 1, 2, 4, 8, 16 bytes</a:t>
            </a:r>
          </a:p>
          <a:p>
            <a:pPr lvl="2"/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Scenario:</a:t>
            </a:r>
          </a:p>
          <a:p>
            <a:pPr lvl="1"/>
            <a:r>
              <a:rPr lang="en-US" altLang="ko-KR" sz="2000" dirty="0"/>
              <a:t>Warp requests 32 aligned, consecutive 4-byte words</a:t>
            </a:r>
          </a:p>
          <a:p>
            <a:r>
              <a:rPr lang="en-US" altLang="ko-KR" sz="2400" dirty="0"/>
              <a:t>Addresses fall within 4 segments</a:t>
            </a:r>
          </a:p>
          <a:p>
            <a:pPr lvl="1"/>
            <a:r>
              <a:rPr lang="en-US" altLang="ko-KR" sz="2000" dirty="0"/>
              <a:t>Warp needs 128 bytes</a:t>
            </a:r>
          </a:p>
          <a:p>
            <a:pPr lvl="1"/>
            <a:r>
              <a:rPr lang="en-US" altLang="ko-KR" sz="2000" dirty="0"/>
              <a:t>128 bytes move across the bus</a:t>
            </a:r>
          </a:p>
          <a:p>
            <a:pPr lvl="1"/>
            <a:r>
              <a:rPr lang="en-US" altLang="ko-KR" sz="2000" dirty="0"/>
              <a:t>Bus utilization: 100%</a:t>
            </a:r>
          </a:p>
          <a:p>
            <a:endParaRPr lang="en-US" altLang="ko-KR" sz="2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1" y="4221088"/>
            <a:ext cx="8280152" cy="14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1" y="4231199"/>
            <a:ext cx="8280149" cy="14760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Scenario:</a:t>
            </a:r>
          </a:p>
          <a:p>
            <a:pPr lvl="1"/>
            <a:r>
              <a:rPr lang="en-US" altLang="ko-KR" sz="2000" dirty="0"/>
              <a:t>Warp requests 32 aligned, permuted 4-byte words</a:t>
            </a:r>
          </a:p>
          <a:p>
            <a:r>
              <a:rPr lang="en-US" altLang="ko-KR" sz="2400" dirty="0"/>
              <a:t>Addresses fall within 4 segments</a:t>
            </a:r>
          </a:p>
          <a:p>
            <a:pPr lvl="1"/>
            <a:r>
              <a:rPr lang="en-US" altLang="ko-KR" sz="2000" dirty="0"/>
              <a:t>Warp needs 128 bytes</a:t>
            </a:r>
          </a:p>
          <a:p>
            <a:pPr lvl="1"/>
            <a:r>
              <a:rPr lang="en-US" altLang="ko-KR" sz="2000" dirty="0"/>
              <a:t>128 bytes move across the bus</a:t>
            </a:r>
          </a:p>
          <a:p>
            <a:pPr lvl="1"/>
            <a:r>
              <a:rPr lang="en-US" altLang="ko-KR" sz="2000" dirty="0"/>
              <a:t>Bus utilization: 100%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/>
              <a:t>Global memory access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98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_version">
  <a:themeElements>
    <a:clrScheme name="PPT_template_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template_2006">
      <a:majorFont>
        <a:latin typeface="Arial"/>
        <a:ea typeface="HY견고딕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Final_version</Template>
  <TotalTime>100251</TotalTime>
  <Words>1029</Words>
  <Application>Microsoft Office PowerPoint</Application>
  <PresentationFormat>화면 슬라이드 쇼(4:3)</PresentationFormat>
  <Paragraphs>230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굴림</vt:lpstr>
      <vt:lpstr>Arial</vt:lpstr>
      <vt:lpstr>Wingdings</vt:lpstr>
      <vt:lpstr>Final_version</vt:lpstr>
      <vt:lpstr>GPU Performance Analysis and Optimization</vt:lpstr>
      <vt:lpstr>Contents</vt:lpstr>
      <vt:lpstr>Parallelism Needed</vt:lpstr>
      <vt:lpstr>Exposing Sufficient Parallelism</vt:lpstr>
      <vt:lpstr>Occupancy and Performance</vt:lpstr>
      <vt:lpstr>Kepler Memory Hierarchy</vt:lpstr>
      <vt:lpstr>Global Memory Operation</vt:lpstr>
      <vt:lpstr>Scenario</vt:lpstr>
      <vt:lpstr>Scenario</vt:lpstr>
      <vt:lpstr>Scenario</vt:lpstr>
      <vt:lpstr>Scenario</vt:lpstr>
      <vt:lpstr>Scenario</vt:lpstr>
      <vt:lpstr>Structure of Non-Native Size</vt:lpstr>
      <vt:lpstr>Structure of Non-Native Size</vt:lpstr>
      <vt:lpstr>Solutions</vt:lpstr>
      <vt:lpstr>Shared Memory</vt:lpstr>
      <vt:lpstr>Shared Memory Bank Conflicts</vt:lpstr>
      <vt:lpstr>SMEM Access Examples</vt:lpstr>
      <vt:lpstr>SMEM Access Examples</vt:lpstr>
      <vt:lpstr>SMEM Access Examples</vt:lpstr>
      <vt:lpstr>Execution</vt:lpstr>
      <vt:lpstr>Conditional Control Flow</vt:lpstr>
      <vt:lpstr>Control Flow</vt:lpstr>
      <vt:lpstr>Execution within warps is coherent</vt:lpstr>
      <vt:lpstr>Execution diverges within a warp</vt:lpstr>
      <vt:lpstr>Instruction Throughput: Summary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Gyeonghoon Kim</dc:creator>
  <cp:lastModifiedBy>Jinsu_Lee</cp:lastModifiedBy>
  <cp:revision>3281</cp:revision>
  <cp:lastPrinted>2012-10-15T10:00:43Z</cp:lastPrinted>
  <dcterms:created xsi:type="dcterms:W3CDTF">2008-04-28T13:15:43Z</dcterms:created>
  <dcterms:modified xsi:type="dcterms:W3CDTF">2017-04-05T16:04:03Z</dcterms:modified>
</cp:coreProperties>
</file>